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custDataLst>
    <p:tags r:id="rId2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36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2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61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86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59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5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8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7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6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16686" cy="990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5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7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9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6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3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خماسي 7">
            <a:hlinkClick r:id="" action="ppaction://hlinkshowjump?jump=previousslide"/>
          </p:cNvPr>
          <p:cNvSpPr/>
          <p:nvPr/>
        </p:nvSpPr>
        <p:spPr>
          <a:xfrm>
            <a:off x="7507044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السابق</a:t>
            </a:r>
            <a:endParaRPr lang="ar-SA" sz="3200" b="1" dirty="0"/>
          </a:p>
        </p:txBody>
      </p:sp>
      <p:sp>
        <p:nvSpPr>
          <p:cNvPr id="14" name="خماسي 13">
            <a:hlinkClick r:id="" action="ppaction://hlinkshowjump?jump=nextslide"/>
          </p:cNvPr>
          <p:cNvSpPr/>
          <p:nvPr/>
        </p:nvSpPr>
        <p:spPr>
          <a:xfrm flipH="1">
            <a:off x="1151065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التالي</a:t>
            </a:r>
            <a:endParaRPr lang="ar-SA" sz="3200" b="1" dirty="0"/>
          </a:p>
        </p:txBody>
      </p:sp>
      <p:sp>
        <p:nvSpPr>
          <p:cNvPr id="9" name="مستطيل 8">
            <a:hlinkClick r:id="" action="ppaction://hlinkshowjump?jump=firstslide"/>
          </p:cNvPr>
          <p:cNvSpPr/>
          <p:nvPr/>
        </p:nvSpPr>
        <p:spPr>
          <a:xfrm>
            <a:off x="4527995" y="5665836"/>
            <a:ext cx="2938782" cy="6058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الرئيسية</a:t>
            </a:r>
            <a:endParaRPr lang="ar-SA" sz="3200" b="1" dirty="0"/>
          </a:p>
        </p:txBody>
      </p:sp>
      <p:pic>
        <p:nvPicPr>
          <p:cNvPr id="2052" name="Picture 4" descr="https://encrypted-tbn1.gstatic.com/images?q=tbn:ANd9GcSCt7ywBEG14sujkHdqY8vNikljT9JPrIN0zhdFQOmo5LK4FCosXYF4jiY"/>
          <p:cNvPicPr>
            <a:picLocks noChangeAspect="1" noChangeArrowheads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1706513" cy="11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30736"/>
            <a:ext cx="8000999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53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5400" b="1" kern="1200" cap="none" spc="0" baseline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681422" y="90450"/>
            <a:ext cx="2933112" cy="999565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cs typeface="+mn-cs"/>
              </a:rPr>
              <a:t>الوحدة الثانية</a:t>
            </a:r>
            <a:endParaRPr lang="ar-SA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06319" y="0"/>
            <a:ext cx="22765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شخصيتي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149001" y="1233593"/>
            <a:ext cx="6377400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500" b="1" dirty="0" smtClean="0">
                <a:solidFill>
                  <a:srgbClr val="0070C0"/>
                </a:solidFill>
              </a:rPr>
              <a:t>من أنا؟</a:t>
            </a:r>
            <a:endParaRPr lang="ar-SA" sz="4500" b="1" dirty="0">
              <a:solidFill>
                <a:srgbClr val="0070C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1" y="8068"/>
            <a:ext cx="3111781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57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مربع نص 11"/>
          <p:cNvSpPr txBox="1"/>
          <p:nvPr/>
        </p:nvSpPr>
        <p:spPr>
          <a:xfrm>
            <a:off x="5149001" y="2461892"/>
            <a:ext cx="6377400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500" b="1" dirty="0" smtClean="0">
                <a:solidFill>
                  <a:srgbClr val="0070C0"/>
                </a:solidFill>
              </a:rPr>
              <a:t>كيف أتصرف ؟</a:t>
            </a:r>
            <a:endParaRPr lang="ar-SA" sz="4500" b="1" dirty="0">
              <a:solidFill>
                <a:srgbClr val="0070C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149001" y="3526418"/>
            <a:ext cx="6377400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500" b="1" dirty="0" smtClean="0">
                <a:solidFill>
                  <a:srgbClr val="0070C0"/>
                </a:solidFill>
              </a:rPr>
              <a:t>كيف أعتذر ؟</a:t>
            </a:r>
            <a:endParaRPr lang="ar-SA" sz="4500" b="1" dirty="0">
              <a:solidFill>
                <a:srgbClr val="0070C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149001" y="4822955"/>
            <a:ext cx="6377400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500" b="1" dirty="0" smtClean="0">
                <a:solidFill>
                  <a:srgbClr val="0070C0"/>
                </a:solidFill>
              </a:rPr>
              <a:t>كيف أشتري ؟</a:t>
            </a:r>
            <a:endParaRPr lang="ar-SA" sz="45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1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2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61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4225946" y="1596761"/>
            <a:ext cx="6766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أحيطي علم المملكة العربية السعودية بدائرة: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13" y="2509624"/>
            <a:ext cx="19812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50" y="2509624"/>
            <a:ext cx="20193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542961"/>
            <a:ext cx="2009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4" y="2509624"/>
            <a:ext cx="19716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شكل بيضاوي 19"/>
          <p:cNvSpPr/>
          <p:nvPr/>
        </p:nvSpPr>
        <p:spPr>
          <a:xfrm>
            <a:off x="8734568" y="2142699"/>
            <a:ext cx="2947916" cy="21154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7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أستمع وأنشد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62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1207436" y="1596761"/>
            <a:ext cx="1034296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سارعي للمجد والعلياء			مجدي لخالق السماء</a:t>
            </a:r>
          </a:p>
          <a:p>
            <a:pPr lvl="0"/>
            <a:r>
              <a:rPr lang="ar-SA" altLang="ar-SA" sz="36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وارفعي الخفاق أخضر			يحمل النور المسطر</a:t>
            </a:r>
          </a:p>
          <a:p>
            <a:pPr lvl="0"/>
            <a:r>
              <a:rPr lang="ar-SA" altLang="ar-SA" sz="36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رددي الله أكبر يا موطني			موطني قد عشت فخر المسلمين</a:t>
            </a:r>
          </a:p>
          <a:p>
            <a:pPr lvl="0"/>
            <a:r>
              <a:rPr lang="ar-SA" altLang="ar-SA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	</a:t>
            </a:r>
            <a:r>
              <a:rPr lang="ar-SA" altLang="ar-SA" sz="36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		عاش الملك للعلم والوطن</a:t>
            </a:r>
            <a:endParaRPr lang="ar-SA" altLang="ar-SA" sz="36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9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نشاط3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62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5172664" y="1251159"/>
            <a:ext cx="4985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ألون علم وطني باللون المناسب.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27" y="2185987"/>
            <a:ext cx="26860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3015023" y="4908759"/>
            <a:ext cx="7143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latin typeface="Times New Roman" panose="02020603050405020304" pitchFamily="18" charset="0"/>
              </a:rPr>
              <a:t>علم وطني لونه </a:t>
            </a:r>
            <a:r>
              <a:rPr lang="ar-SA" altLang="ar-SA" sz="2800" b="1" dirty="0" smtClean="0">
                <a:latin typeface="Times New Roman" panose="02020603050405020304" pitchFamily="18" charset="0"/>
              </a:rPr>
              <a:t>..............................................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28" y="2318556"/>
            <a:ext cx="2272724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2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أسرتي العزيزة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63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7241539" y="1087385"/>
            <a:ext cx="3039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عزيزي الأب / الأم: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743200" y="1715633"/>
            <a:ext cx="8343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ساعد ابنتك في الإجابة عن السؤال الآتي:</a:t>
            </a:r>
          </a:p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نسعى جميعا في وطني لتحقيق هذا الشعار.</a:t>
            </a:r>
          </a:p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هل تعرفين هذا الشعار؟ تحدثي عنه.</a:t>
            </a:r>
            <a:endParaRPr lang="ar-SA" altLang="ar-SA" sz="2400" b="1" dirty="0">
              <a:latin typeface="Times New Roman" panose="02020603050405020304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743200" y="3219863"/>
            <a:ext cx="8343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ar-SA" altLang="ar-SA" sz="3200" b="1" dirty="0" smtClean="0">
                <a:latin typeface="Times New Roman" panose="02020603050405020304" pitchFamily="18" charset="0"/>
              </a:rPr>
              <a:t>أرسم دائرة حول الاختيار الذي يناسبني:</a:t>
            </a:r>
            <a:endParaRPr lang="ar-SA" altLang="ar-SA" sz="2400" b="1" dirty="0"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743200" y="3688323"/>
            <a:ext cx="834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altLang="ar-SA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أحب: </a:t>
            </a:r>
            <a:endParaRPr lang="ar-SA" altLang="ar-SA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218364" y="3804638"/>
            <a:ext cx="10868008" cy="1815752"/>
            <a:chOff x="218364" y="3804638"/>
            <a:chExt cx="10868008" cy="1815752"/>
          </a:xfrm>
        </p:grpSpPr>
        <p:sp>
          <p:nvSpPr>
            <p:cNvPr id="19" name="مستطيل 18"/>
            <p:cNvSpPr/>
            <p:nvPr/>
          </p:nvSpPr>
          <p:spPr>
            <a:xfrm>
              <a:off x="218364" y="4205928"/>
              <a:ext cx="108680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أن أنسق الحديقة					أن أقرأ		</a:t>
              </a:r>
              <a:endParaRPr lang="ar-SA" altLang="ar-SA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218364" y="5024794"/>
              <a:ext cx="108680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أن أمارس الرياضة					أن أرسم وألون	</a:t>
              </a:r>
              <a:endParaRPr lang="ar-SA" altLang="ar-SA" sz="28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623" y="3804638"/>
              <a:ext cx="1838325" cy="1815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143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4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4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64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4074474" y="1223863"/>
            <a:ext cx="6001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تعبر كل طالبة عن نفسها أمام زميلاتها.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759062" y="1925235"/>
            <a:ext cx="3845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ar-SA" altLang="ar-SA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مكان سكني هو عنواني:</a:t>
            </a:r>
            <a:endParaRPr lang="ar-SA" altLang="ar-SA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782012" y="2510010"/>
            <a:ext cx="7822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§"/>
            </a:pPr>
            <a:r>
              <a:rPr lang="ar-SA" altLang="ar-SA" sz="3200" b="1" dirty="0" smtClean="0">
                <a:latin typeface="Times New Roman" panose="02020603050405020304" pitchFamily="18" charset="0"/>
              </a:rPr>
              <a:t>فأنا أسكن في مدينة 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037163" y="3094785"/>
            <a:ext cx="6567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§"/>
            </a:pPr>
            <a:r>
              <a:rPr lang="ar-SA" altLang="ar-SA" sz="3200" b="1" dirty="0" smtClean="0">
                <a:latin typeface="Times New Roman" panose="02020603050405020304" pitchFamily="18" charset="0"/>
              </a:rPr>
              <a:t>في شارع 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218302" y="3679560"/>
            <a:ext cx="6386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§"/>
            </a:pPr>
            <a:r>
              <a:rPr lang="ar-SA" altLang="ar-SA" sz="3200" b="1" dirty="0" smtClean="0">
                <a:latin typeface="Times New Roman" panose="02020603050405020304" pitchFamily="18" charset="0"/>
              </a:rPr>
              <a:t>في حي  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602749" y="4270569"/>
            <a:ext cx="7002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§"/>
            </a:pPr>
            <a:r>
              <a:rPr lang="ar-SA" altLang="ar-SA" sz="3200" b="1" dirty="0" smtClean="0">
                <a:latin typeface="Times New Roman" panose="02020603050405020304" pitchFamily="18" charset="0"/>
              </a:rPr>
              <a:t>ورقم منزلي  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1" y="1958121"/>
            <a:ext cx="3657600" cy="344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5654074" y="2243105"/>
            <a:ext cx="1317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الرياض</a:t>
            </a:r>
            <a:endParaRPr lang="ar-SA" altLang="ar-SA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6899692" y="2896976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السلام</a:t>
            </a:r>
            <a:endParaRPr lang="ar-SA" altLang="ar-SA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915723" y="3610591"/>
            <a:ext cx="1058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الفلاح</a:t>
            </a:r>
            <a:endParaRPr lang="ar-SA" altLang="ar-SA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7092855" y="4190030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22</a:t>
            </a:r>
            <a:endParaRPr lang="ar-SA" altLang="ar-SA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9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إرشادات عامة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64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2502549" y="1223863"/>
            <a:ext cx="8938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latin typeface="Times New Roman" panose="02020603050405020304" pitchFamily="18" charset="0"/>
              </a:rPr>
              <a:t>1- الأفراد يختلفون في جنسياتهم كما يختلفون في أسمائهم.</a:t>
            </a:r>
            <a:endParaRPr lang="ar-SA" altLang="ar-SA" sz="3600" b="1" dirty="0">
              <a:latin typeface="Times New Roman" panose="02020603050405020304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542350" y="1870194"/>
            <a:ext cx="9898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latin typeface="Times New Roman" panose="02020603050405020304" pitchFamily="18" charset="0"/>
              </a:rPr>
              <a:t>2- نمي هوايتك التي تحبينها لتستفيدي منها وتشغلي وقت فراغك.</a:t>
            </a:r>
            <a:endParaRPr lang="ar-SA" altLang="ar-SA" sz="3600" b="1" dirty="0">
              <a:latin typeface="Times New Roman" panose="02020603050405020304" pitchFamily="18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671412" y="2480919"/>
            <a:ext cx="6769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latin typeface="Times New Roman" panose="02020603050405020304" pitchFamily="18" charset="0"/>
              </a:rPr>
              <a:t>3- احفظي تاريخ ميلادك؛ لأهميته في حياتك.</a:t>
            </a:r>
            <a:endParaRPr lang="ar-SA" altLang="ar-SA" sz="3600" b="1" dirty="0">
              <a:latin typeface="Times New Roman" panose="02020603050405020304" pitchFamily="18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4248219" y="3127250"/>
            <a:ext cx="7192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latin typeface="Times New Roman" panose="02020603050405020304" pitchFamily="18" charset="0"/>
              </a:rPr>
              <a:t>4- علم بلادك فيه شهادة التوحيد فحافظي عليه.</a:t>
            </a:r>
            <a:endParaRPr lang="ar-SA" altLang="ar-SA" sz="3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9" grpId="0"/>
      <p:bldP spid="20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28" y="2719395"/>
            <a:ext cx="9810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40" y="2793037"/>
            <a:ext cx="10096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65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3550912" y="1223863"/>
            <a:ext cx="7890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1- أختار الرقم الصحيح الذي يمثل عمري، ثم ألونه: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9825564" y="2093536"/>
            <a:ext cx="157927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19900" b="1" spc="-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6</a:t>
            </a:r>
            <a:endParaRPr lang="ar-SA" altLang="ar-SA" sz="19900" b="1" spc="-3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63" y="2793037"/>
            <a:ext cx="11525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4" y="2793037"/>
            <a:ext cx="12858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09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65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6288841" y="1223863"/>
            <a:ext cx="5152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2- أقوم بتعبئة بطاقتي الشخصية: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618178" y="1870194"/>
            <a:ext cx="710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800" b="1" dirty="0" smtClean="0">
                <a:latin typeface="Times New Roman" panose="02020603050405020304" pitchFamily="18" charset="0"/>
              </a:rPr>
              <a:t>الاسم:		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618178" y="2371174"/>
            <a:ext cx="710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800" b="1" dirty="0" smtClean="0">
                <a:latin typeface="Times New Roman" panose="02020603050405020304" pitchFamily="18" charset="0"/>
              </a:rPr>
              <a:t>الجنسية:	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618178" y="2894394"/>
            <a:ext cx="710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800" b="1" dirty="0" smtClean="0">
                <a:latin typeface="Times New Roman" panose="02020603050405020304" pitchFamily="18" charset="0"/>
              </a:rPr>
              <a:t>تاريخ الميلاد:	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618178" y="3417614"/>
            <a:ext cx="710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800" b="1" dirty="0" smtClean="0">
                <a:latin typeface="Times New Roman" panose="02020603050405020304" pitchFamily="18" charset="0"/>
              </a:rPr>
              <a:t>مكان الميلاد:	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618178" y="3940834"/>
            <a:ext cx="710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800" b="1" dirty="0" smtClean="0">
                <a:latin typeface="Times New Roman" panose="02020603050405020304" pitchFamily="18" charset="0"/>
              </a:rPr>
              <a:t>العمر:		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618178" y="4464054"/>
            <a:ext cx="710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800" b="1" dirty="0" smtClean="0">
                <a:latin typeface="Times New Roman" panose="02020603050405020304" pitchFamily="18" charset="0"/>
              </a:rPr>
              <a:t>الهواية:	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618178" y="4938524"/>
            <a:ext cx="710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800" b="1" dirty="0" smtClean="0">
                <a:latin typeface="Times New Roman" panose="02020603050405020304" pitchFamily="18" charset="0"/>
              </a:rPr>
              <a:t>اسم المدرسة:	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66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5109031" y="1060087"/>
            <a:ext cx="6332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أحيط الصورة التي تمثل شخصيتي بدائرة: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5199815" y="1720066"/>
            <a:ext cx="6323094" cy="1214201"/>
            <a:chOff x="4217159" y="1870194"/>
            <a:chExt cx="6323094" cy="1214201"/>
          </a:xfrm>
        </p:grpSpPr>
        <p:sp>
          <p:nvSpPr>
            <p:cNvPr id="16" name="مستطيل 15"/>
            <p:cNvSpPr/>
            <p:nvPr/>
          </p:nvSpPr>
          <p:spPr>
            <a:xfrm>
              <a:off x="6146414" y="2018017"/>
              <a:ext cx="14253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4000" b="1" dirty="0" smtClean="0">
                  <a:latin typeface="Times New Roman" panose="02020603050405020304" pitchFamily="18" charset="0"/>
                </a:rPr>
                <a:t>أ. أنـــا:</a:t>
              </a:r>
              <a:endParaRPr lang="ar-SA" altLang="ar-SA" sz="32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467" y="1870195"/>
              <a:ext cx="1491786" cy="121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159" y="1870194"/>
              <a:ext cx="1665026" cy="96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مجموعة 2"/>
          <p:cNvGrpSpPr/>
          <p:nvPr/>
        </p:nvGrpSpPr>
        <p:grpSpPr>
          <a:xfrm>
            <a:off x="4313640" y="2934267"/>
            <a:ext cx="7246013" cy="2689562"/>
            <a:chOff x="4313640" y="2934267"/>
            <a:chExt cx="7246013" cy="2689562"/>
          </a:xfrm>
        </p:grpSpPr>
        <p:sp>
          <p:nvSpPr>
            <p:cNvPr id="23" name="مستطيل 22"/>
            <p:cNvSpPr/>
            <p:nvPr/>
          </p:nvSpPr>
          <p:spPr>
            <a:xfrm>
              <a:off x="6096736" y="3329103"/>
              <a:ext cx="34900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3200" b="1" dirty="0" smtClean="0">
                  <a:latin typeface="Times New Roman" panose="02020603050405020304" pitchFamily="18" charset="0"/>
                </a:rPr>
                <a:t>ب. أنـا أدرس في الصف:</a:t>
              </a:r>
              <a:endParaRPr lang="ar-SA" altLang="ar-SA" sz="24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5318" y="3125337"/>
              <a:ext cx="1924335" cy="249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640" y="2934267"/>
              <a:ext cx="1762662" cy="258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مستطيل 23"/>
          <p:cNvSpPr/>
          <p:nvPr/>
        </p:nvSpPr>
        <p:spPr>
          <a:xfrm>
            <a:off x="389314" y="1635425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4000" b="1" dirty="0" smtClean="0">
                <a:latin typeface="Times New Roman" panose="02020603050405020304" pitchFamily="18" charset="0"/>
              </a:rPr>
              <a:t>ج. من هو اياتي: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17" y="3877936"/>
            <a:ext cx="1220684" cy="13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93" y="4316944"/>
            <a:ext cx="1343362" cy="10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" y="4316944"/>
            <a:ext cx="1191470" cy="10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9627738" y="1512593"/>
            <a:ext cx="1972859" cy="148991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9485194" y="2934267"/>
            <a:ext cx="2115403" cy="279779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261671" y="4099554"/>
            <a:ext cx="1618012" cy="148991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4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24" grpId="0"/>
      <p:bldP spid="6" grpId="0" animBg="1"/>
      <p:bldP spid="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/>
              <a:t>شخصيتي</a:t>
            </a:r>
            <a:endParaRPr lang="ar-SA" sz="4800" dirty="0"/>
          </a:p>
        </p:txBody>
      </p:sp>
      <p:grpSp>
        <p:nvGrpSpPr>
          <p:cNvPr id="12" name="مجموعة 11"/>
          <p:cNvGrpSpPr/>
          <p:nvPr/>
        </p:nvGrpSpPr>
        <p:grpSpPr>
          <a:xfrm>
            <a:off x="40852" y="8068"/>
            <a:ext cx="2811530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58</a:t>
              </a:r>
              <a:endPara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8" y="1285875"/>
            <a:ext cx="974450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69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شخصيتي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يتوقع من المتعلمة في نهاية الوحدة: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58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8280832" y="1442047"/>
            <a:ext cx="3385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1- أن تعبر عن نفسها بثقة.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999939" y="1919709"/>
            <a:ext cx="577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2- أن تجيد التصرف الصحيح إذا أساء الآخرون.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730131" y="2447494"/>
            <a:ext cx="8073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3- أن توضح التصرف السليم إذا نسيت وجبتها أو أدواتها المدرسية.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374710" y="2911626"/>
            <a:ext cx="5267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4- أن تتصرف بهدوء في وقت راحة العائلة.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952065" y="3371690"/>
            <a:ext cx="3690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5- أن تعتذر إذا بدر منها خطأ.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7083238" y="3845617"/>
            <a:ext cx="4559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6- أن تشرح أهمية النقود في الشراء.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527277" y="4411334"/>
            <a:ext cx="3671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7- أن تصنف النقود إلى فئات.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6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وسيلة شرح مستطيلة مستديرة الزوايا 1"/>
          <p:cNvSpPr/>
          <p:nvPr/>
        </p:nvSpPr>
        <p:spPr>
          <a:xfrm>
            <a:off x="8693625" y="1310185"/>
            <a:ext cx="2579426" cy="2442949"/>
          </a:xfrm>
          <a:prstGeom prst="wedgeRoundRectCallout">
            <a:avLst>
              <a:gd name="adj1" fmla="val -50463"/>
              <a:gd name="adj2" fmla="val 69763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المفاهيم الرئيسة:</a:t>
            </a:r>
          </a:p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.الاسم.</a:t>
            </a:r>
          </a:p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.العمر.</a:t>
            </a:r>
          </a:p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.الجنسية.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382137" y="1310185"/>
            <a:ext cx="7642747" cy="1828800"/>
          </a:xfrm>
          <a:prstGeom prst="wedgeRoundRectCallout">
            <a:avLst>
              <a:gd name="adj1" fmla="val -31534"/>
              <a:gd name="adj2" fmla="val 1040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ما الشيء الذي تملكينه</a:t>
            </a:r>
          </a:p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ويستخدمه غيرك أكثر منك؟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852059" y="3241495"/>
            <a:ext cx="102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اسمي</a:t>
            </a:r>
            <a:endParaRPr lang="ar-SA" altLang="ar-SA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3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أسرتي العزيزة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3380838" y="1141781"/>
            <a:ext cx="8101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أبدأ اليوم دراسة درس جديد أتعلم فيه كيف أعرف بنفسي وهذا نشاط 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529398" y="1651353"/>
            <a:ext cx="5804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نسعد بتنفيذه أسرة واجدة، مع وافر الحب / ابنتكم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0416213" y="1947140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نشاط: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112660" y="2411117"/>
            <a:ext cx="8050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عزيزي الأب / عزيزتي الأم، ساعدا ابنتكما على التعريف بنفسها من 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5167447" y="2893475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خلال كتابة كاملا بشكل صحيح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7705931" y="3387424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خلال كتابة كاملا بشكل صحيح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9119781" y="4165346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الاسم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5289863" y="4165346"/>
            <a:ext cx="670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الأب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408525" y="4165346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العائلة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8618844" y="4929621"/>
            <a:ext cx="178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4474738" y="4929621"/>
            <a:ext cx="2300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609432" y="4929621"/>
            <a:ext cx="249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8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أسرتي العزيزة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5323974" y="1665001"/>
            <a:ext cx="4570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لكل شخص اسم نعرفه به طوال عمره.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01350" y="2429275"/>
            <a:ext cx="4815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أحب اسمي فقد اختاره لي والداي بعناية.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274290" y="3111663"/>
            <a:ext cx="4669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اسمي ينسب لأبي وجدي لأبي وعائلتي.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2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build="p"/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أسرتي العزيزة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60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4234745" y="1665001"/>
            <a:ext cx="6748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عزيزي الأب / الأم: ساعد ابنتك على تحديد تاريخ ميلادها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02626" y="3018914"/>
            <a:ext cx="73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اليوم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842064" y="3018914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الشهر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08868" y="3018914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2800" b="1" dirty="0" smtClean="0">
                <a:latin typeface="Times New Roman" panose="02020603050405020304" pitchFamily="18" charset="0"/>
              </a:rPr>
              <a:t>السنة الهجرية</a:t>
            </a:r>
            <a:endParaRPr lang="ar-SA" altLang="ar-SA" sz="2800" b="1" dirty="0"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277644" y="3783189"/>
            <a:ext cx="178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133538" y="3783189"/>
            <a:ext cx="2300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68232" y="3783189"/>
            <a:ext cx="249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407" y="3018914"/>
            <a:ext cx="8858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8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build="p"/>
      <p:bldP spid="14" grpId="0" build="p"/>
      <p:bldP spid="16" grpId="0" build="p"/>
      <p:bldP spid="17" grpId="0" build="p"/>
      <p:bldP spid="18" grpId="0" build="p"/>
      <p:bldP spid="19" grpId="0" build="p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1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60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4553748" y="1596761"/>
            <a:ext cx="6110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أضع دائرة على الرقم الذي يمثل عمري: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710081" y="2379945"/>
            <a:ext cx="48830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5400" b="1" dirty="0" smtClean="0">
                <a:latin typeface="Times New Roman" panose="02020603050405020304" pitchFamily="18" charset="0"/>
              </a:rPr>
              <a:t>5 – 6 -  7 – 8 - 9</a:t>
            </a:r>
            <a:endParaRPr lang="ar-SA" altLang="ar-SA" sz="5400" b="1" dirty="0">
              <a:latin typeface="Times New Roman" panose="02020603050405020304" pitchFamily="18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9280667" y="3285943"/>
            <a:ext cx="23342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ما وطني؟</a:t>
            </a:r>
            <a:endParaRPr lang="ar-SA" altLang="ar-SA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9038615" y="4391412"/>
            <a:ext cx="28184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ما جنسيتي؟</a:t>
            </a:r>
            <a:endParaRPr lang="ar-SA" altLang="ar-SA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2269456" y="3564661"/>
            <a:ext cx="6724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....................................................................................................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2269456" y="4514478"/>
            <a:ext cx="6724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....................................................................................................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1" y="3136331"/>
            <a:ext cx="17335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671450" y="2379945"/>
            <a:ext cx="970218" cy="79157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443019" y="3241495"/>
            <a:ext cx="3841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المملكة العربية السعودية</a:t>
            </a:r>
            <a:endParaRPr lang="ar-SA" altLang="ar-SA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705384" y="4191312"/>
            <a:ext cx="1316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سعوديه</a:t>
            </a:r>
            <a:endParaRPr lang="ar-SA" altLang="ar-SA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build="p"/>
      <p:bldP spid="14" grpId="0" build="p"/>
      <p:bldP spid="20" grpId="0" build="p"/>
      <p:bldP spid="21" grpId="0" build="p"/>
      <p:bldP spid="23" grpId="0" build="p"/>
      <p:bldP spid="25" grpId="0" build="p"/>
      <p:bldP spid="2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من أنا؟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1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61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5342430" y="1596761"/>
            <a:ext cx="4533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أكمل الفراغ بالكلمة المناسبة: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0" y="2582205"/>
            <a:ext cx="11450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altLang="ar-SA" sz="2800" b="1" dirty="0" smtClean="0">
                <a:latin typeface="Times New Roman" panose="02020603050405020304" pitchFamily="18" charset="0"/>
              </a:rPr>
              <a:t>وطني هو المملكة العربية </a:t>
            </a:r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...................................................................................................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0" y="3392033"/>
            <a:ext cx="11450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altLang="ar-SA" sz="2800" b="1" dirty="0" smtClean="0">
                <a:latin typeface="Times New Roman" panose="02020603050405020304" pitchFamily="18" charset="0"/>
              </a:rPr>
              <a:t>جنسيتي </a:t>
            </a:r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...................................................................................................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0" y="4229157"/>
            <a:ext cx="11450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altLang="ar-SA" sz="2800" b="1" dirty="0" smtClean="0">
                <a:latin typeface="Times New Roman" panose="02020603050405020304" pitchFamily="18" charset="0"/>
              </a:rPr>
              <a:t>أتعلم لأنفع نفسي ولخدمة  </a:t>
            </a:r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...................................................................................................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601189" y="2291011"/>
            <a:ext cx="1524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السعودية</a:t>
            </a:r>
            <a:endParaRPr lang="ar-SA" altLang="ar-SA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318848" y="3183355"/>
            <a:ext cx="1316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سعوديه</a:t>
            </a:r>
            <a:endParaRPr lang="ar-SA" altLang="ar-SA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6463920" y="3915253"/>
            <a:ext cx="1026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altLang="ar-SA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وطني</a:t>
            </a:r>
            <a:endParaRPr lang="ar-SA" altLang="ar-SA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2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8" grpId="0"/>
      <p:bldP spid="19" grpId="0"/>
      <p:bldP spid="22" grpId="0"/>
      <p:bldP spid="24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الحدث الرئيسي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844</TotalTime>
  <Words>567</Words>
  <Application>Microsoft Office PowerPoint</Application>
  <PresentationFormat>مخصص</PresentationFormat>
  <Paragraphs>168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الحدث الرئيسي</vt:lpstr>
      <vt:lpstr>الوحدة الثانية</vt:lpstr>
      <vt:lpstr>شخصيتي</vt:lpstr>
      <vt:lpstr>شخصيتي</vt:lpstr>
      <vt:lpstr>من أنا؟</vt:lpstr>
      <vt:lpstr>من أنا؟</vt:lpstr>
      <vt:lpstr>من أنا؟</vt:lpstr>
      <vt:lpstr>من أنا؟</vt:lpstr>
      <vt:lpstr>من أنا؟</vt:lpstr>
      <vt:lpstr>من أنا؟</vt:lpstr>
      <vt:lpstr>من أنا؟</vt:lpstr>
      <vt:lpstr>من أنا؟</vt:lpstr>
      <vt:lpstr>من أنا؟</vt:lpstr>
      <vt:lpstr>من أنا؟</vt:lpstr>
      <vt:lpstr>من أنا؟</vt:lpstr>
      <vt:lpstr>من أنا؟</vt:lpstr>
      <vt:lpstr>من أنا؟</vt:lpstr>
      <vt:lpstr>من أنا؟</vt:lpstr>
      <vt:lpstr>من أنا؟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104</cp:revision>
  <dcterms:created xsi:type="dcterms:W3CDTF">2015-03-15T08:01:51Z</dcterms:created>
  <dcterms:modified xsi:type="dcterms:W3CDTF">2019-08-03T07:32:36Z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EECA788B-2240-4F1C-8DA0-7F8ADEAB4B21</vt:lpwstr>
  </property>
  <property fmtid="{D5CDD505-2E9C-101B-9397-08002B2CF9AE}" pid="3" name="ArticulatePath">
    <vt:lpwstr>عرض تقديمي1</vt:lpwstr>
  </property>
</Properties>
</file>