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5CF60-5DCD-4740-9A3E-D9BE900E0962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F9D9F-E13F-4C32-905A-B1C677D75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9D9F-E13F-4C32-905A-B1C677D75FB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9D9F-E13F-4C32-905A-B1C677D75FB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9D9F-E13F-4C32-905A-B1C677D75FB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9D9F-E13F-4C32-905A-B1C677D75FB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9D9F-E13F-4C32-905A-B1C677D75FB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9D9F-E13F-4C32-905A-B1C677D75FB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9D9F-E13F-4C32-905A-B1C677D75FB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9D9F-E13F-4C32-905A-B1C677D75FB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9D9F-E13F-4C32-905A-B1C677D75FB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9D9F-E13F-4C32-905A-B1C677D75FB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9D9F-E13F-4C32-905A-B1C677D75FB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9D9F-E13F-4C32-905A-B1C677D75FB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9D9F-E13F-4C32-905A-B1C677D75FB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9D9F-E13F-4C32-905A-B1C677D75FB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9D9F-E13F-4C32-905A-B1C677D75FB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9D9F-E13F-4C32-905A-B1C677D75FB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BA73-1D73-4761-ACCC-F728E07DDCB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2771-BAB6-4CEF-A317-E6B9CBB9F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BA73-1D73-4761-ACCC-F728E07DDCB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2771-BAB6-4CEF-A317-E6B9CBB9F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BA73-1D73-4761-ACCC-F728E07DDCB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2771-BAB6-4CEF-A317-E6B9CBB9F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BA73-1D73-4761-ACCC-F728E07DDCB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2771-BAB6-4CEF-A317-E6B9CBB9F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BA73-1D73-4761-ACCC-F728E07DDCB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2771-BAB6-4CEF-A317-E6B9CBB9F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BA73-1D73-4761-ACCC-F728E07DDCB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2771-BAB6-4CEF-A317-E6B9CBB9F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BA73-1D73-4761-ACCC-F728E07DDCB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2771-BAB6-4CEF-A317-E6B9CBB9F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BA73-1D73-4761-ACCC-F728E07DDCB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2771-BAB6-4CEF-A317-E6B9CBB9F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BA73-1D73-4761-ACCC-F728E07DDCB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2771-BAB6-4CEF-A317-E6B9CBB9F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BA73-1D73-4761-ACCC-F728E07DDCB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2771-BAB6-4CEF-A317-E6B9CBB9F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BA73-1D73-4761-ACCC-F728E07DDCB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2771-BAB6-4CEF-A317-E6B9CBB9F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1BA73-1D73-4761-ACCC-F728E07DDCB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F2771-BAB6-4CEF-A317-E6B9CBB9F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40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7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59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OSHIBA\Dropbox\2&#1593;\&#1576;&#1608;&#1585;%20&#1575;&#1604;&#1576;&#1575;&#1576;%201\&#1575;&#1604;&#1576;&#1585;&#1605;&#1580;&#1577;%20&#1575;&#1604;&#1582;&#1591;&#1610;&#1577;.mp4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0.png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19.png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oleObject" Target="../embeddings/oleObject1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7.png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png"/><Relationship Id="rId11" Type="http://schemas.openxmlformats.org/officeDocument/2006/relationships/image" Target="../media/image39.jpeg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34.png"/><Relationship Id="rId9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828800"/>
            <a:ext cx="66246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428596" y="5415993"/>
            <a:ext cx="383860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/>
              <a:t>إعداد المعلمة: هند العديني</a:t>
            </a:r>
            <a:endParaRPr lang="en-US" sz="3200" dirty="0"/>
          </a:p>
        </p:txBody>
      </p:sp>
      <p:pic>
        <p:nvPicPr>
          <p:cNvPr id="4" name="صورة 3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04800"/>
            <a:ext cx="528641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600200"/>
            <a:ext cx="6476999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28596" y="3052773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000628" y="3076595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147647"/>
            <a:ext cx="1905000" cy="1428750"/>
          </a:xfrm>
          <a:prstGeom prst="rect">
            <a:avLst/>
          </a:prstGeom>
          <a:noFill/>
        </p:spPr>
      </p:pic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" y="76200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120847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147637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10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228600"/>
            <a:ext cx="938217" cy="44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429000" y="2286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  <p:pic>
        <p:nvPicPr>
          <p:cNvPr id="7" name="صورة 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1676400"/>
            <a:ext cx="1734988" cy="121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63287" y="838200"/>
            <a:ext cx="7380713" cy="75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8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19600" y="1447800"/>
            <a:ext cx="1589513" cy="116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رة 9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5000" y="1295400"/>
            <a:ext cx="1442361" cy="131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5000628" y="3076595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جدول 11"/>
          <p:cNvGraphicFramePr>
            <a:graphicFrameLocks noGrp="1"/>
          </p:cNvGraphicFramePr>
          <p:nvPr/>
        </p:nvGraphicFramePr>
        <p:xfrm>
          <a:off x="609600" y="3048000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44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52400"/>
            <a:ext cx="5715000" cy="47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09600"/>
            <a:ext cx="7077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14400"/>
            <a:ext cx="29908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1325" y="1285875"/>
            <a:ext cx="61626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1676400"/>
            <a:ext cx="1981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0" y="2667000"/>
            <a:ext cx="47339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7200" y="3505200"/>
            <a:ext cx="4248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33800" y="4267200"/>
            <a:ext cx="533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90600" y="6019800"/>
            <a:ext cx="7267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 descr="C:\Users\TOSHIBA\Desktop\nearpod\مثال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374332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371600"/>
            <a:ext cx="755332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5000628" y="3076595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9375" y="1905000"/>
            <a:ext cx="63846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28600" y="3962400"/>
          <a:ext cx="2590800" cy="2573056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18440"/>
                <a:gridCol w="169435"/>
                <a:gridCol w="183237"/>
                <a:gridCol w="183608"/>
                <a:gridCol w="183608"/>
                <a:gridCol w="183608"/>
                <a:gridCol w="183608"/>
                <a:gridCol w="183608"/>
                <a:gridCol w="183608"/>
                <a:gridCol w="183608"/>
                <a:gridCol w="183608"/>
                <a:gridCol w="183608"/>
                <a:gridCol w="183608"/>
                <a:gridCol w="183608"/>
              </a:tblGrid>
              <a:tr h="2093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093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093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093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093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093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093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093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093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093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2609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093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228600"/>
            <a:ext cx="938217" cy="44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429000" y="2286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48000" y="381000"/>
            <a:ext cx="1296144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التقويم</a:t>
            </a:r>
            <a:endParaRPr lang="ar-SA" sz="3600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57200" y="304800"/>
            <a:ext cx="1296144" cy="60099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  <p:pic>
        <p:nvPicPr>
          <p:cNvPr id="4" name="صورة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853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6" descr="تنزيل (10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28600"/>
            <a:ext cx="264318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57200"/>
            <a:ext cx="24622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743200"/>
            <a:ext cx="2505075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209800"/>
            <a:ext cx="2238375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2209800" y="609600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عددي خطوات حل نظام متباينات خطية بيانيا.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2362200" y="762000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كيف يتم تحديد رؤوس منطقة حل نظام متباينات خطية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البرمجة الخطية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990600"/>
            <a:ext cx="8077200" cy="5715000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1524000" y="381000"/>
            <a:ext cx="53340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فيديو تعريفي بالبرمجة الخطية وبعض استخداماتها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8000999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914400" y="4648200"/>
            <a:ext cx="4114800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تكلفة إنتاج  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1000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ثوب من المقاس الصغير؟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4800600" y="4648200"/>
            <a:ext cx="4114800" cy="19050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هل تستطيع الشركة إنتاج  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2000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ثوب من المقاس</a:t>
            </a:r>
          </a:p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الصغير في اليوم الواحد؟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"/>
            <a:ext cx="8458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1" y="-7620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9075" y="914400"/>
            <a:ext cx="35909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7862" y="1371600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304800" y="1295400"/>
          <a:ext cx="3817157" cy="4191040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6" name="رابط كسهم مستقيم 5"/>
          <p:cNvCxnSpPr/>
          <p:nvPr/>
        </p:nvCxnSpPr>
        <p:spPr>
          <a:xfrm rot="10800000">
            <a:off x="304801" y="5198238"/>
            <a:ext cx="3786211" cy="1588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16200000" flipH="1">
            <a:off x="-64684" y="3341284"/>
            <a:ext cx="4572000" cy="23032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/>
          <p:nvPr/>
        </p:nvGrpSpPr>
        <p:grpSpPr>
          <a:xfrm>
            <a:off x="6553200" y="1905000"/>
            <a:ext cx="2286000" cy="372262"/>
            <a:chOff x="6248400" y="3197470"/>
            <a:chExt cx="2286000" cy="372262"/>
          </a:xfrm>
        </p:grpSpPr>
        <p:sp>
          <p:nvSpPr>
            <p:cNvPr id="8" name="مربع نص 7"/>
            <p:cNvSpPr txBox="1"/>
            <p:nvPr/>
          </p:nvSpPr>
          <p:spPr>
            <a:xfrm>
              <a:off x="6248400" y="32004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dirty="0" smtClean="0"/>
                <a:t>نمثل المتباينة </a:t>
              </a:r>
              <a:endParaRPr lang="en-US" dirty="0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00800" y="3197470"/>
              <a:ext cx="971550" cy="336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1" name="رابط كسهم مستقيم 10"/>
          <p:cNvCxnSpPr/>
          <p:nvPr/>
        </p:nvCxnSpPr>
        <p:spPr>
          <a:xfrm flipV="1">
            <a:off x="714348" y="4273520"/>
            <a:ext cx="3418706" cy="10318"/>
          </a:xfrm>
          <a:prstGeom prst="straightConnector1">
            <a:avLst/>
          </a:prstGeom>
          <a:ln w="47625">
            <a:solidFill>
              <a:srgbClr val="0099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V="1">
            <a:off x="685800" y="3352800"/>
            <a:ext cx="3418706" cy="10318"/>
          </a:xfrm>
          <a:prstGeom prst="straightConnector1">
            <a:avLst/>
          </a:prstGeom>
          <a:ln w="47625">
            <a:solidFill>
              <a:srgbClr val="0099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مجموعة 12"/>
          <p:cNvGrpSpPr/>
          <p:nvPr/>
        </p:nvGrpSpPr>
        <p:grpSpPr>
          <a:xfrm rot="16200000">
            <a:off x="1904999" y="2209800"/>
            <a:ext cx="914400" cy="3200400"/>
            <a:chOff x="1928793" y="2786057"/>
            <a:chExt cx="714383" cy="3357587"/>
          </a:xfrm>
        </p:grpSpPr>
        <p:cxnSp>
          <p:nvCxnSpPr>
            <p:cNvPr id="14" name="رابط مستقيم 13"/>
            <p:cNvCxnSpPr/>
            <p:nvPr/>
          </p:nvCxnSpPr>
          <p:spPr>
            <a:xfrm rot="10800000">
              <a:off x="2451880" y="3015912"/>
              <a:ext cx="19129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>
              <a:off x="2428860" y="3355974"/>
              <a:ext cx="214314" cy="1588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>
              <a:off x="2428860" y="3714752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V="1">
              <a:off x="1928796" y="2786057"/>
              <a:ext cx="142875" cy="1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/>
            <p:cNvCxnSpPr/>
            <p:nvPr/>
          </p:nvCxnSpPr>
          <p:spPr>
            <a:xfrm rot="10800000">
              <a:off x="2428861" y="4000502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/>
            <p:cNvCxnSpPr/>
            <p:nvPr/>
          </p:nvCxnSpPr>
          <p:spPr>
            <a:xfrm>
              <a:off x="2428860" y="4284669"/>
              <a:ext cx="214314" cy="1588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/>
            <p:cNvCxnSpPr/>
            <p:nvPr/>
          </p:nvCxnSpPr>
          <p:spPr>
            <a:xfrm rot="10800000">
              <a:off x="2428860" y="4643447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rot="10800000">
              <a:off x="2428860" y="4929197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/>
            <p:cNvCxnSpPr/>
            <p:nvPr/>
          </p:nvCxnSpPr>
          <p:spPr>
            <a:xfrm>
              <a:off x="2428861" y="5213363"/>
              <a:ext cx="214314" cy="1588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/>
            <p:cNvCxnSpPr/>
            <p:nvPr/>
          </p:nvCxnSpPr>
          <p:spPr>
            <a:xfrm rot="10800000">
              <a:off x="2428861" y="5500702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/>
            <p:cNvCxnSpPr/>
            <p:nvPr/>
          </p:nvCxnSpPr>
          <p:spPr>
            <a:xfrm rot="10800000">
              <a:off x="2428862" y="5786454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24"/>
            <p:cNvCxnSpPr/>
            <p:nvPr/>
          </p:nvCxnSpPr>
          <p:spPr>
            <a:xfrm rot="10800000">
              <a:off x="1951815" y="3143248"/>
              <a:ext cx="19129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/>
            <p:cNvCxnSpPr/>
            <p:nvPr/>
          </p:nvCxnSpPr>
          <p:spPr>
            <a:xfrm>
              <a:off x="1928795" y="3483310"/>
              <a:ext cx="214314" cy="1588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/>
            <p:cNvCxnSpPr/>
            <p:nvPr/>
          </p:nvCxnSpPr>
          <p:spPr>
            <a:xfrm rot="10800000">
              <a:off x="1928795" y="3842088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/>
            <p:cNvCxnSpPr/>
            <p:nvPr/>
          </p:nvCxnSpPr>
          <p:spPr>
            <a:xfrm rot="10800000">
              <a:off x="1928796" y="4127838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/>
            <p:cNvCxnSpPr/>
            <p:nvPr/>
          </p:nvCxnSpPr>
          <p:spPr>
            <a:xfrm>
              <a:off x="1928795" y="4412005"/>
              <a:ext cx="214314" cy="1588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29"/>
            <p:cNvCxnSpPr/>
            <p:nvPr/>
          </p:nvCxnSpPr>
          <p:spPr>
            <a:xfrm rot="10800000">
              <a:off x="1928795" y="4770783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/>
            <p:cNvCxnSpPr/>
            <p:nvPr/>
          </p:nvCxnSpPr>
          <p:spPr>
            <a:xfrm rot="10800000">
              <a:off x="1928795" y="5056533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/>
            <p:cNvCxnSpPr/>
            <p:nvPr/>
          </p:nvCxnSpPr>
          <p:spPr>
            <a:xfrm>
              <a:off x="1928796" y="5340699"/>
              <a:ext cx="214314" cy="1588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/>
            <p:cNvCxnSpPr/>
            <p:nvPr/>
          </p:nvCxnSpPr>
          <p:spPr>
            <a:xfrm rot="10800000">
              <a:off x="1928796" y="5628038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3"/>
            <p:cNvCxnSpPr/>
            <p:nvPr/>
          </p:nvCxnSpPr>
          <p:spPr>
            <a:xfrm rot="10800000">
              <a:off x="1928797" y="5913790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/>
            <p:cNvCxnSpPr/>
            <p:nvPr/>
          </p:nvCxnSpPr>
          <p:spPr>
            <a:xfrm rot="10800000">
              <a:off x="2428860" y="6072206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/>
            <p:cNvCxnSpPr/>
            <p:nvPr/>
          </p:nvCxnSpPr>
          <p:spPr>
            <a:xfrm rot="10800000">
              <a:off x="1928793" y="6143644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7" name="جدول 36"/>
          <p:cNvGraphicFramePr>
            <a:graphicFrameLocks noGrp="1"/>
          </p:cNvGraphicFramePr>
          <p:nvPr/>
        </p:nvGraphicFramePr>
        <p:xfrm>
          <a:off x="7000892" y="2824092"/>
          <a:ext cx="1357322" cy="7549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066"/>
                <a:gridCol w="428628"/>
                <a:gridCol w="428628"/>
              </a:tblGrid>
              <a:tr h="37630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5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Object 3"/>
          <p:cNvGraphicFramePr>
            <a:graphicFrameLocks noChangeAspect="1"/>
          </p:cNvGraphicFramePr>
          <p:nvPr/>
        </p:nvGraphicFramePr>
        <p:xfrm>
          <a:off x="7143768" y="2824094"/>
          <a:ext cx="285752" cy="285750"/>
        </p:xfrm>
        <a:graphic>
          <a:graphicData uri="http://schemas.openxmlformats.org/presentationml/2006/ole">
            <p:oleObj spid="_x0000_s5126" name="Equation" r:id="rId8" imgW="152280" imgH="126720" progId="Equation.DSMT4">
              <p:embed/>
            </p:oleObj>
          </a:graphicData>
        </a:graphic>
      </p:graphicFrame>
      <p:graphicFrame>
        <p:nvGraphicFramePr>
          <p:cNvPr id="39" name="Object 4"/>
          <p:cNvGraphicFramePr>
            <a:graphicFrameLocks noChangeAspect="1"/>
          </p:cNvGraphicFramePr>
          <p:nvPr/>
        </p:nvGraphicFramePr>
        <p:xfrm>
          <a:off x="7143768" y="3208337"/>
          <a:ext cx="255587" cy="373063"/>
        </p:xfrm>
        <a:graphic>
          <a:graphicData uri="http://schemas.openxmlformats.org/presentationml/2006/ole">
            <p:oleObj spid="_x0000_s5127" name="Equation" r:id="rId9" imgW="164880" imgH="164880" progId="Equation.DSMT4">
              <p:embed/>
            </p:oleObj>
          </a:graphicData>
        </a:graphic>
      </p:graphicFrame>
      <p:graphicFrame>
        <p:nvGraphicFramePr>
          <p:cNvPr id="40" name="Object 11"/>
          <p:cNvGraphicFramePr>
            <a:graphicFrameLocks noChangeAspect="1"/>
          </p:cNvGraphicFramePr>
          <p:nvPr/>
        </p:nvGraphicFramePr>
        <p:xfrm>
          <a:off x="7620000" y="3265487"/>
          <a:ext cx="333375" cy="239713"/>
        </p:xfrm>
        <a:graphic>
          <a:graphicData uri="http://schemas.openxmlformats.org/presentationml/2006/ole">
            <p:oleObj spid="_x0000_s5128" name="Equation" r:id="rId10" imgW="177480" imgH="164880" progId="Equation.DSMT4">
              <p:embed/>
            </p:oleObj>
          </a:graphicData>
        </a:graphic>
      </p:graphicFrame>
      <p:graphicFrame>
        <p:nvGraphicFramePr>
          <p:cNvPr id="41" name="Object 14"/>
          <p:cNvGraphicFramePr>
            <a:graphicFrameLocks noChangeAspect="1"/>
          </p:cNvGraphicFramePr>
          <p:nvPr/>
        </p:nvGraphicFramePr>
        <p:xfrm>
          <a:off x="7991475" y="2832100"/>
          <a:ext cx="295275" cy="280988"/>
        </p:xfrm>
        <a:graphic>
          <a:graphicData uri="http://schemas.openxmlformats.org/presentationml/2006/ole">
            <p:oleObj spid="_x0000_s5129" name="Equation" r:id="rId11" imgW="203040" imgH="164880" progId="Equation.DSMT4">
              <p:embed/>
            </p:oleObj>
          </a:graphicData>
        </a:graphic>
      </p:graphicFrame>
      <p:graphicFrame>
        <p:nvGraphicFramePr>
          <p:cNvPr id="42" name="Object 8"/>
          <p:cNvGraphicFramePr>
            <a:graphicFrameLocks noChangeAspect="1"/>
          </p:cNvGraphicFramePr>
          <p:nvPr/>
        </p:nvGraphicFramePr>
        <p:xfrm>
          <a:off x="5453063" y="2395538"/>
          <a:ext cx="1404937" cy="317500"/>
        </p:xfrm>
        <a:graphic>
          <a:graphicData uri="http://schemas.openxmlformats.org/presentationml/2006/ole">
            <p:oleObj spid="_x0000_s5130" name="Equation" r:id="rId12" imgW="749160" imgH="203040" progId="Equation.DSMT4">
              <p:embed/>
            </p:oleObj>
          </a:graphicData>
        </a:graphic>
      </p:graphicFrame>
      <p:sp>
        <p:nvSpPr>
          <p:cNvPr id="43" name="مربع نص 42"/>
          <p:cNvSpPr txBox="1"/>
          <p:nvPr/>
        </p:nvSpPr>
        <p:spPr>
          <a:xfrm>
            <a:off x="6929454" y="232402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نرسم المستقيم الحدي</a:t>
            </a:r>
            <a:endParaRPr lang="en-US" sz="2000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7210412" y="358140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نختبر منطقة الحل</a:t>
            </a:r>
            <a:endParaRPr lang="en-US" sz="2000" dirty="0"/>
          </a:p>
        </p:txBody>
      </p:sp>
      <p:graphicFrame>
        <p:nvGraphicFramePr>
          <p:cNvPr id="45" name="Object 9"/>
          <p:cNvGraphicFramePr>
            <a:graphicFrameLocks noChangeAspect="1"/>
          </p:cNvGraphicFramePr>
          <p:nvPr/>
        </p:nvGraphicFramePr>
        <p:xfrm>
          <a:off x="4279887" y="3662363"/>
          <a:ext cx="2452688" cy="317500"/>
        </p:xfrm>
        <a:graphic>
          <a:graphicData uri="http://schemas.openxmlformats.org/presentationml/2006/ole">
            <p:oleObj spid="_x0000_s5131" name="Equation" r:id="rId13" imgW="1307880" imgH="203040" progId="Equation.DSMT4">
              <p:embed/>
            </p:oleObj>
          </a:graphicData>
        </a:graphic>
      </p:graphicFrame>
      <p:sp>
        <p:nvSpPr>
          <p:cNvPr id="46" name="مربع نص 45"/>
          <p:cNvSpPr txBox="1"/>
          <p:nvPr/>
        </p:nvSpPr>
        <p:spPr>
          <a:xfrm>
            <a:off x="5053002" y="4019490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 smtClean="0"/>
              <a:t>نظلل المنطقة التي</a:t>
            </a:r>
            <a:r>
              <a:rPr lang="en-US" sz="2000" dirty="0" smtClean="0"/>
              <a:t> </a:t>
            </a:r>
            <a:r>
              <a:rPr lang="ar-SA" sz="2000" dirty="0" smtClean="0"/>
              <a:t>تقع فيها النقطة </a:t>
            </a:r>
            <a:r>
              <a:rPr lang="en-US" sz="2000" dirty="0" smtClean="0"/>
              <a:t>(0,0)</a:t>
            </a:r>
            <a:endParaRPr lang="en-US" sz="2000" dirty="0"/>
          </a:p>
        </p:txBody>
      </p:sp>
      <p:sp>
        <p:nvSpPr>
          <p:cNvPr id="47" name="مربع نص 46"/>
          <p:cNvSpPr txBox="1"/>
          <p:nvPr/>
        </p:nvSpPr>
        <p:spPr>
          <a:xfrm>
            <a:off x="2057400" y="1295400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942972" y="4963180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cxnSp>
        <p:nvCxnSpPr>
          <p:cNvPr id="50" name="رابط كسهم مستقيم 49"/>
          <p:cNvCxnSpPr/>
          <p:nvPr/>
        </p:nvCxnSpPr>
        <p:spPr>
          <a:xfrm rot="5400000">
            <a:off x="-800100" y="2628900"/>
            <a:ext cx="4953000" cy="1524000"/>
          </a:xfrm>
          <a:prstGeom prst="straightConnector1">
            <a:avLst/>
          </a:prstGeom>
          <a:ln w="47625">
            <a:solidFill>
              <a:srgbClr val="0070C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مجموعة 54"/>
          <p:cNvGrpSpPr/>
          <p:nvPr/>
        </p:nvGrpSpPr>
        <p:grpSpPr>
          <a:xfrm rot="21413643">
            <a:off x="879459" y="1262827"/>
            <a:ext cx="1857388" cy="4385999"/>
            <a:chOff x="1131934" y="1883420"/>
            <a:chExt cx="1857388" cy="3662664"/>
          </a:xfrm>
        </p:grpSpPr>
        <p:cxnSp>
          <p:nvCxnSpPr>
            <p:cNvPr id="56" name="رابط مستقيم 55"/>
            <p:cNvCxnSpPr/>
            <p:nvPr/>
          </p:nvCxnSpPr>
          <p:spPr>
            <a:xfrm rot="11462887">
              <a:off x="2632132" y="2105201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رابط مستقيم 56"/>
            <p:cNvCxnSpPr/>
            <p:nvPr/>
          </p:nvCxnSpPr>
          <p:spPr>
            <a:xfrm rot="11462887">
              <a:off x="2520948" y="2301853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رابط مستقيم 57"/>
            <p:cNvCxnSpPr/>
            <p:nvPr/>
          </p:nvCxnSpPr>
          <p:spPr>
            <a:xfrm rot="11462887">
              <a:off x="2409764" y="2498505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رابط مستقيم 58"/>
            <p:cNvCxnSpPr/>
            <p:nvPr/>
          </p:nvCxnSpPr>
          <p:spPr>
            <a:xfrm rot="11462887">
              <a:off x="2271201" y="2835385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رابط مستقيم 59"/>
            <p:cNvCxnSpPr/>
            <p:nvPr/>
          </p:nvCxnSpPr>
          <p:spPr>
            <a:xfrm rot="11462887">
              <a:off x="2132066" y="3088462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رابط مستقيم 60"/>
            <p:cNvCxnSpPr/>
            <p:nvPr/>
          </p:nvCxnSpPr>
          <p:spPr>
            <a:xfrm rot="11462887">
              <a:off x="2060628" y="3355228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رابط مستقيم 61"/>
            <p:cNvCxnSpPr/>
            <p:nvPr/>
          </p:nvCxnSpPr>
          <p:spPr>
            <a:xfrm rot="11462887">
              <a:off x="1917752" y="3688696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رابط مستقيم 62"/>
            <p:cNvCxnSpPr/>
            <p:nvPr/>
          </p:nvCxnSpPr>
          <p:spPr>
            <a:xfrm rot="11462887">
              <a:off x="1774876" y="4045886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رابط مستقيم 63"/>
            <p:cNvCxnSpPr/>
            <p:nvPr/>
          </p:nvCxnSpPr>
          <p:spPr>
            <a:xfrm rot="11462887">
              <a:off x="1560562" y="4403076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رابط مستقيم 64"/>
            <p:cNvCxnSpPr/>
            <p:nvPr/>
          </p:nvCxnSpPr>
          <p:spPr>
            <a:xfrm rot="11462887">
              <a:off x="1489124" y="4688828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رابط مستقيم 65"/>
            <p:cNvCxnSpPr/>
            <p:nvPr/>
          </p:nvCxnSpPr>
          <p:spPr>
            <a:xfrm rot="11462887">
              <a:off x="1346248" y="5046018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رابط مستقيم 66"/>
            <p:cNvCxnSpPr/>
            <p:nvPr/>
          </p:nvCxnSpPr>
          <p:spPr>
            <a:xfrm rot="11462887">
              <a:off x="1131934" y="5403208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رابط مستقيم 67"/>
            <p:cNvCxnSpPr/>
            <p:nvPr/>
          </p:nvCxnSpPr>
          <p:spPr>
            <a:xfrm rot="11462887">
              <a:off x="2703570" y="1883420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9" name="جدول 68"/>
          <p:cNvGraphicFramePr>
            <a:graphicFrameLocks noGrp="1"/>
          </p:cNvGraphicFramePr>
          <p:nvPr/>
        </p:nvGraphicFramePr>
        <p:xfrm>
          <a:off x="7153292" y="4881492"/>
          <a:ext cx="1357322" cy="7549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066"/>
                <a:gridCol w="428628"/>
                <a:gridCol w="428628"/>
              </a:tblGrid>
              <a:tr h="37630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5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0" name="Object 3"/>
          <p:cNvGraphicFramePr>
            <a:graphicFrameLocks noChangeAspect="1"/>
          </p:cNvGraphicFramePr>
          <p:nvPr/>
        </p:nvGraphicFramePr>
        <p:xfrm>
          <a:off x="7296168" y="4881494"/>
          <a:ext cx="285752" cy="285750"/>
        </p:xfrm>
        <a:graphic>
          <a:graphicData uri="http://schemas.openxmlformats.org/presentationml/2006/ole">
            <p:oleObj spid="_x0000_s5132" name="Equation" r:id="rId14" imgW="152280" imgH="126720" progId="Equation.DSMT4">
              <p:embed/>
            </p:oleObj>
          </a:graphicData>
        </a:graphic>
      </p:graphicFrame>
      <p:graphicFrame>
        <p:nvGraphicFramePr>
          <p:cNvPr id="71" name="Object 4"/>
          <p:cNvGraphicFramePr>
            <a:graphicFrameLocks noChangeAspect="1"/>
          </p:cNvGraphicFramePr>
          <p:nvPr/>
        </p:nvGraphicFramePr>
        <p:xfrm>
          <a:off x="7296168" y="5265737"/>
          <a:ext cx="255587" cy="373063"/>
        </p:xfrm>
        <a:graphic>
          <a:graphicData uri="http://schemas.openxmlformats.org/presentationml/2006/ole">
            <p:oleObj spid="_x0000_s5133" name="Equation" r:id="rId15" imgW="164880" imgH="164880" progId="Equation.DSMT4">
              <p:embed/>
            </p:oleObj>
          </a:graphicData>
        </a:graphic>
      </p:graphicFrame>
      <p:graphicFrame>
        <p:nvGraphicFramePr>
          <p:cNvPr id="72" name="Object 11"/>
          <p:cNvGraphicFramePr>
            <a:graphicFrameLocks noChangeAspect="1"/>
          </p:cNvGraphicFramePr>
          <p:nvPr/>
        </p:nvGraphicFramePr>
        <p:xfrm>
          <a:off x="7820025" y="5313363"/>
          <a:ext cx="238125" cy="258762"/>
        </p:xfrm>
        <a:graphic>
          <a:graphicData uri="http://schemas.openxmlformats.org/presentationml/2006/ole">
            <p:oleObj spid="_x0000_s5134" name="Equation" r:id="rId16" imgW="126720" imgH="177480" progId="Equation.DSMT4">
              <p:embed/>
            </p:oleObj>
          </a:graphicData>
        </a:graphic>
      </p:graphicFrame>
      <p:graphicFrame>
        <p:nvGraphicFramePr>
          <p:cNvPr id="73" name="Object 14"/>
          <p:cNvGraphicFramePr>
            <a:graphicFrameLocks noChangeAspect="1"/>
          </p:cNvGraphicFramePr>
          <p:nvPr/>
        </p:nvGraphicFramePr>
        <p:xfrm>
          <a:off x="8208963" y="4878388"/>
          <a:ext cx="165100" cy="303212"/>
        </p:xfrm>
        <a:graphic>
          <a:graphicData uri="http://schemas.openxmlformats.org/presentationml/2006/ole">
            <p:oleObj spid="_x0000_s5135" name="Equation" r:id="rId17" imgW="114120" imgH="177480" progId="Equation.DSMT4">
              <p:embed/>
            </p:oleObj>
          </a:graphicData>
        </a:graphic>
      </p:graphicFrame>
      <p:graphicFrame>
        <p:nvGraphicFramePr>
          <p:cNvPr id="74" name="Object 8"/>
          <p:cNvGraphicFramePr>
            <a:graphicFrameLocks noChangeAspect="1"/>
          </p:cNvGraphicFramePr>
          <p:nvPr/>
        </p:nvGraphicFramePr>
        <p:xfrm>
          <a:off x="5570538" y="4452938"/>
          <a:ext cx="1476375" cy="317500"/>
        </p:xfrm>
        <a:graphic>
          <a:graphicData uri="http://schemas.openxmlformats.org/presentationml/2006/ole">
            <p:oleObj spid="_x0000_s5136" name="Equation" r:id="rId18" imgW="787320" imgH="203040" progId="Equation.DSMT4">
              <p:embed/>
            </p:oleObj>
          </a:graphicData>
        </a:graphic>
      </p:graphicFrame>
      <p:sp>
        <p:nvSpPr>
          <p:cNvPr id="75" name="مربع نص 74"/>
          <p:cNvSpPr txBox="1"/>
          <p:nvPr/>
        </p:nvSpPr>
        <p:spPr>
          <a:xfrm>
            <a:off x="7081854" y="438142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نرسم المستقيم الحدي</a:t>
            </a:r>
            <a:endParaRPr lang="en-US" sz="2000" dirty="0"/>
          </a:p>
        </p:txBody>
      </p:sp>
      <p:sp>
        <p:nvSpPr>
          <p:cNvPr id="76" name="مربع نص 75"/>
          <p:cNvSpPr txBox="1"/>
          <p:nvPr/>
        </p:nvSpPr>
        <p:spPr>
          <a:xfrm>
            <a:off x="7362812" y="563880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نختبر منطقة الحل</a:t>
            </a:r>
            <a:endParaRPr lang="en-US" sz="2000" dirty="0"/>
          </a:p>
        </p:txBody>
      </p:sp>
      <p:graphicFrame>
        <p:nvGraphicFramePr>
          <p:cNvPr id="77" name="Object 9"/>
          <p:cNvGraphicFramePr>
            <a:graphicFrameLocks noChangeAspect="1"/>
          </p:cNvGraphicFramePr>
          <p:nvPr/>
        </p:nvGraphicFramePr>
        <p:xfrm>
          <a:off x="4432287" y="5719763"/>
          <a:ext cx="2452688" cy="317500"/>
        </p:xfrm>
        <a:graphic>
          <a:graphicData uri="http://schemas.openxmlformats.org/presentationml/2006/ole">
            <p:oleObj spid="_x0000_s5137" name="Equation" r:id="rId19" imgW="1307880" imgH="203040" progId="Equation.DSMT4">
              <p:embed/>
            </p:oleObj>
          </a:graphicData>
        </a:graphic>
      </p:graphicFrame>
      <p:sp>
        <p:nvSpPr>
          <p:cNvPr id="78" name="مربع نص 77"/>
          <p:cNvSpPr txBox="1"/>
          <p:nvPr/>
        </p:nvSpPr>
        <p:spPr>
          <a:xfrm>
            <a:off x="5205402" y="6076890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 smtClean="0"/>
              <a:t>نظلل المنطقة التي</a:t>
            </a:r>
            <a:r>
              <a:rPr lang="en-US" sz="2000" dirty="0" smtClean="0"/>
              <a:t> </a:t>
            </a:r>
            <a:r>
              <a:rPr lang="ar-SA" sz="2000" dirty="0" smtClean="0"/>
              <a:t>تقع فيها النقطة </a:t>
            </a:r>
            <a:r>
              <a:rPr lang="en-US" sz="2000" dirty="0" smtClean="0"/>
              <a:t>(0,0)</a:t>
            </a:r>
            <a:endParaRPr lang="en-US" sz="2000" dirty="0"/>
          </a:p>
        </p:txBody>
      </p:sp>
      <p:sp>
        <p:nvSpPr>
          <p:cNvPr id="79" name="مربع نص 78"/>
          <p:cNvSpPr txBox="1"/>
          <p:nvPr/>
        </p:nvSpPr>
        <p:spPr>
          <a:xfrm>
            <a:off x="2057400" y="3048000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80" name="مربع نص 79"/>
          <p:cNvSpPr txBox="1"/>
          <p:nvPr/>
        </p:nvSpPr>
        <p:spPr>
          <a:xfrm>
            <a:off x="2847972" y="4963180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cxnSp>
        <p:nvCxnSpPr>
          <p:cNvPr id="81" name="رابط كسهم مستقيم 80"/>
          <p:cNvCxnSpPr/>
          <p:nvPr/>
        </p:nvCxnSpPr>
        <p:spPr>
          <a:xfrm rot="16200000" flipH="1">
            <a:off x="38097" y="2552699"/>
            <a:ext cx="4572002" cy="1905003"/>
          </a:xfrm>
          <a:prstGeom prst="straightConnector1">
            <a:avLst/>
          </a:prstGeom>
          <a:ln w="47625">
            <a:solidFill>
              <a:srgbClr val="7030A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مجموعة 87"/>
          <p:cNvGrpSpPr/>
          <p:nvPr/>
        </p:nvGrpSpPr>
        <p:grpSpPr>
          <a:xfrm rot="18924645">
            <a:off x="1213801" y="1415227"/>
            <a:ext cx="1857388" cy="4385999"/>
            <a:chOff x="1131934" y="1883420"/>
            <a:chExt cx="1857388" cy="3662664"/>
          </a:xfrm>
        </p:grpSpPr>
        <p:cxnSp>
          <p:nvCxnSpPr>
            <p:cNvPr id="89" name="رابط مستقيم 88"/>
            <p:cNvCxnSpPr/>
            <p:nvPr/>
          </p:nvCxnSpPr>
          <p:spPr>
            <a:xfrm rot="11462887">
              <a:off x="2632132" y="2105201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رابط مستقيم 89"/>
            <p:cNvCxnSpPr/>
            <p:nvPr/>
          </p:nvCxnSpPr>
          <p:spPr>
            <a:xfrm rot="11462887">
              <a:off x="2520948" y="2301853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رابط مستقيم 90"/>
            <p:cNvCxnSpPr/>
            <p:nvPr/>
          </p:nvCxnSpPr>
          <p:spPr>
            <a:xfrm rot="11462887">
              <a:off x="2409764" y="2498505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رابط مستقيم 91"/>
            <p:cNvCxnSpPr/>
            <p:nvPr/>
          </p:nvCxnSpPr>
          <p:spPr>
            <a:xfrm rot="11462887">
              <a:off x="2271201" y="2835385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رابط مستقيم 92"/>
            <p:cNvCxnSpPr/>
            <p:nvPr/>
          </p:nvCxnSpPr>
          <p:spPr>
            <a:xfrm rot="11462887">
              <a:off x="2132066" y="3088462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رابط مستقيم 93"/>
            <p:cNvCxnSpPr/>
            <p:nvPr/>
          </p:nvCxnSpPr>
          <p:spPr>
            <a:xfrm rot="11462887">
              <a:off x="2060628" y="3355228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رابط مستقيم 94"/>
            <p:cNvCxnSpPr/>
            <p:nvPr/>
          </p:nvCxnSpPr>
          <p:spPr>
            <a:xfrm rot="11462887">
              <a:off x="1917752" y="3688696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رابط مستقيم 95"/>
            <p:cNvCxnSpPr/>
            <p:nvPr/>
          </p:nvCxnSpPr>
          <p:spPr>
            <a:xfrm rot="11462887">
              <a:off x="1774876" y="4045886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رابط مستقيم 96"/>
            <p:cNvCxnSpPr/>
            <p:nvPr/>
          </p:nvCxnSpPr>
          <p:spPr>
            <a:xfrm rot="11462887">
              <a:off x="1560562" y="4403076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رابط مستقيم 97"/>
            <p:cNvCxnSpPr/>
            <p:nvPr/>
          </p:nvCxnSpPr>
          <p:spPr>
            <a:xfrm rot="11462887">
              <a:off x="1489124" y="4688828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رابط مستقيم 98"/>
            <p:cNvCxnSpPr/>
            <p:nvPr/>
          </p:nvCxnSpPr>
          <p:spPr>
            <a:xfrm rot="11462887">
              <a:off x="1346248" y="5046018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رابط مستقيم 99"/>
            <p:cNvCxnSpPr/>
            <p:nvPr/>
          </p:nvCxnSpPr>
          <p:spPr>
            <a:xfrm rot="11462887">
              <a:off x="1131934" y="5403208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رابط مستقيم 100"/>
            <p:cNvCxnSpPr/>
            <p:nvPr/>
          </p:nvCxnSpPr>
          <p:spPr>
            <a:xfrm rot="11462887">
              <a:off x="2703570" y="1883420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شكل حر 104"/>
          <p:cNvSpPr/>
          <p:nvPr/>
        </p:nvSpPr>
        <p:spPr>
          <a:xfrm>
            <a:off x="1431235" y="3366052"/>
            <a:ext cx="1225963" cy="927333"/>
          </a:xfrm>
          <a:custGeom>
            <a:avLst/>
            <a:gdLst>
              <a:gd name="connsiteX0" fmla="*/ 834887 w 1225963"/>
              <a:gd name="connsiteY0" fmla="*/ 0 h 927333"/>
              <a:gd name="connsiteX1" fmla="*/ 609600 w 1225963"/>
              <a:gd name="connsiteY1" fmla="*/ 13252 h 927333"/>
              <a:gd name="connsiteX2" fmla="*/ 477078 w 1225963"/>
              <a:gd name="connsiteY2" fmla="*/ 26505 h 927333"/>
              <a:gd name="connsiteX3" fmla="*/ 304800 w 1225963"/>
              <a:gd name="connsiteY3" fmla="*/ 13252 h 927333"/>
              <a:gd name="connsiteX4" fmla="*/ 291548 w 1225963"/>
              <a:gd name="connsiteY4" fmla="*/ 53009 h 927333"/>
              <a:gd name="connsiteX5" fmla="*/ 265043 w 1225963"/>
              <a:gd name="connsiteY5" fmla="*/ 79513 h 927333"/>
              <a:gd name="connsiteX6" fmla="*/ 251791 w 1225963"/>
              <a:gd name="connsiteY6" fmla="*/ 132522 h 927333"/>
              <a:gd name="connsiteX7" fmla="*/ 225287 w 1225963"/>
              <a:gd name="connsiteY7" fmla="*/ 212035 h 927333"/>
              <a:gd name="connsiteX8" fmla="*/ 212035 w 1225963"/>
              <a:gd name="connsiteY8" fmla="*/ 251791 h 927333"/>
              <a:gd name="connsiteX9" fmla="*/ 198782 w 1225963"/>
              <a:gd name="connsiteY9" fmla="*/ 304800 h 927333"/>
              <a:gd name="connsiteX10" fmla="*/ 172278 w 1225963"/>
              <a:gd name="connsiteY10" fmla="*/ 384313 h 927333"/>
              <a:gd name="connsiteX11" fmla="*/ 159026 w 1225963"/>
              <a:gd name="connsiteY11" fmla="*/ 424070 h 927333"/>
              <a:gd name="connsiteX12" fmla="*/ 145774 w 1225963"/>
              <a:gd name="connsiteY12" fmla="*/ 477078 h 927333"/>
              <a:gd name="connsiteX13" fmla="*/ 119269 w 1225963"/>
              <a:gd name="connsiteY13" fmla="*/ 556591 h 927333"/>
              <a:gd name="connsiteX14" fmla="*/ 106017 w 1225963"/>
              <a:gd name="connsiteY14" fmla="*/ 596348 h 927333"/>
              <a:gd name="connsiteX15" fmla="*/ 53008 w 1225963"/>
              <a:gd name="connsiteY15" fmla="*/ 689113 h 927333"/>
              <a:gd name="connsiteX16" fmla="*/ 13252 w 1225963"/>
              <a:gd name="connsiteY16" fmla="*/ 821635 h 927333"/>
              <a:gd name="connsiteX17" fmla="*/ 0 w 1225963"/>
              <a:gd name="connsiteY17" fmla="*/ 861391 h 927333"/>
              <a:gd name="connsiteX18" fmla="*/ 66261 w 1225963"/>
              <a:gd name="connsiteY18" fmla="*/ 874644 h 927333"/>
              <a:gd name="connsiteX19" fmla="*/ 728869 w 1225963"/>
              <a:gd name="connsiteY19" fmla="*/ 848139 h 927333"/>
              <a:gd name="connsiteX20" fmla="*/ 1086678 w 1225963"/>
              <a:gd name="connsiteY20" fmla="*/ 861391 h 927333"/>
              <a:gd name="connsiteX21" fmla="*/ 1166191 w 1225963"/>
              <a:gd name="connsiteY21" fmla="*/ 874644 h 927333"/>
              <a:gd name="connsiteX22" fmla="*/ 1152939 w 1225963"/>
              <a:gd name="connsiteY22" fmla="*/ 834887 h 927333"/>
              <a:gd name="connsiteX23" fmla="*/ 1086678 w 1225963"/>
              <a:gd name="connsiteY23" fmla="*/ 768626 h 927333"/>
              <a:gd name="connsiteX24" fmla="*/ 1046922 w 1225963"/>
              <a:gd name="connsiteY24" fmla="*/ 636105 h 927333"/>
              <a:gd name="connsiteX25" fmla="*/ 1020417 w 1225963"/>
              <a:gd name="connsiteY25" fmla="*/ 530087 h 927333"/>
              <a:gd name="connsiteX26" fmla="*/ 993913 w 1225963"/>
              <a:gd name="connsiteY26" fmla="*/ 490331 h 927333"/>
              <a:gd name="connsiteX27" fmla="*/ 940904 w 1225963"/>
              <a:gd name="connsiteY27" fmla="*/ 371061 h 927333"/>
              <a:gd name="connsiteX28" fmla="*/ 901148 w 1225963"/>
              <a:gd name="connsiteY28" fmla="*/ 212035 h 927333"/>
              <a:gd name="connsiteX29" fmla="*/ 848139 w 1225963"/>
              <a:gd name="connsiteY29" fmla="*/ 159026 h 927333"/>
              <a:gd name="connsiteX30" fmla="*/ 821635 w 1225963"/>
              <a:gd name="connsiteY30" fmla="*/ 79513 h 927333"/>
              <a:gd name="connsiteX31" fmla="*/ 795130 w 1225963"/>
              <a:gd name="connsiteY31" fmla="*/ 53009 h 92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25963" h="927333">
                <a:moveTo>
                  <a:pt x="834887" y="0"/>
                </a:moveTo>
                <a:lnTo>
                  <a:pt x="609600" y="13252"/>
                </a:lnTo>
                <a:cubicBezTo>
                  <a:pt x="565327" y="16532"/>
                  <a:pt x="521472" y="26505"/>
                  <a:pt x="477078" y="26505"/>
                </a:cubicBezTo>
                <a:cubicBezTo>
                  <a:pt x="419482" y="26505"/>
                  <a:pt x="362226" y="17670"/>
                  <a:pt x="304800" y="13252"/>
                </a:cubicBezTo>
                <a:cubicBezTo>
                  <a:pt x="300383" y="26504"/>
                  <a:pt x="298735" y="41031"/>
                  <a:pt x="291548" y="53009"/>
                </a:cubicBezTo>
                <a:cubicBezTo>
                  <a:pt x="285120" y="63723"/>
                  <a:pt x="270631" y="68338"/>
                  <a:pt x="265043" y="79513"/>
                </a:cubicBezTo>
                <a:cubicBezTo>
                  <a:pt x="256898" y="95804"/>
                  <a:pt x="257025" y="115077"/>
                  <a:pt x="251791" y="132522"/>
                </a:cubicBezTo>
                <a:cubicBezTo>
                  <a:pt x="243763" y="159282"/>
                  <a:pt x="234122" y="185531"/>
                  <a:pt x="225287" y="212035"/>
                </a:cubicBezTo>
                <a:cubicBezTo>
                  <a:pt x="220870" y="225287"/>
                  <a:pt x="215423" y="238239"/>
                  <a:pt x="212035" y="251791"/>
                </a:cubicBezTo>
                <a:cubicBezTo>
                  <a:pt x="207617" y="269461"/>
                  <a:pt x="204016" y="287355"/>
                  <a:pt x="198782" y="304800"/>
                </a:cubicBezTo>
                <a:cubicBezTo>
                  <a:pt x="190754" y="331560"/>
                  <a:pt x="181113" y="357809"/>
                  <a:pt x="172278" y="384313"/>
                </a:cubicBezTo>
                <a:cubicBezTo>
                  <a:pt x="167861" y="397565"/>
                  <a:pt x="162414" y="410518"/>
                  <a:pt x="159026" y="424070"/>
                </a:cubicBezTo>
                <a:cubicBezTo>
                  <a:pt x="154609" y="441739"/>
                  <a:pt x="151008" y="459633"/>
                  <a:pt x="145774" y="477078"/>
                </a:cubicBezTo>
                <a:cubicBezTo>
                  <a:pt x="137746" y="503838"/>
                  <a:pt x="128104" y="530087"/>
                  <a:pt x="119269" y="556591"/>
                </a:cubicBezTo>
                <a:cubicBezTo>
                  <a:pt x="114852" y="569843"/>
                  <a:pt x="113766" y="584725"/>
                  <a:pt x="106017" y="596348"/>
                </a:cubicBezTo>
                <a:cubicBezTo>
                  <a:pt x="68555" y="652542"/>
                  <a:pt x="86636" y="621859"/>
                  <a:pt x="53008" y="689113"/>
                </a:cubicBezTo>
                <a:cubicBezTo>
                  <a:pt x="32980" y="769225"/>
                  <a:pt x="45515" y="724845"/>
                  <a:pt x="13252" y="821635"/>
                </a:cubicBezTo>
                <a:lnTo>
                  <a:pt x="0" y="861391"/>
                </a:lnTo>
                <a:cubicBezTo>
                  <a:pt x="22087" y="865809"/>
                  <a:pt x="43737" y="874644"/>
                  <a:pt x="66261" y="874644"/>
                </a:cubicBezTo>
                <a:cubicBezTo>
                  <a:pt x="447186" y="874644"/>
                  <a:pt x="458203" y="870694"/>
                  <a:pt x="728869" y="848139"/>
                </a:cubicBezTo>
                <a:cubicBezTo>
                  <a:pt x="848139" y="852556"/>
                  <a:pt x="967960" y="849110"/>
                  <a:pt x="1086678" y="861391"/>
                </a:cubicBezTo>
                <a:cubicBezTo>
                  <a:pt x="1225963" y="875800"/>
                  <a:pt x="955429" y="927333"/>
                  <a:pt x="1166191" y="874644"/>
                </a:cubicBezTo>
                <a:cubicBezTo>
                  <a:pt x="1161774" y="861392"/>
                  <a:pt x="1161320" y="846062"/>
                  <a:pt x="1152939" y="834887"/>
                </a:cubicBezTo>
                <a:cubicBezTo>
                  <a:pt x="1134198" y="809898"/>
                  <a:pt x="1086678" y="768626"/>
                  <a:pt x="1086678" y="768626"/>
                </a:cubicBezTo>
                <a:cubicBezTo>
                  <a:pt x="1064654" y="702552"/>
                  <a:pt x="1060275" y="696192"/>
                  <a:pt x="1046922" y="636105"/>
                </a:cubicBezTo>
                <a:cubicBezTo>
                  <a:pt x="1040874" y="608891"/>
                  <a:pt x="1034624" y="558501"/>
                  <a:pt x="1020417" y="530087"/>
                </a:cubicBezTo>
                <a:cubicBezTo>
                  <a:pt x="1013294" y="515841"/>
                  <a:pt x="1002748" y="503583"/>
                  <a:pt x="993913" y="490331"/>
                </a:cubicBezTo>
                <a:cubicBezTo>
                  <a:pt x="962371" y="395708"/>
                  <a:pt x="982905" y="434064"/>
                  <a:pt x="940904" y="371061"/>
                </a:cubicBezTo>
                <a:cubicBezTo>
                  <a:pt x="936524" y="344782"/>
                  <a:pt x="922148" y="233035"/>
                  <a:pt x="901148" y="212035"/>
                </a:cubicBezTo>
                <a:lnTo>
                  <a:pt x="848139" y="159026"/>
                </a:lnTo>
                <a:cubicBezTo>
                  <a:pt x="839304" y="132522"/>
                  <a:pt x="841391" y="99268"/>
                  <a:pt x="821635" y="79513"/>
                </a:cubicBezTo>
                <a:lnTo>
                  <a:pt x="795130" y="53009"/>
                </a:lnTo>
              </a:path>
            </a:pathLst>
          </a:custGeom>
          <a:solidFill>
            <a:srgbClr val="FFFF00">
              <a:alpha val="44000"/>
            </a:srgbClr>
          </a:solidFill>
          <a:ln>
            <a:solidFill>
              <a:schemeClr val="bg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مربع نص 105"/>
          <p:cNvSpPr txBox="1"/>
          <p:nvPr/>
        </p:nvSpPr>
        <p:spPr>
          <a:xfrm>
            <a:off x="1676400" y="6172200"/>
            <a:ext cx="2338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 smtClean="0"/>
              <a:t>نحدد رؤوس منطقة الحل</a:t>
            </a:r>
            <a:endParaRPr lang="en-US" sz="2000" dirty="0"/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17621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  <p:bldP spid="75" grpId="0"/>
      <p:bldP spid="76" grpId="0"/>
      <p:bldP spid="78" grpId="0"/>
      <p:bldP spid="105" grpId="0" animBg="1"/>
      <p:bldP spid="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304800" y="1295400"/>
          <a:ext cx="3817157" cy="4191040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6" name="رابط كسهم مستقيم 5"/>
          <p:cNvCxnSpPr/>
          <p:nvPr/>
        </p:nvCxnSpPr>
        <p:spPr>
          <a:xfrm rot="10800000">
            <a:off x="304801" y="5198238"/>
            <a:ext cx="3786211" cy="1588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16200000" flipH="1">
            <a:off x="-64684" y="3341284"/>
            <a:ext cx="4572000" cy="23032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V="1">
            <a:off x="714348" y="4273520"/>
            <a:ext cx="3418706" cy="10318"/>
          </a:xfrm>
          <a:prstGeom prst="straightConnector1">
            <a:avLst/>
          </a:prstGeom>
          <a:ln w="47625">
            <a:solidFill>
              <a:srgbClr val="0099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V="1">
            <a:off x="685800" y="3352800"/>
            <a:ext cx="3418706" cy="10318"/>
          </a:xfrm>
          <a:prstGeom prst="straightConnector1">
            <a:avLst/>
          </a:prstGeom>
          <a:ln w="47625">
            <a:solidFill>
              <a:srgbClr val="0099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مجموعة 12"/>
          <p:cNvGrpSpPr/>
          <p:nvPr/>
        </p:nvGrpSpPr>
        <p:grpSpPr>
          <a:xfrm rot="16200000">
            <a:off x="1904999" y="2209800"/>
            <a:ext cx="914400" cy="3200400"/>
            <a:chOff x="1928793" y="2786057"/>
            <a:chExt cx="714383" cy="3357587"/>
          </a:xfrm>
        </p:grpSpPr>
        <p:cxnSp>
          <p:nvCxnSpPr>
            <p:cNvPr id="14" name="رابط مستقيم 13"/>
            <p:cNvCxnSpPr/>
            <p:nvPr/>
          </p:nvCxnSpPr>
          <p:spPr>
            <a:xfrm rot="10800000">
              <a:off x="2451880" y="3015912"/>
              <a:ext cx="19129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>
              <a:off x="2428860" y="3355974"/>
              <a:ext cx="214314" cy="1588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>
              <a:off x="2428860" y="3714752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V="1">
              <a:off x="1928796" y="2786057"/>
              <a:ext cx="142875" cy="1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/>
            <p:cNvCxnSpPr/>
            <p:nvPr/>
          </p:nvCxnSpPr>
          <p:spPr>
            <a:xfrm rot="10800000">
              <a:off x="2428861" y="4000502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/>
            <p:cNvCxnSpPr/>
            <p:nvPr/>
          </p:nvCxnSpPr>
          <p:spPr>
            <a:xfrm>
              <a:off x="2428860" y="4284669"/>
              <a:ext cx="214314" cy="1588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/>
            <p:cNvCxnSpPr/>
            <p:nvPr/>
          </p:nvCxnSpPr>
          <p:spPr>
            <a:xfrm rot="10800000">
              <a:off x="2428860" y="4643447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rot="10800000">
              <a:off x="2428860" y="4929197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/>
            <p:cNvCxnSpPr/>
            <p:nvPr/>
          </p:nvCxnSpPr>
          <p:spPr>
            <a:xfrm>
              <a:off x="2428861" y="5213363"/>
              <a:ext cx="214314" cy="1588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/>
            <p:cNvCxnSpPr/>
            <p:nvPr/>
          </p:nvCxnSpPr>
          <p:spPr>
            <a:xfrm rot="10800000">
              <a:off x="2428861" y="5500702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/>
            <p:cNvCxnSpPr/>
            <p:nvPr/>
          </p:nvCxnSpPr>
          <p:spPr>
            <a:xfrm rot="10800000">
              <a:off x="2428862" y="5786454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24"/>
            <p:cNvCxnSpPr/>
            <p:nvPr/>
          </p:nvCxnSpPr>
          <p:spPr>
            <a:xfrm rot="10800000">
              <a:off x="1951815" y="3143248"/>
              <a:ext cx="19129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/>
            <p:cNvCxnSpPr/>
            <p:nvPr/>
          </p:nvCxnSpPr>
          <p:spPr>
            <a:xfrm>
              <a:off x="1928795" y="3483310"/>
              <a:ext cx="214314" cy="1588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/>
            <p:cNvCxnSpPr/>
            <p:nvPr/>
          </p:nvCxnSpPr>
          <p:spPr>
            <a:xfrm rot="10800000">
              <a:off x="1928795" y="3842088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/>
            <p:cNvCxnSpPr/>
            <p:nvPr/>
          </p:nvCxnSpPr>
          <p:spPr>
            <a:xfrm rot="10800000">
              <a:off x="1928796" y="4127838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/>
            <p:cNvCxnSpPr/>
            <p:nvPr/>
          </p:nvCxnSpPr>
          <p:spPr>
            <a:xfrm>
              <a:off x="1928795" y="4412005"/>
              <a:ext cx="214314" cy="1588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29"/>
            <p:cNvCxnSpPr/>
            <p:nvPr/>
          </p:nvCxnSpPr>
          <p:spPr>
            <a:xfrm rot="10800000">
              <a:off x="1928795" y="4770783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/>
            <p:cNvCxnSpPr/>
            <p:nvPr/>
          </p:nvCxnSpPr>
          <p:spPr>
            <a:xfrm rot="10800000">
              <a:off x="1928795" y="5056533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/>
            <p:cNvCxnSpPr/>
            <p:nvPr/>
          </p:nvCxnSpPr>
          <p:spPr>
            <a:xfrm>
              <a:off x="1928796" y="5340699"/>
              <a:ext cx="214314" cy="1588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/>
            <p:cNvCxnSpPr/>
            <p:nvPr/>
          </p:nvCxnSpPr>
          <p:spPr>
            <a:xfrm rot="10800000">
              <a:off x="1928796" y="5628038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3"/>
            <p:cNvCxnSpPr/>
            <p:nvPr/>
          </p:nvCxnSpPr>
          <p:spPr>
            <a:xfrm rot="10800000">
              <a:off x="1928797" y="5913790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/>
            <p:cNvCxnSpPr/>
            <p:nvPr/>
          </p:nvCxnSpPr>
          <p:spPr>
            <a:xfrm rot="10800000">
              <a:off x="2428860" y="6072206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/>
            <p:cNvCxnSpPr/>
            <p:nvPr/>
          </p:nvCxnSpPr>
          <p:spPr>
            <a:xfrm rot="10800000">
              <a:off x="1928793" y="6143644"/>
              <a:ext cx="214314" cy="0"/>
            </a:xfrm>
            <a:prstGeom prst="line">
              <a:avLst/>
            </a:prstGeom>
            <a:ln w="539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مربع نص 46"/>
          <p:cNvSpPr txBox="1"/>
          <p:nvPr/>
        </p:nvSpPr>
        <p:spPr>
          <a:xfrm>
            <a:off x="2057400" y="1295400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942972" y="4963180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cxnSp>
        <p:nvCxnSpPr>
          <p:cNvPr id="50" name="رابط كسهم مستقيم 49"/>
          <p:cNvCxnSpPr/>
          <p:nvPr/>
        </p:nvCxnSpPr>
        <p:spPr>
          <a:xfrm rot="5400000">
            <a:off x="-800100" y="2628900"/>
            <a:ext cx="4953000" cy="1524000"/>
          </a:xfrm>
          <a:prstGeom prst="straightConnector1">
            <a:avLst/>
          </a:prstGeom>
          <a:ln w="47625">
            <a:solidFill>
              <a:srgbClr val="0070C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مجموعة 54"/>
          <p:cNvGrpSpPr/>
          <p:nvPr/>
        </p:nvGrpSpPr>
        <p:grpSpPr>
          <a:xfrm rot="21413643">
            <a:off x="879459" y="1262827"/>
            <a:ext cx="1857388" cy="4385999"/>
            <a:chOff x="1131934" y="1883420"/>
            <a:chExt cx="1857388" cy="3662664"/>
          </a:xfrm>
        </p:grpSpPr>
        <p:cxnSp>
          <p:nvCxnSpPr>
            <p:cNvPr id="56" name="رابط مستقيم 55"/>
            <p:cNvCxnSpPr/>
            <p:nvPr/>
          </p:nvCxnSpPr>
          <p:spPr>
            <a:xfrm rot="11462887">
              <a:off x="2632132" y="2105201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رابط مستقيم 56"/>
            <p:cNvCxnSpPr/>
            <p:nvPr/>
          </p:nvCxnSpPr>
          <p:spPr>
            <a:xfrm rot="11462887">
              <a:off x="2520948" y="2301853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رابط مستقيم 57"/>
            <p:cNvCxnSpPr/>
            <p:nvPr/>
          </p:nvCxnSpPr>
          <p:spPr>
            <a:xfrm rot="11462887">
              <a:off x="2409764" y="2498505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رابط مستقيم 58"/>
            <p:cNvCxnSpPr/>
            <p:nvPr/>
          </p:nvCxnSpPr>
          <p:spPr>
            <a:xfrm rot="11462887">
              <a:off x="2271201" y="2835385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رابط مستقيم 59"/>
            <p:cNvCxnSpPr/>
            <p:nvPr/>
          </p:nvCxnSpPr>
          <p:spPr>
            <a:xfrm rot="11462887">
              <a:off x="2132066" y="3088462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رابط مستقيم 60"/>
            <p:cNvCxnSpPr/>
            <p:nvPr/>
          </p:nvCxnSpPr>
          <p:spPr>
            <a:xfrm rot="11462887">
              <a:off x="2060628" y="3355228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رابط مستقيم 61"/>
            <p:cNvCxnSpPr/>
            <p:nvPr/>
          </p:nvCxnSpPr>
          <p:spPr>
            <a:xfrm rot="11462887">
              <a:off x="1917752" y="3688696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رابط مستقيم 62"/>
            <p:cNvCxnSpPr/>
            <p:nvPr/>
          </p:nvCxnSpPr>
          <p:spPr>
            <a:xfrm rot="11462887">
              <a:off x="1774876" y="4045886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رابط مستقيم 63"/>
            <p:cNvCxnSpPr/>
            <p:nvPr/>
          </p:nvCxnSpPr>
          <p:spPr>
            <a:xfrm rot="11462887">
              <a:off x="1560562" y="4403076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رابط مستقيم 64"/>
            <p:cNvCxnSpPr/>
            <p:nvPr/>
          </p:nvCxnSpPr>
          <p:spPr>
            <a:xfrm rot="11462887">
              <a:off x="1489124" y="4688828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رابط مستقيم 65"/>
            <p:cNvCxnSpPr/>
            <p:nvPr/>
          </p:nvCxnSpPr>
          <p:spPr>
            <a:xfrm rot="11462887">
              <a:off x="1346248" y="5046018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رابط مستقيم 66"/>
            <p:cNvCxnSpPr/>
            <p:nvPr/>
          </p:nvCxnSpPr>
          <p:spPr>
            <a:xfrm rot="11462887">
              <a:off x="1131934" y="5403208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رابط مستقيم 67"/>
            <p:cNvCxnSpPr/>
            <p:nvPr/>
          </p:nvCxnSpPr>
          <p:spPr>
            <a:xfrm rot="11462887">
              <a:off x="2703570" y="1883420"/>
              <a:ext cx="285752" cy="142876"/>
            </a:xfrm>
            <a:prstGeom prst="line">
              <a:avLst/>
            </a:prstGeom>
            <a:ln w="539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مربع نص 78"/>
          <p:cNvSpPr txBox="1"/>
          <p:nvPr/>
        </p:nvSpPr>
        <p:spPr>
          <a:xfrm>
            <a:off x="2057400" y="3048000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80" name="مربع نص 79"/>
          <p:cNvSpPr txBox="1"/>
          <p:nvPr/>
        </p:nvSpPr>
        <p:spPr>
          <a:xfrm>
            <a:off x="2847972" y="4963180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×</a:t>
            </a:r>
            <a:endParaRPr lang="ar-SA" sz="2800" b="1" dirty="0">
              <a:solidFill>
                <a:srgbClr val="C00000"/>
              </a:solidFill>
            </a:endParaRPr>
          </a:p>
        </p:txBody>
      </p:sp>
      <p:cxnSp>
        <p:nvCxnSpPr>
          <p:cNvPr id="81" name="رابط كسهم مستقيم 80"/>
          <p:cNvCxnSpPr/>
          <p:nvPr/>
        </p:nvCxnSpPr>
        <p:spPr>
          <a:xfrm rot="16200000" flipH="1">
            <a:off x="38097" y="2552699"/>
            <a:ext cx="4572002" cy="1905003"/>
          </a:xfrm>
          <a:prstGeom prst="straightConnector1">
            <a:avLst/>
          </a:prstGeom>
          <a:ln w="47625">
            <a:solidFill>
              <a:srgbClr val="7030A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مجموعة 87"/>
          <p:cNvGrpSpPr/>
          <p:nvPr/>
        </p:nvGrpSpPr>
        <p:grpSpPr>
          <a:xfrm rot="18924645">
            <a:off x="1213801" y="1415227"/>
            <a:ext cx="1857388" cy="4385999"/>
            <a:chOff x="1131934" y="1883420"/>
            <a:chExt cx="1857388" cy="3662664"/>
          </a:xfrm>
        </p:grpSpPr>
        <p:cxnSp>
          <p:nvCxnSpPr>
            <p:cNvPr id="89" name="رابط مستقيم 88"/>
            <p:cNvCxnSpPr/>
            <p:nvPr/>
          </p:nvCxnSpPr>
          <p:spPr>
            <a:xfrm rot="11462887">
              <a:off x="2632132" y="2105201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رابط مستقيم 89"/>
            <p:cNvCxnSpPr/>
            <p:nvPr/>
          </p:nvCxnSpPr>
          <p:spPr>
            <a:xfrm rot="11462887">
              <a:off x="2520948" y="2301853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رابط مستقيم 90"/>
            <p:cNvCxnSpPr/>
            <p:nvPr/>
          </p:nvCxnSpPr>
          <p:spPr>
            <a:xfrm rot="11462887">
              <a:off x="2409764" y="2498505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رابط مستقيم 91"/>
            <p:cNvCxnSpPr/>
            <p:nvPr/>
          </p:nvCxnSpPr>
          <p:spPr>
            <a:xfrm rot="11462887">
              <a:off x="2271201" y="2835385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رابط مستقيم 92"/>
            <p:cNvCxnSpPr/>
            <p:nvPr/>
          </p:nvCxnSpPr>
          <p:spPr>
            <a:xfrm rot="11462887">
              <a:off x="2132066" y="3088462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رابط مستقيم 93"/>
            <p:cNvCxnSpPr/>
            <p:nvPr/>
          </p:nvCxnSpPr>
          <p:spPr>
            <a:xfrm rot="11462887">
              <a:off x="2060628" y="3355228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رابط مستقيم 94"/>
            <p:cNvCxnSpPr/>
            <p:nvPr/>
          </p:nvCxnSpPr>
          <p:spPr>
            <a:xfrm rot="11462887">
              <a:off x="1917752" y="3688696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رابط مستقيم 95"/>
            <p:cNvCxnSpPr/>
            <p:nvPr/>
          </p:nvCxnSpPr>
          <p:spPr>
            <a:xfrm rot="11462887">
              <a:off x="1774876" y="4045886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رابط مستقيم 96"/>
            <p:cNvCxnSpPr/>
            <p:nvPr/>
          </p:nvCxnSpPr>
          <p:spPr>
            <a:xfrm rot="11462887">
              <a:off x="1560562" y="4403076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رابط مستقيم 97"/>
            <p:cNvCxnSpPr/>
            <p:nvPr/>
          </p:nvCxnSpPr>
          <p:spPr>
            <a:xfrm rot="11462887">
              <a:off x="1489124" y="4688828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رابط مستقيم 98"/>
            <p:cNvCxnSpPr/>
            <p:nvPr/>
          </p:nvCxnSpPr>
          <p:spPr>
            <a:xfrm rot="11462887">
              <a:off x="1346248" y="5046018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رابط مستقيم 99"/>
            <p:cNvCxnSpPr/>
            <p:nvPr/>
          </p:nvCxnSpPr>
          <p:spPr>
            <a:xfrm rot="11462887">
              <a:off x="1131934" y="5403208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رابط مستقيم 100"/>
            <p:cNvCxnSpPr/>
            <p:nvPr/>
          </p:nvCxnSpPr>
          <p:spPr>
            <a:xfrm rot="11462887">
              <a:off x="2703570" y="1883420"/>
              <a:ext cx="285752" cy="142876"/>
            </a:xfrm>
            <a:prstGeom prst="line">
              <a:avLst/>
            </a:prstGeom>
            <a:ln w="539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شكل حر 104"/>
          <p:cNvSpPr/>
          <p:nvPr/>
        </p:nvSpPr>
        <p:spPr>
          <a:xfrm>
            <a:off x="1431235" y="3366052"/>
            <a:ext cx="1225963" cy="927333"/>
          </a:xfrm>
          <a:custGeom>
            <a:avLst/>
            <a:gdLst>
              <a:gd name="connsiteX0" fmla="*/ 834887 w 1225963"/>
              <a:gd name="connsiteY0" fmla="*/ 0 h 927333"/>
              <a:gd name="connsiteX1" fmla="*/ 609600 w 1225963"/>
              <a:gd name="connsiteY1" fmla="*/ 13252 h 927333"/>
              <a:gd name="connsiteX2" fmla="*/ 477078 w 1225963"/>
              <a:gd name="connsiteY2" fmla="*/ 26505 h 927333"/>
              <a:gd name="connsiteX3" fmla="*/ 304800 w 1225963"/>
              <a:gd name="connsiteY3" fmla="*/ 13252 h 927333"/>
              <a:gd name="connsiteX4" fmla="*/ 291548 w 1225963"/>
              <a:gd name="connsiteY4" fmla="*/ 53009 h 927333"/>
              <a:gd name="connsiteX5" fmla="*/ 265043 w 1225963"/>
              <a:gd name="connsiteY5" fmla="*/ 79513 h 927333"/>
              <a:gd name="connsiteX6" fmla="*/ 251791 w 1225963"/>
              <a:gd name="connsiteY6" fmla="*/ 132522 h 927333"/>
              <a:gd name="connsiteX7" fmla="*/ 225287 w 1225963"/>
              <a:gd name="connsiteY7" fmla="*/ 212035 h 927333"/>
              <a:gd name="connsiteX8" fmla="*/ 212035 w 1225963"/>
              <a:gd name="connsiteY8" fmla="*/ 251791 h 927333"/>
              <a:gd name="connsiteX9" fmla="*/ 198782 w 1225963"/>
              <a:gd name="connsiteY9" fmla="*/ 304800 h 927333"/>
              <a:gd name="connsiteX10" fmla="*/ 172278 w 1225963"/>
              <a:gd name="connsiteY10" fmla="*/ 384313 h 927333"/>
              <a:gd name="connsiteX11" fmla="*/ 159026 w 1225963"/>
              <a:gd name="connsiteY11" fmla="*/ 424070 h 927333"/>
              <a:gd name="connsiteX12" fmla="*/ 145774 w 1225963"/>
              <a:gd name="connsiteY12" fmla="*/ 477078 h 927333"/>
              <a:gd name="connsiteX13" fmla="*/ 119269 w 1225963"/>
              <a:gd name="connsiteY13" fmla="*/ 556591 h 927333"/>
              <a:gd name="connsiteX14" fmla="*/ 106017 w 1225963"/>
              <a:gd name="connsiteY14" fmla="*/ 596348 h 927333"/>
              <a:gd name="connsiteX15" fmla="*/ 53008 w 1225963"/>
              <a:gd name="connsiteY15" fmla="*/ 689113 h 927333"/>
              <a:gd name="connsiteX16" fmla="*/ 13252 w 1225963"/>
              <a:gd name="connsiteY16" fmla="*/ 821635 h 927333"/>
              <a:gd name="connsiteX17" fmla="*/ 0 w 1225963"/>
              <a:gd name="connsiteY17" fmla="*/ 861391 h 927333"/>
              <a:gd name="connsiteX18" fmla="*/ 66261 w 1225963"/>
              <a:gd name="connsiteY18" fmla="*/ 874644 h 927333"/>
              <a:gd name="connsiteX19" fmla="*/ 728869 w 1225963"/>
              <a:gd name="connsiteY19" fmla="*/ 848139 h 927333"/>
              <a:gd name="connsiteX20" fmla="*/ 1086678 w 1225963"/>
              <a:gd name="connsiteY20" fmla="*/ 861391 h 927333"/>
              <a:gd name="connsiteX21" fmla="*/ 1166191 w 1225963"/>
              <a:gd name="connsiteY21" fmla="*/ 874644 h 927333"/>
              <a:gd name="connsiteX22" fmla="*/ 1152939 w 1225963"/>
              <a:gd name="connsiteY22" fmla="*/ 834887 h 927333"/>
              <a:gd name="connsiteX23" fmla="*/ 1086678 w 1225963"/>
              <a:gd name="connsiteY23" fmla="*/ 768626 h 927333"/>
              <a:gd name="connsiteX24" fmla="*/ 1046922 w 1225963"/>
              <a:gd name="connsiteY24" fmla="*/ 636105 h 927333"/>
              <a:gd name="connsiteX25" fmla="*/ 1020417 w 1225963"/>
              <a:gd name="connsiteY25" fmla="*/ 530087 h 927333"/>
              <a:gd name="connsiteX26" fmla="*/ 993913 w 1225963"/>
              <a:gd name="connsiteY26" fmla="*/ 490331 h 927333"/>
              <a:gd name="connsiteX27" fmla="*/ 940904 w 1225963"/>
              <a:gd name="connsiteY27" fmla="*/ 371061 h 927333"/>
              <a:gd name="connsiteX28" fmla="*/ 901148 w 1225963"/>
              <a:gd name="connsiteY28" fmla="*/ 212035 h 927333"/>
              <a:gd name="connsiteX29" fmla="*/ 848139 w 1225963"/>
              <a:gd name="connsiteY29" fmla="*/ 159026 h 927333"/>
              <a:gd name="connsiteX30" fmla="*/ 821635 w 1225963"/>
              <a:gd name="connsiteY30" fmla="*/ 79513 h 927333"/>
              <a:gd name="connsiteX31" fmla="*/ 795130 w 1225963"/>
              <a:gd name="connsiteY31" fmla="*/ 53009 h 92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25963" h="927333">
                <a:moveTo>
                  <a:pt x="834887" y="0"/>
                </a:moveTo>
                <a:lnTo>
                  <a:pt x="609600" y="13252"/>
                </a:lnTo>
                <a:cubicBezTo>
                  <a:pt x="565327" y="16532"/>
                  <a:pt x="521472" y="26505"/>
                  <a:pt x="477078" y="26505"/>
                </a:cubicBezTo>
                <a:cubicBezTo>
                  <a:pt x="419482" y="26505"/>
                  <a:pt x="362226" y="17670"/>
                  <a:pt x="304800" y="13252"/>
                </a:cubicBezTo>
                <a:cubicBezTo>
                  <a:pt x="300383" y="26504"/>
                  <a:pt x="298735" y="41031"/>
                  <a:pt x="291548" y="53009"/>
                </a:cubicBezTo>
                <a:cubicBezTo>
                  <a:pt x="285120" y="63723"/>
                  <a:pt x="270631" y="68338"/>
                  <a:pt x="265043" y="79513"/>
                </a:cubicBezTo>
                <a:cubicBezTo>
                  <a:pt x="256898" y="95804"/>
                  <a:pt x="257025" y="115077"/>
                  <a:pt x="251791" y="132522"/>
                </a:cubicBezTo>
                <a:cubicBezTo>
                  <a:pt x="243763" y="159282"/>
                  <a:pt x="234122" y="185531"/>
                  <a:pt x="225287" y="212035"/>
                </a:cubicBezTo>
                <a:cubicBezTo>
                  <a:pt x="220870" y="225287"/>
                  <a:pt x="215423" y="238239"/>
                  <a:pt x="212035" y="251791"/>
                </a:cubicBezTo>
                <a:cubicBezTo>
                  <a:pt x="207617" y="269461"/>
                  <a:pt x="204016" y="287355"/>
                  <a:pt x="198782" y="304800"/>
                </a:cubicBezTo>
                <a:cubicBezTo>
                  <a:pt x="190754" y="331560"/>
                  <a:pt x="181113" y="357809"/>
                  <a:pt x="172278" y="384313"/>
                </a:cubicBezTo>
                <a:cubicBezTo>
                  <a:pt x="167861" y="397565"/>
                  <a:pt x="162414" y="410518"/>
                  <a:pt x="159026" y="424070"/>
                </a:cubicBezTo>
                <a:cubicBezTo>
                  <a:pt x="154609" y="441739"/>
                  <a:pt x="151008" y="459633"/>
                  <a:pt x="145774" y="477078"/>
                </a:cubicBezTo>
                <a:cubicBezTo>
                  <a:pt x="137746" y="503838"/>
                  <a:pt x="128104" y="530087"/>
                  <a:pt x="119269" y="556591"/>
                </a:cubicBezTo>
                <a:cubicBezTo>
                  <a:pt x="114852" y="569843"/>
                  <a:pt x="113766" y="584725"/>
                  <a:pt x="106017" y="596348"/>
                </a:cubicBezTo>
                <a:cubicBezTo>
                  <a:pt x="68555" y="652542"/>
                  <a:pt x="86636" y="621859"/>
                  <a:pt x="53008" y="689113"/>
                </a:cubicBezTo>
                <a:cubicBezTo>
                  <a:pt x="32980" y="769225"/>
                  <a:pt x="45515" y="724845"/>
                  <a:pt x="13252" y="821635"/>
                </a:cubicBezTo>
                <a:lnTo>
                  <a:pt x="0" y="861391"/>
                </a:lnTo>
                <a:cubicBezTo>
                  <a:pt x="22087" y="865809"/>
                  <a:pt x="43737" y="874644"/>
                  <a:pt x="66261" y="874644"/>
                </a:cubicBezTo>
                <a:cubicBezTo>
                  <a:pt x="447186" y="874644"/>
                  <a:pt x="458203" y="870694"/>
                  <a:pt x="728869" y="848139"/>
                </a:cubicBezTo>
                <a:cubicBezTo>
                  <a:pt x="848139" y="852556"/>
                  <a:pt x="967960" y="849110"/>
                  <a:pt x="1086678" y="861391"/>
                </a:cubicBezTo>
                <a:cubicBezTo>
                  <a:pt x="1225963" y="875800"/>
                  <a:pt x="955429" y="927333"/>
                  <a:pt x="1166191" y="874644"/>
                </a:cubicBezTo>
                <a:cubicBezTo>
                  <a:pt x="1161774" y="861392"/>
                  <a:pt x="1161320" y="846062"/>
                  <a:pt x="1152939" y="834887"/>
                </a:cubicBezTo>
                <a:cubicBezTo>
                  <a:pt x="1134198" y="809898"/>
                  <a:pt x="1086678" y="768626"/>
                  <a:pt x="1086678" y="768626"/>
                </a:cubicBezTo>
                <a:cubicBezTo>
                  <a:pt x="1064654" y="702552"/>
                  <a:pt x="1060275" y="696192"/>
                  <a:pt x="1046922" y="636105"/>
                </a:cubicBezTo>
                <a:cubicBezTo>
                  <a:pt x="1040874" y="608891"/>
                  <a:pt x="1034624" y="558501"/>
                  <a:pt x="1020417" y="530087"/>
                </a:cubicBezTo>
                <a:cubicBezTo>
                  <a:pt x="1013294" y="515841"/>
                  <a:pt x="1002748" y="503583"/>
                  <a:pt x="993913" y="490331"/>
                </a:cubicBezTo>
                <a:cubicBezTo>
                  <a:pt x="962371" y="395708"/>
                  <a:pt x="982905" y="434064"/>
                  <a:pt x="940904" y="371061"/>
                </a:cubicBezTo>
                <a:cubicBezTo>
                  <a:pt x="936524" y="344782"/>
                  <a:pt x="922148" y="233035"/>
                  <a:pt x="901148" y="212035"/>
                </a:cubicBezTo>
                <a:lnTo>
                  <a:pt x="848139" y="159026"/>
                </a:lnTo>
                <a:cubicBezTo>
                  <a:pt x="839304" y="132522"/>
                  <a:pt x="841391" y="99268"/>
                  <a:pt x="821635" y="79513"/>
                </a:cubicBezTo>
                <a:lnTo>
                  <a:pt x="795130" y="53009"/>
                </a:lnTo>
              </a:path>
            </a:pathLst>
          </a:custGeom>
          <a:solidFill>
            <a:srgbClr val="FFFF00">
              <a:alpha val="44000"/>
            </a:srgbClr>
          </a:solidFill>
          <a:ln>
            <a:solidFill>
              <a:schemeClr val="bg1"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مربع نص 105"/>
          <p:cNvSpPr txBox="1"/>
          <p:nvPr/>
        </p:nvSpPr>
        <p:spPr>
          <a:xfrm>
            <a:off x="6400800" y="457200"/>
            <a:ext cx="2338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 smtClean="0"/>
              <a:t>نحدد رؤوس منطقة الحل</a:t>
            </a:r>
            <a:endParaRPr lang="en-US" sz="2000" dirty="0"/>
          </a:p>
        </p:txBody>
      </p:sp>
      <p:sp>
        <p:nvSpPr>
          <p:cNvPr id="102" name="شكل بيضاوي 101"/>
          <p:cNvSpPr/>
          <p:nvPr/>
        </p:nvSpPr>
        <p:spPr>
          <a:xfrm>
            <a:off x="2209800" y="32766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مربع نص 102"/>
          <p:cNvSpPr txBox="1"/>
          <p:nvPr/>
        </p:nvSpPr>
        <p:spPr>
          <a:xfrm>
            <a:off x="2362200" y="2819400"/>
            <a:ext cx="91440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2000" dirty="0" smtClean="0"/>
              <a:t>( 6</a:t>
            </a:r>
            <a:r>
              <a:rPr lang="en-US" sz="2000" dirty="0" smtClean="0"/>
              <a:t>(0,</a:t>
            </a:r>
            <a:endParaRPr lang="ar-SA" sz="2000" dirty="0" smtClean="0"/>
          </a:p>
        </p:txBody>
      </p:sp>
      <p:sp>
        <p:nvSpPr>
          <p:cNvPr id="104" name="شكل بيضاوي 103"/>
          <p:cNvSpPr/>
          <p:nvPr/>
        </p:nvSpPr>
        <p:spPr>
          <a:xfrm>
            <a:off x="1600200" y="32766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مربع نص 106"/>
          <p:cNvSpPr txBox="1"/>
          <p:nvPr/>
        </p:nvSpPr>
        <p:spPr>
          <a:xfrm>
            <a:off x="838200" y="2819400"/>
            <a:ext cx="91440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2000" dirty="0" smtClean="0"/>
              <a:t>( 6</a:t>
            </a:r>
            <a:r>
              <a:rPr lang="en-US" sz="2000" dirty="0" smtClean="0"/>
              <a:t>(-2,</a:t>
            </a:r>
            <a:endParaRPr lang="ar-SA" sz="2000" dirty="0" smtClean="0"/>
          </a:p>
        </p:txBody>
      </p:sp>
      <p:sp>
        <p:nvSpPr>
          <p:cNvPr id="108" name="شكل بيضاوي 107"/>
          <p:cNvSpPr/>
          <p:nvPr/>
        </p:nvSpPr>
        <p:spPr>
          <a:xfrm>
            <a:off x="2590800" y="41910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مربع نص 108"/>
          <p:cNvSpPr txBox="1"/>
          <p:nvPr/>
        </p:nvSpPr>
        <p:spPr>
          <a:xfrm>
            <a:off x="2895600" y="4343400"/>
            <a:ext cx="106680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2000" dirty="0" smtClean="0"/>
              <a:t>(</a:t>
            </a:r>
            <a:r>
              <a:rPr lang="en-US" sz="2000" dirty="0" smtClean="0"/>
              <a:t> (1.5, 3</a:t>
            </a:r>
            <a:endParaRPr lang="ar-SA" sz="2000" dirty="0" smtClean="0"/>
          </a:p>
        </p:txBody>
      </p:sp>
      <p:sp>
        <p:nvSpPr>
          <p:cNvPr id="110" name="شكل بيضاوي 109"/>
          <p:cNvSpPr/>
          <p:nvPr/>
        </p:nvSpPr>
        <p:spPr>
          <a:xfrm>
            <a:off x="1295400" y="41910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مربع نص 110"/>
          <p:cNvSpPr txBox="1"/>
          <p:nvPr/>
        </p:nvSpPr>
        <p:spPr>
          <a:xfrm>
            <a:off x="304800" y="4419600"/>
            <a:ext cx="91440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2000" dirty="0" smtClean="0"/>
              <a:t>(</a:t>
            </a:r>
            <a:r>
              <a:rPr lang="en-US" sz="2000" dirty="0" smtClean="0"/>
              <a:t>3</a:t>
            </a:r>
            <a:r>
              <a:rPr lang="ar-SA" sz="2000" dirty="0" smtClean="0"/>
              <a:t> </a:t>
            </a:r>
            <a:r>
              <a:rPr lang="en-US" sz="2000" dirty="0" smtClean="0"/>
              <a:t> (-3,</a:t>
            </a:r>
            <a:endParaRPr lang="ar-SA" sz="2000" dirty="0" smtClean="0"/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2954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" name="مستطيل 111"/>
          <p:cNvSpPr/>
          <p:nvPr/>
        </p:nvSpPr>
        <p:spPr>
          <a:xfrm>
            <a:off x="5090160" y="2362200"/>
            <a:ext cx="92964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مستطيل 112"/>
          <p:cNvSpPr/>
          <p:nvPr/>
        </p:nvSpPr>
        <p:spPr>
          <a:xfrm>
            <a:off x="6248400" y="23622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مستطيل 113"/>
          <p:cNvSpPr/>
          <p:nvPr/>
        </p:nvSpPr>
        <p:spPr>
          <a:xfrm>
            <a:off x="5105400" y="2743200"/>
            <a:ext cx="92964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مستطيل 114"/>
          <p:cNvSpPr/>
          <p:nvPr/>
        </p:nvSpPr>
        <p:spPr>
          <a:xfrm>
            <a:off x="6263640" y="28194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مستطيل 115"/>
          <p:cNvSpPr/>
          <p:nvPr/>
        </p:nvSpPr>
        <p:spPr>
          <a:xfrm>
            <a:off x="5105400" y="3124200"/>
            <a:ext cx="92964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مستطيل 116"/>
          <p:cNvSpPr/>
          <p:nvPr/>
        </p:nvSpPr>
        <p:spPr>
          <a:xfrm>
            <a:off x="6263640" y="32004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مستطيل 117"/>
          <p:cNvSpPr/>
          <p:nvPr/>
        </p:nvSpPr>
        <p:spPr>
          <a:xfrm>
            <a:off x="5105400" y="3581400"/>
            <a:ext cx="92964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مستطيل 118"/>
          <p:cNvSpPr/>
          <p:nvPr/>
        </p:nvSpPr>
        <p:spPr>
          <a:xfrm>
            <a:off x="6263640" y="35814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مستطيل 119"/>
          <p:cNvSpPr/>
          <p:nvPr/>
        </p:nvSpPr>
        <p:spPr>
          <a:xfrm>
            <a:off x="6858000" y="2819400"/>
            <a:ext cx="1066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مستطيل 120"/>
          <p:cNvSpPr/>
          <p:nvPr/>
        </p:nvSpPr>
        <p:spPr>
          <a:xfrm>
            <a:off x="6934200" y="350520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371600"/>
            <a:ext cx="1562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5638800"/>
            <a:ext cx="7400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2" grpId="0" animBg="1"/>
      <p:bldP spid="103" grpId="0" animBg="1"/>
      <p:bldP spid="104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219200"/>
            <a:ext cx="57912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28596" y="3052773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000628" y="3076595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147647"/>
            <a:ext cx="1905000" cy="1428750"/>
          </a:xfrm>
          <a:prstGeom prst="rect">
            <a:avLst/>
          </a:prstGeom>
          <a:noFill/>
        </p:spPr>
      </p:pic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" y="76200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120847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147637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10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0"/>
            <a:ext cx="845820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524000"/>
            <a:ext cx="48196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1981200"/>
            <a:ext cx="48625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2667000"/>
            <a:ext cx="287655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0"/>
            <a:ext cx="19812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مجموعة 10"/>
          <p:cNvGrpSpPr/>
          <p:nvPr/>
        </p:nvGrpSpPr>
        <p:grpSpPr>
          <a:xfrm>
            <a:off x="4114800" y="4038600"/>
            <a:ext cx="4724400" cy="400110"/>
            <a:chOff x="3200400" y="4267200"/>
            <a:chExt cx="4724400" cy="400110"/>
          </a:xfrm>
        </p:grpSpPr>
        <p:sp>
          <p:nvSpPr>
            <p:cNvPr id="9" name="مربع نص 8"/>
            <p:cNvSpPr txBox="1"/>
            <p:nvPr/>
          </p:nvSpPr>
          <p:spPr>
            <a:xfrm>
              <a:off x="3200400" y="4267200"/>
              <a:ext cx="472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000" dirty="0" smtClean="0"/>
                <a:t>نرسم المستقيم                     والمار بالنقطة</a:t>
              </a:r>
              <a:r>
                <a:rPr lang="en-US" sz="2000" dirty="0" smtClean="0"/>
                <a:t>( -4 ,0)  </a:t>
              </a:r>
              <a:r>
                <a:rPr lang="ar-SA" sz="2000" dirty="0" smtClean="0"/>
                <a:t>  </a:t>
              </a:r>
              <a:endParaRPr lang="en-US" sz="2000" dirty="0"/>
            </a:p>
          </p:txBody>
        </p:sp>
        <p:graphicFrame>
          <p:nvGraphicFramePr>
            <p:cNvPr id="23554" name="Object 2"/>
            <p:cNvGraphicFramePr>
              <a:graphicFrameLocks noChangeAspect="1"/>
            </p:cNvGraphicFramePr>
            <p:nvPr/>
          </p:nvGraphicFramePr>
          <p:xfrm>
            <a:off x="5410200" y="4343400"/>
            <a:ext cx="1308100" cy="279400"/>
          </p:xfrm>
          <a:graphic>
            <a:graphicData uri="http://schemas.openxmlformats.org/presentationml/2006/ole">
              <p:oleObj spid="_x0000_s23554" name="Equation" r:id="rId9" imgW="927000" imgH="203040" progId="Equation.DSMT4">
                <p:embed/>
              </p:oleObj>
            </a:graphicData>
          </a:graphic>
        </p:graphicFrame>
      </p:grpSp>
      <p:grpSp>
        <p:nvGrpSpPr>
          <p:cNvPr id="12" name="مجموعة 11"/>
          <p:cNvGrpSpPr/>
          <p:nvPr/>
        </p:nvGrpSpPr>
        <p:grpSpPr>
          <a:xfrm>
            <a:off x="4191000" y="4419600"/>
            <a:ext cx="4724400" cy="400110"/>
            <a:chOff x="3200400" y="3981510"/>
            <a:chExt cx="4724400" cy="400110"/>
          </a:xfrm>
        </p:grpSpPr>
        <p:sp>
          <p:nvSpPr>
            <p:cNvPr id="13" name="مربع نص 12"/>
            <p:cNvSpPr txBox="1"/>
            <p:nvPr/>
          </p:nvSpPr>
          <p:spPr>
            <a:xfrm>
              <a:off x="3200400" y="3981510"/>
              <a:ext cx="472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000" dirty="0" smtClean="0"/>
                <a:t>بوضع                                 النقطة هي</a:t>
              </a:r>
              <a:r>
                <a:rPr lang="en-US" sz="2000" dirty="0" smtClean="0"/>
                <a:t>( 0 ,6)  </a:t>
              </a:r>
              <a:r>
                <a:rPr lang="ar-SA" sz="2000" dirty="0" smtClean="0"/>
                <a:t>  </a:t>
              </a:r>
              <a:endParaRPr lang="en-US" sz="2000" dirty="0"/>
            </a:p>
          </p:txBody>
        </p:sp>
        <p:graphicFrame>
          <p:nvGraphicFramePr>
            <p:cNvPr id="14" name="Object 2"/>
            <p:cNvGraphicFramePr>
              <a:graphicFrameLocks noChangeAspect="1"/>
            </p:cNvGraphicFramePr>
            <p:nvPr/>
          </p:nvGraphicFramePr>
          <p:xfrm>
            <a:off x="5562600" y="4057710"/>
            <a:ext cx="1289050" cy="279400"/>
          </p:xfrm>
          <a:graphic>
            <a:graphicData uri="http://schemas.openxmlformats.org/presentationml/2006/ole">
              <p:oleObj spid="_x0000_s23555" name="Equation" r:id="rId10" imgW="914400" imgH="203040" progId="Equation.DSMT4">
                <p:embed/>
              </p:oleObj>
            </a:graphicData>
          </a:graphic>
        </p:graphicFrame>
      </p:grpSp>
      <p:pic>
        <p:nvPicPr>
          <p:cNvPr id="23556" name="Picture 4" descr="C:\Users\TOSHIBA\Dropbox\File ١٨ ذو. ح، ١٤٣٦ هـ ٧ ٢٥ ١٥ م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2209800"/>
            <a:ext cx="3733800" cy="3505200"/>
          </a:xfrm>
          <a:prstGeom prst="rect">
            <a:avLst/>
          </a:prstGeom>
          <a:noFill/>
        </p:spPr>
      </p:pic>
      <p:sp>
        <p:nvSpPr>
          <p:cNvPr id="16" name="مربع نص 15"/>
          <p:cNvSpPr txBox="1"/>
          <p:nvPr/>
        </p:nvSpPr>
        <p:spPr>
          <a:xfrm>
            <a:off x="1600200" y="2743200"/>
            <a:ext cx="428628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×</a:t>
            </a:r>
            <a:endParaRPr lang="ar-SA" sz="2000" b="1" dirty="0">
              <a:solidFill>
                <a:srgbClr val="C00000"/>
              </a:solidFill>
            </a:endParaRPr>
          </a:p>
        </p:txBody>
      </p:sp>
      <p:cxnSp>
        <p:nvCxnSpPr>
          <p:cNvPr id="17" name="رابط كسهم مستقيم 16"/>
          <p:cNvCxnSpPr/>
          <p:nvPr/>
        </p:nvCxnSpPr>
        <p:spPr>
          <a:xfrm rot="5400000">
            <a:off x="-876300" y="2552700"/>
            <a:ext cx="4648200" cy="2133600"/>
          </a:xfrm>
          <a:prstGeom prst="straightConnector1">
            <a:avLst/>
          </a:prstGeom>
          <a:ln w="31750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/>
          <p:cNvSpPr txBox="1"/>
          <p:nvPr/>
        </p:nvSpPr>
        <p:spPr>
          <a:xfrm>
            <a:off x="3962400" y="48768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 smtClean="0">
                <a:solidFill>
                  <a:srgbClr val="FF0000"/>
                </a:solidFill>
              </a:rPr>
              <a:t>نلاحظ أن المستقيم يقع في منطقة الحل لذلك </a:t>
            </a:r>
            <a:r>
              <a:rPr lang="en-US" sz="2000" dirty="0" smtClean="0">
                <a:solidFill>
                  <a:srgbClr val="FF0000"/>
                </a:solidFill>
              </a:rPr>
              <a:t>-36</a:t>
            </a:r>
            <a:r>
              <a:rPr lang="ar-SA" sz="2000" dirty="0" smtClean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r" rtl="1"/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ar-SA" sz="2000" dirty="0" smtClean="0">
                <a:solidFill>
                  <a:srgbClr val="FF0000"/>
                </a:solidFill>
              </a:rPr>
              <a:t>ليست قيمة صغرى  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4038600" y="5467290"/>
            <a:ext cx="4724400" cy="400110"/>
            <a:chOff x="3200400" y="4267200"/>
            <a:chExt cx="4724400" cy="400110"/>
          </a:xfrm>
        </p:grpSpPr>
        <p:sp>
          <p:nvSpPr>
            <p:cNvPr id="21" name="مربع نص 20"/>
            <p:cNvSpPr txBox="1"/>
            <p:nvPr/>
          </p:nvSpPr>
          <p:spPr>
            <a:xfrm>
              <a:off x="3200400" y="4267200"/>
              <a:ext cx="472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000" dirty="0" smtClean="0"/>
                <a:t>نرسم المستقيم                     والمار بالنقطة</a:t>
              </a:r>
              <a:r>
                <a:rPr lang="en-US" sz="2000" dirty="0" smtClean="0"/>
                <a:t>( 0 ,-6)  </a:t>
              </a:r>
              <a:r>
                <a:rPr lang="ar-SA" sz="2000" dirty="0" smtClean="0"/>
                <a:t>  </a:t>
              </a:r>
              <a:endParaRPr lang="en-US" sz="2000" dirty="0"/>
            </a:p>
          </p:txBody>
        </p:sp>
        <p:graphicFrame>
          <p:nvGraphicFramePr>
            <p:cNvPr id="22" name="Object 2"/>
            <p:cNvGraphicFramePr>
              <a:graphicFrameLocks noChangeAspect="1"/>
            </p:cNvGraphicFramePr>
            <p:nvPr/>
          </p:nvGraphicFramePr>
          <p:xfrm>
            <a:off x="5464175" y="4343460"/>
            <a:ext cx="1200150" cy="279400"/>
          </p:xfrm>
          <a:graphic>
            <a:graphicData uri="http://schemas.openxmlformats.org/presentationml/2006/ole">
              <p:oleObj spid="_x0000_s23557" name="Equation" r:id="rId12" imgW="850680" imgH="203040" progId="Equation.DSMT4">
                <p:embed/>
              </p:oleObj>
            </a:graphicData>
          </a:graphic>
        </p:graphicFrame>
      </p:grpSp>
      <p:grpSp>
        <p:nvGrpSpPr>
          <p:cNvPr id="23" name="مجموعة 22"/>
          <p:cNvGrpSpPr/>
          <p:nvPr/>
        </p:nvGrpSpPr>
        <p:grpSpPr>
          <a:xfrm>
            <a:off x="4114800" y="5943600"/>
            <a:ext cx="4724400" cy="400110"/>
            <a:chOff x="3200400" y="3981510"/>
            <a:chExt cx="4724400" cy="400110"/>
          </a:xfrm>
        </p:grpSpPr>
        <p:sp>
          <p:nvSpPr>
            <p:cNvPr id="24" name="مربع نص 23"/>
            <p:cNvSpPr txBox="1"/>
            <p:nvPr/>
          </p:nvSpPr>
          <p:spPr>
            <a:xfrm>
              <a:off x="3200400" y="3981510"/>
              <a:ext cx="472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000" dirty="0" smtClean="0"/>
                <a:t>بوضع                                 النقطة هي</a:t>
              </a:r>
              <a:r>
                <a:rPr lang="en-US" sz="2000" dirty="0" smtClean="0"/>
                <a:t>( 4 ,0)  </a:t>
              </a:r>
              <a:r>
                <a:rPr lang="ar-SA" sz="2000" dirty="0" smtClean="0"/>
                <a:t>  </a:t>
              </a:r>
              <a:endParaRPr lang="en-US" sz="2000" dirty="0"/>
            </a:p>
          </p:txBody>
        </p:sp>
        <p:graphicFrame>
          <p:nvGraphicFramePr>
            <p:cNvPr id="25" name="Object 2"/>
            <p:cNvGraphicFramePr>
              <a:graphicFrameLocks noChangeAspect="1"/>
            </p:cNvGraphicFramePr>
            <p:nvPr/>
          </p:nvGraphicFramePr>
          <p:xfrm>
            <a:off x="5562600" y="4057710"/>
            <a:ext cx="1289050" cy="279400"/>
          </p:xfrm>
          <a:graphic>
            <a:graphicData uri="http://schemas.openxmlformats.org/presentationml/2006/ole">
              <p:oleObj spid="_x0000_s23558" name="Equation" r:id="rId13" imgW="914400" imgH="203040" progId="Equation.DSMT4">
                <p:embed/>
              </p:oleObj>
            </a:graphicData>
          </a:graphic>
        </p:graphicFrame>
      </p:grpSp>
      <p:sp>
        <p:nvSpPr>
          <p:cNvPr id="26" name="مربع نص 25"/>
          <p:cNvSpPr txBox="1"/>
          <p:nvPr/>
        </p:nvSpPr>
        <p:spPr>
          <a:xfrm>
            <a:off x="685800" y="64008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 smtClean="0">
                <a:solidFill>
                  <a:srgbClr val="FF0000"/>
                </a:solidFill>
              </a:rPr>
              <a:t>نلاحظ أن المستقيم يقع خارج منطقة الحل لذلك </a:t>
            </a:r>
            <a:r>
              <a:rPr lang="en-US" sz="2000" dirty="0" smtClean="0">
                <a:solidFill>
                  <a:srgbClr val="FF0000"/>
                </a:solidFill>
              </a:rPr>
              <a:t>36</a:t>
            </a:r>
            <a:r>
              <a:rPr lang="ar-SA" sz="2000" dirty="0" smtClean="0">
                <a:solidFill>
                  <a:srgbClr val="FF0000"/>
                </a:solidFill>
              </a:rPr>
              <a:t>  قيمة عظمى للدالة عند النقطة </a:t>
            </a:r>
            <a:r>
              <a:rPr lang="en-US" sz="2000" dirty="0" smtClean="0">
                <a:solidFill>
                  <a:srgbClr val="FF0000"/>
                </a:solidFill>
              </a:rPr>
              <a:t>(0,-6) </a:t>
            </a:r>
            <a:r>
              <a:rPr lang="ar-SA" sz="2000" dirty="0" smtClean="0">
                <a:solidFill>
                  <a:srgbClr val="FF0000"/>
                </a:solidFill>
              </a:rPr>
              <a:t> 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2286000" y="4038600"/>
            <a:ext cx="428628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8000"/>
                </a:solidFill>
              </a:rPr>
              <a:t>×</a:t>
            </a:r>
            <a:endParaRPr lang="ar-SA" sz="2000" b="1" dirty="0">
              <a:solidFill>
                <a:srgbClr val="008000"/>
              </a:solidFill>
            </a:endParaRPr>
          </a:p>
        </p:txBody>
      </p:sp>
      <p:cxnSp>
        <p:nvCxnSpPr>
          <p:cNvPr id="28" name="رابط كسهم مستقيم 27"/>
          <p:cNvCxnSpPr/>
          <p:nvPr/>
        </p:nvCxnSpPr>
        <p:spPr>
          <a:xfrm rot="5400000">
            <a:off x="152399" y="3352800"/>
            <a:ext cx="4419600" cy="2133600"/>
          </a:xfrm>
          <a:prstGeom prst="straightConnector1">
            <a:avLst/>
          </a:prstGeom>
          <a:ln w="31750">
            <a:solidFill>
              <a:srgbClr val="008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229</Words>
  <Application>Microsoft Office PowerPoint</Application>
  <PresentationFormat>عرض على الشاشة (3:4)‏</PresentationFormat>
  <Paragraphs>71</Paragraphs>
  <Slides>16</Slides>
  <Notes>16</Notes>
  <HiddenSlides>0</HiddenSlides>
  <MMClips>1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8" baseType="lpstr">
      <vt:lpstr>سمة Office</vt:lpstr>
      <vt:lpstr>Equation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TOSHIBA</cp:lastModifiedBy>
  <cp:revision>32</cp:revision>
  <dcterms:created xsi:type="dcterms:W3CDTF">2015-09-27T16:52:19Z</dcterms:created>
  <dcterms:modified xsi:type="dcterms:W3CDTF">2015-10-03T22:37:25Z</dcterms:modified>
</cp:coreProperties>
</file>