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305" r:id="rId2"/>
    <p:sldId id="308" r:id="rId3"/>
    <p:sldId id="321" r:id="rId4"/>
    <p:sldId id="323" r:id="rId5"/>
    <p:sldId id="346" r:id="rId6"/>
    <p:sldId id="348" r:id="rId7"/>
    <p:sldId id="349" r:id="rId8"/>
    <p:sldId id="326" r:id="rId9"/>
    <p:sldId id="327" r:id="rId10"/>
    <p:sldId id="329" r:id="rId11"/>
    <p:sldId id="330" r:id="rId12"/>
    <p:sldId id="351" r:id="rId13"/>
    <p:sldId id="332" r:id="rId14"/>
    <p:sldId id="334" r:id="rId15"/>
    <p:sldId id="338" r:id="rId16"/>
    <p:sldId id="339" r:id="rId17"/>
  </p:sldIdLst>
  <p:sldSz cx="9144000" cy="6858000" type="screen4x3"/>
  <p:notesSz cx="6858000" cy="9144000"/>
  <p:custDataLst>
    <p:tags r:id="rId18"/>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230" autoAdjust="0"/>
    <p:restoredTop sz="89165" autoAdjust="0"/>
  </p:normalViewPr>
  <p:slideViewPr>
    <p:cSldViewPr>
      <p:cViewPr varScale="1">
        <p:scale>
          <a:sx n="50" d="100"/>
          <a:sy n="50" d="100"/>
        </p:scale>
        <p:origin x="-84"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pic>
        <p:nvPicPr>
          <p:cNvPr id="8" name="صورة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9" name="مستطيل 8"/>
          <p:cNvSpPr/>
          <p:nvPr userDrawn="1"/>
        </p:nvSpPr>
        <p:spPr>
          <a:xfrm>
            <a:off x="683568" y="764704"/>
            <a:ext cx="7776864" cy="504056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28" name="Picture 4" descr="C:\Users\NORALMOALEM\Documents\12778318332.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3645" y="548680"/>
            <a:ext cx="8676710" cy="5798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6354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11374315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51275561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
        <p:nvSpPr>
          <p:cNvPr id="15" name="عنوان 14"/>
          <p:cNvSpPr>
            <a:spLocks noGrp="1"/>
          </p:cNvSpPr>
          <p:nvPr>
            <p:ph type="title"/>
          </p:nvPr>
        </p:nvSpPr>
        <p:spPr>
          <a:xfrm>
            <a:off x="4139952" y="476672"/>
            <a:ext cx="4176464" cy="864096"/>
          </a:xfrm>
        </p:spPr>
        <p:txBody>
          <a:bodyPr>
            <a:noAutofit/>
          </a:bodyPr>
          <a:lstStyle>
            <a:lvl1pPr>
              <a:defRPr sz="2800"/>
            </a:lvl1pPr>
          </a:lstStyle>
          <a:p>
            <a:r>
              <a:rPr lang="ar-SA" smtClean="0"/>
              <a:t>انقر لتحرير نمط العنوان الرئيسي</a:t>
            </a:r>
            <a:endParaRPr lang="ar-SA"/>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
        <p:nvSpPr>
          <p:cNvPr id="13" name="عنوان 12"/>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57365297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6" name="عنصر نائب للتذييل 5"/>
          <p:cNvSpPr>
            <a:spLocks noGrp="1"/>
          </p:cNvSpPr>
          <p:nvPr>
            <p:ph type="ftr" sz="quarter" idx="11"/>
          </p:nvPr>
        </p:nvSpPr>
        <p:spPr>
          <a:xfrm>
            <a:off x="3124200" y="5944195"/>
            <a:ext cx="2895600" cy="365125"/>
          </a:xfrm>
          <a:prstGeom prst="rect">
            <a:avLst/>
          </a:prstGeom>
        </p:spPr>
        <p:txBody>
          <a:bodyPr/>
          <a:lstStyle/>
          <a:p>
            <a:endParaRPr lang="ar-SA"/>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19196005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8" name="عنصر نائب للتذييل 7"/>
          <p:cNvSpPr>
            <a:spLocks noGrp="1"/>
          </p:cNvSpPr>
          <p:nvPr>
            <p:ph type="ftr" sz="quarter" idx="11"/>
          </p:nvPr>
        </p:nvSpPr>
        <p:spPr>
          <a:xfrm>
            <a:off x="3124200" y="5944195"/>
            <a:ext cx="2895600" cy="365125"/>
          </a:xfrm>
          <a:prstGeom prst="rect">
            <a:avLst/>
          </a:prstGeom>
        </p:spPr>
        <p:txBody>
          <a:bodyPr/>
          <a:lstStyle/>
          <a:p>
            <a:endParaRPr lang="ar-SA"/>
          </a:p>
        </p:txBody>
      </p:sp>
      <p:sp>
        <p:nvSpPr>
          <p:cNvPr id="9" name="عنصر نائب لرقم الشريحة 8"/>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26211350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4" name="عنصر نائب للتذييل 3"/>
          <p:cNvSpPr>
            <a:spLocks noGrp="1"/>
          </p:cNvSpPr>
          <p:nvPr>
            <p:ph type="ftr" sz="quarter" idx="11"/>
          </p:nvPr>
        </p:nvSpPr>
        <p:spPr>
          <a:xfrm>
            <a:off x="3124200" y="5944195"/>
            <a:ext cx="2895600" cy="365125"/>
          </a:xfrm>
          <a:prstGeom prst="rect">
            <a:avLst/>
          </a:prstGeom>
        </p:spPr>
        <p:txBody>
          <a:bodyPr/>
          <a:lstStyle/>
          <a:p>
            <a:endParaRPr lang="ar-SA"/>
          </a:p>
        </p:txBody>
      </p:sp>
      <p:sp>
        <p:nvSpPr>
          <p:cNvPr id="5" name="عنصر نائب لرقم الشريحة 4"/>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452726281"/>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3" name="عنصر نائب للتذييل 2"/>
          <p:cNvSpPr>
            <a:spLocks noGrp="1"/>
          </p:cNvSpPr>
          <p:nvPr>
            <p:ph type="ftr" sz="quarter" idx="11"/>
          </p:nvPr>
        </p:nvSpPr>
        <p:spPr>
          <a:xfrm>
            <a:off x="3124200" y="5944195"/>
            <a:ext cx="2895600" cy="365125"/>
          </a:xfrm>
          <a:prstGeom prst="rect">
            <a:avLst/>
          </a:prstGeom>
        </p:spPr>
        <p:txBody>
          <a:bodyPr/>
          <a:lstStyle/>
          <a:p>
            <a:endParaRPr lang="ar-SA"/>
          </a:p>
        </p:txBody>
      </p:sp>
      <p:sp>
        <p:nvSpPr>
          <p:cNvPr id="4" name="عنصر نائب لرقم الشريحة 3"/>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
        <p:nvSpPr>
          <p:cNvPr id="5" name="عنوان 4"/>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400692972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6" name="عنصر نائب للتذييل 5"/>
          <p:cNvSpPr>
            <a:spLocks noGrp="1"/>
          </p:cNvSpPr>
          <p:nvPr>
            <p:ph type="ftr" sz="quarter" idx="11"/>
          </p:nvPr>
        </p:nvSpPr>
        <p:spPr>
          <a:xfrm>
            <a:off x="3124200" y="5944195"/>
            <a:ext cx="2895600" cy="365125"/>
          </a:xfrm>
          <a:prstGeom prst="rect">
            <a:avLst/>
          </a:prstGeom>
        </p:spPr>
        <p:txBody>
          <a:bodyPr/>
          <a:lstStyle/>
          <a:p>
            <a:endParaRPr lang="ar-SA"/>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158107535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04/12/1440</a:t>
            </a:fld>
            <a:endParaRPr lang="ar-SA"/>
          </a:p>
        </p:txBody>
      </p:sp>
      <p:sp>
        <p:nvSpPr>
          <p:cNvPr id="6" name="عنصر نائب للتذييل 5"/>
          <p:cNvSpPr>
            <a:spLocks noGrp="1"/>
          </p:cNvSpPr>
          <p:nvPr>
            <p:ph type="ftr" sz="quarter" idx="11"/>
          </p:nvPr>
        </p:nvSpPr>
        <p:spPr>
          <a:xfrm>
            <a:off x="3124200" y="5944195"/>
            <a:ext cx="2895600" cy="365125"/>
          </a:xfrm>
          <a:prstGeom prst="rect">
            <a:avLst/>
          </a:prstGeom>
        </p:spPr>
        <p:txBody>
          <a:bodyPr/>
          <a:lstStyle/>
          <a:p>
            <a:endParaRPr lang="ar-SA"/>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347531858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46122" y="511176"/>
            <a:ext cx="3744416" cy="8843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none"/>
        </p:style>
        <p:txBody>
          <a:bodyPr vert="horz" lIns="91440" tIns="45720" rIns="91440" bIns="45720" rtlCol="1" anchor="ctr">
            <a:normAutofit/>
          </a:bodyPr>
          <a:lstStyle/>
          <a:p>
            <a:r>
              <a:rPr lang="ar-SA" dirty="0" smtClean="0"/>
              <a:t>عنوان الدرس</a:t>
            </a:r>
            <a:endParaRPr lang="ar-SA" dirty="0"/>
          </a:p>
        </p:txBody>
      </p:sp>
      <p:sp>
        <p:nvSpPr>
          <p:cNvPr id="3" name="عنصر نائب للنص 2"/>
          <p:cNvSpPr>
            <a:spLocks noGrp="1"/>
          </p:cNvSpPr>
          <p:nvPr>
            <p:ph type="body" idx="1"/>
          </p:nvPr>
        </p:nvSpPr>
        <p:spPr>
          <a:xfrm>
            <a:off x="457200" y="1600201"/>
            <a:ext cx="8229600" cy="4277072"/>
          </a:xfrm>
          <a:prstGeom prst="rect">
            <a:avLst/>
          </a:prstGeom>
        </p:spPr>
        <p:txBody>
          <a:bodyPr vert="horz" lIns="91440" tIns="45720" rIns="91440" bIns="45720" rtlCol="1">
            <a:normAutofit/>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7" name="خماسي 6">
            <a:hlinkClick r:id="" action="ppaction://hlinkshowjump?jump=previousslide"/>
          </p:cNvPr>
          <p:cNvSpPr/>
          <p:nvPr/>
        </p:nvSpPr>
        <p:spPr>
          <a:xfrm>
            <a:off x="5940152" y="6021288"/>
            <a:ext cx="2016224" cy="504056"/>
          </a:xfrm>
          <a:prstGeom prst="homePlat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smtClean="0">
                <a:solidFill>
                  <a:sysClr val="windowText" lastClr="000000"/>
                </a:solidFill>
                <a:effectLst>
                  <a:outerShdw blurRad="38100" dist="38100" dir="2700000" algn="tl">
                    <a:srgbClr val="000000">
                      <a:alpha val="43137"/>
                    </a:srgbClr>
                  </a:outerShdw>
                </a:effectLst>
              </a:rPr>
              <a:t>السابق</a:t>
            </a:r>
            <a:endParaRPr lang="ar-SA" sz="2400" b="1" dirty="0">
              <a:solidFill>
                <a:sysClr val="windowText" lastClr="000000"/>
              </a:solidFill>
              <a:effectLst>
                <a:outerShdw blurRad="38100" dist="38100" dir="2700000" algn="tl">
                  <a:srgbClr val="000000">
                    <a:alpha val="43137"/>
                  </a:srgbClr>
                </a:outerShdw>
              </a:effectLst>
            </a:endParaRPr>
          </a:p>
        </p:txBody>
      </p:sp>
      <p:sp>
        <p:nvSpPr>
          <p:cNvPr id="8" name="شارة رتبة 7"/>
          <p:cNvSpPr/>
          <p:nvPr/>
        </p:nvSpPr>
        <p:spPr>
          <a:xfrm>
            <a:off x="7714474" y="6012662"/>
            <a:ext cx="504056" cy="504056"/>
          </a:xfrm>
          <a:prstGeom prst="chevr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SA">
              <a:solidFill>
                <a:schemeClr val="tx1"/>
              </a:solidFill>
            </a:endParaRPr>
          </a:p>
        </p:txBody>
      </p:sp>
      <p:sp>
        <p:nvSpPr>
          <p:cNvPr id="9" name="خماسي 8">
            <a:hlinkClick r:id="" action="ppaction://hlinkshowjump?jump=nextslide"/>
          </p:cNvPr>
          <p:cNvSpPr/>
          <p:nvPr/>
        </p:nvSpPr>
        <p:spPr>
          <a:xfrm flipH="1">
            <a:off x="1259632" y="6021288"/>
            <a:ext cx="2016224" cy="504056"/>
          </a:xfrm>
          <a:prstGeom prst="homePlat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smtClean="0">
                <a:solidFill>
                  <a:sysClr val="windowText" lastClr="000000"/>
                </a:solidFill>
                <a:effectLst>
                  <a:outerShdw blurRad="38100" dist="38100" dir="2700000" algn="tl">
                    <a:srgbClr val="000000">
                      <a:alpha val="43137"/>
                    </a:srgbClr>
                  </a:outerShdw>
                </a:effectLst>
              </a:rPr>
              <a:t>التالي</a:t>
            </a:r>
            <a:endParaRPr lang="ar-SA" sz="2400" b="1" dirty="0">
              <a:solidFill>
                <a:sysClr val="windowText" lastClr="000000"/>
              </a:solidFill>
              <a:effectLst>
                <a:outerShdw blurRad="38100" dist="38100" dir="2700000" algn="tl">
                  <a:srgbClr val="000000">
                    <a:alpha val="43137"/>
                  </a:srgbClr>
                </a:outerShdw>
              </a:effectLst>
            </a:endParaRPr>
          </a:p>
        </p:txBody>
      </p:sp>
      <p:sp>
        <p:nvSpPr>
          <p:cNvPr id="10" name="شارة رتبة 9"/>
          <p:cNvSpPr/>
          <p:nvPr/>
        </p:nvSpPr>
        <p:spPr>
          <a:xfrm flipH="1">
            <a:off x="1006104" y="6023200"/>
            <a:ext cx="504056" cy="504056"/>
          </a:xfrm>
          <a:prstGeom prst="chevr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SA">
              <a:solidFill>
                <a:schemeClr val="tx1"/>
              </a:solidFill>
            </a:endParaRPr>
          </a:p>
        </p:txBody>
      </p:sp>
      <p:sp>
        <p:nvSpPr>
          <p:cNvPr id="11" name="مستطيل 10"/>
          <p:cNvSpPr/>
          <p:nvPr/>
        </p:nvSpPr>
        <p:spPr>
          <a:xfrm>
            <a:off x="3275856" y="6029914"/>
            <a:ext cx="2664296" cy="497342"/>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ysClr val="windowText" lastClr="000000"/>
                </a:solidFill>
                <a:effectLst>
                  <a:outerShdw blurRad="38100" dist="38100" dir="2700000" algn="tl">
                    <a:srgbClr val="000000">
                      <a:alpha val="43137"/>
                    </a:srgbClr>
                  </a:outerShdw>
                </a:effectLst>
              </a:rPr>
              <a:t>الرئيسية</a:t>
            </a:r>
            <a:endParaRPr lang="ar-SA" sz="2400" b="1" dirty="0">
              <a:solidFill>
                <a:sysClr val="windowText" lastClr="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09619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txStyles>
    <p:titleStyle>
      <a:lvl1pPr algn="ctr" defTabSz="914400" rtl="1"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427984" y="481579"/>
            <a:ext cx="4392488" cy="940966"/>
          </a:xfrm>
        </p:spPr>
        <p:txBody>
          <a:bodyPr/>
          <a:lstStyle/>
          <a:p>
            <a:r>
              <a:rPr lang="ar-SA" sz="2400" dirty="0">
                <a:solidFill>
                  <a:srgbClr val="FF0000"/>
                </a:solidFill>
              </a:rPr>
              <a:t>كيف أتصرف إذا مرض أحد في المنزل</a:t>
            </a:r>
            <a:r>
              <a:rPr lang="ar-SA" sz="3200" dirty="0">
                <a:solidFill>
                  <a:srgbClr val="FF0000"/>
                </a:solidFill>
              </a:rPr>
              <a:t>؟</a:t>
            </a:r>
          </a:p>
        </p:txBody>
      </p:sp>
      <p:sp>
        <p:nvSpPr>
          <p:cNvPr id="6" name="مربع نص 5"/>
          <p:cNvSpPr txBox="1"/>
          <p:nvPr/>
        </p:nvSpPr>
        <p:spPr>
          <a:xfrm>
            <a:off x="827584" y="567342"/>
            <a:ext cx="3600400" cy="769441"/>
          </a:xfrm>
          <a:prstGeom prst="rect">
            <a:avLst/>
          </a:prstGeom>
          <a:noFill/>
        </p:spPr>
        <p:txBody>
          <a:bodyPr wrap="square" rtlCol="1">
            <a:spAutoFit/>
          </a:bodyPr>
          <a:lstStyle/>
          <a:p>
            <a:pPr algn="ctr"/>
            <a:r>
              <a:rPr lang="ar-SA"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EG"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nvGrpSpPr>
          <p:cNvPr id="5" name="مجموعة 4"/>
          <p:cNvGrpSpPr/>
          <p:nvPr/>
        </p:nvGrpSpPr>
        <p:grpSpPr>
          <a:xfrm>
            <a:off x="30793" y="111128"/>
            <a:ext cx="2082876" cy="756636"/>
            <a:chOff x="179512" y="692696"/>
            <a:chExt cx="2082876" cy="756636"/>
          </a:xfrm>
        </p:grpSpPr>
        <p:pic>
          <p:nvPicPr>
            <p:cNvPr id="7"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60</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87" y="952062"/>
            <a:ext cx="434409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929" y="1748733"/>
            <a:ext cx="8352928" cy="379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ستطيل 12"/>
          <p:cNvSpPr/>
          <p:nvPr/>
        </p:nvSpPr>
        <p:spPr>
          <a:xfrm>
            <a:off x="3929757" y="3798332"/>
            <a:ext cx="2195239" cy="369332"/>
          </a:xfrm>
          <a:prstGeom prst="rect">
            <a:avLst/>
          </a:prstGeom>
        </p:spPr>
        <p:txBody>
          <a:bodyPr wrap="square">
            <a:spAutoFit/>
          </a:bodyPr>
          <a:lstStyle/>
          <a:p>
            <a:pPr algn="ctr"/>
            <a:r>
              <a:rPr lang="ar-EG" b="1" dirty="0" smtClean="0">
                <a:solidFill>
                  <a:srgbClr val="0070C0"/>
                </a:solidFill>
              </a:rPr>
              <a:t>يحتاج للراحة والرعاية</a:t>
            </a:r>
            <a:endParaRPr lang="en-US" b="1" dirty="0">
              <a:solidFill>
                <a:srgbClr val="0070C0"/>
              </a:solidFill>
            </a:endParaRPr>
          </a:p>
        </p:txBody>
      </p:sp>
      <p:sp>
        <p:nvSpPr>
          <p:cNvPr id="14" name="مستطيل 13"/>
          <p:cNvSpPr/>
          <p:nvPr/>
        </p:nvSpPr>
        <p:spPr>
          <a:xfrm>
            <a:off x="3153532" y="3368248"/>
            <a:ext cx="3067721" cy="369332"/>
          </a:xfrm>
          <a:prstGeom prst="rect">
            <a:avLst/>
          </a:prstGeom>
        </p:spPr>
        <p:txBody>
          <a:bodyPr wrap="square">
            <a:spAutoFit/>
          </a:bodyPr>
          <a:lstStyle/>
          <a:p>
            <a:pPr algn="ctr"/>
            <a:r>
              <a:rPr lang="ar-EG" b="1" dirty="0" smtClean="0">
                <a:solidFill>
                  <a:srgbClr val="0070C0"/>
                </a:solidFill>
              </a:rPr>
              <a:t>يحتاج لتناول الأدوية في مواعيدها</a:t>
            </a:r>
            <a:endParaRPr lang="en-US" b="1" dirty="0">
              <a:solidFill>
                <a:srgbClr val="0070C0"/>
              </a:solidFill>
            </a:endParaRPr>
          </a:p>
        </p:txBody>
      </p:sp>
    </p:spTree>
    <p:custDataLst>
      <p:tags r:id="rId1"/>
    </p:custDataLst>
    <p:extLst>
      <p:ext uri="{BB962C8B-B14F-4D97-AF65-F5344CB8AC3E}">
        <p14:creationId xmlns:p14="http://schemas.microsoft.com/office/powerpoint/2010/main" val="87193946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055" y="3140969"/>
            <a:ext cx="530542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2"/>
          <p:cNvSpPr>
            <a:spLocks noGrp="1"/>
          </p:cNvSpPr>
          <p:nvPr>
            <p:ph type="title"/>
          </p:nvPr>
        </p:nvSpPr>
        <p:spPr>
          <a:xfrm>
            <a:off x="210870" y="1628800"/>
            <a:ext cx="8651795" cy="1368152"/>
          </a:xfrm>
        </p:spPr>
        <p:style>
          <a:lnRef idx="2">
            <a:schemeClr val="accent2"/>
          </a:lnRef>
          <a:fillRef idx="1">
            <a:schemeClr val="lt1"/>
          </a:fillRef>
          <a:effectRef idx="0">
            <a:schemeClr val="accent2"/>
          </a:effectRef>
          <a:fontRef idx="minor">
            <a:schemeClr val="dk1"/>
          </a:fontRef>
        </p:style>
        <p:txBody>
          <a:bodyPr/>
          <a:lstStyle/>
          <a:p>
            <a:r>
              <a:rPr lang="ar-EG" sz="3200" dirty="0" smtClean="0">
                <a:solidFill>
                  <a:srgbClr val="FF0000"/>
                </a:solidFill>
                <a:effectLst/>
              </a:rPr>
              <a:t>تحدثي عن يوم مرضت فيه، ثم اكتبي عبارة شكر وامتنان لمن ساعدك في الوصول إلى الشفاء ـ بإذن الله ـ .</a:t>
            </a:r>
            <a:endParaRPr lang="ar-SA" sz="3200" dirty="0">
              <a:solidFill>
                <a:srgbClr val="FF0000"/>
              </a:solidFill>
              <a:effectLst/>
            </a:endParaRPr>
          </a:p>
        </p:txBody>
      </p:sp>
      <p:sp>
        <p:nvSpPr>
          <p:cNvPr id="11" name="سحابة 10"/>
          <p:cNvSpPr/>
          <p:nvPr/>
        </p:nvSpPr>
        <p:spPr>
          <a:xfrm>
            <a:off x="5364088" y="502526"/>
            <a:ext cx="3001418" cy="10496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نشاط2</a:t>
            </a:r>
            <a:endParaRPr lang="ar-EG" sz="4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5" name="مستطيل 4"/>
          <p:cNvSpPr/>
          <p:nvPr/>
        </p:nvSpPr>
        <p:spPr>
          <a:xfrm>
            <a:off x="2923179" y="4019450"/>
            <a:ext cx="3312368" cy="646331"/>
          </a:xfrm>
          <a:prstGeom prst="rect">
            <a:avLst/>
          </a:prstGeom>
          <a:noFill/>
        </p:spPr>
        <p:txBody>
          <a:bodyPr wrap="square" lIns="91440" tIns="45720" rIns="91440" bIns="45720">
            <a:spAutoFit/>
          </a:bodyPr>
          <a:lstStyle/>
          <a:p>
            <a:pPr algn="ctr"/>
            <a:r>
              <a:rPr lang="ar-SA" sz="3600" b="1" cap="none"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جزاكم الله</a:t>
            </a:r>
            <a:r>
              <a:rPr lang="en-US" sz="3600" b="1" cap="none"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 </a:t>
            </a:r>
            <a:r>
              <a:rPr lang="ar-SA" sz="3600" b="1" cap="none"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كل خير </a:t>
            </a:r>
            <a:endParaRPr lang="ar-SA" sz="3600" b="1" cap="none"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grpSp>
        <p:nvGrpSpPr>
          <p:cNvPr id="7" name="مجموعة 6"/>
          <p:cNvGrpSpPr/>
          <p:nvPr/>
        </p:nvGrpSpPr>
        <p:grpSpPr>
          <a:xfrm>
            <a:off x="30793" y="111128"/>
            <a:ext cx="2082876" cy="756636"/>
            <a:chOff x="179512" y="692696"/>
            <a:chExt cx="2082876" cy="756636"/>
          </a:xfrm>
        </p:grpSpPr>
        <p:pic>
          <p:nvPicPr>
            <p:cNvPr id="8"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64</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1809576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heel(1)">
                                      <p:cBhvr>
                                        <p:cTn id="24" dur="2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09323" y="522622"/>
            <a:ext cx="3816424" cy="851485"/>
          </a:xfrm>
        </p:spPr>
        <p:txBody>
          <a:bodyPr/>
          <a:lstStyle/>
          <a:p>
            <a:r>
              <a:rPr lang="ar-SA" dirty="0"/>
              <a:t>كيف أتصرف إذا مرض أحد في المنزل؟</a:t>
            </a:r>
          </a:p>
        </p:txBody>
      </p:sp>
      <p:sp>
        <p:nvSpPr>
          <p:cNvPr id="6" name="مربع نص 5"/>
          <p:cNvSpPr txBox="1"/>
          <p:nvPr/>
        </p:nvSpPr>
        <p:spPr>
          <a:xfrm>
            <a:off x="2113668" y="567342"/>
            <a:ext cx="2314315" cy="769441"/>
          </a:xfrm>
          <a:prstGeom prst="rect">
            <a:avLst/>
          </a:prstGeom>
          <a:noFill/>
        </p:spPr>
        <p:txBody>
          <a:bodyPr wrap="square" rtlCol="1">
            <a:spAutoFit/>
          </a:bodyPr>
          <a:lstStyle/>
          <a:p>
            <a:pPr algn="ctr"/>
            <a:r>
              <a:rPr lang="ar-SA"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التفكير الناقد</a:t>
            </a:r>
            <a:endParaRPr lang="ar-EG"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nvGrpSpPr>
          <p:cNvPr id="7" name="مجموعة 6"/>
          <p:cNvGrpSpPr/>
          <p:nvPr/>
        </p:nvGrpSpPr>
        <p:grpSpPr>
          <a:xfrm>
            <a:off x="30793" y="11112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65</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1" name="عنوان 2"/>
          <p:cNvSpPr txBox="1">
            <a:spLocks/>
          </p:cNvSpPr>
          <p:nvPr/>
        </p:nvSpPr>
        <p:spPr>
          <a:xfrm>
            <a:off x="210870" y="2132856"/>
            <a:ext cx="8651795" cy="2952328"/>
          </a:xfrm>
          <a:prstGeom prst="rect">
            <a:avLst/>
          </a:prstGeom>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Autofit/>
          </a:bodyPr>
          <a:lstStyle>
            <a:lvl1pPr algn="ctr" defTabSz="914400" rtl="1" eaLnBrk="1" latinLnBrk="0" hangingPunct="1">
              <a:spcBef>
                <a:spcPct val="0"/>
              </a:spcBef>
              <a:buNone/>
              <a:defRPr sz="2800" b="1" kern="120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EG" sz="3200" dirty="0" smtClean="0">
                <a:solidFill>
                  <a:srgbClr val="FF0000"/>
                </a:solidFill>
                <a:effectLst/>
              </a:rPr>
              <a:t>إذا تحسن المريض وأمره الطبيب بالتوقف عن تناول الدواء، يجب التخلص من أدويته، لماذا؟</a:t>
            </a:r>
          </a:p>
          <a:p>
            <a:pPr algn="r"/>
            <a:r>
              <a:rPr lang="ar-EG" sz="3200" dirty="0" smtClean="0">
                <a:solidFill>
                  <a:srgbClr val="0070C0"/>
                </a:solidFill>
                <a:effectLst/>
              </a:rPr>
              <a:t>لأن هناك بعض الأدوية يجب التخلص منها فورًا بإلقاء محتويات العبوة في المرحاض، وهي الأدوية التي إذا فتحت لا يصلح استخدامها إلا في خلال عدة أيام فقط، وفائدة التخلص منها هي عدم تكرار استخدامها لفسادها.</a:t>
            </a:r>
            <a:endParaRPr lang="ar-SA" sz="3200" dirty="0">
              <a:solidFill>
                <a:srgbClr val="0070C0"/>
              </a:solidFill>
              <a:effectLst/>
            </a:endParaRPr>
          </a:p>
        </p:txBody>
      </p:sp>
    </p:spTree>
    <p:custDataLst>
      <p:tags r:id="rId1"/>
    </p:custDataLst>
    <p:extLst>
      <p:ext uri="{BB962C8B-B14F-4D97-AF65-F5344CB8AC3E}">
        <p14:creationId xmlns:p14="http://schemas.microsoft.com/office/powerpoint/2010/main" val="28234144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09323" y="522622"/>
            <a:ext cx="3816424" cy="851485"/>
          </a:xfrm>
        </p:spPr>
        <p:txBody>
          <a:bodyPr/>
          <a:lstStyle/>
          <a:p>
            <a:r>
              <a:rPr lang="ar-SA" dirty="0"/>
              <a:t>كيف أتصرف إذا مرض أحد في المنزل؟</a:t>
            </a:r>
          </a:p>
        </p:txBody>
      </p:sp>
      <p:sp>
        <p:nvSpPr>
          <p:cNvPr id="6" name="مربع نص 5"/>
          <p:cNvSpPr txBox="1"/>
          <p:nvPr/>
        </p:nvSpPr>
        <p:spPr>
          <a:xfrm>
            <a:off x="2113668" y="567342"/>
            <a:ext cx="2314315" cy="769441"/>
          </a:xfrm>
          <a:prstGeom prst="rect">
            <a:avLst/>
          </a:prstGeom>
          <a:noFill/>
        </p:spPr>
        <p:txBody>
          <a:bodyPr wrap="square" rtlCol="1">
            <a:spAutoFit/>
          </a:bodyPr>
          <a:lstStyle/>
          <a:p>
            <a:pPr algn="ctr"/>
            <a:r>
              <a:rPr lang="ar-SA"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أسرتي العزيزة</a:t>
            </a:r>
            <a:endParaRPr lang="ar-EG"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nvGrpSpPr>
          <p:cNvPr id="7" name="مجموعة 6"/>
          <p:cNvGrpSpPr/>
          <p:nvPr/>
        </p:nvGrpSpPr>
        <p:grpSpPr>
          <a:xfrm>
            <a:off x="30793" y="11112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66</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1" name="عنوان 2"/>
          <p:cNvSpPr txBox="1">
            <a:spLocks/>
          </p:cNvSpPr>
          <p:nvPr/>
        </p:nvSpPr>
        <p:spPr>
          <a:xfrm>
            <a:off x="210870" y="2132856"/>
            <a:ext cx="8651795" cy="295232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chor="ctr">
            <a:noAutofit/>
          </a:bodyPr>
          <a:lstStyle>
            <a:lvl1pPr algn="ctr" defTabSz="914400" rtl="1" eaLnBrk="1" latinLnBrk="0" hangingPunct="1">
              <a:spcBef>
                <a:spcPct val="0"/>
              </a:spcBef>
              <a:buNone/>
              <a:defRPr sz="2800" b="1" kern="120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EG" sz="3600" dirty="0" smtClean="0">
                <a:solidFill>
                  <a:srgbClr val="FF0000"/>
                </a:solidFill>
                <a:effectLst/>
              </a:rPr>
              <a:t>عزيزي الأب / الأم ابحث </a:t>
            </a:r>
            <a:r>
              <a:rPr lang="ar-EG" sz="3600" dirty="0" smtClean="0">
                <a:solidFill>
                  <a:srgbClr val="FF0000"/>
                </a:solidFill>
                <a:effectLst/>
              </a:rPr>
              <a:t>مع معلمتك في سورة (الشعراء) عن آية توضح أن الله ـ سبحانه وتعالى ـ هو الشافي من الأمراض، اكتبي الآية: قال الله تعالى: </a:t>
            </a:r>
            <a:endParaRPr lang="ar-EG" sz="3600" dirty="0">
              <a:solidFill>
                <a:srgbClr val="FF0000"/>
              </a:solidFill>
              <a:effectLst/>
            </a:endParaRPr>
          </a:p>
          <a:p>
            <a:r>
              <a:rPr lang="ar-EG" sz="3600" dirty="0" smtClean="0">
                <a:solidFill>
                  <a:srgbClr val="0070C0"/>
                </a:solidFill>
                <a:effectLst/>
              </a:rPr>
              <a:t>وإذا مرضت فهو يشفين.</a:t>
            </a:r>
            <a:endParaRPr lang="ar-SA" sz="3600" dirty="0">
              <a:solidFill>
                <a:srgbClr val="0070C0"/>
              </a:solidFill>
              <a:effectLst/>
            </a:endParaRPr>
          </a:p>
        </p:txBody>
      </p:sp>
    </p:spTree>
    <p:custDataLst>
      <p:tags r:id="rId1"/>
    </p:custDataLst>
    <p:extLst>
      <p:ext uri="{BB962C8B-B14F-4D97-AF65-F5344CB8AC3E}">
        <p14:creationId xmlns:p14="http://schemas.microsoft.com/office/powerpoint/2010/main" val="14165755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Effect transition="in" filter="wipe(up)">
                                      <p:cBhvr>
                                        <p:cTn id="14" dur="500"/>
                                        <p:tgtEl>
                                          <p:spTgt spid="11">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up)">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up)">
                                      <p:cBhvr>
                                        <p:cTn id="2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932041" y="764704"/>
            <a:ext cx="3456384" cy="936104"/>
          </a:xfrm>
        </p:spPr>
        <p:txBody>
          <a:bodyPr/>
          <a:lstStyle/>
          <a:p>
            <a:r>
              <a:rPr lang="ar-EG" sz="4400" dirty="0" smtClean="0"/>
              <a:t>التفكير الناقد</a:t>
            </a:r>
            <a:endParaRPr lang="ar-SA" sz="4400" dirty="0"/>
          </a:p>
        </p:txBody>
      </p:sp>
      <p:sp>
        <p:nvSpPr>
          <p:cNvPr id="2" name="Rectangle 1"/>
          <p:cNvSpPr/>
          <p:nvPr/>
        </p:nvSpPr>
        <p:spPr>
          <a:xfrm>
            <a:off x="2889693" y="4077072"/>
            <a:ext cx="3312368"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4400" b="1" dirty="0" smtClean="0"/>
              <a:t>الزكام</a:t>
            </a:r>
            <a:endParaRPr lang="en-US" b="1" dirty="0"/>
          </a:p>
        </p:txBody>
      </p:sp>
      <p:grpSp>
        <p:nvGrpSpPr>
          <p:cNvPr id="7" name="مجموعة 6"/>
          <p:cNvGrpSpPr/>
          <p:nvPr/>
        </p:nvGrpSpPr>
        <p:grpSpPr>
          <a:xfrm>
            <a:off x="30793" y="11112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67</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1" name="عنوان 2"/>
          <p:cNvSpPr txBox="1">
            <a:spLocks/>
          </p:cNvSpPr>
          <p:nvPr/>
        </p:nvSpPr>
        <p:spPr>
          <a:xfrm>
            <a:off x="210869" y="2275714"/>
            <a:ext cx="8651795" cy="13681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chor="ctr">
            <a:noAutofit/>
          </a:bodyPr>
          <a:lstStyle>
            <a:lvl1pPr algn="ctr" defTabSz="914400" rtl="1" eaLnBrk="1" latinLnBrk="0" hangingPunct="1">
              <a:spcBef>
                <a:spcPct val="0"/>
              </a:spcBef>
              <a:buNone/>
              <a:defRPr sz="2800" b="1" kern="120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EG" sz="4000" dirty="0" smtClean="0">
                <a:solidFill>
                  <a:srgbClr val="FF0000"/>
                </a:solidFill>
                <a:effectLst/>
              </a:rPr>
              <a:t>مرض يصاب به معظم الناس في فصل الشتاء؟</a:t>
            </a:r>
            <a:endParaRPr lang="ar-SA" sz="4000" dirty="0">
              <a:solidFill>
                <a:srgbClr val="FF0000"/>
              </a:solidFill>
              <a:effectLst/>
            </a:endParaRPr>
          </a:p>
        </p:txBody>
      </p:sp>
    </p:spTree>
    <p:custDataLst>
      <p:tags r:id="rId1"/>
    </p:custDataLst>
    <p:extLst>
      <p:ext uri="{BB962C8B-B14F-4D97-AF65-F5344CB8AC3E}">
        <p14:creationId xmlns:p14="http://schemas.microsoft.com/office/powerpoint/2010/main" val="11398433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3707904" y="596065"/>
            <a:ext cx="475252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إرشادات عامة </a:t>
            </a:r>
            <a:endParaRPr lang="ar-EG"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2" name="مستطيل 1"/>
          <p:cNvSpPr/>
          <p:nvPr/>
        </p:nvSpPr>
        <p:spPr>
          <a:xfrm>
            <a:off x="681594" y="1548075"/>
            <a:ext cx="7994862"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itchFamily="2" charset="2"/>
              <a:buChar char="Ø"/>
            </a:pPr>
            <a:r>
              <a:rPr lang="ar-SA" sz="2800" b="1" dirty="0" smtClean="0">
                <a:solidFill>
                  <a:schemeClr val="tx1"/>
                </a:solidFill>
              </a:rPr>
              <a:t>المريض </a:t>
            </a:r>
            <a:r>
              <a:rPr lang="ar-SA" sz="2800" b="1" dirty="0">
                <a:solidFill>
                  <a:schemeClr val="tx1"/>
                </a:solidFill>
              </a:rPr>
              <a:t>بحاجة </a:t>
            </a:r>
            <a:r>
              <a:rPr lang="ar-SA" sz="2800" b="1" dirty="0" smtClean="0">
                <a:solidFill>
                  <a:schemeClr val="tx1"/>
                </a:solidFill>
              </a:rPr>
              <a:t>إلى </a:t>
            </a:r>
            <a:r>
              <a:rPr lang="ar-SA" sz="2800" b="1" dirty="0">
                <a:solidFill>
                  <a:schemeClr val="tx1"/>
                </a:solidFill>
              </a:rPr>
              <a:t>الراحة فلا </a:t>
            </a:r>
            <a:r>
              <a:rPr lang="ar-SA" sz="2800" b="1" dirty="0" smtClean="0">
                <a:solidFill>
                  <a:schemeClr val="tx1"/>
                </a:solidFill>
              </a:rPr>
              <a:t>تزعجيه.</a:t>
            </a:r>
          </a:p>
          <a:p>
            <a:pPr marL="285750" indent="-285750">
              <a:buFont typeface="Wingdings" pitchFamily="2" charset="2"/>
              <a:buChar char="Ø"/>
            </a:pPr>
            <a:r>
              <a:rPr lang="ar-SA" sz="2800" b="1" dirty="0" smtClean="0">
                <a:solidFill>
                  <a:schemeClr val="tx1"/>
                </a:solidFill>
              </a:rPr>
              <a:t> </a:t>
            </a:r>
            <a:r>
              <a:rPr lang="ar-SA" sz="2800" b="1" dirty="0">
                <a:solidFill>
                  <a:schemeClr val="tx1"/>
                </a:solidFill>
              </a:rPr>
              <a:t>الأم تعتني </a:t>
            </a:r>
            <a:r>
              <a:rPr lang="ar-SA" sz="2800" b="1" dirty="0" smtClean="0">
                <a:solidFill>
                  <a:schemeClr val="tx1"/>
                </a:solidFill>
              </a:rPr>
              <a:t>بالمريض </a:t>
            </a:r>
            <a:r>
              <a:rPr lang="ar-SA" sz="2800" b="1" dirty="0">
                <a:solidFill>
                  <a:schemeClr val="tx1"/>
                </a:solidFill>
              </a:rPr>
              <a:t>وتهتم </a:t>
            </a:r>
            <a:r>
              <a:rPr lang="ar-SA" sz="2800" b="1" dirty="0" smtClean="0">
                <a:solidFill>
                  <a:schemeClr val="tx1"/>
                </a:solidFill>
              </a:rPr>
              <a:t>به فلا</a:t>
            </a:r>
            <a:r>
              <a:rPr lang="ar-SA" sz="2800" b="1" dirty="0">
                <a:solidFill>
                  <a:schemeClr val="tx1"/>
                </a:solidFill>
              </a:rPr>
              <a:t> </a:t>
            </a:r>
            <a:r>
              <a:rPr lang="ar-SA" sz="2800" b="1" dirty="0" smtClean="0">
                <a:solidFill>
                  <a:schemeClr val="tx1"/>
                </a:solidFill>
              </a:rPr>
              <a:t>تتضايقي أو</a:t>
            </a:r>
            <a:endParaRPr lang="ar-SA" sz="2800" b="1" dirty="0">
              <a:solidFill>
                <a:schemeClr val="tx1"/>
              </a:solidFill>
            </a:endParaRPr>
          </a:p>
          <a:p>
            <a:pPr marL="285750" indent="-285750">
              <a:buFont typeface="Wingdings" pitchFamily="2" charset="2"/>
              <a:buChar char="Ø"/>
            </a:pPr>
            <a:r>
              <a:rPr lang="ar-SA" sz="2800" b="1" dirty="0">
                <a:solidFill>
                  <a:schemeClr val="tx1"/>
                </a:solidFill>
              </a:rPr>
              <a:t>تنزعجي </a:t>
            </a:r>
            <a:r>
              <a:rPr lang="ar-SA" sz="2800" b="1" dirty="0" smtClean="0">
                <a:solidFill>
                  <a:schemeClr val="tx1"/>
                </a:solidFill>
              </a:rPr>
              <a:t>إذا انشغلت </a:t>
            </a:r>
            <a:r>
              <a:rPr lang="ar-SA" sz="2800" b="1" dirty="0">
                <a:solidFill>
                  <a:schemeClr val="tx1"/>
                </a:solidFill>
              </a:rPr>
              <a:t>عنك.</a:t>
            </a:r>
          </a:p>
          <a:p>
            <a:pPr marL="285750" indent="-285750">
              <a:buFont typeface="Wingdings" pitchFamily="2" charset="2"/>
              <a:buChar char="Ø"/>
            </a:pPr>
            <a:r>
              <a:rPr lang="ar-SA" sz="2800" b="1" dirty="0" smtClean="0">
                <a:solidFill>
                  <a:schemeClr val="tx1"/>
                </a:solidFill>
              </a:rPr>
              <a:t>مساعدة المريض واجب أسري حث </a:t>
            </a:r>
            <a:r>
              <a:rPr lang="ar-SA" sz="2800" b="1" dirty="0">
                <a:solidFill>
                  <a:schemeClr val="tx1"/>
                </a:solidFill>
              </a:rPr>
              <a:t>عليه </a:t>
            </a:r>
            <a:r>
              <a:rPr lang="ar-SA" sz="2800" b="1" dirty="0" smtClean="0">
                <a:solidFill>
                  <a:schemeClr val="tx1"/>
                </a:solidFill>
              </a:rPr>
              <a:t>ديننا</a:t>
            </a:r>
            <a:r>
              <a:rPr lang="ar-EG" sz="2800" b="1" dirty="0" smtClean="0">
                <a:solidFill>
                  <a:schemeClr val="tx1"/>
                </a:solidFill>
              </a:rPr>
              <a:t> </a:t>
            </a:r>
            <a:r>
              <a:rPr lang="ar-SA" sz="2800" b="1" dirty="0" smtClean="0">
                <a:solidFill>
                  <a:schemeClr val="tx1"/>
                </a:solidFill>
              </a:rPr>
              <a:t>الإسلامي</a:t>
            </a:r>
            <a:r>
              <a:rPr lang="ar-SA" sz="2800" b="1" dirty="0">
                <a:solidFill>
                  <a:schemeClr val="tx1"/>
                </a:solidFill>
              </a:rPr>
              <a:t>.</a:t>
            </a:r>
          </a:p>
          <a:p>
            <a:pPr marL="285750" indent="-285750">
              <a:buFont typeface="Wingdings" pitchFamily="2" charset="2"/>
              <a:buChar char="Ø"/>
            </a:pPr>
            <a:r>
              <a:rPr lang="ar-SA" sz="2800" b="1" dirty="0" smtClean="0">
                <a:solidFill>
                  <a:schemeClr val="tx1"/>
                </a:solidFill>
              </a:rPr>
              <a:t>استخدام أدوات المريض قد </a:t>
            </a:r>
            <a:r>
              <a:rPr lang="ar-SA" sz="2800" b="1" dirty="0">
                <a:solidFill>
                  <a:schemeClr val="tx1"/>
                </a:solidFill>
              </a:rPr>
              <a:t>تنقل </a:t>
            </a:r>
            <a:r>
              <a:rPr lang="ar-SA" sz="2800" b="1" dirty="0" smtClean="0">
                <a:solidFill>
                  <a:schemeClr val="tx1"/>
                </a:solidFill>
              </a:rPr>
              <a:t>لك </a:t>
            </a:r>
            <a:r>
              <a:rPr lang="ar-SA" sz="2800" b="1" dirty="0">
                <a:solidFill>
                  <a:schemeClr val="tx1"/>
                </a:solidFill>
              </a:rPr>
              <a:t>العدوى</a:t>
            </a:r>
            <a:r>
              <a:rPr lang="ar-SA" sz="2800" b="1" dirty="0" smtClean="0">
                <a:solidFill>
                  <a:schemeClr val="tx1"/>
                </a:solidFill>
              </a:rPr>
              <a:t>،</a:t>
            </a:r>
            <a:r>
              <a:rPr lang="ar-EG" sz="2800" b="1" dirty="0" smtClean="0">
                <a:solidFill>
                  <a:schemeClr val="tx1"/>
                </a:solidFill>
              </a:rPr>
              <a:t> </a:t>
            </a:r>
            <a:r>
              <a:rPr lang="ar-SA" sz="2800" b="1" dirty="0" smtClean="0">
                <a:solidFill>
                  <a:schemeClr val="tx1"/>
                </a:solidFill>
              </a:rPr>
              <a:t>فاحذري </a:t>
            </a:r>
            <a:r>
              <a:rPr lang="ar-SA" sz="2800" b="1" dirty="0">
                <a:solidFill>
                  <a:schemeClr val="tx1"/>
                </a:solidFill>
              </a:rPr>
              <a:t>من </a:t>
            </a:r>
            <a:r>
              <a:rPr lang="ar-SA" sz="2800" b="1" dirty="0" smtClean="0">
                <a:solidFill>
                  <a:schemeClr val="tx1"/>
                </a:solidFill>
              </a:rPr>
              <a:t>استخدامها</a:t>
            </a:r>
            <a:r>
              <a:rPr lang="ar-SA" sz="2800" b="1" dirty="0">
                <a:solidFill>
                  <a:schemeClr val="tx1"/>
                </a:solidFill>
              </a:rPr>
              <a:t>.</a:t>
            </a:r>
          </a:p>
          <a:p>
            <a:pPr marL="285750" indent="-285750">
              <a:buFont typeface="Wingdings" pitchFamily="2" charset="2"/>
              <a:buChar char="Ø"/>
            </a:pPr>
            <a:r>
              <a:rPr lang="ar-SA" sz="2800" b="1" dirty="0" smtClean="0">
                <a:solidFill>
                  <a:schemeClr val="tx1"/>
                </a:solidFill>
              </a:rPr>
              <a:t>تناول أدوية المريض </a:t>
            </a:r>
            <a:r>
              <a:rPr lang="ar-SA" sz="2800" b="1" dirty="0">
                <a:solidFill>
                  <a:schemeClr val="tx1"/>
                </a:solidFill>
              </a:rPr>
              <a:t>دون </a:t>
            </a:r>
            <a:r>
              <a:rPr lang="ar-SA" sz="2800" b="1" dirty="0" smtClean="0">
                <a:solidFill>
                  <a:schemeClr val="tx1"/>
                </a:solidFill>
              </a:rPr>
              <a:t>استشارة </a:t>
            </a:r>
            <a:r>
              <a:rPr lang="ar-SA" sz="2800" b="1" dirty="0">
                <a:solidFill>
                  <a:schemeClr val="tx1"/>
                </a:solidFill>
              </a:rPr>
              <a:t>الطبيب </a:t>
            </a:r>
            <a:r>
              <a:rPr lang="ar-SA" sz="2800" b="1" dirty="0" smtClean="0">
                <a:solidFill>
                  <a:schemeClr val="tx1"/>
                </a:solidFill>
              </a:rPr>
              <a:t>أمر</a:t>
            </a:r>
            <a:endParaRPr lang="ar-SA" sz="2800" b="1" dirty="0">
              <a:solidFill>
                <a:schemeClr val="tx1"/>
              </a:solidFill>
            </a:endParaRPr>
          </a:p>
          <a:p>
            <a:pPr marL="285750" indent="-285750">
              <a:buFont typeface="Wingdings" pitchFamily="2" charset="2"/>
              <a:buChar char="Ø"/>
            </a:pPr>
            <a:r>
              <a:rPr lang="ar-SA" sz="2800" b="1" dirty="0">
                <a:solidFill>
                  <a:schemeClr val="tx1"/>
                </a:solidFill>
              </a:rPr>
              <a:t>خطير, حتى لو </a:t>
            </a:r>
            <a:r>
              <a:rPr lang="ar-SA" sz="2800" b="1" dirty="0" smtClean="0">
                <a:solidFill>
                  <a:schemeClr val="tx1"/>
                </a:solidFill>
              </a:rPr>
              <a:t>أصبت بنفس المرض</a:t>
            </a:r>
            <a:r>
              <a:rPr lang="ar-SA" sz="2800" b="1" dirty="0">
                <a:solidFill>
                  <a:schemeClr val="tx1"/>
                </a:solidFill>
              </a:rPr>
              <a:t>.</a:t>
            </a:r>
          </a:p>
          <a:p>
            <a:pPr marL="285750" indent="-285750">
              <a:buFont typeface="Wingdings" pitchFamily="2" charset="2"/>
              <a:buChar char="Ø"/>
            </a:pPr>
            <a:r>
              <a:rPr lang="ar-SA" sz="2800" b="1" dirty="0" smtClean="0">
                <a:solidFill>
                  <a:schemeClr val="tx1"/>
                </a:solidFill>
              </a:rPr>
              <a:t>تُبعدي </a:t>
            </a:r>
            <a:r>
              <a:rPr lang="ar-SA" sz="2800" b="1" dirty="0">
                <a:solidFill>
                  <a:schemeClr val="tx1"/>
                </a:solidFill>
              </a:rPr>
              <a:t>الأدوية عن متناول الأطفال.</a:t>
            </a:r>
          </a:p>
          <a:p>
            <a:pPr marL="285750" indent="-285750">
              <a:buFont typeface="Wingdings" pitchFamily="2" charset="2"/>
              <a:buChar char="Ø"/>
            </a:pPr>
            <a:r>
              <a:rPr lang="ar-SA" sz="2800" b="1" dirty="0" smtClean="0">
                <a:solidFill>
                  <a:schemeClr val="tx1"/>
                </a:solidFill>
              </a:rPr>
              <a:t>التخلص من الأدوية بعد فاء المريض أمر</a:t>
            </a:r>
            <a:r>
              <a:rPr lang="ar-EG" sz="2800" b="1" dirty="0" smtClean="0">
                <a:solidFill>
                  <a:schemeClr val="tx1"/>
                </a:solidFill>
              </a:rPr>
              <a:t> </a:t>
            </a:r>
            <a:r>
              <a:rPr lang="ar-SA" sz="2800" b="1" dirty="0" smtClean="0">
                <a:solidFill>
                  <a:schemeClr val="tx1"/>
                </a:solidFill>
              </a:rPr>
              <a:t>ضروري</a:t>
            </a:r>
            <a:r>
              <a:rPr lang="ar-SA" sz="2800" b="1" dirty="0">
                <a:solidFill>
                  <a:schemeClr val="tx1"/>
                </a:solidFill>
              </a:rPr>
              <a:t>.</a:t>
            </a:r>
            <a:endParaRPr lang="ar-SA" sz="2800" dirty="0">
              <a:solidFill>
                <a:schemeClr val="tx1"/>
              </a:solidFill>
            </a:endParaRPr>
          </a:p>
        </p:txBody>
      </p:sp>
      <p:grpSp>
        <p:nvGrpSpPr>
          <p:cNvPr id="5" name="مجموعة 4"/>
          <p:cNvGrpSpPr/>
          <p:nvPr/>
        </p:nvGrpSpPr>
        <p:grpSpPr>
          <a:xfrm>
            <a:off x="30793" y="111128"/>
            <a:ext cx="2082876" cy="756636"/>
            <a:chOff x="179512" y="692696"/>
            <a:chExt cx="2082876" cy="756636"/>
          </a:xfrm>
        </p:grpSpPr>
        <p:pic>
          <p:nvPicPr>
            <p:cNvPr id="7"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68</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2659551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Effect transition="in" filter="wipe(up)">
                                      <p:cBhvr>
                                        <p:cTn id="19" dur="500"/>
                                        <p:tgtEl>
                                          <p:spTgt spid="2">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up)">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up)">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up)">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up)">
                                      <p:cBhvr>
                                        <p:cTn id="39" dur="5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wipe(up)">
                                      <p:cBhvr>
                                        <p:cTn id="44" dur="5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wipe(up)">
                                      <p:cBhvr>
                                        <p:cTn id="49" dur="500"/>
                                        <p:tgtEl>
                                          <p:spTgt spid="2">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up)">
                                      <p:cBhvr>
                                        <p:cTn id="54" dur="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Effect transition="in" filter="wipe(up)">
                                      <p:cBhvr>
                                        <p:cTn id="59" dur="500"/>
                                        <p:tgtEl>
                                          <p:spTgt spid="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
                                            <p:txEl>
                                              <p:pRg st="8" end="8"/>
                                            </p:txEl>
                                          </p:spTgt>
                                        </p:tgtEl>
                                        <p:attrNameLst>
                                          <p:attrName>style.visibility</p:attrName>
                                        </p:attrNameLst>
                                      </p:cBhvr>
                                      <p:to>
                                        <p:strVal val="visible"/>
                                      </p:to>
                                    </p:set>
                                    <p:animEffect transition="in" filter="wipe(up)">
                                      <p:cBhvr>
                                        <p:cTn id="6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p:cNvGrpSpPr/>
          <p:nvPr/>
        </p:nvGrpSpPr>
        <p:grpSpPr>
          <a:xfrm>
            <a:off x="30793" y="111128"/>
            <a:ext cx="2082876" cy="756636"/>
            <a:chOff x="179512" y="692696"/>
            <a:chExt cx="2082876" cy="756636"/>
          </a:xfrm>
        </p:grpSpPr>
        <p:pic>
          <p:nvPicPr>
            <p:cNvPr id="10"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6" name="عنوان 5"/>
          <p:cNvSpPr>
            <a:spLocks noGrp="1"/>
          </p:cNvSpPr>
          <p:nvPr>
            <p:ph type="title"/>
          </p:nvPr>
        </p:nvSpPr>
        <p:spPr>
          <a:xfrm>
            <a:off x="7092280" y="687192"/>
            <a:ext cx="1728192" cy="864096"/>
          </a:xfrm>
        </p:spPr>
        <p:txBody>
          <a:bodyPr/>
          <a:lstStyle/>
          <a:p>
            <a:r>
              <a:rPr lang="ar-EG" dirty="0" smtClean="0"/>
              <a:t>هيــــا نمرح</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772816"/>
            <a:ext cx="3092975" cy="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05" y="886722"/>
            <a:ext cx="4464496" cy="508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ستطيل 14"/>
          <p:cNvSpPr/>
          <p:nvPr/>
        </p:nvSpPr>
        <p:spPr>
          <a:xfrm>
            <a:off x="2411760" y="1052736"/>
            <a:ext cx="115212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ستطيل 17"/>
          <p:cNvSpPr/>
          <p:nvPr/>
        </p:nvSpPr>
        <p:spPr>
          <a:xfrm>
            <a:off x="899592" y="1016732"/>
            <a:ext cx="115212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مستطيل 18"/>
          <p:cNvSpPr/>
          <p:nvPr/>
        </p:nvSpPr>
        <p:spPr>
          <a:xfrm>
            <a:off x="3203848" y="4437112"/>
            <a:ext cx="1368152"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1261934" y="4456003"/>
            <a:ext cx="1368152"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5358592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1000"/>
                                        <p:tgtEl>
                                          <p:spTgt spid="5123"/>
                                        </p:tgtEl>
                                      </p:cBhvr>
                                    </p:animEffect>
                                    <p:anim calcmode="lin" valueType="num">
                                      <p:cBhvr>
                                        <p:cTn id="20" dur="1000" fill="hold"/>
                                        <p:tgtEl>
                                          <p:spTgt spid="5123"/>
                                        </p:tgtEl>
                                        <p:attrNameLst>
                                          <p:attrName>ppt_x</p:attrName>
                                        </p:attrNameLst>
                                      </p:cBhvr>
                                      <p:tavLst>
                                        <p:tav tm="0">
                                          <p:val>
                                            <p:strVal val="#ppt_x"/>
                                          </p:val>
                                        </p:tav>
                                        <p:tav tm="100000">
                                          <p:val>
                                            <p:strVal val="#ppt_x"/>
                                          </p:val>
                                        </p:tav>
                                      </p:tavLst>
                                    </p:anim>
                                    <p:anim calcmode="lin" valueType="num">
                                      <p:cBhvr>
                                        <p:cTn id="21"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8" grpId="0" animBg="1"/>
      <p:bldP spid="19"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51920" y="712601"/>
            <a:ext cx="5040560" cy="538740"/>
          </a:xfrm>
        </p:spPr>
        <p:txBody>
          <a:bodyPr/>
          <a:lstStyle/>
          <a:p>
            <a:r>
              <a:rPr lang="ar-EG" dirty="0" smtClean="0"/>
              <a:t>أصل الدعاء المناسب لكل صورة: </a:t>
            </a:r>
            <a:endParaRPr lang="ar-SA"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smtClean="0">
                  <a:ln w="18415" cmpd="sng">
                    <a:solidFill>
                      <a:srgbClr val="FFFFFF"/>
                    </a:solidFill>
                    <a:prstDash val="solid"/>
                  </a:ln>
                  <a:solidFill>
                    <a:srgbClr val="FFFFFF"/>
                  </a:solidFill>
                  <a:effectLst>
                    <a:outerShdw blurRad="63500" dir="3600000" algn="tl" rotWithShape="0">
                      <a:srgbClr val="000000">
                        <a:alpha val="70000"/>
                      </a:srgbClr>
                    </a:outerShdw>
                  </a:effectLst>
                </a:rPr>
                <a:t>69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614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053" y="1412776"/>
            <a:ext cx="3859772" cy="47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رابط كسهم مستقيم 13"/>
          <p:cNvCxnSpPr/>
          <p:nvPr/>
        </p:nvCxnSpPr>
        <p:spPr>
          <a:xfrm flipH="1">
            <a:off x="2339752" y="2276872"/>
            <a:ext cx="1033057" cy="13681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2339816" y="3645024"/>
            <a:ext cx="1033057" cy="13681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flipV="1">
            <a:off x="2113669" y="2060848"/>
            <a:ext cx="844979" cy="32403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2023944"/>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1000"/>
                                        <p:tgtEl>
                                          <p:spTgt spid="6146"/>
                                        </p:tgtEl>
                                      </p:cBhvr>
                                    </p:animEffect>
                                    <p:anim calcmode="lin" valueType="num">
                                      <p:cBhvr>
                                        <p:cTn id="21" dur="1000" fill="hold"/>
                                        <p:tgtEl>
                                          <p:spTgt spid="6146"/>
                                        </p:tgtEl>
                                        <p:attrNameLst>
                                          <p:attrName>ppt_x</p:attrName>
                                        </p:attrNameLst>
                                      </p:cBhvr>
                                      <p:tavLst>
                                        <p:tav tm="0">
                                          <p:val>
                                            <p:strVal val="#ppt_x"/>
                                          </p:val>
                                        </p:tav>
                                        <p:tav tm="100000">
                                          <p:val>
                                            <p:strVal val="#ppt_x"/>
                                          </p:val>
                                        </p:tav>
                                      </p:tavLst>
                                    </p:anim>
                                    <p:anim calcmode="lin" valueType="num">
                                      <p:cBhvr>
                                        <p:cTn id="2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827584" y="567342"/>
            <a:ext cx="3600400" cy="769441"/>
          </a:xfrm>
          <a:prstGeom prst="rect">
            <a:avLst/>
          </a:prstGeom>
          <a:noFill/>
        </p:spPr>
        <p:txBody>
          <a:bodyPr wrap="square" rtlCol="1">
            <a:spAutoFit/>
          </a:bodyPr>
          <a:lstStyle/>
          <a:p>
            <a:pPr algn="ctr"/>
            <a:r>
              <a:rPr lang="ar-SA"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9" name="مخطط انسيابي: تحضير 3">
            <a:hlinkClick r:id="rId3" action="ppaction://hlinksldjump"/>
          </p:cNvPr>
          <p:cNvSpPr>
            <a:spLocks noChangeArrowheads="1"/>
          </p:cNvSpPr>
          <p:nvPr/>
        </p:nvSpPr>
        <p:spPr bwMode="auto">
          <a:xfrm>
            <a:off x="4799454" y="2787641"/>
            <a:ext cx="1293128" cy="648147"/>
          </a:xfrm>
          <a:prstGeom prst="flowChartAlternateProcess">
            <a:avLst/>
          </a:prstGeom>
          <a:noFill/>
          <a:ln w="9525" algn="ctr">
            <a:noFill/>
            <a:miter lim="800000"/>
            <a:headEnd/>
            <a:tailEnd/>
          </a:ln>
          <a:effectLst>
            <a:outerShdw dist="20000" dir="5400000" rotWithShape="0">
              <a:srgbClr val="000000">
                <a:alpha val="37999"/>
              </a:srgbClr>
            </a:outerShdw>
          </a:effectLst>
        </p:spPr>
        <p:txBody>
          <a:bodyPr anchor="ctr"/>
          <a:lstStyle/>
          <a:p>
            <a:pPr algn="ctr"/>
            <a:endParaRPr lang="ar-SA" sz="3600" dirty="0">
              <a:solidFill>
                <a:srgbClr val="FF0000"/>
              </a:solidFill>
              <a:cs typeface="PT Bold Heading" pitchFamily="2" charset="-78"/>
            </a:endParaRPr>
          </a:p>
        </p:txBody>
      </p:sp>
      <p:sp>
        <p:nvSpPr>
          <p:cNvPr id="11" name="مخطط انسيابي: تحضير 3">
            <a:hlinkClick r:id="rId3" action="ppaction://hlinksldjump"/>
          </p:cNvPr>
          <p:cNvSpPr>
            <a:spLocks noChangeArrowheads="1"/>
          </p:cNvSpPr>
          <p:nvPr/>
        </p:nvSpPr>
        <p:spPr bwMode="auto">
          <a:xfrm>
            <a:off x="827584" y="2787640"/>
            <a:ext cx="1512168" cy="648147"/>
          </a:xfrm>
          <a:prstGeom prst="flowChartAlternateProcess">
            <a:avLst/>
          </a:prstGeom>
          <a:noFill/>
          <a:ln w="9525" algn="ctr">
            <a:noFill/>
            <a:miter lim="800000"/>
            <a:headEnd/>
            <a:tailEnd/>
          </a:ln>
          <a:effectLst>
            <a:outerShdw dist="20000" dir="5400000" rotWithShape="0">
              <a:srgbClr val="000000">
                <a:alpha val="37999"/>
              </a:srgbClr>
            </a:outerShdw>
          </a:effectLst>
        </p:spPr>
        <p:txBody>
          <a:bodyPr anchor="ctr"/>
          <a:lstStyle/>
          <a:p>
            <a:pPr algn="ctr"/>
            <a:endParaRPr lang="ar-SA" sz="2400" dirty="0">
              <a:solidFill>
                <a:srgbClr val="FF0000"/>
              </a:solidFill>
              <a:cs typeface="PT Bold Heading" pitchFamily="2" charset="-78"/>
            </a:endParaRPr>
          </a:p>
        </p:txBody>
      </p:sp>
      <p:sp>
        <p:nvSpPr>
          <p:cNvPr id="4" name="مستطيل 3"/>
          <p:cNvSpPr/>
          <p:nvPr/>
        </p:nvSpPr>
        <p:spPr>
          <a:xfrm>
            <a:off x="3393032" y="502526"/>
            <a:ext cx="5278407" cy="584775"/>
          </a:xfrm>
          <a:prstGeom prst="rect">
            <a:avLst/>
          </a:prstGeom>
        </p:spPr>
        <p:txBody>
          <a:bodyPr wrap="square">
            <a:spAutoFit/>
          </a:bodyPr>
          <a:lstStyle/>
          <a:p>
            <a:r>
              <a:rPr lang="ar-SA" sz="3200" b="1" dirty="0">
                <a:solidFill>
                  <a:srgbClr val="FF0000"/>
                </a:solidFill>
              </a:rPr>
              <a:t>كيف </a:t>
            </a:r>
            <a:r>
              <a:rPr lang="ar-SA" sz="3200" b="1" dirty="0" smtClean="0">
                <a:solidFill>
                  <a:srgbClr val="FF0000"/>
                </a:solidFill>
              </a:rPr>
              <a:t>أتصرف إذا مرض أحد </a:t>
            </a:r>
            <a:r>
              <a:rPr lang="ar-SA" sz="3200" b="1" dirty="0">
                <a:solidFill>
                  <a:srgbClr val="FF0000"/>
                </a:solidFill>
              </a:rPr>
              <a:t>في المنزل</a:t>
            </a:r>
            <a:r>
              <a:rPr lang="ar-SA" sz="2400" b="1" dirty="0">
                <a:solidFill>
                  <a:srgbClr val="FF0000"/>
                </a:solidFill>
              </a:rPr>
              <a:t>؟</a:t>
            </a:r>
          </a:p>
        </p:txBody>
      </p:sp>
      <p:sp>
        <p:nvSpPr>
          <p:cNvPr id="8" name="مستطيل 7"/>
          <p:cNvSpPr/>
          <p:nvPr/>
        </p:nvSpPr>
        <p:spPr>
          <a:xfrm>
            <a:off x="3305462" y="2492896"/>
            <a:ext cx="5278408" cy="3108543"/>
          </a:xfrm>
          <a:prstGeom prst="rect">
            <a:avLst/>
          </a:prstGeom>
        </p:spPr>
        <p:txBody>
          <a:bodyPr wrap="square">
            <a:spAutoFit/>
          </a:bodyPr>
          <a:lstStyle/>
          <a:p>
            <a:pPr marL="285750" indent="-285750">
              <a:buFont typeface="Wingdings" pitchFamily="2" charset="2"/>
              <a:buChar char="Ø"/>
            </a:pPr>
            <a:r>
              <a:rPr lang="ar-SA" sz="2000" b="1" dirty="0">
                <a:solidFill>
                  <a:srgbClr val="0070C0"/>
                </a:solidFill>
              </a:rPr>
              <a:t>أ </a:t>
            </a:r>
            <a:r>
              <a:rPr lang="ar-SA" sz="2800" b="1" dirty="0" smtClean="0">
                <a:solidFill>
                  <a:srgbClr val="0070C0"/>
                </a:solidFill>
              </a:rPr>
              <a:t>ساعده </a:t>
            </a:r>
            <a:r>
              <a:rPr lang="ar-SA" sz="2800" b="1" dirty="0">
                <a:solidFill>
                  <a:srgbClr val="0070C0"/>
                </a:solidFill>
              </a:rPr>
              <a:t>ولا </a:t>
            </a:r>
            <a:r>
              <a:rPr lang="ar-SA" sz="2800" b="1" dirty="0" smtClean="0">
                <a:solidFill>
                  <a:srgbClr val="0070C0"/>
                </a:solidFill>
              </a:rPr>
              <a:t>أزعجه</a:t>
            </a:r>
            <a:r>
              <a:rPr lang="ar-SA" sz="2800" b="1" dirty="0">
                <a:solidFill>
                  <a:srgbClr val="0070C0"/>
                </a:solidFill>
              </a:rPr>
              <a:t>.</a:t>
            </a:r>
          </a:p>
          <a:p>
            <a:pPr marL="285750" indent="-285750">
              <a:buFont typeface="Wingdings" pitchFamily="2" charset="2"/>
              <a:buChar char="Ø"/>
            </a:pPr>
            <a:r>
              <a:rPr lang="ar-SA" sz="2800" b="1" dirty="0" smtClean="0">
                <a:solidFill>
                  <a:srgbClr val="0070C0"/>
                </a:solidFill>
              </a:rPr>
              <a:t>أتجنب استخدام أدواته</a:t>
            </a:r>
            <a:r>
              <a:rPr lang="ar-SA" sz="2800" b="1" dirty="0">
                <a:solidFill>
                  <a:srgbClr val="0070C0"/>
                </a:solidFill>
              </a:rPr>
              <a:t>.</a:t>
            </a:r>
          </a:p>
          <a:p>
            <a:pPr marL="285750" indent="-285750">
              <a:buFont typeface="Wingdings" pitchFamily="2" charset="2"/>
              <a:buChar char="Ø"/>
            </a:pPr>
            <a:r>
              <a:rPr lang="ar-SA" sz="2800" b="1" dirty="0" smtClean="0">
                <a:solidFill>
                  <a:srgbClr val="0070C0"/>
                </a:solidFill>
              </a:rPr>
              <a:t>لا أقترب </a:t>
            </a:r>
            <a:r>
              <a:rPr lang="ar-SA" sz="2800" b="1" dirty="0">
                <a:solidFill>
                  <a:srgbClr val="0070C0"/>
                </a:solidFill>
              </a:rPr>
              <a:t>منه </a:t>
            </a:r>
            <a:r>
              <a:rPr lang="ar-SA" sz="2800" b="1" dirty="0" smtClean="0">
                <a:solidFill>
                  <a:srgbClr val="0070C0"/>
                </a:solidFill>
              </a:rPr>
              <a:t>إذا </a:t>
            </a:r>
            <a:r>
              <a:rPr lang="ar-SA" sz="2800" b="1" dirty="0">
                <a:solidFill>
                  <a:srgbClr val="0070C0"/>
                </a:solidFill>
              </a:rPr>
              <a:t>كان </a:t>
            </a:r>
            <a:r>
              <a:rPr lang="ar-SA" sz="2800" b="1" dirty="0" smtClean="0">
                <a:solidFill>
                  <a:srgbClr val="0070C0"/>
                </a:solidFill>
              </a:rPr>
              <a:t>مرضه </a:t>
            </a:r>
            <a:r>
              <a:rPr lang="ar-SA" sz="2800" b="1" dirty="0">
                <a:solidFill>
                  <a:srgbClr val="0070C0"/>
                </a:solidFill>
              </a:rPr>
              <a:t>معدياً.</a:t>
            </a:r>
          </a:p>
          <a:p>
            <a:pPr marL="285750" indent="-285750">
              <a:buFont typeface="Wingdings" pitchFamily="2" charset="2"/>
              <a:buChar char="Ø"/>
            </a:pPr>
            <a:r>
              <a:rPr lang="ar-SA" sz="2800" b="1" dirty="0" smtClean="0">
                <a:solidFill>
                  <a:srgbClr val="0070C0"/>
                </a:solidFill>
              </a:rPr>
              <a:t>أذكّره </a:t>
            </a:r>
            <a:r>
              <a:rPr lang="ar-SA" sz="2800" b="1" dirty="0">
                <a:solidFill>
                  <a:srgbClr val="0070C0"/>
                </a:solidFill>
              </a:rPr>
              <a:t>بموعد الدواء.</a:t>
            </a:r>
          </a:p>
          <a:p>
            <a:pPr marL="285750" indent="-285750">
              <a:buFont typeface="Wingdings" pitchFamily="2" charset="2"/>
              <a:buChar char="Ø"/>
            </a:pPr>
            <a:r>
              <a:rPr lang="ar-SA" sz="2800" b="1" dirty="0" smtClean="0">
                <a:solidFill>
                  <a:srgbClr val="0070C0"/>
                </a:solidFill>
              </a:rPr>
              <a:t>أساعده </a:t>
            </a:r>
            <a:r>
              <a:rPr lang="ar-SA" sz="2800" b="1" dirty="0">
                <a:solidFill>
                  <a:srgbClr val="0070C0"/>
                </a:solidFill>
              </a:rPr>
              <a:t>في تنظيف غرفته وتعقيمها.</a:t>
            </a:r>
          </a:p>
          <a:p>
            <a:pPr marL="285750" indent="-285750">
              <a:buFont typeface="Wingdings" pitchFamily="2" charset="2"/>
              <a:buChar char="Ø"/>
            </a:pPr>
            <a:r>
              <a:rPr lang="ar-SA" sz="2800" b="1" dirty="0" smtClean="0">
                <a:solidFill>
                  <a:srgbClr val="0070C0"/>
                </a:solidFill>
              </a:rPr>
              <a:t>أدعو </a:t>
            </a:r>
            <a:r>
              <a:rPr lang="ar-SA" sz="2800" b="1" dirty="0">
                <a:solidFill>
                  <a:srgbClr val="0070C0"/>
                </a:solidFill>
              </a:rPr>
              <a:t>له </a:t>
            </a:r>
            <a:r>
              <a:rPr lang="ar-SA" sz="2800" b="1" dirty="0" smtClean="0">
                <a:solidFill>
                  <a:srgbClr val="0070C0"/>
                </a:solidFill>
              </a:rPr>
              <a:t>بالشفاء </a:t>
            </a:r>
            <a:r>
              <a:rPr lang="ar-SA" sz="2800" b="1" dirty="0">
                <a:solidFill>
                  <a:srgbClr val="0070C0"/>
                </a:solidFill>
              </a:rPr>
              <a:t>بقول</a:t>
            </a:r>
            <a:r>
              <a:rPr lang="ar-SA" sz="2800" b="1" dirty="0" smtClean="0">
                <a:solidFill>
                  <a:srgbClr val="0070C0"/>
                </a:solidFill>
              </a:rPr>
              <a:t>: أسال </a:t>
            </a:r>
            <a:r>
              <a:rPr lang="ar-SA" sz="2800" b="1" dirty="0">
                <a:solidFill>
                  <a:srgbClr val="0070C0"/>
                </a:solidFill>
              </a:rPr>
              <a:t>الله العظيم </a:t>
            </a:r>
            <a:r>
              <a:rPr lang="ar-SA" sz="2800" b="1" dirty="0" smtClean="0">
                <a:solidFill>
                  <a:srgbClr val="0070C0"/>
                </a:solidFill>
              </a:rPr>
              <a:t>رب العرش </a:t>
            </a:r>
            <a:r>
              <a:rPr lang="ar-SA" sz="2800" b="1" dirty="0">
                <a:solidFill>
                  <a:srgbClr val="0070C0"/>
                </a:solidFill>
              </a:rPr>
              <a:t>العظيم </a:t>
            </a:r>
            <a:r>
              <a:rPr lang="ar-SA" sz="2800" b="1" dirty="0" smtClean="0">
                <a:solidFill>
                  <a:srgbClr val="0070C0"/>
                </a:solidFill>
              </a:rPr>
              <a:t>أن يشفيكى سبع </a:t>
            </a:r>
            <a:r>
              <a:rPr lang="ar-SA" sz="2800" b="1" dirty="0">
                <a:solidFill>
                  <a:srgbClr val="0070C0"/>
                </a:solidFill>
              </a:rPr>
              <a:t>مرات</a:t>
            </a:r>
            <a:r>
              <a:rPr lang="ar-SA" sz="2400" b="1" dirty="0">
                <a:solidFill>
                  <a:srgbClr val="0070C0"/>
                </a:solidFill>
              </a:rPr>
              <a:t>.</a:t>
            </a:r>
          </a:p>
        </p:txBody>
      </p:sp>
      <p:grpSp>
        <p:nvGrpSpPr>
          <p:cNvPr id="10" name="مجموعة 9"/>
          <p:cNvGrpSpPr/>
          <p:nvPr/>
        </p:nvGrpSpPr>
        <p:grpSpPr>
          <a:xfrm>
            <a:off x="30793" y="111128"/>
            <a:ext cx="2082876" cy="756636"/>
            <a:chOff x="179512" y="692696"/>
            <a:chExt cx="2082876" cy="756636"/>
          </a:xfrm>
        </p:grpSpPr>
        <p:pic>
          <p:nvPicPr>
            <p:cNvPr id="1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105</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140" y="1087301"/>
            <a:ext cx="6998300" cy="123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265" y="3111714"/>
            <a:ext cx="2676525" cy="218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480267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5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500"/>
                                        <p:tgtEl>
                                          <p:spTgt spid="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fade">
                                      <p:cBhvr>
                                        <p:cTn id="44" dur="50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500"/>
                                        <p:tgtEl>
                                          <p:spTgt spid="8">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Effect transition="in" filter="fade">
                                      <p:cBhvr>
                                        <p:cTn id="5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4860032" y="687192"/>
            <a:ext cx="3600400" cy="769441"/>
          </a:xfrm>
          <a:prstGeom prst="rect">
            <a:avLst/>
          </a:prstGeom>
          <a:noFill/>
        </p:spPr>
        <p:txBody>
          <a:bodyPr wrap="square" rtlCol="1">
            <a:spAutoFit/>
          </a:bodyPr>
          <a:lstStyle/>
          <a:p>
            <a:pPr algn="ctr"/>
            <a:r>
              <a:rPr lang="ar-SA"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التصرف </a:t>
            </a:r>
            <a:r>
              <a:rPr lang="ar-SA" sz="4400" b="1" dirty="0" err="1"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االصحيح</a:t>
            </a:r>
            <a:endParaRPr lang="ar-EG"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2" name="مستطيل 1"/>
          <p:cNvSpPr/>
          <p:nvPr/>
        </p:nvSpPr>
        <p:spPr>
          <a:xfrm>
            <a:off x="3347864" y="1916832"/>
            <a:ext cx="5401729" cy="2739211"/>
          </a:xfrm>
          <a:prstGeom prst="rect">
            <a:avLst/>
          </a:prstGeom>
        </p:spPr>
        <p:txBody>
          <a:bodyPr wrap="square">
            <a:spAutoFit/>
          </a:bodyPr>
          <a:lstStyle/>
          <a:p>
            <a:pPr marL="571500" indent="-571500">
              <a:buFont typeface="Wingdings" pitchFamily="2" charset="2"/>
              <a:buChar char="Ø"/>
            </a:pPr>
            <a:r>
              <a:rPr lang="ar-SA" sz="3600" b="1" dirty="0" smtClean="0">
                <a:solidFill>
                  <a:srgbClr val="0070C0"/>
                </a:solidFill>
              </a:rPr>
              <a:t>أزعجه </a:t>
            </a:r>
            <a:r>
              <a:rPr lang="ar-SA" sz="3600" b="1" dirty="0">
                <a:solidFill>
                  <a:srgbClr val="0070C0"/>
                </a:solidFill>
              </a:rPr>
              <a:t>وقت راحته.</a:t>
            </a:r>
          </a:p>
          <a:p>
            <a:pPr marL="571500" indent="-571500">
              <a:buFont typeface="Wingdings" pitchFamily="2" charset="2"/>
              <a:buChar char="Ø"/>
            </a:pPr>
            <a:r>
              <a:rPr lang="ar-SA" sz="3600" b="1" dirty="0" smtClean="0">
                <a:solidFill>
                  <a:srgbClr val="0070C0"/>
                </a:solidFill>
              </a:rPr>
              <a:t>أعبث </a:t>
            </a:r>
            <a:r>
              <a:rPr lang="ar-SA" sz="3600" b="1" dirty="0">
                <a:solidFill>
                  <a:srgbClr val="0070C0"/>
                </a:solidFill>
              </a:rPr>
              <a:t>بالأدوية.</a:t>
            </a:r>
          </a:p>
          <a:p>
            <a:pPr marL="571500" indent="-571500">
              <a:buFont typeface="Wingdings" pitchFamily="2" charset="2"/>
              <a:buChar char="Ø"/>
            </a:pPr>
            <a:r>
              <a:rPr lang="ar-SA" sz="3600" b="1" dirty="0" smtClean="0">
                <a:solidFill>
                  <a:srgbClr val="0070C0"/>
                </a:solidFill>
              </a:rPr>
              <a:t>أ ستخدم أدواته</a:t>
            </a:r>
            <a:r>
              <a:rPr lang="ar-SA" sz="3600" b="1" dirty="0">
                <a:solidFill>
                  <a:srgbClr val="0070C0"/>
                </a:solidFill>
              </a:rPr>
              <a:t>.</a:t>
            </a:r>
          </a:p>
          <a:p>
            <a:pPr marL="571500" indent="-571500">
              <a:buFont typeface="Wingdings" pitchFamily="2" charset="2"/>
              <a:buChar char="Ø"/>
            </a:pPr>
            <a:r>
              <a:rPr lang="ar-SA" sz="3200" b="1" dirty="0" smtClean="0">
                <a:solidFill>
                  <a:srgbClr val="0070C0"/>
                </a:solidFill>
              </a:rPr>
              <a:t>أقترب </a:t>
            </a:r>
            <a:r>
              <a:rPr lang="ar-SA" sz="3200" b="1" dirty="0">
                <a:solidFill>
                  <a:srgbClr val="0070C0"/>
                </a:solidFill>
              </a:rPr>
              <a:t>من </a:t>
            </a:r>
            <a:r>
              <a:rPr lang="ar-SA" sz="3200" b="1" dirty="0" smtClean="0">
                <a:solidFill>
                  <a:srgbClr val="0070C0"/>
                </a:solidFill>
              </a:rPr>
              <a:t>المريض</a:t>
            </a:r>
          </a:p>
          <a:p>
            <a:pPr marL="571500" indent="-571500">
              <a:buFont typeface="Wingdings" pitchFamily="2" charset="2"/>
              <a:buChar char="Ø"/>
            </a:pPr>
            <a:r>
              <a:rPr lang="ar-SA" sz="3200" b="1" dirty="0" smtClean="0">
                <a:solidFill>
                  <a:srgbClr val="0070C0"/>
                </a:solidFill>
              </a:rPr>
              <a:t> </a:t>
            </a:r>
            <a:r>
              <a:rPr lang="ar-SA" sz="3200" b="1" dirty="0" smtClean="0">
                <a:solidFill>
                  <a:srgbClr val="0070C0"/>
                </a:solidFill>
              </a:rPr>
              <a:t>المصاب بمرض معد</a:t>
            </a:r>
            <a:r>
              <a:rPr lang="ar-EG" sz="3200" b="1" dirty="0" smtClean="0">
                <a:solidFill>
                  <a:srgbClr val="0070C0"/>
                </a:solidFill>
              </a:rPr>
              <a:t>.</a:t>
            </a:r>
            <a:endParaRPr lang="ar-SA" sz="3200" b="1" dirty="0">
              <a:solidFill>
                <a:srgbClr val="0070C0"/>
              </a:solidFill>
            </a:endParaRPr>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3" y="2420888"/>
            <a:ext cx="413101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680745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547664" y="4129916"/>
            <a:ext cx="1080120" cy="523220"/>
          </a:xfrm>
          <a:prstGeom prst="rect">
            <a:avLst/>
          </a:prstGeom>
          <a:noFill/>
        </p:spPr>
        <p:txBody>
          <a:bodyPr wrap="square" rtlCol="1">
            <a:spAutoFit/>
          </a:bodyPr>
          <a:lstStyle/>
          <a:p>
            <a:r>
              <a:rPr lang="ar-SA" sz="2800" b="1" dirty="0" smtClean="0">
                <a:solidFill>
                  <a:schemeClr val="accent6">
                    <a:lumMod val="75000"/>
                  </a:schemeClr>
                </a:solidFill>
                <a:sym typeface="Wingdings 2"/>
              </a:rPr>
              <a:t></a:t>
            </a:r>
            <a:endParaRPr lang="ar-SA" sz="2800" b="1" dirty="0">
              <a:solidFill>
                <a:schemeClr val="accent6">
                  <a:lumMod val="75000"/>
                </a:schemeClr>
              </a:solidFill>
            </a:endParaRPr>
          </a:p>
        </p:txBody>
      </p:sp>
      <p:grpSp>
        <p:nvGrpSpPr>
          <p:cNvPr id="7" name="مجموعة 6"/>
          <p:cNvGrpSpPr/>
          <p:nvPr/>
        </p:nvGrpSpPr>
        <p:grpSpPr>
          <a:xfrm>
            <a:off x="30793" y="11112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عنوان 1"/>
          <p:cNvSpPr>
            <a:spLocks noGrp="1"/>
          </p:cNvSpPr>
          <p:nvPr>
            <p:ph type="title"/>
          </p:nvPr>
        </p:nvSpPr>
        <p:spPr/>
        <p:txBody>
          <a:bodyPr/>
          <a:lstStyle/>
          <a:p>
            <a:r>
              <a:rPr lang="ar-EG" sz="4400" dirty="0" smtClean="0"/>
              <a:t>نشــــاط1</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2408" y="1772816"/>
            <a:ext cx="661396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226583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6" y="692696"/>
            <a:ext cx="8964488" cy="3024336"/>
          </a:xfrm>
          <a:prstGeom prst="rect">
            <a:avLst/>
          </a:prstGeom>
        </p:spPr>
      </p:pic>
      <p:sp>
        <p:nvSpPr>
          <p:cNvPr id="8" name="مربع نص 7"/>
          <p:cNvSpPr txBox="1"/>
          <p:nvPr/>
        </p:nvSpPr>
        <p:spPr>
          <a:xfrm>
            <a:off x="3851920" y="3687415"/>
            <a:ext cx="1095683" cy="461665"/>
          </a:xfrm>
          <a:prstGeom prst="rect">
            <a:avLst/>
          </a:prstGeom>
          <a:noFill/>
        </p:spPr>
        <p:txBody>
          <a:bodyPr wrap="square" rtlCol="1">
            <a:spAutoFit/>
          </a:bodyPr>
          <a:lstStyle/>
          <a:p>
            <a:pPr algn="ctr"/>
            <a:r>
              <a:rPr lang="ar-SA" sz="2400" b="1" dirty="0" smtClean="0">
                <a:solidFill>
                  <a:srgbClr val="0070C0"/>
                </a:solidFill>
                <a:sym typeface="Wingdings 2"/>
              </a:rPr>
              <a:t></a:t>
            </a:r>
            <a:endParaRPr lang="ar-SA" sz="2400" b="1" dirty="0">
              <a:solidFill>
                <a:srgbClr val="0070C0"/>
              </a:solidFill>
            </a:endParaRPr>
          </a:p>
        </p:txBody>
      </p:sp>
      <p:grpSp>
        <p:nvGrpSpPr>
          <p:cNvPr id="6" name="مجموعة 5"/>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16" y="4221088"/>
            <a:ext cx="8676456" cy="145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6876256" y="5661248"/>
            <a:ext cx="1095683" cy="461665"/>
          </a:xfrm>
          <a:prstGeom prst="rect">
            <a:avLst/>
          </a:prstGeom>
          <a:noFill/>
        </p:spPr>
        <p:txBody>
          <a:bodyPr wrap="square" rtlCol="1">
            <a:spAutoFit/>
          </a:bodyPr>
          <a:lstStyle/>
          <a:p>
            <a:pPr algn="ctr"/>
            <a:r>
              <a:rPr lang="ar-SA" sz="2400" b="1" dirty="0" smtClean="0">
                <a:solidFill>
                  <a:srgbClr val="0070C0"/>
                </a:solidFill>
                <a:sym typeface="Wingdings 2"/>
              </a:rPr>
              <a:t></a:t>
            </a:r>
            <a:endParaRPr lang="ar-SA" sz="2400" b="1" dirty="0">
              <a:solidFill>
                <a:srgbClr val="0070C0"/>
              </a:solidFill>
            </a:endParaRPr>
          </a:p>
        </p:txBody>
      </p:sp>
    </p:spTree>
    <p:custDataLst>
      <p:tags r:id="rId1"/>
    </p:custDataLst>
    <p:extLst>
      <p:ext uri="{BB962C8B-B14F-4D97-AF65-F5344CB8AC3E}">
        <p14:creationId xmlns:p14="http://schemas.microsoft.com/office/powerpoint/2010/main" val="27241264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 calcmode="lin" valueType="num">
                                      <p:cBhvr additive="base">
                                        <p:cTn id="24" dur="500" fill="hold"/>
                                        <p:tgtEl>
                                          <p:spTgt spid="4098"/>
                                        </p:tgtEl>
                                        <p:attrNameLst>
                                          <p:attrName>ppt_x</p:attrName>
                                        </p:attrNameLst>
                                      </p:cBhvr>
                                      <p:tavLst>
                                        <p:tav tm="0">
                                          <p:val>
                                            <p:strVal val="#ppt_x"/>
                                          </p:val>
                                        </p:tav>
                                        <p:tav tm="100000">
                                          <p:val>
                                            <p:strVal val="#ppt_x"/>
                                          </p:val>
                                        </p:tav>
                                      </p:tavLst>
                                    </p:anim>
                                    <p:anim calcmode="lin" valueType="num">
                                      <p:cBhvr additive="base">
                                        <p:cTn id="2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090" y="1143406"/>
            <a:ext cx="47053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8038665" y="3492297"/>
            <a:ext cx="415498" cy="584775"/>
          </a:xfrm>
          <a:prstGeom prst="rect">
            <a:avLst/>
          </a:prstGeom>
          <a:noFill/>
        </p:spPr>
        <p:txBody>
          <a:bodyPr wrap="none" lIns="91440" tIns="45720" rIns="91440" bIns="45720">
            <a:spAutoFit/>
          </a:bodyPr>
          <a:lstStyle/>
          <a:p>
            <a:pPr algn="ct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مستطيل 10"/>
          <p:cNvSpPr/>
          <p:nvPr/>
        </p:nvSpPr>
        <p:spPr>
          <a:xfrm>
            <a:off x="8020785" y="2916233"/>
            <a:ext cx="415498" cy="584775"/>
          </a:xfrm>
          <a:prstGeom prst="rect">
            <a:avLst/>
          </a:prstGeom>
          <a:noFill/>
        </p:spPr>
        <p:txBody>
          <a:bodyPr wrap="none" lIns="91440" tIns="45720" rIns="91440" bIns="45720">
            <a:spAutoFit/>
          </a:bodyPr>
          <a:lstStyle/>
          <a:p>
            <a:pPr algn="ct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مستطيل 11"/>
          <p:cNvSpPr/>
          <p:nvPr/>
        </p:nvSpPr>
        <p:spPr>
          <a:xfrm flipH="1">
            <a:off x="8076243" y="1188041"/>
            <a:ext cx="282657" cy="523220"/>
          </a:xfrm>
          <a:prstGeom prst="rect">
            <a:avLst/>
          </a:prstGeom>
          <a:noFill/>
        </p:spPr>
        <p:txBody>
          <a:bodyPr wrap="square" lIns="91440" tIns="45720" rIns="91440" bIns="45720">
            <a:spAutoFit/>
          </a:bodyPr>
          <a:lstStyle/>
          <a:p>
            <a:pPr algn="ctr"/>
            <a:r>
              <a:rPr lang="ar-EG"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مستطيل 12"/>
          <p:cNvSpPr/>
          <p:nvPr/>
        </p:nvSpPr>
        <p:spPr>
          <a:xfrm flipH="1">
            <a:off x="8076243" y="5220489"/>
            <a:ext cx="302428" cy="584775"/>
          </a:xfrm>
          <a:prstGeom prst="rect">
            <a:avLst/>
          </a:prstGeom>
          <a:noFill/>
        </p:spPr>
        <p:txBody>
          <a:bodyPr wrap="square" lIns="91440" tIns="45720" rIns="91440" bIns="45720">
            <a:spAutoFit/>
          </a:bodyPr>
          <a:lstStyle/>
          <a:p>
            <a:pPr algn="ctr"/>
            <a:r>
              <a:rPr lang="ar-S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مستطيل 13"/>
          <p:cNvSpPr/>
          <p:nvPr/>
        </p:nvSpPr>
        <p:spPr>
          <a:xfrm>
            <a:off x="8076243" y="2340169"/>
            <a:ext cx="320819" cy="584775"/>
          </a:xfrm>
          <a:prstGeom prst="rect">
            <a:avLst/>
          </a:prstGeom>
          <a:noFill/>
        </p:spPr>
        <p:txBody>
          <a:bodyPr wrap="square" lIns="91440" tIns="45720" rIns="91440" bIns="45720">
            <a:spAutoFit/>
          </a:bodyPr>
          <a:lstStyle/>
          <a:p>
            <a:pPr algn="ct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مستطيل 14"/>
          <p:cNvSpPr/>
          <p:nvPr/>
        </p:nvSpPr>
        <p:spPr>
          <a:xfrm>
            <a:off x="8076243" y="1755394"/>
            <a:ext cx="282868" cy="584775"/>
          </a:xfrm>
          <a:prstGeom prst="rect">
            <a:avLst/>
          </a:prstGeom>
          <a:noFill/>
        </p:spPr>
        <p:txBody>
          <a:bodyPr wrap="square" lIns="91440" tIns="45720" rIns="91440" bIns="45720">
            <a:spAutoFit/>
          </a:bodyPr>
          <a:lstStyle/>
          <a:p>
            <a:pPr algn="ct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مستطيل 15"/>
          <p:cNvSpPr/>
          <p:nvPr/>
        </p:nvSpPr>
        <p:spPr>
          <a:xfrm>
            <a:off x="8076243" y="4068361"/>
            <a:ext cx="282868" cy="584775"/>
          </a:xfrm>
          <a:prstGeom prst="rect">
            <a:avLst/>
          </a:prstGeom>
          <a:noFill/>
        </p:spPr>
        <p:txBody>
          <a:bodyPr wrap="square" lIns="91440" tIns="45720" rIns="91440" bIns="45720">
            <a:spAutoFit/>
          </a:bodyPr>
          <a:lstStyle/>
          <a:p>
            <a:pPr algn="ct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7" name="مجموعة 16"/>
          <p:cNvGrpSpPr/>
          <p:nvPr/>
        </p:nvGrpSpPr>
        <p:grpSpPr>
          <a:xfrm>
            <a:off x="30793" y="111128"/>
            <a:ext cx="2082876" cy="756636"/>
            <a:chOff x="179512" y="692696"/>
            <a:chExt cx="2082876" cy="756636"/>
          </a:xfrm>
        </p:grpSpPr>
        <p:pic>
          <p:nvPicPr>
            <p:cNvPr id="18"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99" y="2021745"/>
            <a:ext cx="3085773" cy="295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181441" y="404664"/>
            <a:ext cx="5262979" cy="338554"/>
          </a:xfrm>
          <a:prstGeom prst="rect">
            <a:avLst/>
          </a:prstGeom>
        </p:spPr>
        <p:txBody>
          <a:bodyPr wrap="none">
            <a:spAutoFit/>
          </a:bodyPr>
          <a:lstStyle/>
          <a:p>
            <a:pPr algn="ctr"/>
            <a:r>
              <a:rPr lang="ar-EG" sz="16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رتبي الأحداث الاتية لتسلسلها القصصي وضعي لها عنونا ثم اكتبيه في المكان المخصص له</a:t>
            </a:r>
            <a:endParaRPr lang="ar-EG" sz="16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42443763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heel(1)">
                                      <p:cBhvr>
                                        <p:cTn id="20" dur="2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5123"/>
                                        </p:tgtEl>
                                        <p:attrNameLst>
                                          <p:attrName>style.visibility</p:attrName>
                                        </p:attrNameLst>
                                      </p:cBhvr>
                                      <p:to>
                                        <p:strVal val="visible"/>
                                      </p:to>
                                    </p:set>
                                    <p:animEffect transition="in" filter="wheel(4)">
                                      <p:cBhvr>
                                        <p:cTn id="55"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15236"/>
            <a:ext cx="5667920" cy="389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2"/>
          <p:cNvSpPr>
            <a:spLocks noGrp="1"/>
          </p:cNvSpPr>
          <p:nvPr>
            <p:ph type="title"/>
          </p:nvPr>
        </p:nvSpPr>
        <p:spPr>
          <a:xfrm>
            <a:off x="1946010" y="849323"/>
            <a:ext cx="6874461" cy="851485"/>
          </a:xfrm>
        </p:spPr>
        <p:txBody>
          <a:bodyPr/>
          <a:lstStyle/>
          <a:p>
            <a:r>
              <a:rPr lang="ar-EG" dirty="0" smtClean="0"/>
              <a:t>أقيم  </a:t>
            </a:r>
            <a:r>
              <a:rPr lang="ar-EG" dirty="0" smtClean="0"/>
              <a:t>نفسي إن كنت تصرفت تصرفًا سليمًا مع المريض أضع إشارة صح أمام التصرف الصحيح:</a:t>
            </a:r>
            <a:endParaRPr lang="ar-SA" sz="3200" dirty="0"/>
          </a:p>
        </p:txBody>
      </p:sp>
      <p:sp>
        <p:nvSpPr>
          <p:cNvPr id="4" name="Rectangle 3"/>
          <p:cNvSpPr/>
          <p:nvPr/>
        </p:nvSpPr>
        <p:spPr>
          <a:xfrm>
            <a:off x="2157430" y="3212976"/>
            <a:ext cx="7920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endParaRPr>
          </a:p>
        </p:txBody>
      </p:sp>
      <p:sp>
        <p:nvSpPr>
          <p:cNvPr id="8" name="Rectangle 7"/>
          <p:cNvSpPr/>
          <p:nvPr/>
        </p:nvSpPr>
        <p:spPr>
          <a:xfrm>
            <a:off x="2157430" y="4509120"/>
            <a:ext cx="7920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endParaRPr>
          </a:p>
        </p:txBody>
      </p:sp>
      <p:grpSp>
        <p:nvGrpSpPr>
          <p:cNvPr id="9" name="مجموعة 8"/>
          <p:cNvGrpSpPr/>
          <p:nvPr/>
        </p:nvGrpSpPr>
        <p:grpSpPr>
          <a:xfrm>
            <a:off x="30793" y="111128"/>
            <a:ext cx="2082876" cy="756636"/>
            <a:chOff x="179512" y="692696"/>
            <a:chExt cx="2082876" cy="756636"/>
          </a:xfrm>
        </p:grpSpPr>
        <p:pic>
          <p:nvPicPr>
            <p:cNvPr id="10"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63</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8325100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09323" y="522622"/>
            <a:ext cx="3816424" cy="851485"/>
          </a:xfrm>
        </p:spPr>
        <p:txBody>
          <a:bodyPr/>
          <a:lstStyle/>
          <a:p>
            <a:r>
              <a:rPr lang="ar-SA" dirty="0"/>
              <a:t>كيف أتصرف إذا مرض أحد في المنزل</a:t>
            </a:r>
            <a:r>
              <a:rPr lang="ar-SA" sz="4000" dirty="0"/>
              <a:t>؟</a:t>
            </a:r>
            <a:endParaRPr lang="ar-SA" dirty="0"/>
          </a:p>
        </p:txBody>
      </p:sp>
      <p:sp>
        <p:nvSpPr>
          <p:cNvPr id="12" name="مستطيل ذو زوايا قطرية مخدوشة 11"/>
          <p:cNvSpPr/>
          <p:nvPr/>
        </p:nvSpPr>
        <p:spPr>
          <a:xfrm>
            <a:off x="994909" y="1988840"/>
            <a:ext cx="7776864" cy="2448272"/>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accent6">
                    <a:lumMod val="75000"/>
                  </a:schemeClr>
                </a:solidFill>
              </a:rPr>
              <a:t>نقوم بزيارة المريض لكسب الأجر</a:t>
            </a:r>
          </a:p>
          <a:p>
            <a:pPr algn="ctr"/>
            <a:r>
              <a:rPr lang="ar-SA" sz="3600" b="1" dirty="0">
                <a:solidFill>
                  <a:schemeClr val="accent6">
                    <a:lumMod val="75000"/>
                  </a:schemeClr>
                </a:solidFill>
              </a:rPr>
              <a:t>من الله وإدخال ال سرور الى نفسه والتخفيف عنه</a:t>
            </a:r>
            <a:r>
              <a:rPr lang="ar-SA" sz="3600" b="1" dirty="0" smtClean="0">
                <a:solidFill>
                  <a:schemeClr val="accent6">
                    <a:lumMod val="75000"/>
                  </a:schemeClr>
                </a:solidFill>
              </a:rPr>
              <a:t>.</a:t>
            </a:r>
            <a:endParaRPr lang="ar-SA" sz="3600" dirty="0"/>
          </a:p>
        </p:txBody>
      </p:sp>
      <p:sp>
        <p:nvSpPr>
          <p:cNvPr id="14" name="مستطيل 13"/>
          <p:cNvSpPr/>
          <p:nvPr/>
        </p:nvSpPr>
        <p:spPr>
          <a:xfrm>
            <a:off x="1726554" y="620688"/>
            <a:ext cx="2457757" cy="707886"/>
          </a:xfrm>
          <a:prstGeom prst="rect">
            <a:avLst/>
          </a:prstGeom>
        </p:spPr>
        <p:txBody>
          <a:bodyPr wrap="square">
            <a:spAutoFit/>
          </a:bodyPr>
          <a:lstStyle/>
          <a:p>
            <a:pPr algn="ctr"/>
            <a:r>
              <a:rPr lang="ar-SA" sz="4000" b="1" dirty="0">
                <a:ln w="10541" cmpd="sng">
                  <a:solidFill>
                    <a:schemeClr val="accent1">
                      <a:shade val="88000"/>
                      <a:satMod val="110000"/>
                    </a:schemeClr>
                  </a:solidFill>
                  <a:prstDash val="solid"/>
                </a:ln>
                <a:solidFill>
                  <a:schemeClr val="accent6">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4000" b="1" dirty="0">
              <a:ln w="10541" cmpd="sng">
                <a:solidFill>
                  <a:schemeClr val="accent1">
                    <a:shade val="88000"/>
                    <a:satMod val="110000"/>
                  </a:schemeClr>
                </a:solidFill>
                <a:prstDash val="solid"/>
              </a:ln>
              <a:solidFill>
                <a:schemeClr val="accent6">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nvGrpSpPr>
          <p:cNvPr id="7" name="مجموعة 6"/>
          <p:cNvGrpSpPr/>
          <p:nvPr/>
        </p:nvGrpSpPr>
        <p:grpSpPr>
          <a:xfrm>
            <a:off x="30793" y="11112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63</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4098"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3122"/>
          <a:stretch/>
        </p:blipFill>
        <p:spPr bwMode="auto">
          <a:xfrm>
            <a:off x="539552" y="3645023"/>
            <a:ext cx="3096344" cy="212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673625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1000"/>
                                        <p:tgtEl>
                                          <p:spTgt spid="4098"/>
                                        </p:tgtEl>
                                      </p:cBhvr>
                                    </p:animEffect>
                                    <p:anim calcmode="lin" valueType="num">
                                      <p:cBhvr>
                                        <p:cTn id="21" dur="1000" fill="hold"/>
                                        <p:tgtEl>
                                          <p:spTgt spid="4098"/>
                                        </p:tgtEl>
                                        <p:attrNameLst>
                                          <p:attrName>ppt_x</p:attrName>
                                        </p:attrNameLst>
                                      </p:cBhvr>
                                      <p:tavLst>
                                        <p:tav tm="0">
                                          <p:val>
                                            <p:strVal val="#ppt_x"/>
                                          </p:val>
                                        </p:tav>
                                        <p:tav tm="100000">
                                          <p:val>
                                            <p:strVal val="#ppt_x"/>
                                          </p:val>
                                        </p:tav>
                                      </p:tavLst>
                                    </p:anim>
                                    <p:anim calcmode="lin" valueType="num">
                                      <p:cBhvr>
                                        <p:cTn id="2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1556792"/>
            <a:ext cx="8208912" cy="4320480"/>
          </a:xfrm>
          <a:prstGeom prst="rect">
            <a:avLst/>
          </a:prstGeom>
        </p:spPr>
      </p:pic>
      <p:sp>
        <p:nvSpPr>
          <p:cNvPr id="15" name="سحابة 14"/>
          <p:cNvSpPr/>
          <p:nvPr/>
        </p:nvSpPr>
        <p:spPr>
          <a:xfrm>
            <a:off x="4355976" y="447949"/>
            <a:ext cx="3073426" cy="10496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نشاط1</a:t>
            </a:r>
            <a:endParaRPr lang="ar-EG" sz="4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4" name="Oval 3"/>
          <p:cNvSpPr/>
          <p:nvPr/>
        </p:nvSpPr>
        <p:spPr>
          <a:xfrm>
            <a:off x="6804248" y="3971725"/>
            <a:ext cx="2160241" cy="2088232"/>
          </a:xfrm>
          <a:prstGeom prst="ellipse">
            <a:avLst/>
          </a:prstGeom>
          <a:solidFill>
            <a:schemeClr val="accent1">
              <a:alpha val="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مجموعة 5"/>
          <p:cNvGrpSpPr/>
          <p:nvPr/>
        </p:nvGrpSpPr>
        <p:grpSpPr>
          <a:xfrm>
            <a:off x="30793" y="111128"/>
            <a:ext cx="2082876" cy="756636"/>
            <a:chOff x="179512" y="692696"/>
            <a:chExt cx="2082876" cy="756636"/>
          </a:xfrm>
        </p:grpSpPr>
        <p:pic>
          <p:nvPicPr>
            <p:cNvPr id="7"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63</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7793251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440</Words>
  <Application>Microsoft Office PowerPoint</Application>
  <PresentationFormat>عرض على الشاشة (3:4)‏</PresentationFormat>
  <Paragraphs>96</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نسق Office</vt:lpstr>
      <vt:lpstr>كيف أتصرف إذا مرض أحد في المنزل؟</vt:lpstr>
      <vt:lpstr>عرض تقديمي في PowerPoint</vt:lpstr>
      <vt:lpstr>عرض تقديمي في PowerPoint</vt:lpstr>
      <vt:lpstr>نشــــاط1</vt:lpstr>
      <vt:lpstr>عرض تقديمي في PowerPoint</vt:lpstr>
      <vt:lpstr>عرض تقديمي في PowerPoint</vt:lpstr>
      <vt:lpstr>أقيم  نفسي إن كنت تصرفت تصرفًا سليمًا مع المريض أضع إشارة صح أمام التصرف الصحيح:</vt:lpstr>
      <vt:lpstr>كيف أتصرف إذا مرض أحد في المنزل؟</vt:lpstr>
      <vt:lpstr>عرض تقديمي في PowerPoint</vt:lpstr>
      <vt:lpstr>تحدثي عن يوم مرضت فيه، ثم اكتبي عبارة شكر وامتنان لمن ساعدك في الوصول إلى الشفاء ـ بإذن الله ـ .</vt:lpstr>
      <vt:lpstr>كيف أتصرف إذا مرض أحد في المنزل؟</vt:lpstr>
      <vt:lpstr>كيف أتصرف إذا مرض أحد في المنزل؟</vt:lpstr>
      <vt:lpstr>التفكير الناقد</vt:lpstr>
      <vt:lpstr>عرض تقديمي في PowerPoint</vt:lpstr>
      <vt:lpstr>هيــــا نمرح</vt:lpstr>
      <vt:lpstr>أصل الدعاء المناسب لكل صورة: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Arab Doha</cp:lastModifiedBy>
  <cp:revision>91</cp:revision>
  <dcterms:created xsi:type="dcterms:W3CDTF">2015-03-17T18:44:23Z</dcterms:created>
  <dcterms:modified xsi:type="dcterms:W3CDTF">2019-08-05T17:31:23Z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