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36"/>
  </p:notesMasterIdLst>
  <p:sldIdLst>
    <p:sldId id="378" r:id="rId2"/>
    <p:sldId id="318" r:id="rId3"/>
    <p:sldId id="320" r:id="rId4"/>
    <p:sldId id="368" r:id="rId5"/>
    <p:sldId id="425" r:id="rId6"/>
    <p:sldId id="392" r:id="rId7"/>
    <p:sldId id="426" r:id="rId8"/>
    <p:sldId id="406" r:id="rId9"/>
    <p:sldId id="407" r:id="rId10"/>
    <p:sldId id="427" r:id="rId11"/>
    <p:sldId id="428" r:id="rId12"/>
    <p:sldId id="409" r:id="rId13"/>
    <p:sldId id="429" r:id="rId14"/>
    <p:sldId id="422" r:id="rId15"/>
    <p:sldId id="374" r:id="rId16"/>
    <p:sldId id="411" r:id="rId17"/>
    <p:sldId id="396" r:id="rId18"/>
    <p:sldId id="413" r:id="rId19"/>
    <p:sldId id="421" r:id="rId20"/>
    <p:sldId id="394" r:id="rId21"/>
    <p:sldId id="381" r:id="rId22"/>
    <p:sldId id="414" r:id="rId23"/>
    <p:sldId id="415" r:id="rId24"/>
    <p:sldId id="418" r:id="rId25"/>
    <p:sldId id="398" r:id="rId26"/>
    <p:sldId id="397" r:id="rId27"/>
    <p:sldId id="417" r:id="rId28"/>
    <p:sldId id="399" r:id="rId29"/>
    <p:sldId id="400" r:id="rId30"/>
    <p:sldId id="402" r:id="rId31"/>
    <p:sldId id="403" r:id="rId32"/>
    <p:sldId id="423" r:id="rId33"/>
    <p:sldId id="424" r:id="rId34"/>
    <p:sldId id="404" r:id="rId35"/>
  </p:sldIdLst>
  <p:sldSz cx="9144000" cy="6858000" type="screen4x3"/>
  <p:notesSz cx="6858000" cy="9144000"/>
  <p:custDataLst>
    <p:tags r:id="rId3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4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4380"/>
    <p:restoredTop sz="94660"/>
  </p:normalViewPr>
  <p:slideViewPr>
    <p:cSldViewPr>
      <p:cViewPr varScale="1">
        <p:scale>
          <a:sx n="114" d="100"/>
          <a:sy n="114" d="100"/>
        </p:scale>
        <p:origin x="4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18A31F-61B2-4FBD-8553-EBA194641947}" type="datetimeFigureOut">
              <a:rPr lang="ar-SA" smtClean="0"/>
              <a:pPr/>
              <a:t>08/12/40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473093-877E-4C08-B85A-56F3EC912C6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63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73093-877E-4C08-B85A-56F3EC912C62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333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2"/>
          <p:cNvSpPr txBox="1">
            <a:spLocks/>
          </p:cNvSpPr>
          <p:nvPr userDrawn="1"/>
        </p:nvSpPr>
        <p:spPr>
          <a:xfrm>
            <a:off x="5327576" y="530522"/>
            <a:ext cx="3816424" cy="612462"/>
          </a:xfrm>
          <a:prstGeom prst="rect">
            <a:avLst/>
          </a:prstGeom>
          <a:gradFill flip="none" rotWithShape="1">
            <a:gsLst>
              <a:gs pos="0">
                <a:srgbClr val="F67D4C">
                  <a:shade val="30000"/>
                  <a:satMod val="115000"/>
                </a:srgbClr>
              </a:gs>
              <a:gs pos="50000">
                <a:srgbClr val="F67D4C">
                  <a:shade val="67500"/>
                  <a:satMod val="115000"/>
                </a:srgbClr>
              </a:gs>
              <a:gs pos="100000">
                <a:srgbClr val="F67D4C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أدوات الخياطة</a:t>
            </a:r>
            <a:endParaRPr kumimoji="0" lang="en-U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54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Untitled-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how.com/%D8%BA%D8%B3%D9%84-%D9%8A%D8%AF%D9%8A%D9%83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mrsal.com/post/53404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hyperlink" Target="https://www.almrsal.com/post/331497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>
            <a:spLocks noGrp="1"/>
          </p:cNvSpPr>
          <p:nvPr>
            <p:ph type="title" idx="4294967295"/>
          </p:nvPr>
        </p:nvSpPr>
        <p:spPr>
          <a:xfrm>
            <a:off x="2214546" y="571480"/>
            <a:ext cx="4775244" cy="657209"/>
          </a:xfrm>
          <a:prstGeom prst="rect">
            <a:avLst/>
          </a:prstGeom>
          <a:solidFill>
            <a:srgbClr val="F03434"/>
          </a:solidFill>
        </p:spPr>
        <p:txBody>
          <a:bodyPr/>
          <a:lstStyle/>
          <a:p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الوحدة السادسة (تطريز)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9"/>
            <a:ext cx="91440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211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5543600" y="119675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2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0" y="1772816"/>
            <a:ext cx="9136015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أجيبي مدهمة إجابتك:</a:t>
            </a:r>
          </a:p>
          <a:p>
            <a:r>
              <a:rPr lang="ar-EG" sz="3200" b="1" dirty="0" smtClean="0">
                <a:solidFill>
                  <a:srgbClr val="FF0000"/>
                </a:solidFill>
              </a:rPr>
              <a:t>ما مدي صحة العبارة الآتية؟</a:t>
            </a:r>
          </a:p>
          <a:p>
            <a:r>
              <a:rPr lang="ar-EG" sz="3200" b="1" dirty="0" smtClean="0">
                <a:solidFill>
                  <a:srgbClr val="FF0000"/>
                </a:solidFill>
              </a:rPr>
              <a:t>الحرص علي اختيار إبر مناسبة لسمك الخيط.</a:t>
            </a:r>
          </a:p>
          <a:p>
            <a:r>
              <a:rPr lang="ar-SA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حتي يستطيع الخيط العبور بسهول ويسر وحتي يثبت في الملابس ولا يتحرك من مكانه فيكون ثابتا.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1510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" y="1124744"/>
            <a:ext cx="9144000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3"/>
          <p:cNvSpPr/>
          <p:nvPr/>
        </p:nvSpPr>
        <p:spPr>
          <a:xfrm>
            <a:off x="1763688" y="2420888"/>
            <a:ext cx="1071119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2000" b="1" dirty="0"/>
              <a:t>يستخدم خيط التطريز لأنواع مختلفة من التطريز 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364977" y="2492896"/>
            <a:ext cx="107111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2000" b="1" dirty="0"/>
              <a:t>خيوط الخياطة يستخدم </a:t>
            </a:r>
            <a:r>
              <a:rPr lang="ar-SA" sz="2000" b="1" dirty="0" smtClean="0"/>
              <a:t>للخياطة.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03848" y="3429000"/>
            <a:ext cx="107111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dirty="0" smtClean="0"/>
              <a:t> يستخدمان في الخياطة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930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27584" y="1494904"/>
            <a:ext cx="77048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الأمن والسلامة عند الخياطة: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</a:t>
            </a:r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تصنع </a:t>
            </a:r>
            <a:r>
              <a:rPr lang="ar-S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أدوات الخياطة عادة من المعادن والمواد الكيميائية ولذا فهي تشكل خطورة كبيرة إذا لم يحسن استعمالها.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ar-EG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ar-S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كما </a:t>
            </a:r>
            <a:r>
              <a:rPr lang="ar-S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أن هناك بعض الأمور التي تؤخذ بعين الاعتبار عند الخياطة حتى تتحقق لك السلامة: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2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1-تُحفظ الدبابيس والإبر في دباسة أو مغناطيس؛ </a:t>
            </a:r>
            <a:r>
              <a:rPr lang="ar-SA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لماذا؟</a:t>
            </a:r>
            <a:endParaRPr lang="en-US" sz="2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2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2-يُستعمل </a:t>
            </a: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المقص بحذر؛ لأن أطرافه حادة.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2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3-تُحفظ </a:t>
            </a: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الأزرار والكبسون في علب محكمة الإغلاق ؛حتى لا </a:t>
            </a:r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يبتلعها </a:t>
            </a: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الأطفال.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2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ar-S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4-يُشكل </a:t>
            </a:r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الكربون والمحدد خطراً كبيراً إذا وضعا في الفم.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332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5543600" y="119675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4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0" y="1772816"/>
            <a:ext cx="9136015" cy="372409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كيف تتصرفين إذا جرح إصبع زميلتك أثناء الخياطة</a:t>
            </a:r>
            <a:r>
              <a:rPr lang="ar-EG" sz="3200" b="1" dirty="0" smtClean="0">
                <a:solidFill>
                  <a:srgbClr val="FF0000"/>
                </a:solidFill>
              </a:rPr>
              <a:t>؟</a:t>
            </a:r>
            <a:r>
              <a:rPr lang="ar-SA" sz="3200" b="1" dirty="0">
                <a:hlinkClick r:id="rId3" tooltip="غسل يديك"/>
              </a:rPr>
              <a:t/>
            </a:r>
            <a:br>
              <a:rPr lang="ar-SA" sz="3200" b="1" dirty="0">
                <a:hlinkClick r:id="rId3" tooltip="غسل يديك"/>
              </a:rPr>
            </a:br>
            <a:r>
              <a:rPr lang="ar-SA" sz="3200" b="1" dirty="0" smtClean="0">
                <a:hlinkClick r:id="rId3" tooltip="غسل يديك"/>
              </a:rPr>
              <a:t>1.نغسل يدي</a:t>
            </a:r>
            <a:r>
              <a:rPr lang="ar-SA" sz="3200" b="1" dirty="0" smtClean="0"/>
              <a:t>ها</a:t>
            </a:r>
            <a:r>
              <a:rPr lang="ar-SA" sz="3200" b="1" dirty="0"/>
              <a:t> قبل أن تلمس الجرح</a:t>
            </a:r>
            <a:r>
              <a:rPr lang="ar-SA" sz="3200" b="1" dirty="0" smtClean="0"/>
              <a:t>.</a:t>
            </a:r>
          </a:p>
          <a:p>
            <a:r>
              <a:rPr lang="ar-SA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2.</a:t>
            </a:r>
            <a:r>
              <a:rPr lang="ar-SA" sz="2800" b="1" dirty="0"/>
              <a:t> </a:t>
            </a:r>
            <a:r>
              <a:rPr lang="ar-SA" sz="2800" b="1" dirty="0" smtClean="0"/>
              <a:t>ننظف الجرح.</a:t>
            </a:r>
          </a:p>
          <a:p>
            <a:r>
              <a:rPr lang="ar-SA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3.</a:t>
            </a:r>
            <a:r>
              <a:rPr lang="ar-SA" sz="2800" b="1" dirty="0"/>
              <a:t> </a:t>
            </a:r>
            <a:r>
              <a:rPr lang="ar-SA" sz="2800" b="1" dirty="0" smtClean="0"/>
              <a:t>نلاحظ </a:t>
            </a:r>
            <a:r>
              <a:rPr lang="ar-SA" sz="2800" b="1" dirty="0"/>
              <a:t>ما إذا كان الدم ينبثق من الجرح بقوة أو يخرج منه ببطء</a:t>
            </a:r>
            <a:r>
              <a:rPr lang="ar-SA" sz="2800" b="1" dirty="0" smtClean="0"/>
              <a:t>.</a:t>
            </a:r>
          </a:p>
          <a:p>
            <a:r>
              <a:rPr lang="ar-SA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4.</a:t>
            </a:r>
            <a:r>
              <a:rPr lang="ar-SA" sz="2800" b="1" dirty="0"/>
              <a:t> </a:t>
            </a:r>
            <a:r>
              <a:rPr lang="ar-SA" sz="2800" b="1" dirty="0" smtClean="0"/>
              <a:t>نتفقد </a:t>
            </a:r>
            <a:r>
              <a:rPr lang="ar-SA" sz="2800" b="1" dirty="0"/>
              <a:t>عمق الجرح</a:t>
            </a:r>
            <a:r>
              <a:rPr lang="ar-SA" sz="2800" b="1" dirty="0" smtClean="0"/>
              <a:t>.</a:t>
            </a:r>
          </a:p>
          <a:p>
            <a:r>
              <a:rPr lang="ar-SA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5.</a:t>
            </a:r>
            <a:r>
              <a:rPr lang="ar-SA" sz="2800" b="1" dirty="0"/>
              <a:t> </a:t>
            </a:r>
            <a:r>
              <a:rPr lang="ar-SA" sz="2800" b="1" dirty="0" smtClean="0"/>
              <a:t>نوقف </a:t>
            </a:r>
            <a:r>
              <a:rPr lang="ar-SA" sz="2800" b="1" dirty="0"/>
              <a:t>النزيف</a:t>
            </a:r>
            <a:r>
              <a:rPr lang="ar-SA" sz="2800" b="1" dirty="0" smtClean="0"/>
              <a:t>.</a:t>
            </a:r>
          </a:p>
          <a:p>
            <a:r>
              <a:rPr lang="ar-SA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6.</a:t>
            </a:r>
            <a:r>
              <a:rPr lang="ar-SA" sz="2800" b="1" dirty="0"/>
              <a:t> </a:t>
            </a:r>
            <a:r>
              <a:rPr lang="ar-SA" sz="2800" b="1" dirty="0" smtClean="0"/>
              <a:t>نضع </a:t>
            </a:r>
            <a:r>
              <a:rPr lang="ar-SA" sz="2800" b="1" dirty="0"/>
              <a:t>كريم أو مرهم مضاد حيوي على الجرح</a:t>
            </a:r>
            <a:r>
              <a:rPr lang="ar-SA" sz="2800" b="1" dirty="0" smtClean="0"/>
              <a:t>.</a:t>
            </a:r>
          </a:p>
          <a:p>
            <a:r>
              <a:rPr lang="ar-SA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7.</a:t>
            </a:r>
            <a:r>
              <a:rPr lang="ar-SA" sz="2800" b="1" dirty="0"/>
              <a:t> </a:t>
            </a:r>
            <a:r>
              <a:rPr lang="ar-SA" sz="2800" b="1" dirty="0" smtClean="0"/>
              <a:t>نضمد </a:t>
            </a:r>
            <a:r>
              <a:rPr lang="ar-SA" sz="2800" b="1" dirty="0"/>
              <a:t>الجرح.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3510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24744"/>
            <a:ext cx="914399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627784" y="4797152"/>
            <a:ext cx="3600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تستخدم </a:t>
            </a:r>
          </a:p>
          <a:p>
            <a:pPr algn="ctr"/>
            <a:r>
              <a:rPr lang="ar-SA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حفظ الدبابيس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4941168"/>
            <a:ext cx="2411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roidArabicKufi-Regular"/>
              </a:rPr>
              <a:t>يوضع في أصابع اليد، لحمايتها من الوخز بالإبرة أثناء الخياطة</a:t>
            </a:r>
            <a:r>
              <a:rPr lang="ar-S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DroidArabicKufi-Regular"/>
              </a:rPr>
              <a:t>.</a:t>
            </a:r>
            <a:endParaRPr lang="ar-SA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821995" y="4941167"/>
            <a:ext cx="3078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chemeClr val="accent2">
                    <a:lumMod val="75000"/>
                  </a:schemeClr>
                </a:solidFill>
                <a:latin typeface="DroidArabicKufi-Regular"/>
              </a:rPr>
              <a:t>ويستخدم في تثبيت التصميم الأولي للملابس، وتوصيل قطع القماش مع بعضها البعض، قبل خياطتها.</a:t>
            </a:r>
            <a:endParaRPr lang="ar-S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692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تطبيقات عملية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86755" y="1285860"/>
            <a:ext cx="250260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 . </a:t>
            </a:r>
            <a:r>
              <a:rPr lang="ar-EG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غرزة</a:t>
            </a:r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EG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السراجة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072330" y="1977086"/>
            <a:ext cx="1928826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تعريفها: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4282" y="1977086"/>
            <a:ext cx="6715172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من غرز الخياطة الرئيسية البسيطة والسريعة، وتنفذ على شكل خطوط متقطعة متساوية أو غير متساوية.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29058" y="3071810"/>
            <a:ext cx="2357454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استعمالاتها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86482" y="4258867"/>
            <a:ext cx="164317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lvl="1" algn="ctr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  <a:p>
            <a:pPr marL="95250" lvl="1" algn="justLow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ضم قطعتين من القماش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857688" y="3929066"/>
            <a:ext cx="1643170" cy="16312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lvl="1" algn="ctr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  <a:p>
            <a:pPr marL="95250" lvl="1" algn="justLow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تثبيت الأشرطة أو </a:t>
            </a:r>
            <a:r>
              <a:rPr lang="ar-EG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الدانتيل</a:t>
            </a:r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على الفساتين والمفارش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928894" y="3929066"/>
            <a:ext cx="1643170" cy="16312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lvl="1" algn="ctr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  <a:p>
            <a:pPr marL="95250" lvl="1" algn="justLow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خطوة رئيسية في بعض </a:t>
            </a:r>
            <a:r>
              <a:rPr lang="ar-EG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عرز</a:t>
            </a:r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التطريز، كما في </a:t>
            </a:r>
            <a:r>
              <a:rPr lang="ar-EG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الزخرفية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000100" y="4258867"/>
            <a:ext cx="1643170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lvl="1" algn="ctr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  <a:p>
            <a:pPr marL="95250" lvl="1" algn="justLow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تثبيت </a:t>
            </a:r>
            <a:r>
              <a:rPr lang="ar-EG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الثنايات</a:t>
            </a:r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 الذيل – الأكمام)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8462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462897" y="6367078"/>
            <a:ext cx="19623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نجهز الأدوات</a:t>
            </a:r>
            <a:endParaRPr lang="ar-S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28926" y="1928802"/>
            <a:ext cx="392909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الإعداد لتنفيذ </a:t>
            </a:r>
            <a:r>
              <a:rPr lang="ar-EG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الغرزة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43540" y="2786058"/>
            <a:ext cx="2214674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lvl="1" algn="ctr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  <a:p>
            <a:pPr marL="95250" lvl="1" algn="justLow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تجهيز الأدوات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643242" y="2786058"/>
            <a:ext cx="2214674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lvl="1" algn="ctr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  <a:p>
            <a:pPr marL="95250" lvl="1" algn="justLow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تنظم الإبرة بخيط مخالف للون القماش.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42976" y="2786058"/>
            <a:ext cx="2214674" cy="16312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lvl="1" algn="ctr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  <a:p>
            <a:pPr marL="95250" lvl="1" algn="justLow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تعمل عقدة في طرف الخيط، لأنها </a:t>
            </a:r>
            <a:r>
              <a:rPr lang="ar-EG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غرزة</a:t>
            </a:r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EG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مؤقته</a:t>
            </a:r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تزال بانتهاء الغرض منها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546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61502" y="1169457"/>
            <a:ext cx="8282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الخيط </a:t>
            </a:r>
            <a:r>
              <a:rPr lang="ar-S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الداكن يمكن أن يترك أثرًا على الأقمشة الفاتحة، لذا يفضل استخدام الخيط الفاتح</a:t>
            </a:r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1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4862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d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0042"/>
            <a:ext cx="1656184" cy="20570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14348" y="1972567"/>
            <a:ext cx="7215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b="1" dirty="0" smtClean="0">
                <a:solidFill>
                  <a:srgbClr val="00B0F0"/>
                </a:solidFill>
              </a:rPr>
              <a:t>الطريقة الأولى: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justLow"/>
            <a:r>
              <a:rPr lang="ar-EG" sz="2800" b="1" dirty="0" smtClean="0">
                <a:solidFill>
                  <a:srgbClr val="FF0000"/>
                </a:solidFill>
              </a:rPr>
              <a:t>	</a:t>
            </a:r>
            <a:r>
              <a:rPr lang="ar-SA" sz="2800" b="1" dirty="0" smtClean="0">
                <a:solidFill>
                  <a:srgbClr val="002060"/>
                </a:solidFill>
              </a:rPr>
              <a:t>لفي الخيط حول سبابة اليد اليسر</a:t>
            </a:r>
            <a:r>
              <a:rPr lang="ar-EG" sz="2800" b="1" dirty="0" smtClean="0">
                <a:solidFill>
                  <a:srgbClr val="002060"/>
                </a:solidFill>
              </a:rPr>
              <a:t>ى</a:t>
            </a:r>
            <a:r>
              <a:rPr lang="ar-SA" sz="2800" b="1" dirty="0" smtClean="0">
                <a:solidFill>
                  <a:srgbClr val="002060"/>
                </a:solidFill>
              </a:rPr>
              <a:t> وابرميه إلى أسفل مع الاستعانة بإبهام نفس اليد، ثم افتليه من السبابة واستخدمي الإصبع الوسطى؛ لشده وإحكامه.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90944" y="1357298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طـرائـق عـقـد الخـيـط:</a:t>
            </a:r>
            <a:endParaRPr lang="en-US" sz="32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14348" y="3972831"/>
            <a:ext cx="7215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00B0F0"/>
                </a:solidFill>
              </a:rPr>
              <a:t>الطريقة الثانية: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justLow"/>
            <a:r>
              <a:rPr lang="ar-EG" sz="2800" b="1" dirty="0" smtClean="0">
                <a:solidFill>
                  <a:srgbClr val="002060"/>
                </a:solidFill>
              </a:rPr>
              <a:t>	</a:t>
            </a:r>
            <a:r>
              <a:rPr lang="ar-SA" sz="2800" b="1" dirty="0" smtClean="0">
                <a:solidFill>
                  <a:srgbClr val="002060"/>
                </a:solidFill>
              </a:rPr>
              <a:t>لفي الخيط حول سبابة اليد اليسر</a:t>
            </a:r>
            <a:r>
              <a:rPr lang="ar-EG" sz="2800" b="1" dirty="0" smtClean="0">
                <a:solidFill>
                  <a:srgbClr val="002060"/>
                </a:solidFill>
              </a:rPr>
              <a:t>ى</a:t>
            </a:r>
            <a:r>
              <a:rPr lang="ar-SA" sz="2800" b="1" dirty="0" smtClean="0">
                <a:solidFill>
                  <a:srgbClr val="002060"/>
                </a:solidFill>
              </a:rPr>
              <a:t> مرتين، وأدخلي الإبرة من الخلف إلى الأمام داخل اللفات، واسحبي الخيط.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285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71736" y="2044005"/>
            <a:ext cx="5357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b="1" dirty="0" smtClean="0">
                <a:solidFill>
                  <a:srgbClr val="00B0F0"/>
                </a:solidFill>
              </a:rPr>
              <a:t>الطريقة الثالثة:</a:t>
            </a:r>
            <a:endParaRPr lang="en-US" sz="2800" b="1" dirty="0" smtClean="0">
              <a:solidFill>
                <a:srgbClr val="00B0F0"/>
              </a:solidFill>
            </a:endParaRPr>
          </a:p>
          <a:p>
            <a:pPr algn="justLow"/>
            <a:r>
              <a:rPr lang="ar-EG" sz="2800" b="1" dirty="0" smtClean="0">
                <a:solidFill>
                  <a:srgbClr val="002060"/>
                </a:solidFill>
              </a:rPr>
              <a:t>	</a:t>
            </a:r>
            <a:r>
              <a:rPr lang="ar-SA" sz="2800" b="1" dirty="0" smtClean="0">
                <a:solidFill>
                  <a:srgbClr val="002060"/>
                </a:solidFill>
              </a:rPr>
              <a:t>امسكي طرف الخيط وراء الإبرة بين الإبهام والسبابة</a:t>
            </a:r>
            <a:r>
              <a:rPr lang="ar-EG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بيدك اليسر</a:t>
            </a:r>
            <a:r>
              <a:rPr lang="ar-EG" sz="2800" b="1" dirty="0" smtClean="0">
                <a:solidFill>
                  <a:srgbClr val="002060"/>
                </a:solidFill>
              </a:rPr>
              <a:t>ى</a:t>
            </a:r>
            <a:r>
              <a:rPr lang="ar-SA" sz="2800" b="1" dirty="0" smtClean="0">
                <a:solidFill>
                  <a:srgbClr val="002060"/>
                </a:solidFill>
              </a:rPr>
              <a:t>، ثم أمسكي الطرف الطويل من الخيط</a:t>
            </a:r>
            <a:r>
              <a:rPr lang="ar-EG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بيدك اليمنى ولفيه على الإبرة مرتين أو ثلاث، واسحبيه</a:t>
            </a:r>
            <a:r>
              <a:rPr lang="ar-EG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إلى أسفل.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90944" y="1428736"/>
            <a:ext cx="3110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ln>
                  <a:solidFill>
                    <a:srgbClr val="7030A0"/>
                  </a:solidFill>
                </a:ln>
                <a:solidFill>
                  <a:srgbClr val="FFC000"/>
                </a:solidFill>
              </a:rPr>
              <a:t>طـرائـق عـقـد الخـيـط:</a:t>
            </a:r>
            <a:endParaRPr lang="en-US" sz="3200" b="1" dirty="0" smtClean="0">
              <a:ln>
                <a:solidFill>
                  <a:srgbClr val="7030A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771800" y="4721661"/>
            <a:ext cx="62108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قارني </a:t>
            </a:r>
            <a:r>
              <a:rPr lang="ar-SA" sz="2800" b="1" dirty="0">
                <a:solidFill>
                  <a:srgbClr val="FF0000"/>
                </a:solidFill>
              </a:rPr>
              <a:t>بين حجم العقدة في كل طريقة </a:t>
            </a:r>
            <a:r>
              <a:rPr lang="ar-SA" sz="2800" b="1" dirty="0" smtClean="0">
                <a:solidFill>
                  <a:srgbClr val="FF0000"/>
                </a:solidFill>
              </a:rPr>
              <a:t>؟</a:t>
            </a:r>
          </a:p>
          <a:p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الطريقة </a:t>
            </a:r>
            <a:r>
              <a:rPr lang="ar-S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الاولي:صغيرة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–الطريقة </a:t>
            </a:r>
            <a:r>
              <a:rPr lang="ar-S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الثانية:وسط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الطريقة </a:t>
            </a:r>
            <a:r>
              <a:rPr lang="ar-S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الثالثة:كبيرة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4005"/>
            <a:ext cx="2571736" cy="426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285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1547664" y="1772816"/>
            <a:ext cx="6840760" cy="3600400"/>
            <a:chOff x="1312978" y="1556792"/>
            <a:chExt cx="7366118" cy="1080120"/>
          </a:xfrm>
        </p:grpSpPr>
        <p:sp>
          <p:nvSpPr>
            <p:cNvPr id="4" name="شكل بيضاوي 3"/>
            <p:cNvSpPr/>
            <p:nvPr/>
          </p:nvSpPr>
          <p:spPr>
            <a:xfrm>
              <a:off x="1961050" y="1556792"/>
              <a:ext cx="6048672" cy="108012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قمر 1"/>
            <p:cNvSpPr/>
            <p:nvPr/>
          </p:nvSpPr>
          <p:spPr>
            <a:xfrm>
              <a:off x="1312978" y="1682806"/>
              <a:ext cx="1728192" cy="828092"/>
            </a:xfrm>
            <a:prstGeom prst="mo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قمر 7"/>
            <p:cNvSpPr/>
            <p:nvPr/>
          </p:nvSpPr>
          <p:spPr>
            <a:xfrm flipH="1">
              <a:off x="6950904" y="1682806"/>
              <a:ext cx="1728192" cy="828092"/>
            </a:xfrm>
            <a:prstGeom prst="mo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مستطيل 6"/>
          <p:cNvSpPr/>
          <p:nvPr/>
        </p:nvSpPr>
        <p:spPr>
          <a:xfrm>
            <a:off x="2672152" y="2636912"/>
            <a:ext cx="4572000" cy="193899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Low"/>
            <a:r>
              <a:rPr lang="ar-SA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اسـتخدمت الخياطة اليدوية في القرون الأولى، وتطورت بمـرور الزمـن فظهـرت آلاتها، ورغـم ذلك ظلـت الخيـاطة اليـدوية ذات أهميـة كبيـرة حتى الآن. ولها غـرز متعددة منها: السراجة،الشلالة،الكفافة،النباتة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التمهيد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59632" y="1772816"/>
            <a:ext cx="716428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-</a:t>
            </a:r>
            <a:r>
              <a:rPr lang="ar-SA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قدمي نصائح لاتباعها قبل البدء بالعمل حتى يكون المنتج نظيفًا؟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ar-SA" sz="2800" dirty="0" smtClean="0"/>
              <a:t> أن نتأكد من سلامة الإبر والخيوط والمقص .</a:t>
            </a:r>
          </a:p>
          <a:p>
            <a:r>
              <a:rPr lang="ar-SA" sz="2800" dirty="0" smtClean="0"/>
              <a:t>وأن نتأكد من نظافة اليدين حتي لا يتلوث المنتج.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نشاط2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058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28926" y="1285860"/>
            <a:ext cx="392909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طريقة تنفيذ </a:t>
            </a:r>
            <a:r>
              <a:rPr lang="ar-EG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الغرزة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07340" y="1969676"/>
            <a:ext cx="442915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أولا: عند ضم قطعتين من القماش: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78382" y="2600092"/>
            <a:ext cx="735811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800" b="1" dirty="0" smtClean="0"/>
              <a:t>1. تُوضع قطعتا القماش على الطاولة إحداهما على الأخرى مع مطابقة الأطراف. </a:t>
            </a:r>
            <a:r>
              <a:rPr lang="ar-EG" sz="2800" b="1" dirty="0" smtClean="0"/>
              <a:t>باستخدام</a:t>
            </a:r>
            <a:r>
              <a:rPr lang="ar-SA" sz="2800" b="1" dirty="0" smtClean="0"/>
              <a:t> الدبابيس.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84616" y="4924325"/>
            <a:ext cx="7358114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800" b="1" dirty="0" smtClean="0"/>
              <a:t>2. تُدخل الإبرة في القماش ثم تُخرج على بعد (1 سم)  بعدها  تُدخل الإبرة على بعد مساو للمسافة السابقة، ويكرر العمل حتى الانتهاء من تثبيت القطعتين المراد خياطتهما.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" y="500043"/>
            <a:ext cx="2904500" cy="199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" y="4323347"/>
            <a:ext cx="1760190" cy="19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1847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214422"/>
            <a:ext cx="82824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تذكري</a:t>
            </a:r>
          </a:p>
          <a:p>
            <a:r>
              <a:rPr lang="ar-SA" sz="2800" dirty="0" smtClean="0">
                <a:solidFill>
                  <a:srgbClr val="7030A0"/>
                </a:solidFill>
              </a:rPr>
              <a:t>ليس</a:t>
            </a:r>
            <a:r>
              <a:rPr lang="ar-SA" sz="2800" b="1" dirty="0" smtClean="0">
                <a:solidFill>
                  <a:srgbClr val="7030A0"/>
                </a:solidFill>
              </a:rPr>
              <a:t> </a:t>
            </a:r>
            <a:r>
              <a:rPr lang="ar-SA" sz="2800" b="1" dirty="0">
                <a:solidFill>
                  <a:srgbClr val="7030A0"/>
                </a:solidFill>
              </a:rPr>
              <a:t>من الضروري أن تتساوى المسافات بين الغرز فيمكن أن تُعمل بشكل غير </a:t>
            </a:r>
            <a:r>
              <a:rPr lang="ar-SA" sz="2800" b="1" dirty="0" smtClean="0">
                <a:solidFill>
                  <a:srgbClr val="7030A0"/>
                </a:solidFill>
              </a:rPr>
              <a:t>متساو.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تذكري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00562" y="3020281"/>
            <a:ext cx="442915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ثانياً: عند تثبيت </a:t>
            </a:r>
            <a:r>
              <a:rPr lang="ar-S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التثنيات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5720" y="3626513"/>
            <a:ext cx="8072494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 smtClean="0"/>
              <a:t>1- يُثنى طرف القماش بمقدار مناسب(2/1)سنتمتر مثلًا.</a:t>
            </a:r>
            <a:endParaRPr lang="en-US" sz="2800" b="1" dirty="0" smtClean="0"/>
          </a:p>
          <a:p>
            <a:r>
              <a:rPr lang="ar-SA" sz="2800" b="1" dirty="0" smtClean="0"/>
              <a:t>2- تُثبت الثنية بالكي أو </a:t>
            </a:r>
            <a:r>
              <a:rPr lang="ar-SA" sz="2800" b="1" dirty="0" err="1" smtClean="0"/>
              <a:t>السراجة</a:t>
            </a:r>
            <a:r>
              <a:rPr lang="ar-SA" sz="2800" b="1" dirty="0" smtClean="0"/>
              <a:t>.</a:t>
            </a:r>
            <a:endParaRPr lang="en-US" sz="2800" b="1" dirty="0" smtClean="0"/>
          </a:p>
          <a:p>
            <a:r>
              <a:rPr lang="ar-SA" sz="2800" b="1" dirty="0" smtClean="0"/>
              <a:t>3-يُثنى القماش مرة أخرى بمقدار يتراوح بين (3:1سم).</a:t>
            </a:r>
            <a:endParaRPr lang="ar-EG" sz="2800" b="1" dirty="0" smtClean="0"/>
          </a:p>
          <a:p>
            <a:endParaRPr lang="en-US" sz="2800" b="1" dirty="0" smtClean="0"/>
          </a:p>
          <a:p>
            <a:pPr algn="ctr"/>
            <a:r>
              <a:rPr lang="ar-SA" sz="2800" b="1" dirty="0" smtClean="0">
                <a:solidFill>
                  <a:srgbClr val="7030A0"/>
                </a:solidFill>
              </a:rPr>
              <a:t>يُثبت بالدبابيس ثم </a:t>
            </a:r>
            <a:r>
              <a:rPr lang="ar-SA" sz="2800" b="1" dirty="0" err="1" smtClean="0">
                <a:solidFill>
                  <a:srgbClr val="7030A0"/>
                </a:solidFill>
              </a:rPr>
              <a:t>بغرزة</a:t>
            </a:r>
            <a:r>
              <a:rPr lang="ar-SA" sz="2800" b="1" dirty="0" smtClean="0">
                <a:solidFill>
                  <a:srgbClr val="7030A0"/>
                </a:solidFill>
              </a:rPr>
              <a:t> </a:t>
            </a:r>
            <a:r>
              <a:rPr lang="ar-SA" sz="2800" b="1" dirty="0" err="1" smtClean="0">
                <a:solidFill>
                  <a:srgbClr val="7030A0"/>
                </a:solidFill>
              </a:rPr>
              <a:t>السراجة</a:t>
            </a:r>
            <a:r>
              <a:rPr lang="ar-SA" sz="2800" b="1" dirty="0" smtClean="0">
                <a:solidFill>
                  <a:srgbClr val="7030A0"/>
                </a:solidFill>
              </a:rPr>
              <a:t> وبعدها تُنفذ </a:t>
            </a:r>
            <a:r>
              <a:rPr lang="ar-SA" sz="2800" b="1" dirty="0" err="1" smtClean="0">
                <a:solidFill>
                  <a:srgbClr val="7030A0"/>
                </a:solidFill>
              </a:rPr>
              <a:t>الغرزة</a:t>
            </a:r>
            <a:r>
              <a:rPr lang="ar-SA" sz="2800" b="1" dirty="0" smtClean="0">
                <a:solidFill>
                  <a:srgbClr val="7030A0"/>
                </a:solidFill>
              </a:rPr>
              <a:t> المناسبة للثنية، ثم يُسحب خيط </a:t>
            </a:r>
            <a:r>
              <a:rPr lang="ar-SA" sz="2800" b="1" dirty="0" err="1" smtClean="0">
                <a:solidFill>
                  <a:srgbClr val="7030A0"/>
                </a:solidFill>
              </a:rPr>
              <a:t>السراجة</a:t>
            </a:r>
            <a:r>
              <a:rPr lang="ar-SA" sz="2800" b="1" dirty="0" smtClean="0">
                <a:solidFill>
                  <a:srgbClr val="7030A0"/>
                </a:solidFill>
              </a:rPr>
              <a:t>.</a:t>
            </a:r>
            <a:endParaRPr lang="en-US" sz="2800" b="1" dirty="0" smtClean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4240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2906" y="1928802"/>
            <a:ext cx="82824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معلومة </a:t>
            </a:r>
            <a:r>
              <a:rPr lang="ar-SA" sz="32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إثرا</a:t>
            </a:r>
            <a:r>
              <a:rPr lang="ar-EG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ئ</a:t>
            </a:r>
            <a:r>
              <a:rPr lang="ar-SA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ي</a:t>
            </a:r>
            <a:r>
              <a:rPr lang="ar-EG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ة:</a:t>
            </a:r>
          </a:p>
          <a:p>
            <a:endParaRPr lang="en-US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justLow"/>
            <a:r>
              <a:rPr lang="ar-SA" sz="3200" b="1" dirty="0">
                <a:solidFill>
                  <a:srgbClr val="7030A0"/>
                </a:solidFill>
              </a:rPr>
              <a:t>يحدد مقدار الثنية حسب نوع القماش وحجم الملبس والتصميم فتختلف الثنية في ملابس الأطفال عن الكبار وفي الأقمشة الناعمة عن السميكة وفي القطع العليا كالبلوزة عن السفلى </a:t>
            </a:r>
            <a:r>
              <a:rPr lang="ar-SA" sz="3200" b="1" dirty="0" err="1" smtClean="0">
                <a:solidFill>
                  <a:srgbClr val="7030A0"/>
                </a:solidFill>
              </a:rPr>
              <a:t>كالتنورة</a:t>
            </a:r>
            <a:r>
              <a:rPr lang="ar-EG" sz="3200" b="1" dirty="0" smtClean="0">
                <a:solidFill>
                  <a:srgbClr val="7030A0"/>
                </a:solidFill>
              </a:rPr>
              <a:t>.</a:t>
            </a:r>
            <a:endParaRPr lang="en-US" sz="2800" b="1" i="1" dirty="0">
              <a:solidFill>
                <a:srgbClr val="FFC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تطبيقات عملية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8284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174119"/>
            <a:ext cx="914400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Low"/>
            <a:r>
              <a:rPr lang="ar-EG" sz="2800" b="1" dirty="0" smtClean="0">
                <a:solidFill>
                  <a:srgbClr val="002060"/>
                </a:solidFill>
              </a:rPr>
              <a:t>	</a:t>
            </a:r>
            <a:r>
              <a:rPr lang="ar-SA" sz="2800" b="1" dirty="0" smtClean="0">
                <a:solidFill>
                  <a:srgbClr val="002060"/>
                </a:solidFill>
              </a:rPr>
              <a:t>أرادت </a:t>
            </a:r>
            <a:r>
              <a:rPr lang="ar-SA" sz="2800" b="1" dirty="0">
                <a:solidFill>
                  <a:srgbClr val="002060"/>
                </a:solidFill>
              </a:rPr>
              <a:t>سعاد أن تعمل تنورة لطفلة صغيرة، فعملت </a:t>
            </a:r>
            <a:r>
              <a:rPr lang="ar-SA" sz="2800" b="1" dirty="0" smtClean="0">
                <a:solidFill>
                  <a:srgbClr val="002060"/>
                </a:solidFill>
              </a:rPr>
              <a:t>خياطة</a:t>
            </a:r>
            <a:r>
              <a:rPr lang="ar-EG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للجزء الأمامي </a:t>
            </a:r>
            <a:r>
              <a:rPr lang="ar-SA" sz="2800" b="1" dirty="0">
                <a:solidFill>
                  <a:srgbClr val="002060"/>
                </a:solidFill>
              </a:rPr>
              <a:t>مع الخلــفي بغـــرزة الســـــراجة، </a:t>
            </a:r>
            <a:r>
              <a:rPr lang="ar-SA" sz="2800" b="1" dirty="0" smtClean="0">
                <a:solidFill>
                  <a:srgbClr val="002060"/>
                </a:solidFill>
              </a:rPr>
              <a:t>واستعملت</a:t>
            </a:r>
            <a:r>
              <a:rPr lang="ar-EG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خيطاً </a:t>
            </a:r>
            <a:r>
              <a:rPr lang="ar-SA" sz="2800" b="1" dirty="0">
                <a:solidFill>
                  <a:srgbClr val="002060"/>
                </a:solidFill>
              </a:rPr>
              <a:t>مخالفًا، وعقدت الخيط ثم بدأت بالسراجة من اليسار إلى اليمين، وبعد أن انتهت عقدت الخيط مرة أخرى؛ حتى تتمكن من سحب الخيط بسهولة بعد الانتهاء من خياطة </a:t>
            </a:r>
            <a:r>
              <a:rPr lang="ar-SA" sz="2800" b="1" dirty="0" err="1">
                <a:solidFill>
                  <a:srgbClr val="002060"/>
                </a:solidFill>
              </a:rPr>
              <a:t>التنورة</a:t>
            </a:r>
            <a:r>
              <a:rPr lang="ar-SA" sz="2800" b="1" dirty="0" smtClean="0">
                <a:solidFill>
                  <a:srgbClr val="002060"/>
                </a:solidFill>
              </a:rPr>
              <a:t>.</a:t>
            </a:r>
            <a:endParaRPr lang="ar-EG" sz="2800" b="1" dirty="0" smtClean="0">
              <a:solidFill>
                <a:srgbClr val="002060"/>
              </a:solidFill>
            </a:endParaRPr>
          </a:p>
          <a:p>
            <a:pPr algn="justLow"/>
            <a:endParaRPr lang="en-US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نشاط3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5" y="2924944"/>
            <a:ext cx="91440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987824" y="3194973"/>
            <a:ext cx="259127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Low"/>
            <a:r>
              <a:rPr lang="ar-SA" sz="2800" b="1" dirty="0" err="1" smtClean="0">
                <a:solidFill>
                  <a:srgbClr val="002060"/>
                </a:solidFill>
              </a:rPr>
              <a:t>إستعمال</a:t>
            </a:r>
            <a:r>
              <a:rPr lang="ar-SA" sz="2800" b="1" dirty="0" smtClean="0">
                <a:solidFill>
                  <a:srgbClr val="002060"/>
                </a:solidFill>
              </a:rPr>
              <a:t> خيط مخالفا.</a:t>
            </a:r>
            <a:endParaRPr lang="ar-EG" sz="2800" b="1" dirty="0" smtClean="0">
              <a:solidFill>
                <a:srgbClr val="002060"/>
              </a:solidFill>
            </a:endParaRPr>
          </a:p>
          <a:p>
            <a:pPr algn="justLow"/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281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تطبيقات عملية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063705" y="1285860"/>
            <a:ext cx="242566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ب. </a:t>
            </a:r>
            <a:r>
              <a:rPr lang="ar-EG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عرزة</a:t>
            </a:r>
            <a:r>
              <a:rPr lang="ar-E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EG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الشلالة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072330" y="1977086"/>
            <a:ext cx="1928826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تعريفها: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4282" y="1977086"/>
            <a:ext cx="6715172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Low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مجموعة من الغرز المتقاربة تشبه في شكلها </a:t>
            </a:r>
            <a:r>
              <a:rPr lang="ar-S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غرزة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السراجة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إلا أن المسافات بين الغرز تكون قصيرة جدًّا.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29058" y="3234168"/>
            <a:ext cx="2357454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استعمالاتها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786350" y="4012362"/>
            <a:ext cx="1643170" cy="16312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lvl="1" algn="ctr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  <a:p>
            <a:pPr marL="95250" lvl="1" algn="justLow"/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في عمل الكشكشة أو الكسرات الرفيعة</a:t>
            </a:r>
            <a:r>
              <a:rPr lang="ar-EG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714612" y="4012362"/>
            <a:ext cx="1643170" cy="16312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lvl="1" algn="ctr"/>
            <a:r>
              <a:rPr lang="ar-EG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  <a:p>
            <a:pPr algn="justLow"/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في التطريز وخاصة</a:t>
            </a:r>
            <a:r>
              <a:rPr lang="ar-EG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في ملابس الأطفال.</a:t>
            </a:r>
            <a:endParaRPr lang="ar-EG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Low"/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444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2976" y="1994592"/>
            <a:ext cx="7092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3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مستعينة </a:t>
            </a:r>
            <a:r>
              <a:rPr lang="ar-SA" sz="32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بالتعريف السابق، هل يمكنك تحديد غرزة </a:t>
            </a:r>
            <a:r>
              <a:rPr lang="ar-SA" sz="3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الشلالة من بين</a:t>
            </a:r>
            <a:r>
              <a:rPr lang="ar-EG" sz="3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SA" sz="3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الغرز التالية؟</a:t>
            </a:r>
            <a:endParaRPr lang="en-US" sz="32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صورة 6" descr="qs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5528"/>
            <a:ext cx="3806190" cy="1945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مربع نص 7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نشاط1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11560" y="486916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002060"/>
                </a:solidFill>
                <a:sym typeface="Wingdings 2"/>
              </a:rPr>
              <a:t>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8583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79414" y="1196752"/>
            <a:ext cx="392909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الإعداد لتنفيذ الغرزة: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50390" y="1844824"/>
            <a:ext cx="7358114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EG" sz="2800" b="1" dirty="0" smtClean="0"/>
              <a:t>1. تبدأ </a:t>
            </a:r>
            <a:r>
              <a:rPr lang="ar-EG" sz="2800" b="1" dirty="0" err="1" smtClean="0"/>
              <a:t>الغرزة</a:t>
            </a:r>
            <a:r>
              <a:rPr lang="ar-EG" sz="2800" b="1" dirty="0" smtClean="0"/>
              <a:t> من اليمين إلى اليسار بغرز الإبرة في القماش عدة مرات على مسافات متقاربة، بحيث لا يتجاوز طول </a:t>
            </a:r>
            <a:r>
              <a:rPr lang="ar-EG" sz="2800" b="1" dirty="0" err="1" smtClean="0"/>
              <a:t>الغرزة</a:t>
            </a:r>
            <a:r>
              <a:rPr lang="ar-EG" sz="2800" b="1" dirty="0" smtClean="0"/>
              <a:t> (1/ 2) سم، ثم تُشدّ الإبرة لتتكون مجموعة من الغرز  المتقاربة، ويُكرر العمل إلى نهاية الخط.</a:t>
            </a:r>
            <a:endParaRPr lang="en-US" sz="2800" b="1" dirty="0" smtClean="0"/>
          </a:p>
        </p:txBody>
      </p:sp>
      <p:sp>
        <p:nvSpPr>
          <p:cNvPr id="11" name="مستطيل 10"/>
          <p:cNvSpPr/>
          <p:nvPr/>
        </p:nvSpPr>
        <p:spPr>
          <a:xfrm>
            <a:off x="1750390" y="3645024"/>
            <a:ext cx="735811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EG" sz="2800" b="1" dirty="0" smtClean="0"/>
              <a:t>2. يُشد الخيط عند استخدام </a:t>
            </a:r>
            <a:r>
              <a:rPr lang="ar-EG" sz="2800" b="1" dirty="0" err="1" smtClean="0"/>
              <a:t>الغرزة</a:t>
            </a:r>
            <a:r>
              <a:rPr lang="ar-EG" sz="2800" b="1" dirty="0" smtClean="0"/>
              <a:t> لعمل الكشكشة أو الكسرات ويُرخى إذا كان للتطريز فقط.</a:t>
            </a:r>
            <a:endParaRPr lang="en-US" sz="2800" b="1" dirty="0" smtClean="0"/>
          </a:p>
        </p:txBody>
      </p:sp>
      <p:sp>
        <p:nvSpPr>
          <p:cNvPr id="12" name="مستطيل 11"/>
          <p:cNvSpPr/>
          <p:nvPr/>
        </p:nvSpPr>
        <p:spPr>
          <a:xfrm>
            <a:off x="1750390" y="4581128"/>
            <a:ext cx="735811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2800" b="1" dirty="0" smtClean="0"/>
              <a:t>3 يُثبت الخيط في نهاية العمل على ظهر القماش.</a:t>
            </a:r>
            <a:endParaRPr lang="en-US" sz="2800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171448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8530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1700808"/>
            <a:ext cx="842493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EG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س1: </a:t>
            </a:r>
            <a:r>
              <a:rPr lang="ar-SA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ضعي </a:t>
            </a:r>
            <a:r>
              <a:rPr lang="ar-SA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علامة  أمام العبارة الصحيحة، وعلامة  أمام العبارة الخاطئة، مع تصحيح الخطأ</a:t>
            </a:r>
            <a:r>
              <a:rPr lang="ar-SA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:</a:t>
            </a:r>
            <a:endParaRPr lang="ar-EG" sz="32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justLow"/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ar-SA" sz="3200" b="1" dirty="0">
                <a:solidFill>
                  <a:srgbClr val="002060"/>
                </a:solidFill>
              </a:rPr>
              <a:t>أ-يُستعمل الناظم لوقاية الإصبع من وخز الإبرة</a:t>
            </a:r>
            <a:r>
              <a:rPr lang="ar-SA" sz="3200" b="1" dirty="0" smtClean="0">
                <a:solidFill>
                  <a:srgbClr val="002060"/>
                </a:solidFill>
              </a:rPr>
              <a:t>.</a:t>
            </a:r>
            <a:r>
              <a:rPr lang="ar-EG" sz="3200" b="1" dirty="0" smtClean="0">
                <a:solidFill>
                  <a:srgbClr val="002060"/>
                </a:solidFill>
              </a:rPr>
              <a:t>		</a:t>
            </a:r>
            <a:r>
              <a:rPr lang="ar-SA" sz="3200" b="1" dirty="0" smtClean="0">
                <a:solidFill>
                  <a:srgbClr val="002060"/>
                </a:solidFill>
                <a:sym typeface="Wingdings"/>
              </a:rPr>
              <a:t></a:t>
            </a:r>
            <a:endParaRPr lang="en-US" sz="3200" b="1" dirty="0">
              <a:solidFill>
                <a:srgbClr val="002060"/>
              </a:solidFill>
            </a:endParaRPr>
          </a:p>
          <a:p>
            <a:pPr lvl="3"/>
            <a:r>
              <a:rPr lang="ar-SA" sz="3200" dirty="0" smtClean="0">
                <a:solidFill>
                  <a:srgbClr val="0070C0"/>
                </a:solidFill>
              </a:rPr>
              <a:t>واقي الأصبع يستخدم لحماية من وخز الإبرة. 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ar-SA" sz="3200" b="1" dirty="0">
                <a:solidFill>
                  <a:srgbClr val="002060"/>
                </a:solidFill>
              </a:rPr>
              <a:t>ب-تُصنع الأقمشة من مصدرين: طبيعي وصناعي </a:t>
            </a:r>
            <a:r>
              <a:rPr lang="ar-SA" sz="3200" b="1" dirty="0" smtClean="0">
                <a:solidFill>
                  <a:srgbClr val="002060"/>
                </a:solidFill>
              </a:rPr>
              <a:t>.</a:t>
            </a:r>
            <a:r>
              <a:rPr lang="ar-EG" sz="3200" b="1" dirty="0" smtClean="0">
                <a:solidFill>
                  <a:srgbClr val="002060"/>
                </a:solidFill>
              </a:rPr>
              <a:t>	</a:t>
            </a:r>
            <a:r>
              <a:rPr lang="ar-SA" sz="3200" b="1" dirty="0" smtClean="0">
                <a:solidFill>
                  <a:srgbClr val="002060"/>
                </a:solidFill>
                <a:sym typeface="Wingdings 2"/>
              </a:rPr>
              <a:t>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ar-SA" sz="3200" b="1" dirty="0" smtClean="0">
                <a:solidFill>
                  <a:srgbClr val="002060"/>
                </a:solidFill>
              </a:rPr>
              <a:t>ج-تُستعمل </a:t>
            </a:r>
            <a:r>
              <a:rPr lang="ar-SA" sz="3200" b="1" dirty="0">
                <a:solidFill>
                  <a:srgbClr val="002060"/>
                </a:solidFill>
              </a:rPr>
              <a:t>السراجة لتثبيت </a:t>
            </a:r>
            <a:r>
              <a:rPr lang="ar-SA" sz="3200" b="1" dirty="0" err="1">
                <a:solidFill>
                  <a:srgbClr val="002060"/>
                </a:solidFill>
              </a:rPr>
              <a:t>الثنيات</a:t>
            </a:r>
            <a:r>
              <a:rPr lang="ar-SA" sz="3200" b="1" dirty="0">
                <a:solidFill>
                  <a:srgbClr val="002060"/>
                </a:solidFill>
              </a:rPr>
              <a:t>، وضم قماشين </a:t>
            </a:r>
            <a:r>
              <a:rPr lang="ar-SA" sz="3200" b="1" dirty="0" smtClean="0">
                <a:solidFill>
                  <a:srgbClr val="002060"/>
                </a:solidFill>
              </a:rPr>
              <a:t>.</a:t>
            </a:r>
            <a:r>
              <a:rPr lang="ar-EG" sz="3200" b="1" dirty="0" smtClean="0">
                <a:solidFill>
                  <a:srgbClr val="002060"/>
                </a:solidFill>
              </a:rPr>
              <a:t>	</a:t>
            </a:r>
            <a:r>
              <a:rPr lang="ar-SA" sz="3200" b="1" dirty="0" smtClean="0">
                <a:solidFill>
                  <a:srgbClr val="002060"/>
                </a:solidFill>
                <a:sym typeface="Wingdings 2"/>
              </a:rPr>
              <a:t>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2000232" y="642918"/>
            <a:ext cx="5150664" cy="857256"/>
            <a:chOff x="5786446" y="1357298"/>
            <a:chExt cx="2507458" cy="542924"/>
          </a:xfrm>
        </p:grpSpPr>
        <p:sp>
          <p:nvSpPr>
            <p:cNvPr id="6" name="شكل حر 5"/>
            <p:cNvSpPr/>
            <p:nvPr/>
          </p:nvSpPr>
          <p:spPr>
            <a:xfrm>
              <a:off x="5786446" y="1357298"/>
              <a:ext cx="2507458" cy="542924"/>
            </a:xfrm>
            <a:custGeom>
              <a:avLst/>
              <a:gdLst>
                <a:gd name="connsiteX0" fmla="*/ 1234281 w 2293144"/>
                <a:gd name="connsiteY0" fmla="*/ 4762 h 542924"/>
                <a:gd name="connsiteX1" fmla="*/ 448469 w 2293144"/>
                <a:gd name="connsiteY1" fmla="*/ 23812 h 542924"/>
                <a:gd name="connsiteX2" fmla="*/ 138906 w 2293144"/>
                <a:gd name="connsiteY2" fmla="*/ 95250 h 542924"/>
                <a:gd name="connsiteX3" fmla="*/ 5556 w 2293144"/>
                <a:gd name="connsiteY3" fmla="*/ 247650 h 542924"/>
                <a:gd name="connsiteX4" fmla="*/ 105569 w 2293144"/>
                <a:gd name="connsiteY4" fmla="*/ 438150 h 542924"/>
                <a:gd name="connsiteX5" fmla="*/ 638969 w 2293144"/>
                <a:gd name="connsiteY5" fmla="*/ 528637 h 542924"/>
                <a:gd name="connsiteX6" fmla="*/ 1505744 w 2293144"/>
                <a:gd name="connsiteY6" fmla="*/ 523875 h 542924"/>
                <a:gd name="connsiteX7" fmla="*/ 1972469 w 2293144"/>
                <a:gd name="connsiteY7" fmla="*/ 471487 h 542924"/>
                <a:gd name="connsiteX8" fmla="*/ 2205831 w 2293144"/>
                <a:gd name="connsiteY8" fmla="*/ 290512 h 542924"/>
                <a:gd name="connsiteX9" fmla="*/ 2129631 w 2293144"/>
                <a:gd name="connsiteY9" fmla="*/ 47625 h 542924"/>
                <a:gd name="connsiteX10" fmla="*/ 1234281 w 2293144"/>
                <a:gd name="connsiteY10" fmla="*/ 4762 h 54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3144" h="542924">
                  <a:moveTo>
                    <a:pt x="1234281" y="4762"/>
                  </a:moveTo>
                  <a:cubicBezTo>
                    <a:pt x="954087" y="793"/>
                    <a:pt x="631032" y="8731"/>
                    <a:pt x="448469" y="23812"/>
                  </a:cubicBezTo>
                  <a:cubicBezTo>
                    <a:pt x="265906" y="38893"/>
                    <a:pt x="212725" y="57944"/>
                    <a:pt x="138906" y="95250"/>
                  </a:cubicBezTo>
                  <a:cubicBezTo>
                    <a:pt x="65087" y="132556"/>
                    <a:pt x="11112" y="190500"/>
                    <a:pt x="5556" y="247650"/>
                  </a:cubicBezTo>
                  <a:cubicBezTo>
                    <a:pt x="0" y="304800"/>
                    <a:pt x="0" y="391319"/>
                    <a:pt x="105569" y="438150"/>
                  </a:cubicBezTo>
                  <a:cubicBezTo>
                    <a:pt x="211138" y="484981"/>
                    <a:pt x="405607" y="514350"/>
                    <a:pt x="638969" y="528637"/>
                  </a:cubicBezTo>
                  <a:cubicBezTo>
                    <a:pt x="872331" y="542924"/>
                    <a:pt x="1283494" y="533400"/>
                    <a:pt x="1505744" y="523875"/>
                  </a:cubicBezTo>
                  <a:cubicBezTo>
                    <a:pt x="1727994" y="514350"/>
                    <a:pt x="1855788" y="510381"/>
                    <a:pt x="1972469" y="471487"/>
                  </a:cubicBezTo>
                  <a:cubicBezTo>
                    <a:pt x="2089150" y="432593"/>
                    <a:pt x="2179637" y="361156"/>
                    <a:pt x="2205831" y="290512"/>
                  </a:cubicBezTo>
                  <a:cubicBezTo>
                    <a:pt x="2232025" y="219868"/>
                    <a:pt x="2293144" y="95250"/>
                    <a:pt x="2129631" y="47625"/>
                  </a:cubicBezTo>
                  <a:cubicBezTo>
                    <a:pt x="1966119" y="0"/>
                    <a:pt x="1514475" y="8731"/>
                    <a:pt x="1234281" y="47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4F856">
                    <a:tint val="66000"/>
                    <a:satMod val="160000"/>
                  </a:srgbClr>
                </a:gs>
                <a:gs pos="50000">
                  <a:srgbClr val="F4F856">
                    <a:tint val="44500"/>
                    <a:satMod val="160000"/>
                  </a:srgbClr>
                </a:gs>
                <a:gs pos="100000">
                  <a:srgbClr val="F4F856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5857884" y="1402542"/>
              <a:ext cx="2286016" cy="4093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تطبيقات عامة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15564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14414" y="857232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EG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س2:  </a:t>
            </a:r>
            <a:r>
              <a:rPr lang="ar-SA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املئي </a:t>
            </a:r>
            <a:r>
              <a:rPr lang="ar-SA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الفراغات بكلمة مناسبة: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ar-SA" sz="2800" dirty="0"/>
              <a:t> </a:t>
            </a:r>
            <a:endParaRPr lang="en-US" sz="2800" dirty="0"/>
          </a:p>
          <a:p>
            <a:r>
              <a:rPr lang="ar-SA" sz="2800" dirty="0" smtClean="0"/>
              <a:t>أ-</a:t>
            </a:r>
            <a:r>
              <a:rPr lang="ar-EG" sz="2800" dirty="0" smtClean="0"/>
              <a:t> </a:t>
            </a:r>
            <a:r>
              <a:rPr lang="ar-SA" sz="2800" dirty="0" smtClean="0"/>
              <a:t>نستعمل..</a:t>
            </a:r>
            <a:r>
              <a:rPr lang="ar-SA" sz="2800" dirty="0" smtClean="0">
                <a:solidFill>
                  <a:srgbClr val="FF0000"/>
                </a:solidFill>
              </a:rPr>
              <a:t>المسطرة</a:t>
            </a:r>
            <a:r>
              <a:rPr lang="ar-SA" sz="2800" dirty="0" smtClean="0"/>
              <a:t>.. </a:t>
            </a:r>
            <a:r>
              <a:rPr lang="ar-SA" sz="2800" dirty="0"/>
              <a:t>لرسم الخطوط المستقيمة.</a:t>
            </a:r>
            <a:endParaRPr lang="en-US" sz="2800" dirty="0"/>
          </a:p>
          <a:p>
            <a:r>
              <a:rPr lang="ar-SA" sz="2800" dirty="0"/>
              <a:t> </a:t>
            </a:r>
            <a:endParaRPr lang="en-US" sz="2800" dirty="0"/>
          </a:p>
          <a:p>
            <a:r>
              <a:rPr lang="ar-SA" sz="2800" dirty="0" smtClean="0"/>
              <a:t>ب-</a:t>
            </a:r>
            <a:r>
              <a:rPr lang="ar-EG" sz="2800" dirty="0" smtClean="0"/>
              <a:t> </a:t>
            </a:r>
            <a:r>
              <a:rPr lang="ar-SA" sz="2800" dirty="0" smtClean="0"/>
              <a:t>يُستعمل ا</a:t>
            </a:r>
            <a:r>
              <a:rPr lang="ar-SA" sz="2800" dirty="0" smtClean="0">
                <a:solidFill>
                  <a:srgbClr val="FF0000"/>
                </a:solidFill>
              </a:rPr>
              <a:t>لكربون</a:t>
            </a:r>
            <a:r>
              <a:rPr lang="ar-SA" sz="2800" dirty="0" smtClean="0"/>
              <a:t>.. </a:t>
            </a:r>
            <a:r>
              <a:rPr lang="ar-SA" sz="2800" dirty="0"/>
              <a:t>في طباعة الخطوط والرسوم.</a:t>
            </a:r>
            <a:endParaRPr lang="en-US" sz="2800" dirty="0"/>
          </a:p>
          <a:p>
            <a:r>
              <a:rPr lang="ar-SA" sz="2800" dirty="0"/>
              <a:t>  </a:t>
            </a:r>
            <a:endParaRPr lang="en-US" sz="2800" dirty="0"/>
          </a:p>
          <a:p>
            <a:r>
              <a:rPr lang="ar-SA" sz="2800" dirty="0" smtClean="0"/>
              <a:t>ج-</a:t>
            </a:r>
            <a:r>
              <a:rPr lang="ar-EG" sz="2800" dirty="0" smtClean="0"/>
              <a:t> </a:t>
            </a:r>
            <a:r>
              <a:rPr lang="ar-SA" sz="2800" dirty="0" smtClean="0"/>
              <a:t>نستعمل</a:t>
            </a:r>
            <a:r>
              <a:rPr lang="ar-EG" sz="2800" dirty="0" smtClean="0"/>
              <a:t> </a:t>
            </a:r>
            <a:r>
              <a:rPr lang="ar-SA" sz="2800" dirty="0" smtClean="0"/>
              <a:t>.</a:t>
            </a:r>
            <a:r>
              <a:rPr lang="ar-SA" sz="2800" dirty="0" smtClean="0">
                <a:solidFill>
                  <a:srgbClr val="FF0000"/>
                </a:solidFill>
              </a:rPr>
              <a:t>المقص</a:t>
            </a:r>
            <a:r>
              <a:rPr lang="ar-SA" sz="2800" dirty="0" smtClean="0"/>
              <a:t>.. </a:t>
            </a:r>
            <a:r>
              <a:rPr lang="ar-SA" sz="2800" dirty="0"/>
              <a:t>بحذر؛ لأن أطرافه حادة.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9583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714348" y="2000240"/>
            <a:ext cx="786202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المواصفات العامة لخيوط الخياطة: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Low"/>
            <a:r>
              <a:rPr lang="ar-SA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 </a:t>
            </a:r>
            <a:r>
              <a:rPr lang="ar-SA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يكون الخيط متجانساً موحد القطر؛ ليسهــل سحبه من عين الإبرة، ومعالجاً ضد الانكماش، فلا يتأثر بعمليــات الغسل المتكررة،و ثابت اللون فلا يتأثر بالمنظفــات والعــوامل الجوية.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معلومة </a:t>
            </a:r>
            <a:r>
              <a:rPr lang="ar-EG" sz="3200" b="1" dirty="0" err="1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إثرائية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8823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71600" y="620688"/>
            <a:ext cx="79822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 </a:t>
            </a:r>
            <a:r>
              <a:rPr lang="ar-EG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س3</a:t>
            </a:r>
            <a:r>
              <a:rPr lang="ar-EG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: </a:t>
            </a:r>
            <a:r>
              <a:rPr lang="ar-SA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قارني </a:t>
            </a:r>
            <a:r>
              <a:rPr lang="ar-SA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بين مراحل الإعداد في غرزة السراجة في التطريز وغرزة السراجة في الخياطة</a:t>
            </a:r>
            <a:r>
              <a:rPr lang="ar-SA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.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ar-EG" sz="2800" b="1" dirty="0" smtClean="0">
                <a:solidFill>
                  <a:srgbClr val="00B050"/>
                </a:solidFill>
              </a:rPr>
              <a:t>- </a:t>
            </a:r>
            <a:r>
              <a:rPr lang="ar-SA" sz="2800" b="1" dirty="0" err="1" smtClean="0">
                <a:solidFill>
                  <a:srgbClr val="00B050"/>
                </a:solidFill>
              </a:rPr>
              <a:t>غرزة</a:t>
            </a:r>
            <a:r>
              <a:rPr lang="ar-SA" sz="2800" b="1" dirty="0" smtClean="0">
                <a:solidFill>
                  <a:srgbClr val="00B050"/>
                </a:solidFill>
              </a:rPr>
              <a:t> </a:t>
            </a:r>
            <a:r>
              <a:rPr lang="ar-SA" sz="2800" b="1" dirty="0">
                <a:solidFill>
                  <a:srgbClr val="00B050"/>
                </a:solidFill>
              </a:rPr>
              <a:t>السراجة في التطريز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</a:rPr>
              <a:t>1- خذ الإبرة من وإلى القماش حتى طول الغرز المطلوب ، و يمكنك أيضًا إنشاء عدة غرز عن طريق وضع الإبرة داخل وخارج النسيج بأطوال متساوية الطول قبل سحب الإبرة عبر النسيج.</a:t>
            </a:r>
          </a:p>
          <a:p>
            <a:r>
              <a:rPr lang="ar-SA" sz="2800" b="1" dirty="0" smtClean="0">
                <a:solidFill>
                  <a:schemeClr val="tx2">
                    <a:lumMod val="75000"/>
                  </a:schemeClr>
                </a:solidFill>
              </a:rPr>
              <a:t>2- قفل غرزك بمجرد الانتهاء .</a:t>
            </a:r>
          </a:p>
          <a:p>
            <a:r>
              <a:rPr lang="ar-EG" sz="2800" b="1" dirty="0" smtClean="0">
                <a:solidFill>
                  <a:srgbClr val="00B050"/>
                </a:solidFill>
              </a:rPr>
              <a:t>- </a:t>
            </a:r>
            <a:r>
              <a:rPr lang="ar-SA" sz="2800" b="1" dirty="0" err="1" smtClean="0">
                <a:solidFill>
                  <a:srgbClr val="00B050"/>
                </a:solidFill>
              </a:rPr>
              <a:t>غرزة</a:t>
            </a:r>
            <a:r>
              <a:rPr lang="ar-SA" sz="2800" b="1" dirty="0" smtClean="0">
                <a:solidFill>
                  <a:srgbClr val="00B050"/>
                </a:solidFill>
              </a:rPr>
              <a:t> </a:t>
            </a:r>
            <a:r>
              <a:rPr lang="ar-SA" sz="2800" b="1" dirty="0">
                <a:solidFill>
                  <a:srgbClr val="00B050"/>
                </a:solidFill>
              </a:rPr>
              <a:t>السراجة في الخياطة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ar-SA" sz="2000" b="1" dirty="0"/>
              <a:t>1-ضم نسيج إلى نسيج أخر وتثبيتهم معا .</a:t>
            </a:r>
          </a:p>
          <a:p>
            <a:r>
              <a:rPr lang="ar-SA" sz="2000" b="1" dirty="0"/>
              <a:t>2- تستخدم لعمل بعض العلامات أو </a:t>
            </a:r>
            <a:r>
              <a:rPr lang="ar-SA" sz="2000" b="1" dirty="0" err="1"/>
              <a:t>الزخرة</a:t>
            </a:r>
            <a:r>
              <a:rPr lang="ar-SA" sz="2000" b="1" dirty="0"/>
              <a:t> على الملابس .</a:t>
            </a:r>
          </a:p>
          <a:p>
            <a:r>
              <a:rPr lang="ar-SA" sz="2000" b="1" dirty="0"/>
              <a:t>3- تستعمل في عمليات </a:t>
            </a:r>
            <a:r>
              <a:rPr lang="ar-SA" sz="2000" b="1" dirty="0">
                <a:hlinkClick r:id="rId3"/>
              </a:rPr>
              <a:t>التطريز</a:t>
            </a:r>
            <a:r>
              <a:rPr lang="ar-SA" sz="2000" b="1" dirty="0"/>
              <a:t> .</a:t>
            </a:r>
          </a:p>
          <a:p>
            <a:r>
              <a:rPr lang="ar-SA" sz="2000" b="1" dirty="0"/>
              <a:t>4- تستخدم لعمل </a:t>
            </a:r>
            <a:r>
              <a:rPr lang="ar-SA" sz="2000" b="1" dirty="0" err="1"/>
              <a:t>زخرة</a:t>
            </a:r>
            <a:r>
              <a:rPr lang="ar-SA" sz="2000" b="1" dirty="0"/>
              <a:t> للمفارش .</a:t>
            </a:r>
          </a:p>
          <a:p>
            <a:r>
              <a:rPr lang="ar-SA" sz="2000" b="1" dirty="0"/>
              <a:t>5- تستخدم لتركيب اشرطة الدانتيل أو </a:t>
            </a:r>
            <a:r>
              <a:rPr lang="ar-SA" sz="2000" b="1" dirty="0" err="1"/>
              <a:t>اللاسية</a:t>
            </a:r>
            <a:r>
              <a:rPr lang="ar-SA" sz="2000" b="1" dirty="0"/>
              <a:t> .</a:t>
            </a:r>
          </a:p>
          <a:p>
            <a:r>
              <a:rPr lang="ar-SA" sz="2000" b="1" dirty="0"/>
              <a:t>6- تستخدم في اعمال فنية و</a:t>
            </a:r>
            <a:r>
              <a:rPr lang="ar-SA" sz="2000" b="1" dirty="0">
                <a:hlinkClick r:id="rId4"/>
              </a:rPr>
              <a:t>العاب </a:t>
            </a:r>
            <a:r>
              <a:rPr lang="ar-SA" sz="2000" b="1" dirty="0" smtClean="0">
                <a:hlinkClick r:id="rId4"/>
              </a:rPr>
              <a:t>الأطفال</a:t>
            </a:r>
            <a:r>
              <a:rPr lang="ar-SA" sz="2000" b="1" dirty="0" smtClean="0"/>
              <a:t>.</a:t>
            </a:r>
            <a:r>
              <a:rPr lang="ar-SA" sz="2000" b="1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2172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6720" y="708141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/>
              <a:t> </a:t>
            </a:r>
            <a:endParaRPr lang="en-US" sz="2000" dirty="0"/>
          </a:p>
          <a:p>
            <a:pPr algn="justLow"/>
            <a:r>
              <a:rPr lang="ar-SA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4-اختاري الإجابة الصحيحة فيما يلي: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ar-SA" sz="20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أ-يستعمل طباشير الخياطة</a:t>
            </a: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ar-EG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EG" sz="2800" b="1" u="sng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ar-SA" sz="2800" b="1" u="sng" dirty="0" smtClean="0">
                <a:solidFill>
                  <a:schemeClr val="bg2">
                    <a:lumMod val="25000"/>
                  </a:schemeClr>
                </a:solidFill>
              </a:rPr>
              <a:t>لتحديد علامات</a:t>
            </a:r>
            <a:r>
              <a:rPr lang="ar-EG" sz="2800" b="1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ar-EG" sz="2800" dirty="0" smtClean="0"/>
              <a:t>- </a:t>
            </a:r>
            <a:r>
              <a:rPr lang="ar-SA" sz="2800" dirty="0" smtClean="0"/>
              <a:t>لطباعة العلامات</a:t>
            </a:r>
            <a:r>
              <a:rPr lang="ar-EG" sz="2800" dirty="0" smtClean="0"/>
              <a:t>	- </a:t>
            </a:r>
            <a:r>
              <a:rPr lang="ar-SA" sz="2800" dirty="0" smtClean="0"/>
              <a:t>لرسم الأنموذج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ب-يستعمل لتنفيذ غرزة </a:t>
            </a:r>
            <a:r>
              <a:rPr lang="ar-SA" sz="2800" b="1" dirty="0" err="1">
                <a:solidFill>
                  <a:schemeClr val="accent6">
                    <a:lumMod val="75000"/>
                  </a:schemeClr>
                </a:solidFill>
              </a:rPr>
              <a:t>السراجة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خيط:</a:t>
            </a:r>
            <a:endParaRPr lang="ar-EG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EG" sz="2800" dirty="0" smtClean="0"/>
              <a:t>- </a:t>
            </a:r>
            <a:r>
              <a:rPr lang="ar-SA" sz="2800" b="1" u="sng" dirty="0" smtClean="0">
                <a:solidFill>
                  <a:schemeClr val="bg2">
                    <a:lumMod val="25000"/>
                  </a:schemeClr>
                </a:solidFill>
              </a:rPr>
              <a:t>مخالف للون القماش</a:t>
            </a:r>
            <a:r>
              <a:rPr lang="ar-EG" sz="2800" b="1" dirty="0" smtClean="0">
                <a:solidFill>
                  <a:schemeClr val="bg2">
                    <a:lumMod val="25000"/>
                  </a:schemeClr>
                </a:solidFill>
              </a:rPr>
              <a:t>	-</a:t>
            </a:r>
            <a:r>
              <a:rPr lang="ar-SA" sz="2800" dirty="0" smtClean="0"/>
              <a:t>مطابق </a:t>
            </a:r>
            <a:r>
              <a:rPr lang="ar-SA" sz="2800" dirty="0"/>
              <a:t>للون </a:t>
            </a:r>
            <a:r>
              <a:rPr lang="ar-SA" sz="2800" dirty="0" smtClean="0"/>
              <a:t>القماش</a:t>
            </a:r>
            <a:r>
              <a:rPr lang="ar-EG" sz="2800" dirty="0" smtClean="0"/>
              <a:t>	- </a:t>
            </a:r>
            <a:r>
              <a:rPr lang="ar-SA" sz="2800" dirty="0" smtClean="0"/>
              <a:t>بلون </a:t>
            </a:r>
            <a:r>
              <a:rPr lang="ar-SA" sz="2800" dirty="0"/>
              <a:t>أبيض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ج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-نبدأ </a:t>
            </a:r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بغرزة الشلالة من</a:t>
            </a: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ar-EG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EG" sz="2800" b="1" u="sng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ar-SA" sz="2800" b="1" u="sng" dirty="0" smtClean="0">
                <a:solidFill>
                  <a:schemeClr val="bg2">
                    <a:lumMod val="25000"/>
                  </a:schemeClr>
                </a:solidFill>
              </a:rPr>
              <a:t>اليسار</a:t>
            </a:r>
            <a:r>
              <a:rPr lang="ar-EG" sz="2800" b="1" dirty="0" smtClean="0">
                <a:solidFill>
                  <a:schemeClr val="bg2">
                    <a:lumMod val="25000"/>
                  </a:schemeClr>
                </a:solidFill>
              </a:rPr>
              <a:t>		- </a:t>
            </a:r>
            <a:r>
              <a:rPr lang="ar-SA" sz="2800" dirty="0" smtClean="0"/>
              <a:t>اليمين</a:t>
            </a:r>
            <a:r>
              <a:rPr lang="ar-EG" sz="2800" dirty="0" smtClean="0"/>
              <a:t>			- </a:t>
            </a:r>
            <a:r>
              <a:rPr lang="ar-SA" sz="2800" dirty="0" smtClean="0"/>
              <a:t>الوسط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119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7150769" cy="272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6768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6465"/>
            <a:ext cx="5832648" cy="568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12120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929322" y="785794"/>
            <a:ext cx="2457790" cy="584775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lstStyle/>
          <a:p>
            <a:pPr algn="justLow"/>
            <a:r>
              <a:rPr lang="ar-SA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5-عللي ما يلي: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846343" y="1571612"/>
            <a:ext cx="596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/>
              <a:t>- </a:t>
            </a:r>
            <a:r>
              <a:rPr lang="ar-SA" sz="2800" b="1" dirty="0" smtClean="0"/>
              <a:t>تُحفظ الأزرار </a:t>
            </a:r>
            <a:r>
              <a:rPr lang="ar-SA" sz="2800" b="1" dirty="0" err="1" smtClean="0"/>
              <a:t>والكبسون</a:t>
            </a:r>
            <a:r>
              <a:rPr lang="ar-SA" sz="2800" b="1" dirty="0" smtClean="0"/>
              <a:t> في علب محكمة الإغلاق</a:t>
            </a:r>
            <a:endParaRPr lang="ar-EG" sz="2800" b="1" dirty="0"/>
          </a:p>
        </p:txBody>
      </p:sp>
      <p:sp>
        <p:nvSpPr>
          <p:cNvPr id="7" name="مستطيل 6"/>
          <p:cNvSpPr/>
          <p:nvPr/>
        </p:nvSpPr>
        <p:spPr>
          <a:xfrm>
            <a:off x="2170152" y="2714620"/>
            <a:ext cx="5644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/>
              <a:t>- </a:t>
            </a:r>
            <a:r>
              <a:rPr lang="ar-SA" sz="2800" b="1" dirty="0" smtClean="0"/>
              <a:t>تُحفظ الدبابيس والإبر في دباسة أو مغناطيس.</a:t>
            </a:r>
            <a:endParaRPr lang="en-US" sz="2800" b="1" dirty="0" smtClean="0"/>
          </a:p>
        </p:txBody>
      </p:sp>
      <p:sp>
        <p:nvSpPr>
          <p:cNvPr id="8" name="مستطيل 7"/>
          <p:cNvSpPr/>
          <p:nvPr/>
        </p:nvSpPr>
        <p:spPr>
          <a:xfrm>
            <a:off x="1745354" y="3857628"/>
            <a:ext cx="6069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/>
              <a:t>- </a:t>
            </a:r>
            <a:r>
              <a:rPr lang="ar-SA" sz="2800" b="1" dirty="0" smtClean="0"/>
              <a:t>تُستعمل إبرة رفيعة وخيط رفيع في </a:t>
            </a:r>
            <a:r>
              <a:rPr lang="ar-SA" sz="2800" b="1" dirty="0" err="1" smtClean="0"/>
              <a:t>غرزة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الشلالة</a:t>
            </a:r>
            <a:r>
              <a:rPr lang="ar-SA" sz="2800" b="1" dirty="0" smtClean="0"/>
              <a:t>.</a:t>
            </a:r>
            <a:endParaRPr lang="en-US" sz="2800" b="1" dirty="0" smtClean="0"/>
          </a:p>
        </p:txBody>
      </p:sp>
      <p:sp>
        <p:nvSpPr>
          <p:cNvPr id="9" name="مستطيل 8"/>
          <p:cNvSpPr/>
          <p:nvPr/>
        </p:nvSpPr>
        <p:spPr>
          <a:xfrm>
            <a:off x="5915598" y="2071678"/>
            <a:ext cx="1497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حتى لا تفقد</a:t>
            </a:r>
            <a:endParaRPr lang="en-US" sz="2800" dirty="0"/>
          </a:p>
        </p:txBody>
      </p:sp>
      <p:sp>
        <p:nvSpPr>
          <p:cNvPr id="10" name="مستطيل 9"/>
          <p:cNvSpPr/>
          <p:nvPr/>
        </p:nvSpPr>
        <p:spPr>
          <a:xfrm>
            <a:off x="4615563" y="3214686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/>
              <a:t>.</a:t>
            </a:r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حتى تجذبها ولا تضيع</a:t>
            </a:r>
            <a:endParaRPr lang="en-US" sz="2800" dirty="0"/>
          </a:p>
        </p:txBody>
      </p:sp>
      <p:sp>
        <p:nvSpPr>
          <p:cNvPr id="11" name="مستطيل 10"/>
          <p:cNvSpPr/>
          <p:nvPr/>
        </p:nvSpPr>
        <p:spPr>
          <a:xfrm>
            <a:off x="5702400" y="4357694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chemeClr val="accent6">
                    <a:lumMod val="75000"/>
                  </a:schemeClr>
                </a:solidFill>
              </a:rPr>
              <a:t>لتسهيل العمل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119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94948" y="1285860"/>
            <a:ext cx="383470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أ-أدوات الخياطة وخاماتها :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28794" y="1953648"/>
            <a:ext cx="5834968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Low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لا</a:t>
            </a: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تختلف كثيراً عن أدوات التطريز وهي: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71472" y="2596590"/>
            <a:ext cx="6880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1</a:t>
            </a:r>
            <a:r>
              <a:rPr lang="ar-SA" sz="3200" b="1" dirty="0" smtClean="0">
                <a:solidFill>
                  <a:srgbClr val="FF0000"/>
                </a:solidFill>
              </a:rPr>
              <a:t>- </a:t>
            </a:r>
            <a:r>
              <a:rPr lang="ar-SA" sz="3200" b="1" dirty="0">
                <a:solidFill>
                  <a:srgbClr val="FF0000"/>
                </a:solidFill>
              </a:rPr>
              <a:t>شريط </a:t>
            </a:r>
            <a:r>
              <a:rPr lang="ar-SA" sz="3200" b="1" dirty="0" smtClean="0">
                <a:solidFill>
                  <a:srgbClr val="FF0000"/>
                </a:solidFill>
              </a:rPr>
              <a:t>القياس</a:t>
            </a:r>
            <a:r>
              <a:rPr lang="ar-SA" sz="3200" b="1" dirty="0">
                <a:solidFill>
                  <a:srgbClr val="FF0000"/>
                </a:solidFill>
              </a:rPr>
              <a:t>.</a:t>
            </a:r>
            <a:endParaRPr lang="ar-EG" sz="3200" b="1" dirty="0" smtClean="0">
              <a:solidFill>
                <a:srgbClr val="FF0000"/>
              </a:solidFill>
            </a:endParaRPr>
          </a:p>
          <a:p>
            <a:endParaRPr lang="ar-SA" sz="3200" b="1" dirty="0" smtClean="0">
              <a:solidFill>
                <a:srgbClr val="FF0000"/>
              </a:solidFill>
            </a:endParaRPr>
          </a:p>
          <a:p>
            <a:r>
              <a:rPr lang="ar-EG" sz="3200" b="1" dirty="0" smtClean="0">
                <a:solidFill>
                  <a:srgbClr val="FF0000"/>
                </a:solidFill>
              </a:rPr>
              <a:t>2</a:t>
            </a:r>
            <a:r>
              <a:rPr lang="ar-SA" sz="3200" b="1" dirty="0" smtClean="0">
                <a:solidFill>
                  <a:srgbClr val="FF0000"/>
                </a:solidFill>
              </a:rPr>
              <a:t>-الدبابيس </a:t>
            </a:r>
            <a:r>
              <a:rPr lang="ar-SA" sz="3200" b="1" dirty="0">
                <a:solidFill>
                  <a:srgbClr val="FF0000"/>
                </a:solidFill>
              </a:rPr>
              <a:t>نوعان</a:t>
            </a:r>
            <a:r>
              <a:rPr lang="ar-SA" sz="3200" b="1" dirty="0" smtClean="0">
                <a:solidFill>
                  <a:srgbClr val="FF0000"/>
                </a:solidFill>
              </a:rPr>
              <a:t>:</a:t>
            </a:r>
            <a:r>
              <a:rPr lang="ar-SA" sz="3200" dirty="0"/>
              <a:t> </a:t>
            </a:r>
            <a:endParaRPr lang="en-US" sz="3200" dirty="0"/>
          </a:p>
          <a:p>
            <a:pPr lvl="1"/>
            <a:r>
              <a:rPr lang="ar-SA" sz="3200" b="1" dirty="0">
                <a:solidFill>
                  <a:srgbClr val="002060"/>
                </a:solidFill>
              </a:rPr>
              <a:t>أ- دبابيس </a:t>
            </a:r>
            <a:r>
              <a:rPr lang="ar-EG" sz="3200" b="1" dirty="0" smtClean="0">
                <a:solidFill>
                  <a:srgbClr val="002060"/>
                </a:solidFill>
              </a:rPr>
              <a:t>خاصة بالورق</a:t>
            </a:r>
            <a:r>
              <a:rPr lang="ar-SA" sz="3200" b="1" dirty="0" smtClean="0">
                <a:solidFill>
                  <a:srgbClr val="002060"/>
                </a:solidFill>
              </a:rPr>
              <a:t>وهي </a:t>
            </a:r>
            <a:r>
              <a:rPr lang="ar-SA" sz="3200" b="1" dirty="0">
                <a:solidFill>
                  <a:srgbClr val="002060"/>
                </a:solidFill>
              </a:rPr>
              <a:t>قصيرة </a:t>
            </a:r>
            <a:r>
              <a:rPr lang="ar-SA" sz="3200" b="1" dirty="0" smtClean="0">
                <a:solidFill>
                  <a:srgbClr val="002060"/>
                </a:solidFill>
              </a:rPr>
              <a:t>و</a:t>
            </a:r>
            <a:r>
              <a:rPr lang="ar-EG" sz="3200" b="1" dirty="0" smtClean="0">
                <a:solidFill>
                  <a:srgbClr val="002060"/>
                </a:solidFill>
              </a:rPr>
              <a:t>سميكة.</a:t>
            </a:r>
            <a:endParaRPr lang="en-US" sz="3200" b="1" dirty="0">
              <a:solidFill>
                <a:srgbClr val="002060"/>
              </a:solidFill>
            </a:endParaRPr>
          </a:p>
          <a:p>
            <a:pPr lvl="1"/>
            <a:r>
              <a:rPr lang="ar-SA" sz="3200" b="1" dirty="0">
                <a:solidFill>
                  <a:srgbClr val="002060"/>
                </a:solidFill>
              </a:rPr>
              <a:t>ب- دبابيس </a:t>
            </a:r>
            <a:r>
              <a:rPr lang="ar-EG" sz="3200" b="1" dirty="0" smtClean="0">
                <a:solidFill>
                  <a:srgbClr val="002060"/>
                </a:solidFill>
              </a:rPr>
              <a:t>خاصة </a:t>
            </a:r>
            <a:r>
              <a:rPr lang="ar-SA" sz="3200" b="1" dirty="0" smtClean="0">
                <a:solidFill>
                  <a:srgbClr val="002060"/>
                </a:solidFill>
              </a:rPr>
              <a:t>وهي</a:t>
            </a:r>
            <a:r>
              <a:rPr lang="ar-EG" sz="3200" b="1" dirty="0">
                <a:solidFill>
                  <a:srgbClr val="002060"/>
                </a:solidFill>
              </a:rPr>
              <a:t> </a:t>
            </a:r>
            <a:r>
              <a:rPr lang="ar-EG" sz="3200" b="1" dirty="0" smtClean="0">
                <a:solidFill>
                  <a:srgbClr val="002060"/>
                </a:solidFill>
              </a:rPr>
              <a:t>طويلة ورفيعة.</a:t>
            </a:r>
            <a:endParaRPr lang="en-US" sz="3200" b="1" dirty="0">
              <a:solidFill>
                <a:srgbClr val="002060"/>
              </a:solidFill>
            </a:endParaRPr>
          </a:p>
          <a:p>
            <a:pPr lvl="1"/>
            <a:r>
              <a:rPr lang="ar-SA" sz="3200" dirty="0"/>
              <a:t> 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3186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4399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107976" y="2492896"/>
            <a:ext cx="3064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ar-SA" sz="2400" dirty="0" smtClean="0"/>
              <a:t>قصيرة </a:t>
            </a:r>
            <a:r>
              <a:rPr lang="ar-SA" sz="2400" dirty="0"/>
              <a:t>مدببة </a:t>
            </a:r>
            <a:r>
              <a:rPr lang="ar-SA" sz="2400" dirty="0" smtClean="0"/>
              <a:t>.</a:t>
            </a:r>
            <a:endParaRPr lang="ar-SA" sz="2400" b="1" dirty="0" smtClean="0">
              <a:solidFill>
                <a:srgbClr val="FF0000"/>
              </a:solidFill>
            </a:endParaRPr>
          </a:p>
          <a:p>
            <a:pPr lvl="1"/>
            <a:r>
              <a:rPr lang="ar-SA" sz="3200" dirty="0"/>
              <a:t> </a:t>
            </a:r>
            <a:endParaRPr lang="en-US" sz="3200" dirty="0"/>
          </a:p>
        </p:txBody>
      </p:sp>
      <p:sp>
        <p:nvSpPr>
          <p:cNvPr id="2" name="مستطيل 1"/>
          <p:cNvSpPr/>
          <p:nvPr/>
        </p:nvSpPr>
        <p:spPr>
          <a:xfrm>
            <a:off x="3707904" y="3051829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/>
              <a:t>2. تترك اثرا في القماش. </a:t>
            </a:r>
            <a:br>
              <a:rPr lang="ar-SA" b="1" dirty="0" smtClean="0"/>
            </a:br>
            <a:r>
              <a:rPr lang="ar-SA" b="1" dirty="0" smtClean="0"/>
              <a:t>3. تستخدم للورق </a:t>
            </a:r>
            <a:endParaRPr lang="ar-SA" b="1" dirty="0"/>
          </a:p>
        </p:txBody>
      </p:sp>
      <p:sp>
        <p:nvSpPr>
          <p:cNvPr id="4" name="مستطيل 3"/>
          <p:cNvSpPr/>
          <p:nvPr/>
        </p:nvSpPr>
        <p:spPr>
          <a:xfrm>
            <a:off x="4354188" y="33920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ar-SA" sz="2000" b="1" dirty="0">
                <a:solidFill>
                  <a:srgbClr val="34495E"/>
                </a:solidFill>
                <a:latin typeface="ubuntu"/>
              </a:rPr>
              <a:t>تصنع من المعدن .</a:t>
            </a:r>
          </a:p>
          <a:p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395536" y="229811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ar-SA" sz="2000" b="1" dirty="0" smtClean="0">
                <a:solidFill>
                  <a:srgbClr val="34495E"/>
                </a:solidFill>
                <a:latin typeface="ubuntu"/>
              </a:rPr>
              <a:t>طويلة </a:t>
            </a:r>
            <a:r>
              <a:rPr lang="ar-SA" sz="2000" b="1" dirty="0">
                <a:solidFill>
                  <a:srgbClr val="34495E"/>
                </a:solidFill>
                <a:latin typeface="ubuntu"/>
              </a:rPr>
              <a:t>رفيعة. </a:t>
            </a:r>
            <a:endParaRPr lang="ar-SA" sz="2000" b="1" dirty="0"/>
          </a:p>
        </p:txBody>
      </p:sp>
      <p:sp>
        <p:nvSpPr>
          <p:cNvPr id="6" name="مستطيل 5"/>
          <p:cNvSpPr/>
          <p:nvPr/>
        </p:nvSpPr>
        <p:spPr>
          <a:xfrm>
            <a:off x="2267744" y="2649106"/>
            <a:ext cx="262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34495E"/>
                </a:solidFill>
                <a:latin typeface="ubuntu"/>
              </a:rPr>
              <a:t>2. </a:t>
            </a:r>
            <a:r>
              <a:rPr lang="ar-SA" sz="2000" b="1" dirty="0" err="1">
                <a:solidFill>
                  <a:srgbClr val="34495E"/>
                </a:solidFill>
                <a:latin typeface="ubuntu"/>
              </a:rPr>
              <a:t>لاتترك</a:t>
            </a:r>
            <a:r>
              <a:rPr lang="ar-SA" sz="2000" b="1" dirty="0">
                <a:solidFill>
                  <a:srgbClr val="34495E"/>
                </a:solidFill>
                <a:latin typeface="ubuntu"/>
              </a:rPr>
              <a:t> اثرا في القماش .                               </a:t>
            </a:r>
            <a:r>
              <a:rPr lang="ar-SA" sz="2000" b="1" dirty="0"/>
              <a:t/>
            </a:r>
            <a:br>
              <a:rPr lang="ar-SA" sz="2000" b="1" dirty="0"/>
            </a:br>
            <a:endParaRPr lang="ar-SA" sz="2000" dirty="0"/>
          </a:p>
        </p:txBody>
      </p:sp>
      <p:sp>
        <p:nvSpPr>
          <p:cNvPr id="7" name="مستطيل 6"/>
          <p:cNvSpPr/>
          <p:nvPr/>
        </p:nvSpPr>
        <p:spPr>
          <a:xfrm>
            <a:off x="2178592" y="3077671"/>
            <a:ext cx="217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34495E"/>
                </a:solidFill>
                <a:latin typeface="ubuntu"/>
              </a:rPr>
              <a:t>3.     تستخدم </a:t>
            </a:r>
            <a:r>
              <a:rPr lang="ar-SA" sz="2000" b="1" dirty="0" smtClean="0">
                <a:solidFill>
                  <a:srgbClr val="34495E"/>
                </a:solidFill>
                <a:latin typeface="ubuntu"/>
              </a:rPr>
              <a:t>للقماش. </a:t>
            </a:r>
            <a:endParaRPr lang="ar-SA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3890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06860" y="1095330"/>
            <a:ext cx="716428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3</a:t>
            </a:r>
            <a:r>
              <a:rPr lang="ar-SA" sz="3200" b="1" dirty="0" smtClean="0">
                <a:solidFill>
                  <a:srgbClr val="FF0000"/>
                </a:solidFill>
              </a:rPr>
              <a:t>- </a:t>
            </a:r>
            <a:r>
              <a:rPr lang="ar-SA" sz="3200" b="1" dirty="0">
                <a:solidFill>
                  <a:srgbClr val="FF0000"/>
                </a:solidFill>
              </a:rPr>
              <a:t>المغناطيس:</a:t>
            </a:r>
            <a:r>
              <a:rPr lang="ar-SA" sz="3200" b="1" dirty="0"/>
              <a:t> </a:t>
            </a:r>
            <a:endParaRPr lang="ar-EG" sz="3200" b="1" dirty="0" smtClean="0"/>
          </a:p>
          <a:p>
            <a:pPr algn="justLow"/>
            <a:r>
              <a:rPr lang="ar-EG" sz="2800" dirty="0" smtClean="0"/>
              <a:t>	</a:t>
            </a:r>
            <a:r>
              <a:rPr lang="ar-SA" sz="2800" b="1" dirty="0" smtClean="0">
                <a:solidFill>
                  <a:srgbClr val="002060"/>
                </a:solidFill>
              </a:rPr>
              <a:t>ومــنه </a:t>
            </a:r>
            <a:r>
              <a:rPr lang="ar-SA" sz="2800" b="1" dirty="0">
                <a:solidFill>
                  <a:srgbClr val="002060"/>
                </a:solidFill>
              </a:rPr>
              <a:t>أشكال مــتـعــددة كـالدباســة المغناطيسية، وهي عبارة عن مغــناطيس </a:t>
            </a:r>
            <a:r>
              <a:rPr lang="ar-SA" sz="2800" b="1" dirty="0" smtClean="0">
                <a:solidFill>
                  <a:srgbClr val="002060"/>
                </a:solidFill>
              </a:rPr>
              <a:t>على شكل </a:t>
            </a:r>
            <a:r>
              <a:rPr lang="ar-SA" sz="2800" b="1" dirty="0">
                <a:solidFill>
                  <a:srgbClr val="002060"/>
                </a:solidFill>
              </a:rPr>
              <a:t>صابونة مغطاة بطبقة من البلاستيك ذات حــواف مرتفعة قليلاً تكــون أكثر سهولة ويسر في جمع الإبر والدبابيس.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14348" y="3757062"/>
            <a:ext cx="7677080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4</a:t>
            </a:r>
            <a:r>
              <a:rPr lang="ar-SA" sz="3200" b="1" dirty="0" smtClean="0">
                <a:solidFill>
                  <a:srgbClr val="FF0000"/>
                </a:solidFill>
              </a:rPr>
              <a:t>-كربون</a:t>
            </a:r>
            <a:r>
              <a:rPr lang="ar-EG" sz="3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ar-EG" sz="2800" b="1" dirty="0" smtClean="0">
                <a:solidFill>
                  <a:srgbClr val="002060"/>
                </a:solidFill>
              </a:rPr>
              <a:t>	</a:t>
            </a:r>
            <a:r>
              <a:rPr lang="ar-SA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>
                <a:solidFill>
                  <a:srgbClr val="002060"/>
                </a:solidFill>
              </a:rPr>
              <a:t>يستعمل في طباعة الخطوط والرسوم، </a:t>
            </a:r>
            <a:r>
              <a:rPr lang="ar-SA" sz="2800" b="1" dirty="0" smtClean="0">
                <a:solidFill>
                  <a:srgbClr val="002060"/>
                </a:solidFill>
              </a:rPr>
              <a:t>وهو نوعان: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ar-SA" sz="2800" dirty="0"/>
              <a:t> </a:t>
            </a:r>
            <a:r>
              <a:rPr lang="ar-EG" sz="2800" dirty="0" smtClean="0"/>
              <a:t>		</a:t>
            </a:r>
            <a:r>
              <a:rPr lang="ar-SA" sz="28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أ-</a:t>
            </a:r>
            <a:r>
              <a:rPr lang="ar-SA" sz="2800" dirty="0" err="1"/>
              <a:t>الايزوتوب</a:t>
            </a:r>
            <a:r>
              <a:rPr lang="ar-SA" sz="2800" dirty="0"/>
              <a:t> </a:t>
            </a:r>
            <a:r>
              <a:rPr lang="ar-SA" sz="2800" dirty="0" smtClean="0"/>
              <a:t>12.</a:t>
            </a:r>
            <a:endParaRPr lang="ar-EG" sz="2800" dirty="0" smtClean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r>
              <a:rPr lang="ar-SA" sz="2800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</a:rPr>
              <a:t>                  ب-</a:t>
            </a:r>
            <a:r>
              <a:rPr lang="ar-SA" sz="2800" dirty="0" err="1" smtClean="0"/>
              <a:t>الايزوتوب</a:t>
            </a:r>
            <a:r>
              <a:rPr lang="ar-SA" sz="2800" dirty="0" smtClean="0"/>
              <a:t> </a:t>
            </a:r>
            <a:r>
              <a:rPr lang="ar-SA" sz="2800" dirty="0"/>
              <a:t>13 وهو </a:t>
            </a:r>
            <a:r>
              <a:rPr lang="ar-SA" sz="2800" dirty="0" smtClean="0"/>
              <a:t>ثابت.</a:t>
            </a:r>
            <a:endParaRPr lang="en-US" sz="2800" dirty="0" smtClean="0">
              <a:ln>
                <a:solidFill>
                  <a:srgbClr val="00B0F0"/>
                </a:solidFill>
              </a:ln>
              <a:solidFill>
                <a:srgbClr val="00B050"/>
              </a:solidFill>
            </a:endParaRPr>
          </a:p>
          <a:p>
            <a:r>
              <a:rPr lang="ar-SA" sz="2800" dirty="0" smtClean="0"/>
              <a:t> </a:t>
            </a:r>
            <a:endParaRPr lang="en-US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" y="500042"/>
            <a:ext cx="1982252" cy="256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9777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88232" y="1148551"/>
            <a:ext cx="716428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5-</a:t>
            </a:r>
            <a:r>
              <a:rPr lang="ar-SA" sz="3600" dirty="0"/>
              <a:t>صابونة </a:t>
            </a:r>
            <a:r>
              <a:rPr lang="ar-SA" sz="3600" dirty="0" smtClean="0"/>
              <a:t>التعليم.</a:t>
            </a:r>
            <a:r>
              <a:rPr lang="ar-SA" sz="3600" dirty="0"/>
              <a:t/>
            </a:r>
            <a:br>
              <a:rPr lang="ar-SA" sz="3600" dirty="0"/>
            </a:br>
            <a:r>
              <a:rPr lang="ar-SA" sz="3600" b="1" dirty="0">
                <a:solidFill>
                  <a:srgbClr val="FF0000"/>
                </a:solidFill>
              </a:rPr>
              <a:t>6</a:t>
            </a:r>
            <a:r>
              <a:rPr lang="ar-EG" sz="3600" b="1" dirty="0" smtClean="0">
                <a:solidFill>
                  <a:srgbClr val="FF0000"/>
                </a:solidFill>
              </a:rPr>
              <a:t>-</a:t>
            </a:r>
            <a:r>
              <a:rPr lang="ar-SA" sz="3600" dirty="0"/>
              <a:t>إسفنجة </a:t>
            </a:r>
            <a:r>
              <a:rPr lang="ar-SA" sz="3600" dirty="0" smtClean="0"/>
              <a:t>الدبابيس.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501934" y="2326141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1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0" y="2844195"/>
            <a:ext cx="9136015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يجب أن يكون قمع الخياطة (الكشتبان)بحجم مناسب لمقاس الإصبع الوسطي,ما مدي صحة العبارة السابقة؟برري إجابتك</a:t>
            </a:r>
            <a:r>
              <a:rPr lang="ar-EG" sz="3200" b="1" dirty="0" smtClean="0">
                <a:solidFill>
                  <a:srgbClr val="FF0000"/>
                </a:solidFill>
              </a:rPr>
              <a:t>.</a:t>
            </a:r>
            <a:endParaRPr lang="ar-SA" sz="3200" b="1" dirty="0" smtClean="0">
              <a:solidFill>
                <a:srgbClr val="FF0000"/>
              </a:solidFill>
            </a:endParaRPr>
          </a:p>
          <a:p>
            <a:endParaRPr lang="ar-EG" sz="2800" dirty="0" smtClean="0"/>
          </a:p>
          <a:p>
            <a:pPr algn="justLow"/>
            <a:r>
              <a:rPr lang="ar-SA" sz="2800" dirty="0" smtClean="0"/>
              <a:t>حتي يعطينا القياس </a:t>
            </a:r>
            <a:r>
              <a:rPr lang="ar-SA" sz="2800" dirty="0" err="1" smtClean="0"/>
              <a:t>المظبوط</a:t>
            </a:r>
            <a:r>
              <a:rPr lang="ar-SA" sz="2800" dirty="0" smtClean="0"/>
              <a:t> لتحديد طول القطعة قبل قصها.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261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68368" y="1484784"/>
            <a:ext cx="7164288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EG" sz="3200" b="1" dirty="0" smtClean="0">
                <a:solidFill>
                  <a:srgbClr val="FF0000"/>
                </a:solidFill>
              </a:rPr>
              <a:t>7</a:t>
            </a:r>
            <a:r>
              <a:rPr lang="ar-SA" sz="3200" b="1" dirty="0" smtClean="0">
                <a:solidFill>
                  <a:srgbClr val="FF0000"/>
                </a:solidFill>
              </a:rPr>
              <a:t>-المحدد(طباشير </a:t>
            </a:r>
            <a:r>
              <a:rPr lang="ar-SA" sz="3200" b="1" dirty="0">
                <a:solidFill>
                  <a:srgbClr val="FF0000"/>
                </a:solidFill>
              </a:rPr>
              <a:t>الخياطة):</a:t>
            </a:r>
            <a:r>
              <a:rPr lang="ar-SA" sz="2800" dirty="0"/>
              <a:t> </a:t>
            </a:r>
            <a:endParaRPr lang="ar-EG" sz="2800" dirty="0" smtClean="0"/>
          </a:p>
          <a:p>
            <a:pPr algn="justLow"/>
            <a:r>
              <a:rPr lang="ar-EG" sz="2800" dirty="0" smtClean="0"/>
              <a:t>	</a:t>
            </a:r>
            <a:r>
              <a:rPr lang="ar-SA" sz="2800" b="1" dirty="0" smtClean="0">
                <a:solidFill>
                  <a:srgbClr val="002060"/>
                </a:solidFill>
              </a:rPr>
              <a:t>طباشير </a:t>
            </a:r>
            <a:r>
              <a:rPr lang="ar-SA" sz="2800" b="1" dirty="0">
                <a:solidFill>
                  <a:srgbClr val="002060"/>
                </a:solidFill>
              </a:rPr>
              <a:t>خاص لأخذ العلامات على القماش المراد خياطته، وهذه العلامات تزول بعد كي القماش أو </a:t>
            </a:r>
            <a:r>
              <a:rPr lang="ar-SA" sz="2800" b="1" dirty="0" smtClean="0">
                <a:solidFill>
                  <a:srgbClr val="002060"/>
                </a:solidFill>
              </a:rPr>
              <a:t>غسله</a:t>
            </a:r>
            <a:r>
              <a:rPr lang="ar-EG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دون </a:t>
            </a:r>
            <a:r>
              <a:rPr lang="ar-SA" sz="2800" b="1" dirty="0">
                <a:solidFill>
                  <a:srgbClr val="002060"/>
                </a:solidFill>
              </a:rPr>
              <a:t>أن تترك أثراً، وتختلف أحجامه وألوانه لذلك يختار المناسب منها حسب لون القماش أو الأقرب للون القماش</a:t>
            </a:r>
            <a:r>
              <a:rPr lang="ar-SA" sz="2800" b="1" dirty="0" smtClean="0">
                <a:solidFill>
                  <a:srgbClr val="002060"/>
                </a:solidFill>
              </a:rPr>
              <a:t>.</a:t>
            </a:r>
            <a:endParaRPr lang="ar-EG" sz="2800" b="1" dirty="0" smtClean="0">
              <a:solidFill>
                <a:srgbClr val="002060"/>
              </a:solidFill>
            </a:endParaRPr>
          </a:p>
          <a:p>
            <a:r>
              <a:rPr lang="ar-EG" sz="3600" b="1" dirty="0" smtClean="0">
                <a:solidFill>
                  <a:srgbClr val="00B050"/>
                </a:solidFill>
              </a:rPr>
              <a:t>8-</a:t>
            </a:r>
            <a:r>
              <a:rPr lang="ar-SA" sz="3600" b="1" dirty="0"/>
              <a:t>إسفنجة </a:t>
            </a:r>
            <a:r>
              <a:rPr lang="ar-SA" sz="3600" b="1" dirty="0" smtClean="0"/>
              <a:t>الدبابيس.</a:t>
            </a:r>
            <a:endParaRPr lang="ar-SA" sz="3600" dirty="0"/>
          </a:p>
          <a:p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ar-E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9-</a:t>
            </a:r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المقص </a:t>
            </a:r>
            <a:r>
              <a:rPr lang="ar-E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وه</a:t>
            </a:r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</a:t>
            </a:r>
            <a:r>
              <a:rPr lang="ar-EG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نوعان</a:t>
            </a: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المقص الدائري ومقص الخيوط .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6310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68368" y="1142984"/>
            <a:ext cx="7164288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</a:t>
            </a:r>
            <a:r>
              <a:rPr lang="ar-EG" sz="3200" b="1" dirty="0" smtClean="0">
                <a:solidFill>
                  <a:srgbClr val="FF0000"/>
                </a:solidFill>
              </a:rPr>
              <a:t>0</a:t>
            </a:r>
            <a:r>
              <a:rPr lang="ar-SA" sz="3200" b="1" dirty="0" smtClean="0">
                <a:solidFill>
                  <a:srgbClr val="FF0000"/>
                </a:solidFill>
              </a:rPr>
              <a:t>-القماش:</a:t>
            </a:r>
            <a:endParaRPr lang="ar-EG" sz="3200" b="1" dirty="0" smtClean="0">
              <a:solidFill>
                <a:srgbClr val="FF0000"/>
              </a:solidFill>
            </a:endParaRPr>
          </a:p>
          <a:p>
            <a:r>
              <a:rPr lang="ar-EG" sz="2800" dirty="0" smtClean="0"/>
              <a:t>	</a:t>
            </a:r>
            <a:r>
              <a:rPr lang="ar-SA" sz="2800" b="1" dirty="0" smtClean="0">
                <a:solidFill>
                  <a:srgbClr val="002060"/>
                </a:solidFill>
              </a:rPr>
              <a:t>تعتمد </a:t>
            </a:r>
            <a:r>
              <a:rPr lang="ar-SA" sz="2800" b="1" dirty="0">
                <a:solidFill>
                  <a:srgbClr val="002060"/>
                </a:solidFill>
              </a:rPr>
              <a:t>الخياطة الناجحة على الاختيار الصحيح </a:t>
            </a:r>
            <a:r>
              <a:rPr lang="ar-SA" sz="2800" b="1" dirty="0" smtClean="0">
                <a:solidFill>
                  <a:srgbClr val="002060"/>
                </a:solidFill>
              </a:rPr>
              <a:t>للقماش</a:t>
            </a:r>
            <a:r>
              <a:rPr lang="ar-EG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المناسب</a:t>
            </a:r>
            <a:r>
              <a:rPr lang="ar-SA" sz="2800" b="1" dirty="0">
                <a:solidFill>
                  <a:srgbClr val="002060"/>
                </a:solidFill>
              </a:rPr>
              <a:t>، وتصنع الأقمشة من </a:t>
            </a:r>
            <a:r>
              <a:rPr lang="ar-SA" sz="2800" b="1" dirty="0" smtClean="0">
                <a:solidFill>
                  <a:srgbClr val="002060"/>
                </a:solidFill>
              </a:rPr>
              <a:t>مصدرين</a:t>
            </a:r>
            <a:r>
              <a:rPr lang="ar-EG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أساسين</a:t>
            </a:r>
            <a:r>
              <a:rPr lang="ar-EG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>
                <a:solidFill>
                  <a:srgbClr val="002060"/>
                </a:solidFill>
              </a:rPr>
              <a:t> </a:t>
            </a:r>
            <a:r>
              <a:rPr lang="ar-SA" sz="2800" dirty="0"/>
              <a:t>الألياف </a:t>
            </a:r>
            <a:r>
              <a:rPr lang="ar-SA" sz="2800" dirty="0" smtClean="0"/>
              <a:t>الطبيعية والألياف الصناعية.</a:t>
            </a:r>
            <a:endParaRPr lang="en-US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714480" y="500042"/>
            <a:ext cx="3600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ln w="10541" cmpd="sng">
                  <a:solidFill>
                    <a:srgbClr val="F76409"/>
                  </a:solidFill>
                  <a:prstDash val="solid"/>
                </a:ln>
                <a:solidFill>
                  <a:srgbClr val="F76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3200" b="1" dirty="0">
              <a:ln w="10541" cmpd="sng">
                <a:solidFill>
                  <a:srgbClr val="F76409"/>
                </a:solidFill>
                <a:prstDash val="solid"/>
              </a:ln>
              <a:solidFill>
                <a:srgbClr val="F764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79712" y="3212976"/>
            <a:ext cx="7164288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</a:t>
            </a:r>
            <a:r>
              <a:rPr lang="ar-EG" sz="3200" b="1" dirty="0" smtClean="0">
                <a:solidFill>
                  <a:srgbClr val="FF0000"/>
                </a:solidFill>
              </a:rPr>
              <a:t>1</a:t>
            </a:r>
            <a:r>
              <a:rPr lang="ar-SA" sz="3200" b="1" dirty="0" smtClean="0">
                <a:solidFill>
                  <a:srgbClr val="FF0000"/>
                </a:solidFill>
              </a:rPr>
              <a:t>-الخيوط: </a:t>
            </a:r>
            <a:endParaRPr lang="ar-EG" sz="3200" b="1" dirty="0" smtClean="0">
              <a:solidFill>
                <a:srgbClr val="FF0000"/>
              </a:solidFill>
            </a:endParaRPr>
          </a:p>
          <a:p>
            <a:pPr algn="justLow"/>
            <a:r>
              <a:rPr lang="ar-SA" sz="2800" b="1" dirty="0" smtClean="0">
                <a:solidFill>
                  <a:srgbClr val="002060"/>
                </a:solidFill>
              </a:rPr>
              <a:t>تختلف من حيث السمك والنوع واللون ويختار منها النوع الجيد.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3518"/>
            <a:ext cx="2428859" cy="178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60199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تصميم مخص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814</Words>
  <Application>Microsoft Office PowerPoint</Application>
  <PresentationFormat>عرض على الشاشة (3:4)‏</PresentationFormat>
  <Paragraphs>194</Paragraphs>
  <Slides>34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3" baseType="lpstr">
      <vt:lpstr>Arial</vt:lpstr>
      <vt:lpstr>Calibri</vt:lpstr>
      <vt:lpstr>DroidArabicKufi-Regular</vt:lpstr>
      <vt:lpstr>Times New Roman</vt:lpstr>
      <vt:lpstr>Traditional Arabic</vt:lpstr>
      <vt:lpstr>ubuntu</vt:lpstr>
      <vt:lpstr>Wingdings</vt:lpstr>
      <vt:lpstr>Wingdings 2</vt:lpstr>
      <vt:lpstr>تصميم مخصص</vt:lpstr>
      <vt:lpstr>الوحدة السادسة (تطريز)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NORALMOALEM</dc:creator>
  <cp:lastModifiedBy>Al-Noor</cp:lastModifiedBy>
  <cp:revision>130</cp:revision>
  <dcterms:created xsi:type="dcterms:W3CDTF">2015-03-17T18:44:23Z</dcterms:created>
  <dcterms:modified xsi:type="dcterms:W3CDTF">2019-08-09T10:29:07Z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DA8001F7-B120-4E2B-ADD3-331C2177BC2B</vt:lpwstr>
  </property>
  <property fmtid="{D5CDD505-2E9C-101B-9397-08002B2CF9AE}" pid="3" name="ArticulatePath">
    <vt:lpwstr>كامل</vt:lpwstr>
  </property>
</Properties>
</file>