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audio2.wav" ContentType="audio/x-wav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3.wav" ContentType="audio/x-wav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notesMasterIdLst>
    <p:notesMasterId r:id="rId32"/>
  </p:notesMasterIdLst>
  <p:sldIdLst>
    <p:sldId id="310" r:id="rId2"/>
    <p:sldId id="308" r:id="rId3"/>
    <p:sldId id="309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256" r:id="rId17"/>
    <p:sldId id="330" r:id="rId18"/>
    <p:sldId id="326" r:id="rId19"/>
    <p:sldId id="323" r:id="rId20"/>
    <p:sldId id="324" r:id="rId21"/>
    <p:sldId id="327" r:id="rId22"/>
    <p:sldId id="328" r:id="rId23"/>
    <p:sldId id="282" r:id="rId24"/>
    <p:sldId id="306" r:id="rId25"/>
    <p:sldId id="280" r:id="rId26"/>
    <p:sldId id="278" r:id="rId27"/>
    <p:sldId id="325" r:id="rId28"/>
    <p:sldId id="307" r:id="rId29"/>
    <p:sldId id="329" r:id="rId30"/>
    <p:sldId id="292" r:id="rId31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33CC"/>
    <a:srgbClr val="00FF00"/>
    <a:srgbClr val="66FF33"/>
    <a:srgbClr val="FF3399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965" autoAdjust="0"/>
    <p:restoredTop sz="83128" autoAdjust="0"/>
  </p:normalViewPr>
  <p:slideViewPr>
    <p:cSldViewPr>
      <p:cViewPr varScale="1">
        <p:scale>
          <a:sx n="86" d="100"/>
          <a:sy n="86" d="100"/>
        </p:scale>
        <p:origin x="67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7BC5212-423D-4557-B37B-EC99E2ABB1C5}" type="datetimeFigureOut">
              <a:rPr lang="ar-EG" smtClean="0"/>
              <a:pPr/>
              <a:t>24/02/1441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66AD7ED-8AEB-43A1-9EF9-EB3F16C7A517}" type="slidenum">
              <a:rPr lang="ar-EG" smtClean="0"/>
              <a:pPr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910439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5124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B044EF6E-59C5-4B3F-AC9D-B611F46A829F}" type="slidenum">
              <a:rPr lang="ar-EG" altLang="ar-SA" smtClean="0"/>
              <a:pPr algn="l">
                <a:spcBef>
                  <a:spcPct val="0"/>
                </a:spcBef>
              </a:pPr>
              <a:t>2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268124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9220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A32BC1AE-22FB-46C6-9920-570CB38E31FE}" type="slidenum">
              <a:rPr lang="ar-EG" altLang="ar-SA" smtClean="0"/>
              <a:pPr algn="l">
                <a:spcBef>
                  <a:spcPct val="0"/>
                </a:spcBef>
              </a:pPr>
              <a:t>4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4153036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11268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523E70C2-B9CA-4DD7-ACA7-D7ECBE417190}" type="slidenum">
              <a:rPr lang="ar-EG" altLang="ar-SA" smtClean="0"/>
              <a:pPr algn="l">
                <a:spcBef>
                  <a:spcPct val="0"/>
                </a:spcBef>
              </a:pPr>
              <a:t>5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1239832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14340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FFB6580F-67A2-4202-A6B3-2AA390BC81CD}" type="slidenum">
              <a:rPr lang="ar-EG" altLang="ar-SA" smtClean="0"/>
              <a:pPr algn="l">
                <a:spcBef>
                  <a:spcPct val="0"/>
                </a:spcBef>
              </a:pPr>
              <a:t>7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3476640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16388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BC8AD01F-1BAE-4BE6-9008-AB3978633D66}" type="slidenum">
              <a:rPr lang="ar-EG" altLang="ar-SA" smtClean="0"/>
              <a:pPr algn="l">
                <a:spcBef>
                  <a:spcPct val="0"/>
                </a:spcBef>
              </a:pPr>
              <a:t>8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4100013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18436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04BD1C9E-70E8-4429-B7D3-BAD030D7BBDB}" type="slidenum">
              <a:rPr lang="ar-SA" altLang="ar-SA" smtClean="0"/>
              <a:pPr algn="l">
                <a:spcBef>
                  <a:spcPct val="0"/>
                </a:spcBef>
              </a:pPr>
              <a:t>9</a:t>
            </a:fld>
            <a:endParaRPr lang="ar-SA" altLang="ar-SA" smtClean="0"/>
          </a:p>
        </p:txBody>
      </p:sp>
    </p:spTree>
    <p:extLst>
      <p:ext uri="{BB962C8B-B14F-4D97-AF65-F5344CB8AC3E}">
        <p14:creationId xmlns:p14="http://schemas.microsoft.com/office/powerpoint/2010/main" val="4007811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altLang="ar-SA" smtClean="0"/>
          </a:p>
        </p:txBody>
      </p:sp>
      <p:sp>
        <p:nvSpPr>
          <p:cNvPr id="20484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D9CB7D12-BCED-4E06-9F0F-4DD5CEE0E69B}" type="slidenum">
              <a:rPr lang="ar-EG" altLang="ar-SA" smtClean="0"/>
              <a:pPr algn="l">
                <a:spcBef>
                  <a:spcPct val="0"/>
                </a:spcBef>
              </a:pPr>
              <a:t>10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1941508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22532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FA3B8C41-CB66-470E-B70D-126AD2543D44}" type="slidenum">
              <a:rPr lang="ar-EG" altLang="ar-SA" smtClean="0"/>
              <a:pPr algn="l">
                <a:spcBef>
                  <a:spcPct val="0"/>
                </a:spcBef>
              </a:pPr>
              <a:t>11</a:t>
            </a:fld>
            <a:endParaRPr lang="ar-EG" altLang="ar-SA" smtClean="0"/>
          </a:p>
        </p:txBody>
      </p:sp>
    </p:spTree>
    <p:extLst>
      <p:ext uri="{BB962C8B-B14F-4D97-AF65-F5344CB8AC3E}">
        <p14:creationId xmlns:p14="http://schemas.microsoft.com/office/powerpoint/2010/main" val="4282734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صر نائب لصورة الشريحة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عنصر نائب للملاحظات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 smtClean="0"/>
          </a:p>
        </p:txBody>
      </p:sp>
      <p:sp>
        <p:nvSpPr>
          <p:cNvPr id="24580" name="عنصر نائب لرقم الشريحة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249FF05C-B2D2-4C1B-88D8-F65570DC3E5F}" type="slidenum">
              <a:rPr lang="ar-SA" altLang="ar-SA" smtClean="0"/>
              <a:pPr algn="l">
                <a:spcBef>
                  <a:spcPct val="0"/>
                </a:spcBef>
              </a:pPr>
              <a:t>12</a:t>
            </a:fld>
            <a:endParaRPr lang="ar-SA" altLang="ar-SA" smtClean="0"/>
          </a:p>
        </p:txBody>
      </p:sp>
    </p:spTree>
    <p:extLst>
      <p:ext uri="{BB962C8B-B14F-4D97-AF65-F5344CB8AC3E}">
        <p14:creationId xmlns:p14="http://schemas.microsoft.com/office/powerpoint/2010/main" val="2099380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AD7ED-8AEB-43A1-9EF9-EB3F16C7A517}" type="slidenum">
              <a:rPr lang="ar-EG" smtClean="0"/>
              <a:pPr/>
              <a:t>25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29500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416FFA-5DFF-48A4-A0A0-6A9CE2E05C8A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4E9A1881-18FB-49FB-B661-37A1CD187C3F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63507810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2B9736-F3C4-4FA0-B7A4-A4167CCB2AE7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A4A6C-B653-49D9-84AD-0A699013A95C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0605219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F780D3-56AF-45F3-AB8B-8371F71C9551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2DC34308-FCCC-4605-AC66-1820DD0F4DC8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8909175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11AB10-2999-490C-83CF-65F1859D34F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500DEEA2-56DE-4D7B-A93C-D3F50B2715E3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36566693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1F94AF-DC12-4D08-9E85-220DBF9CF1E9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697A2888-B193-4FA2-B977-A4C7C88DF772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9846595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C92250-418D-467F-A630-7AD249E5C200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384CD9-5BE7-4BFA-8573-4359BDA3D47B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2032982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338CF3-6F08-4385-9F52-4F1FB9023C19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7C62CF-B5DF-458D-9A36-63197BAB8F19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4276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8F252C-4F7B-4536-9A21-C10740BD8453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FBAA6-57F1-483B-B222-8D31843576B1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7588565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4522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600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9387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0054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4164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5997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3F3E5E-254A-4EEC-B07F-7C7B2F73669D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3918C-E921-45EB-9782-D04EF75DEA12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3375476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C997BD-9BBD-4C41-A37B-3FB1C497BC5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ar-S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FBFCC6-E88F-49AC-85C7-D939E720F482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125720"/>
      </p:ext>
    </p:extLst>
  </p:cSld>
  <p:clrMapOvr>
    <a:masterClrMapping/>
  </p:clrMapOvr>
  <p:transition spd="med">
    <p:split orient="vert"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EFD70B-DBE7-4DCF-9356-947641D0659C}" type="datetimeFigureOut">
              <a:rPr lang="ar-SA" smtClean="0"/>
              <a:pPr>
                <a:defRPr/>
              </a:pPr>
              <a:t>24/02/41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4186E76E-4F87-4471-B4FB-9127A51A5FD5}" type="slidenum">
              <a:rPr lang="ar-SA" smtClean="0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327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ransition spd="med">
    <p:split orient="vert"/>
    <p:sndAc>
      <p:stSnd>
        <p:snd r:embed="rId18" name="push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5" Type="http://schemas.openxmlformats.org/officeDocument/2006/relationships/image" Target="../media/image31.wmf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34.png"/><Relationship Id="rId7" Type="http://schemas.microsoft.com/office/2007/relationships/hdphoto" Target="../media/hdphoto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audio" Target="../media/audio10.wav"/><Relationship Id="rId4" Type="http://schemas.openxmlformats.org/officeDocument/2006/relationships/audio" Target="../media/audio9.wav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3.wav"/><Relationship Id="rId3" Type="http://schemas.openxmlformats.org/officeDocument/2006/relationships/audio" Target="../media/audio8.wav"/><Relationship Id="rId7" Type="http://schemas.openxmlformats.org/officeDocument/2006/relationships/audio" Target="../media/audio10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5" Type="http://schemas.openxmlformats.org/officeDocument/2006/relationships/audio" Target="../media/audio11.wav"/><Relationship Id="rId10" Type="http://schemas.openxmlformats.org/officeDocument/2006/relationships/image" Target="../media/image45.png"/><Relationship Id="rId4" Type="http://schemas.openxmlformats.org/officeDocument/2006/relationships/audio" Target="../media/audio7.wav"/><Relationship Id="rId9" Type="http://schemas.openxmlformats.org/officeDocument/2006/relationships/audio" Target="../media/audio14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6.png"/><Relationship Id="rId5" Type="http://schemas.openxmlformats.org/officeDocument/2006/relationships/audio" Target="../media/audio7.wav"/><Relationship Id="rId4" Type="http://schemas.openxmlformats.org/officeDocument/2006/relationships/audio" Target="../media/audio8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audio" Target="../media/audio13.wav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12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11" Type="http://schemas.openxmlformats.org/officeDocument/2006/relationships/image" Target="../media/image53.png"/><Relationship Id="rId5" Type="http://schemas.openxmlformats.org/officeDocument/2006/relationships/image" Target="../media/image35.jp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audio" Target="../media/audio18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QU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80772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 descr="besmele-sm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908050"/>
            <a:ext cx="56896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نتيجة بحث الصور عن خلفية اقلام تلوين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4876800" y="6096000"/>
            <a:ext cx="426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4" descr="نتيجة بحث الصور عن خلفية اقلام تلوين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457200" y="6096000"/>
            <a:ext cx="426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6076801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بسملة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22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نتيجة بحث الصور عن رؤية 20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8144054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692150"/>
            <a:ext cx="7442200" cy="566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368647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صورة ذات صلة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63"/>
          <a:stretch>
            <a:fillRect/>
          </a:stretch>
        </p:blipFill>
        <p:spPr bwMode="auto">
          <a:xfrm>
            <a:off x="1524000" y="304800"/>
            <a:ext cx="6858000" cy="631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نتيجة بحث الصور عن خلفية اقلام تلوي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4876800" y="6096000"/>
            <a:ext cx="4267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نتيجة بحث الصور عن خلفية اقلام تلوي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1371600" y="6096000"/>
            <a:ext cx="3581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618267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نتيجة بحث الصور عن خلفية اقلام تلوي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4876800" y="5486400"/>
            <a:ext cx="4267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9">
            <a:extLst>
              <a:ext uri="{FF2B5EF4-FFF2-40B4-BE49-F238E27FC236}">
                <a16:creationId xmlns="" xmlns:a16="http://schemas.microsoft.com/office/drawing/2014/main" id="{7745EE74-64F3-48BB-B165-8018A2EEC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28600"/>
            <a:ext cx="2424113" cy="7699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ar-SA" sz="4400" b="1" dirty="0"/>
              <a:t>دعــــــــــــاء</a:t>
            </a:r>
            <a:endParaRPr lang="en-US" sz="4400" b="1" dirty="0">
              <a:cs typeface="Simplified Arabic" pitchFamily="18" charset="-78"/>
            </a:endParaRPr>
          </a:p>
        </p:txBody>
      </p:sp>
      <p:sp>
        <p:nvSpPr>
          <p:cNvPr id="6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60960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4000" b="1"/>
              <a:t>بسم الله والحمد الله والصلاة والسلام على نبينا محمد صلى الله عليه وسلم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4000" b="1"/>
              <a:t> اللهم افتح على قلوبنا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4000" b="1"/>
              <a:t> اللهم يا معلم إبراهيم علمنا ويا مفهم سليمان فهمنا وعلمنا ما جهلنا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4000" b="1"/>
              <a:t>وانفعنا بما علمتنا وزدنا علما اللهم افتح علينا فتحًا مبينًا</a:t>
            </a:r>
          </a:p>
        </p:txBody>
      </p:sp>
      <p:pic>
        <p:nvPicPr>
          <p:cNvPr id="10246" name="Picture 4" descr="نتيجة بحث الصور عن خلفية اقلام تلوي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1219200" y="5486400"/>
            <a:ext cx="3581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148504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صورة ذات صل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2286000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324600" y="4724400"/>
            <a:ext cx="2438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solidFill>
                  <a:srgbClr val="FF0000"/>
                </a:solidFill>
                <a:latin typeface="Arial" panose="020B0604020202020204" pitchFamily="34" charset="0"/>
              </a:rPr>
              <a:t>أنا فطنة 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solidFill>
                  <a:srgbClr val="FF0000"/>
                </a:solidFill>
                <a:latin typeface="Arial" panose="020B0604020202020204" pitchFamily="34" charset="0"/>
              </a:rPr>
              <a:t>أحافظ على ممتلكات بلادي ولا أعبث بها </a:t>
            </a:r>
            <a:endParaRPr lang="en-US" altLang="ar-SA" sz="28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2293" name="صورة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508625"/>
            <a:ext cx="12954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نتيجة بحث الصور عن رؤية 20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22479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سهم إلى اليسار 12">
            <a:extLst>
              <a:ext uri="{FF2B5EF4-FFF2-40B4-BE49-F238E27FC236}">
                <a16:creationId xmlns="" xmlns:a16="http://schemas.microsoft.com/office/drawing/2014/main" id="{CC24D21B-58F2-4F11-9FC6-C8BBFA8EC623}"/>
              </a:ext>
            </a:extLst>
          </p:cNvPr>
          <p:cNvSpPr/>
          <p:nvPr/>
        </p:nvSpPr>
        <p:spPr>
          <a:xfrm rot="2308522">
            <a:off x="3944938" y="1219200"/>
            <a:ext cx="2268537" cy="9144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4" name="سهم إلى اليسار 13">
            <a:extLst>
              <a:ext uri="{FF2B5EF4-FFF2-40B4-BE49-F238E27FC236}">
                <a16:creationId xmlns="" xmlns:a16="http://schemas.microsoft.com/office/drawing/2014/main" id="{75E0F2F3-B73C-4705-AAC6-81FA828562ED}"/>
              </a:ext>
            </a:extLst>
          </p:cNvPr>
          <p:cNvSpPr/>
          <p:nvPr/>
        </p:nvSpPr>
        <p:spPr>
          <a:xfrm rot="20545777">
            <a:off x="3667125" y="3216275"/>
            <a:ext cx="2266950" cy="9144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15" name="سهم إلى اليسار 14">
            <a:extLst>
              <a:ext uri="{FF2B5EF4-FFF2-40B4-BE49-F238E27FC236}">
                <a16:creationId xmlns="" xmlns:a16="http://schemas.microsoft.com/office/drawing/2014/main" id="{281F0E58-7381-4F28-9E47-2F5F8FB5F074}"/>
              </a:ext>
            </a:extLst>
          </p:cNvPr>
          <p:cNvSpPr/>
          <p:nvPr/>
        </p:nvSpPr>
        <p:spPr>
          <a:xfrm rot="19559376">
            <a:off x="4048125" y="4637088"/>
            <a:ext cx="2268538" cy="914400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87042" name="Picture 2" descr="صورة ذات صلة">
            <a:extLst>
              <a:ext uri="{FF2B5EF4-FFF2-40B4-BE49-F238E27FC236}">
                <a16:creationId xmlns="" xmlns:a16="http://schemas.microsoft.com/office/drawing/2014/main" id="{47187D38-C3E5-4A13-82AA-FCA85F74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95400" y="4724401"/>
            <a:ext cx="28194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9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1778000"/>
            <a:ext cx="263525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256578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>
            <a:extLst>
              <a:ext uri="{FF2B5EF4-FFF2-40B4-BE49-F238E27FC236}">
                <a16:creationId xmlns="" xmlns:a16="http://schemas.microsoft.com/office/drawing/2014/main" id="{A78FAF5F-3814-4F78-B474-DCAC593C74A9}"/>
              </a:ext>
            </a:extLst>
          </p:cNvPr>
          <p:cNvSpPr/>
          <p:nvPr/>
        </p:nvSpPr>
        <p:spPr>
          <a:xfrm>
            <a:off x="1828800" y="762000"/>
            <a:ext cx="5572132" cy="52149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ولكن يا مبدعات قبل</a:t>
            </a:r>
          </a:p>
          <a:p>
            <a:pPr algn="ctr" rtl="1" eaLnBrk="1" hangingPunct="1">
              <a:defRPr/>
            </a:pPr>
            <a:endParaRPr lang="ar-SA" sz="5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البدء بالدرس يجب</a:t>
            </a:r>
          </a:p>
          <a:p>
            <a:pPr algn="ctr" rtl="1" eaLnBrk="1" hangingPunct="1">
              <a:defRPr/>
            </a:pPr>
            <a:endParaRPr lang="ar-SA" sz="5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علينا أن نتقيد</a:t>
            </a:r>
          </a:p>
          <a:p>
            <a:pPr algn="ctr" rtl="1" eaLnBrk="1" hangingPunct="1">
              <a:defRPr/>
            </a:pPr>
            <a:endParaRPr lang="ar-SA" sz="54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بالقوانين الصفية </a:t>
            </a:r>
          </a:p>
          <a:p>
            <a:pPr algn="ct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95600"/>
            <a:ext cx="27082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 descr="نتيجة بحث الصور عن قلم رصاص كليب ارت"/>
          <p:cNvPicPr>
            <a:picLocks noChangeAspect="1" noChangeArrowheads="1"/>
          </p:cNvPicPr>
          <p:nvPr/>
        </p:nvPicPr>
        <p:blipFill>
          <a:blip r:embed="rId5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2441" flipV="1">
            <a:off x="6735763" y="608013"/>
            <a:ext cx="236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638904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مستدير الزوايا 4">
            <a:extLst>
              <a:ext uri="{FF2B5EF4-FFF2-40B4-BE49-F238E27FC236}">
                <a16:creationId xmlns="" xmlns:a16="http://schemas.microsoft.com/office/drawing/2014/main" id="{2B6F71B4-AC01-4C24-A611-F9E88232FE46}"/>
              </a:ext>
            </a:extLst>
          </p:cNvPr>
          <p:cNvSpPr/>
          <p:nvPr/>
        </p:nvSpPr>
        <p:spPr>
          <a:xfrm>
            <a:off x="1447800" y="950913"/>
            <a:ext cx="7315200" cy="52149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أصوغ مع مجموعتي </a:t>
            </a:r>
          </a:p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القوانين الصفية ...</a:t>
            </a:r>
          </a:p>
          <a:p>
            <a:pPr algn="ct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4343400"/>
            <a:ext cx="3314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2" descr="نتيجة بحث الصور عن قلم رصاص كليب ارت"/>
          <p:cNvPicPr>
            <a:picLocks noChangeAspect="1" noChangeArrowheads="1"/>
          </p:cNvPicPr>
          <p:nvPr/>
        </p:nvPicPr>
        <p:blipFill>
          <a:blip r:embed="rId5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2441" flipV="1">
            <a:off x="6735763" y="608013"/>
            <a:ext cx="236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451052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1DECE709-6DC9-4A02-9140-662D247E5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1656" t="4761" r="12888" b="6246"/>
          <a:stretch>
            <a:fillRect/>
          </a:stretch>
        </p:blipFill>
        <p:spPr bwMode="auto">
          <a:xfrm>
            <a:off x="3368675" y="2155825"/>
            <a:ext cx="2706688" cy="2090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4415ECA3-C66C-4B29-B3EC-20F3CB05F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1656" t="6592" r="11733" b="6246"/>
          <a:stretch>
            <a:fillRect/>
          </a:stretch>
        </p:blipFill>
        <p:spPr bwMode="auto">
          <a:xfrm>
            <a:off x="6326188" y="2155825"/>
            <a:ext cx="2554287" cy="207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65B9CE1C-15CF-44C4-A57E-7ADABB5B3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15121" t="5676" r="17508" b="6246"/>
          <a:stretch>
            <a:fillRect/>
          </a:stretch>
        </p:blipFill>
        <p:spPr bwMode="auto">
          <a:xfrm>
            <a:off x="314325" y="2155825"/>
            <a:ext cx="2805113" cy="207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F5BF9450-1F2B-47A4-884E-D073B1AA4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11312" t="4761" r="21743" b="6246"/>
          <a:stretch>
            <a:fillRect/>
          </a:stretch>
        </p:blipFill>
        <p:spPr bwMode="auto">
          <a:xfrm>
            <a:off x="314325" y="4433888"/>
            <a:ext cx="2805113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152F7C63-95EC-47A7-A4AB-0311134E9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12041" t="4761" r="11733" b="6246"/>
          <a:stretch>
            <a:fillRect/>
          </a:stretch>
        </p:blipFill>
        <p:spPr bwMode="auto">
          <a:xfrm>
            <a:off x="3368675" y="4433888"/>
            <a:ext cx="2706688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56485C68-36BF-48F5-9FE7-17E0B1B79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 l="10886" t="4761" r="12503" b="6246"/>
          <a:stretch>
            <a:fillRect/>
          </a:stretch>
        </p:blipFill>
        <p:spPr bwMode="auto">
          <a:xfrm>
            <a:off x="6326188" y="4433888"/>
            <a:ext cx="2554287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مستطيل 9">
            <a:extLst>
              <a:ext uri="{FF2B5EF4-FFF2-40B4-BE49-F238E27FC236}">
                <a16:creationId xmlns="" xmlns:a16="http://schemas.microsoft.com/office/drawing/2014/main" id="{A50945C0-1E9F-4967-ABDE-E1D478AF1E6F}"/>
              </a:ext>
            </a:extLst>
          </p:cNvPr>
          <p:cNvSpPr/>
          <p:nvPr/>
        </p:nvSpPr>
        <p:spPr>
          <a:xfrm>
            <a:off x="3770573" y="5170310"/>
            <a:ext cx="2100409" cy="564909"/>
          </a:xfrm>
          <a:prstGeom prst="rect">
            <a:avLst/>
          </a:prstGeom>
          <a:solidFill>
            <a:schemeClr val="bg1"/>
          </a:solidFill>
        </p:spPr>
        <p:txBody>
          <a:bodyPr lIns="71645" tIns="35823" rIns="71645" bIns="35823">
            <a:spAutoFit/>
          </a:bodyPr>
          <a:lstStyle/>
          <a:p>
            <a:pPr algn="r" defTabSz="716550" rtl="1" eaLnBrk="1" hangingPunct="1">
              <a:defRPr/>
            </a:pPr>
            <a:r>
              <a:rPr lang="ar-SA" sz="16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rgbClr val="000000"/>
                </a:solidFill>
              </a:rPr>
              <a:t>وأطبق استراتيجيات التعلم النشط 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="" xmlns:a16="http://schemas.microsoft.com/office/drawing/2014/main" id="{30C3C613-C4B2-4482-AEAE-A1E0C9475742}"/>
              </a:ext>
            </a:extLst>
          </p:cNvPr>
          <p:cNvSpPr/>
          <p:nvPr/>
        </p:nvSpPr>
        <p:spPr>
          <a:xfrm>
            <a:off x="214282" y="714356"/>
            <a:ext cx="8643965" cy="1088008"/>
          </a:xfrm>
          <a:prstGeom prst="rect">
            <a:avLst/>
          </a:prstGeom>
          <a:noFill/>
        </p:spPr>
        <p:txBody>
          <a:bodyPr lIns="71645" tIns="35823" rIns="71645" bIns="35823">
            <a:spAutoFit/>
          </a:bodyPr>
          <a:lstStyle/>
          <a:p>
            <a:pPr algn="ctr" defTabSz="716550" rtl="1" eaLnBrk="1" hangingPunct="1">
              <a:defRPr/>
            </a:pPr>
            <a:r>
              <a:rPr lang="ar-SA" sz="6600" b="1" cap="all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أنا فطنة ألتزم بالقوانين الصفية </a:t>
            </a:r>
          </a:p>
        </p:txBody>
      </p:sp>
    </p:spTree>
    <p:extLst>
      <p:ext uri="{BB962C8B-B14F-4D97-AF65-F5344CB8AC3E}">
        <p14:creationId xmlns:p14="http://schemas.microsoft.com/office/powerpoint/2010/main" val="364780570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="" xmlns:a16="http://schemas.microsoft.com/office/drawing/2014/main" id="{6ABA98C3-B3BF-4BB2-8B10-C3CCB2A32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-2275"/>
            <a:ext cx="7696200" cy="762000"/>
          </a:xfrm>
          <a:ln>
            <a:miter lim="800000"/>
            <a:headEnd/>
            <a:tailEnd/>
          </a:ln>
          <a:extLst/>
        </p:spPr>
        <p:txBody>
          <a:bodyPr rtlCol="1">
            <a:normAutofit fontScale="90000"/>
          </a:bodyPr>
          <a:lstStyle/>
          <a:p>
            <a:pPr defTabSz="716550" eaLnBrk="1" fontAlgn="auto" hangingPunct="1">
              <a:spcAft>
                <a:spcPts val="0"/>
              </a:spcAft>
              <a:defRPr/>
            </a:pPr>
            <a:r>
              <a:rPr lang="ar-SA" sz="3200" b="1" cap="all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pitchFamily="34" charset="0"/>
              </a:rPr>
              <a:t>أنا فطنة ألتزم بميثاق أخلاقيات التحدث والاستماع </a:t>
            </a:r>
          </a:p>
        </p:txBody>
      </p:sp>
      <p:sp>
        <p:nvSpPr>
          <p:cNvPr id="19459" name="مستطيل 3"/>
          <p:cNvSpPr>
            <a:spLocks noChangeArrowheads="1"/>
          </p:cNvSpPr>
          <p:nvPr/>
        </p:nvSpPr>
        <p:spPr bwMode="auto">
          <a:xfrm>
            <a:off x="1447800" y="1066800"/>
            <a:ext cx="7239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200" b="1" dirty="0">
                <a:solidFill>
                  <a:srgbClr val="0000FF"/>
                </a:solidFill>
                <a:latin typeface="Arial" panose="020B0604020202020204" pitchFamily="34" charset="0"/>
              </a:rPr>
              <a:t>نتعهد نحن براعم الصف </a:t>
            </a:r>
            <a:r>
              <a:rPr lang="ar-SA" altLang="ar-SA" sz="32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الثاني</a:t>
            </a:r>
            <a:endParaRPr lang="ar-SA" altLang="ar-SA" sz="32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2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بمدرسة ال بجاد </a:t>
            </a:r>
            <a:endParaRPr lang="ar-SA" altLang="ar-SA" sz="32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2800" b="1" dirty="0">
                <a:solidFill>
                  <a:srgbClr val="FF0000"/>
                </a:solidFill>
                <a:latin typeface="Arial" panose="020B0604020202020204" pitchFamily="34" charset="0"/>
              </a:rPr>
              <a:t>أن نلتزم بأخلاقيات الاستماع التالية: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16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ar-SA" altLang="ar-SA" sz="2800" b="1" dirty="0">
                <a:latin typeface="Arial" panose="020B0604020202020204" pitchFamily="34" charset="0"/>
              </a:rPr>
              <a:t>الجلوس بطريقة صحيحة والتوجه بالنظر للمعلمة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ar-SA" altLang="ar-SA" sz="2800" b="1" dirty="0">
                <a:latin typeface="Arial" panose="020B0604020202020204" pitchFamily="34" charset="0"/>
              </a:rPr>
              <a:t>نستمع ونصغي بانتباه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ar-SA" altLang="ar-SA" sz="2800" b="1" dirty="0">
                <a:latin typeface="Arial" panose="020B0604020202020204" pitchFamily="34" charset="0"/>
              </a:rPr>
              <a:t>نستأذن قبل التحدث وعدم مقاطعة المتحدث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ar-SA" altLang="ar-SA" sz="2800" b="1" dirty="0">
                <a:latin typeface="Arial" panose="020B0604020202020204" pitchFamily="34" charset="0"/>
              </a:rPr>
              <a:t>نخاطب زميلاتنا بأسمائهن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ar-SA" altLang="ar-SA" sz="2800" b="1" dirty="0">
                <a:latin typeface="Arial" panose="020B0604020202020204" pitchFamily="34" charset="0"/>
              </a:rPr>
              <a:t>ننصت عندما يتحدث الغير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ar-SA" altLang="ar-SA" sz="2800" b="1" dirty="0">
                <a:latin typeface="Arial" panose="020B0604020202020204" pitchFamily="34" charset="0"/>
              </a:rPr>
              <a:t>تشجيع زميلاتنا عند المشاركة  </a:t>
            </a:r>
            <a:r>
              <a:rPr lang="ar-SA" altLang="ar-SA" sz="24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9460" name="Picture 2" descr="نتيجة بحث الصور عن قلم رصاص كليب ارت"/>
          <p:cNvPicPr>
            <a:picLocks noChangeAspect="1" noChangeArrowheads="1"/>
          </p:cNvPicPr>
          <p:nvPr/>
        </p:nvPicPr>
        <p:blipFill>
          <a:blip r:embed="rId4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9614" flipV="1">
            <a:off x="7240588" y="1016000"/>
            <a:ext cx="16843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500688"/>
            <a:ext cx="1966913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722494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4343400"/>
            <a:ext cx="3314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2" descr="نتيجة بحث الصور عن قلم رصاص كليب ارت"/>
          <p:cNvPicPr>
            <a:picLocks noChangeAspect="1" noChangeArrowheads="1"/>
          </p:cNvPicPr>
          <p:nvPr/>
        </p:nvPicPr>
        <p:blipFill>
          <a:blip r:embed="rId5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2441" flipV="1">
            <a:off x="6735763" y="608013"/>
            <a:ext cx="236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مستطيل مستدير الزوايا 4">
            <a:extLst>
              <a:ext uri="{FF2B5EF4-FFF2-40B4-BE49-F238E27FC236}">
                <a16:creationId xmlns="" xmlns:a16="http://schemas.microsoft.com/office/drawing/2014/main" id="{E5583C5B-E87F-46BA-A256-C92C9A32A80D}"/>
              </a:ext>
            </a:extLst>
          </p:cNvPr>
          <p:cNvSpPr/>
          <p:nvPr/>
        </p:nvSpPr>
        <p:spPr>
          <a:xfrm>
            <a:off x="2286000" y="950913"/>
            <a:ext cx="6735695" cy="52149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39" tIns="45570" rIns="91139" bIns="45570" rtlCol="1" anchor="ctr"/>
          <a:lstStyle/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أصوغ مع مجموعتي </a:t>
            </a:r>
          </a:p>
          <a:p>
            <a:pPr algn="ctr" rtl="1" eaLnBrk="1" hangingPunct="1">
              <a:defRPr/>
            </a:pPr>
            <a:r>
              <a:rPr lang="ar-SA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قوانين التعلم التعاوني ...</a:t>
            </a:r>
          </a:p>
          <a:p>
            <a:pPr algn="ctr" rtl="1" eaLnBrk="1" hangingPunct="1">
              <a:defRPr/>
            </a:pPr>
            <a:endParaRPr lang="ar-SA" sz="4400" b="1" dirty="0">
              <a:solidFill>
                <a:schemeClr val="tx1"/>
              </a:solidFill>
            </a:endParaRPr>
          </a:p>
        </p:txBody>
      </p:sp>
      <p:pic>
        <p:nvPicPr>
          <p:cNvPr id="21509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950149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مستطيل 1"/>
          <p:cNvSpPr>
            <a:spLocks noChangeArrowheads="1"/>
          </p:cNvSpPr>
          <p:nvPr/>
        </p:nvSpPr>
        <p:spPr bwMode="auto">
          <a:xfrm>
            <a:off x="2286000" y="285750"/>
            <a:ext cx="5715000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600" b="1">
                <a:latin typeface="Adobe Arabic" pitchFamily="18" charset="-78"/>
                <a:cs typeface="Adobe Arabic" pitchFamily="18" charset="-78"/>
              </a:rPr>
              <a:t>مهام أفراد المجموعة في التعلم التعاوني 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="" xmlns:a16="http://schemas.microsoft.com/office/drawing/2014/main" id="{E0260B7C-294E-42C7-8856-1E5D5B0D1EBE}"/>
              </a:ext>
            </a:extLst>
          </p:cNvPr>
          <p:cNvSpPr/>
          <p:nvPr/>
        </p:nvSpPr>
        <p:spPr>
          <a:xfrm>
            <a:off x="2357422" y="1142984"/>
            <a:ext cx="6429420" cy="1785950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000" dirty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1- القائدة : </a:t>
            </a:r>
          </a:p>
          <a:p>
            <a:pPr algn="ctr" rtl="1" eaLnBrk="1" hangingPunct="1">
              <a:defRPr/>
            </a:pPr>
            <a:r>
              <a:rPr lang="ar-SA" sz="2400" b="1" dirty="0">
                <a:solidFill>
                  <a:schemeClr val="tx1"/>
                </a:solidFill>
              </a:rPr>
              <a:t>إدارة الحوار والمناقشة أثناء عمل المجموعة .</a:t>
            </a:r>
          </a:p>
          <a:p>
            <a:pPr algn="ctr" rtl="1" eaLnBrk="1" hangingPunct="1">
              <a:defRPr/>
            </a:pPr>
            <a:r>
              <a:rPr lang="ar-SA" sz="2400" b="1" dirty="0">
                <a:solidFill>
                  <a:schemeClr val="tx1"/>
                </a:solidFill>
              </a:rPr>
              <a:t>توزيع الفرص على أفراد المجموعة عند عرض النشاط </a:t>
            </a:r>
          </a:p>
          <a:p>
            <a:pPr algn="ctr" rtl="1" eaLnBrk="1" hangingPunct="1">
              <a:defRPr/>
            </a:pPr>
            <a:r>
              <a:rPr lang="ar-SA" sz="2400" b="1" dirty="0">
                <a:solidFill>
                  <a:schemeClr val="tx1"/>
                </a:solidFill>
              </a:rPr>
              <a:t>لمتحدثة الوحيدة مع المعلمة . وتستلم المواد من المعلمة 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="" xmlns:a16="http://schemas.microsoft.com/office/drawing/2014/main" id="{D5863EED-8686-4C17-9D51-058F31D1E06A}"/>
              </a:ext>
            </a:extLst>
          </p:cNvPr>
          <p:cNvSpPr/>
          <p:nvPr/>
        </p:nvSpPr>
        <p:spPr>
          <a:xfrm>
            <a:off x="500034" y="4929198"/>
            <a:ext cx="6143668" cy="1714512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000" dirty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4- الباحثة : </a:t>
            </a:r>
          </a:p>
          <a:p>
            <a:pPr algn="ctr" rtl="1" eaLnBrk="1" hangingPunct="1">
              <a:defRPr/>
            </a:pPr>
            <a:r>
              <a:rPr lang="ar-SA" sz="2400" b="1" dirty="0">
                <a:solidFill>
                  <a:schemeClr val="tx1"/>
                </a:solidFill>
              </a:rPr>
              <a:t>تساعد أفراد المجموعة على الوصول إلى الإجابة الصحيحة </a:t>
            </a:r>
            <a:r>
              <a:rPr lang="ar-SA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="" xmlns:a16="http://schemas.microsoft.com/office/drawing/2014/main" id="{B1EDCE2B-2F5C-41C2-8A8C-0E9F9E06D849}"/>
              </a:ext>
            </a:extLst>
          </p:cNvPr>
          <p:cNvSpPr/>
          <p:nvPr/>
        </p:nvSpPr>
        <p:spPr>
          <a:xfrm>
            <a:off x="285720" y="3214686"/>
            <a:ext cx="4143404" cy="1428760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000" dirty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3- القارئة : </a:t>
            </a:r>
          </a:p>
          <a:p>
            <a:pPr algn="ctr" rtl="1" eaLnBrk="1" hangingPunct="1">
              <a:defRPr/>
            </a:pPr>
            <a:r>
              <a:rPr lang="ar-SA" sz="2400" b="1" dirty="0">
                <a:solidFill>
                  <a:schemeClr val="tx1"/>
                </a:solidFill>
              </a:rPr>
              <a:t>تلخص أفكار المجموعة  في نقاط محددة وتذكرها .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="" xmlns:a16="http://schemas.microsoft.com/office/drawing/2014/main" id="{B9760E66-A5E4-4617-87FC-72F622FFE6A7}"/>
              </a:ext>
            </a:extLst>
          </p:cNvPr>
          <p:cNvSpPr/>
          <p:nvPr/>
        </p:nvSpPr>
        <p:spPr>
          <a:xfrm>
            <a:off x="4643438" y="3286124"/>
            <a:ext cx="4143404" cy="1428760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ar-SA" sz="4000" dirty="0">
                <a:solidFill>
                  <a:srgbClr val="FF0000"/>
                </a:solidFill>
                <a:latin typeface="Adobe Arabic" pitchFamily="18" charset="-78"/>
                <a:cs typeface="Adobe Arabic" pitchFamily="18" charset="-78"/>
              </a:rPr>
              <a:t>2- الكاتبة : </a:t>
            </a:r>
          </a:p>
          <a:p>
            <a:pPr algn="ctr" rtl="1" eaLnBrk="1" hangingPunct="1">
              <a:defRPr/>
            </a:pPr>
            <a:r>
              <a:rPr lang="ar-SA" sz="2400" b="1" dirty="0">
                <a:solidFill>
                  <a:schemeClr val="tx1"/>
                </a:solidFill>
              </a:rPr>
              <a:t>كتابة أفكار المجموعة وتحرير التقرير.</a:t>
            </a:r>
          </a:p>
        </p:txBody>
      </p:sp>
      <p:pic>
        <p:nvPicPr>
          <p:cNvPr id="2356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357688"/>
            <a:ext cx="2214563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0250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440850"/>
      </p:ext>
    </p:extLst>
  </p:cSld>
  <p:clrMapOvr>
    <a:masterClrMapping/>
  </p:clrMapOvr>
  <p:transition spd="med">
    <p:split orient="vert"/>
    <p:sndAc>
      <p:stSnd>
        <p:snd r:embed="rId3" name="push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44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ربع نص 2">
            <a:extLst>
              <a:ext uri="{FF2B5EF4-FFF2-40B4-BE49-F238E27FC236}">
                <a16:creationId xmlns="" xmlns:a16="http://schemas.microsoft.com/office/drawing/2014/main" id="{81036AA5-55C1-4AB5-B538-09705605A52F}"/>
              </a:ext>
            </a:extLst>
          </p:cNvPr>
          <p:cNvSpPr txBox="1"/>
          <p:nvPr/>
        </p:nvSpPr>
        <p:spPr>
          <a:xfrm>
            <a:off x="3276600" y="2438400"/>
            <a:ext cx="5867400" cy="3139317"/>
          </a:xfrm>
          <a:prstGeom prst="rect">
            <a:avLst/>
          </a:prstGeom>
          <a:noFill/>
        </p:spPr>
        <p:txBody>
          <a:bodyPr lIns="91437" tIns="45718" rIns="91437" bIns="45718" rtlCol="1">
            <a:spAutoFit/>
          </a:bodyPr>
          <a:lstStyle/>
          <a:p>
            <a:pPr algn="ctr" rtl="1" eaLnBrk="1" hangingPunct="1">
              <a:defRPr/>
            </a:pPr>
            <a:r>
              <a:rPr lang="en-US" dirty="0">
                <a:ln>
                  <a:solidFill>
                    <a:schemeClr val="tx1"/>
                  </a:solidFill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r-SA" sz="6600" dirty="0">
                <a:ln>
                  <a:solidFill>
                    <a:schemeClr val="tx1"/>
                  </a:solidFill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وعلى هذا تم الاتفاق</a:t>
            </a:r>
          </a:p>
          <a:p>
            <a:pPr algn="ctr" rtl="1" eaLnBrk="1" hangingPunct="1">
              <a:defRPr/>
            </a:pPr>
            <a:r>
              <a:rPr lang="ar-SA" sz="6600" dirty="0">
                <a:ln>
                  <a:solidFill>
                    <a:schemeClr val="tx1"/>
                  </a:solidFill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مع فطنات </a:t>
            </a:r>
          </a:p>
          <a:p>
            <a:pPr algn="ctr" rtl="1" eaLnBrk="1" hangingPunct="1">
              <a:defRPr/>
            </a:pPr>
            <a:r>
              <a:rPr lang="ar-SA" sz="6600" dirty="0">
                <a:ln>
                  <a:solidFill>
                    <a:schemeClr val="tx1"/>
                  </a:solidFill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الصف الثاني</a:t>
            </a:r>
          </a:p>
        </p:txBody>
      </p:sp>
    </p:spTree>
    <p:extLst>
      <p:ext uri="{BB962C8B-B14F-4D97-AF65-F5344CB8AC3E}">
        <p14:creationId xmlns:p14="http://schemas.microsoft.com/office/powerpoint/2010/main" val="478338392"/>
      </p:ext>
    </p:extLst>
  </p:cSld>
  <p:clrMapOvr>
    <a:masterClrMapping/>
  </p:clrMapOvr>
  <p:transition advTm="0">
    <p:sndAc>
      <p:stSnd>
        <p:snd r:embed="rId2" name="0139 -  خطأ الويندوز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="" xmlns:a16="http://schemas.microsoft.com/office/drawing/2014/main" id="{61A8A783-F7C7-4AC7-9654-48FB30CBDA39}"/>
              </a:ext>
            </a:extLst>
          </p:cNvPr>
          <p:cNvSpPr/>
          <p:nvPr/>
        </p:nvSpPr>
        <p:spPr>
          <a:xfrm>
            <a:off x="3071802" y="928670"/>
            <a:ext cx="42835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eaLnBrk="1" hangingPunct="1">
              <a:defRPr/>
            </a:pPr>
            <a:r>
              <a:rPr lang="ar-SA" sz="60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جميلتي الرائعة :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="" xmlns:a16="http://schemas.microsoft.com/office/drawing/2014/main" id="{D9FCA68C-0608-425B-9B0B-270ED15CFEE9}"/>
              </a:ext>
            </a:extLst>
          </p:cNvPr>
          <p:cNvSpPr/>
          <p:nvPr/>
        </p:nvSpPr>
        <p:spPr>
          <a:xfrm>
            <a:off x="571472" y="2214554"/>
            <a:ext cx="6894837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 eaLnBrk="1" hangingPunct="1">
              <a:defRPr/>
            </a:pPr>
            <a:r>
              <a:rPr lang="ar-SA" sz="5400" b="1" dirty="0"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لكي تكوني فراشة جميلة </a:t>
            </a:r>
          </a:p>
          <a:p>
            <a:pPr algn="ctr" rtl="1" eaLnBrk="1" hangingPunct="1">
              <a:defRPr/>
            </a:pPr>
            <a:r>
              <a:rPr lang="ar-SA" sz="5400" b="1" dirty="0"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لا بد أن تكوني</a:t>
            </a:r>
          </a:p>
          <a:p>
            <a:pPr algn="ctr" rtl="1" eaLnBrk="1" hangingPunct="1">
              <a:defRPr/>
            </a:pPr>
            <a:r>
              <a:rPr lang="ar-SA" sz="5400" b="1" dirty="0"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نشيطة خلال الحصة </a:t>
            </a:r>
          </a:p>
          <a:p>
            <a:pPr algn="ctr" rtl="1" eaLnBrk="1" hangingPunct="1">
              <a:defRPr/>
            </a:pPr>
            <a:r>
              <a:rPr lang="ar-SA" sz="5400" b="1" dirty="0"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لتحصلي على التعزيز الفردي </a:t>
            </a:r>
            <a:r>
              <a:rPr lang="ar-SA" sz="4400" b="1" dirty="0">
                <a:solidFill>
                  <a:srgbClr val="0000FF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4176892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نتيجة بحث الصور عن قوانين الصف كرتون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5" t="50000" r="57793" b="7964"/>
          <a:stretch>
            <a:fillRect/>
          </a:stretch>
        </p:blipFill>
        <p:spPr bwMode="auto">
          <a:xfrm>
            <a:off x="1700213" y="504825"/>
            <a:ext cx="1728787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6" descr="صورة ذات صلة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26988"/>
            <a:ext cx="617378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="" xmlns:a16="http://schemas.microsoft.com/office/drawing/2014/main" id="{3C559434-B1F7-4EAF-8D5D-5968A353E3D5}"/>
              </a:ext>
            </a:extLst>
          </p:cNvPr>
          <p:cNvSpPr/>
          <p:nvPr/>
        </p:nvSpPr>
        <p:spPr>
          <a:xfrm rot="21262946">
            <a:off x="5600088" y="489314"/>
            <a:ext cx="32079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1" eaLnBrk="1" hangingPunct="1">
              <a:defRPr/>
            </a:pPr>
            <a:r>
              <a:rPr lang="ar-SA" sz="5400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بطاقة دخول</a:t>
            </a:r>
          </a:p>
        </p:txBody>
      </p:sp>
      <p:sp>
        <p:nvSpPr>
          <p:cNvPr id="27653" name="مستطيل 6"/>
          <p:cNvSpPr>
            <a:spLocks noChangeArrowheads="1"/>
          </p:cNvSpPr>
          <p:nvPr/>
        </p:nvSpPr>
        <p:spPr bwMode="auto">
          <a:xfrm>
            <a:off x="5129213" y="2274888"/>
            <a:ext cx="31765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latin typeface="Arial" panose="020B0604020202020204" pitchFamily="34" charset="0"/>
                <a:sym typeface="Wingdings 2" panose="05020102010507070707" pitchFamily="18" charset="2"/>
              </a:rPr>
              <a:t>1 </a:t>
            </a:r>
            <a:r>
              <a:rPr lang="ar-SA" altLang="ar-SA" sz="2800" b="1">
                <a:latin typeface="Arial" panose="020B0604020202020204" pitchFamily="34" charset="0"/>
              </a:rPr>
              <a:t> كم وحدة درسنا ؟</a:t>
            </a:r>
          </a:p>
        </p:txBody>
      </p:sp>
      <p:sp>
        <p:nvSpPr>
          <p:cNvPr id="27654" name="مستطيل 8"/>
          <p:cNvSpPr>
            <a:spLocks noChangeArrowheads="1"/>
          </p:cNvSpPr>
          <p:nvPr/>
        </p:nvSpPr>
        <p:spPr bwMode="auto">
          <a:xfrm>
            <a:off x="3276600" y="2851150"/>
            <a:ext cx="5194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latin typeface="Arial" panose="020B0604020202020204" pitchFamily="34" charset="0"/>
                <a:sym typeface="Wingdings 2" panose="05020102010507070707" pitchFamily="18" charset="2"/>
              </a:rPr>
              <a:t>2 </a:t>
            </a:r>
            <a:r>
              <a:rPr lang="ar-SA" altLang="ar-SA" sz="2800" b="1">
                <a:latin typeface="Arial" panose="020B0604020202020204" pitchFamily="34" charset="0"/>
              </a:rPr>
              <a:t> ما مجال الوحدة التي ندرسها الآن؟</a:t>
            </a:r>
          </a:p>
        </p:txBody>
      </p:sp>
      <p:sp>
        <p:nvSpPr>
          <p:cNvPr id="27655" name="مستطيل 10"/>
          <p:cNvSpPr>
            <a:spLocks noChangeArrowheads="1"/>
          </p:cNvSpPr>
          <p:nvPr/>
        </p:nvSpPr>
        <p:spPr bwMode="auto">
          <a:xfrm>
            <a:off x="3824288" y="3482975"/>
            <a:ext cx="44640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latin typeface="Arial" panose="020B0604020202020204" pitchFamily="34" charset="0"/>
                <a:sym typeface="Wingdings 2" panose="05020102010507070707" pitchFamily="18" charset="2"/>
              </a:rPr>
              <a:t>3 </a:t>
            </a:r>
            <a:r>
              <a:rPr lang="ar-SA" altLang="ar-SA" sz="2800" b="1">
                <a:latin typeface="Arial" panose="020B0604020202020204" pitchFamily="34" charset="0"/>
              </a:rPr>
              <a:t> كم رقم الوحدة التي ندرسها؟</a:t>
            </a:r>
          </a:p>
        </p:txBody>
      </p:sp>
      <p:sp>
        <p:nvSpPr>
          <p:cNvPr id="27656" name="مستطيل 10"/>
          <p:cNvSpPr>
            <a:spLocks noChangeArrowheads="1"/>
          </p:cNvSpPr>
          <p:nvPr/>
        </p:nvSpPr>
        <p:spPr bwMode="auto">
          <a:xfrm>
            <a:off x="2832100" y="4121150"/>
            <a:ext cx="56546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latin typeface="Arial" panose="020B0604020202020204" pitchFamily="34" charset="0"/>
                <a:sym typeface="Wingdings 2" panose="05020102010507070707" pitchFamily="18" charset="2"/>
              </a:rPr>
              <a:t>4 </a:t>
            </a:r>
            <a:r>
              <a:rPr lang="ar-SA" altLang="ar-SA" sz="2800" b="1">
                <a:latin typeface="Arial" panose="020B0604020202020204" pitchFamily="34" charset="0"/>
              </a:rPr>
              <a:t> كوني عملية حسابية ناتجها رقم الوحدة ؟</a:t>
            </a:r>
          </a:p>
        </p:txBody>
      </p:sp>
      <p:sp>
        <p:nvSpPr>
          <p:cNvPr id="27657" name="مستطيل 12"/>
          <p:cNvSpPr>
            <a:spLocks noChangeArrowheads="1"/>
          </p:cNvSpPr>
          <p:nvPr/>
        </p:nvSpPr>
        <p:spPr bwMode="auto">
          <a:xfrm>
            <a:off x="3084513" y="4786313"/>
            <a:ext cx="5149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sz="2800" b="1">
                <a:latin typeface="Arial" panose="020B0604020202020204" pitchFamily="34" charset="0"/>
                <a:sym typeface="Wingdings 2" panose="05020102010507070707" pitchFamily="18" charset="2"/>
              </a:rPr>
              <a:t>5 </a:t>
            </a:r>
            <a:r>
              <a:rPr lang="ar-SA" altLang="ar-SA" sz="2800" b="1">
                <a:latin typeface="Arial" panose="020B0604020202020204" pitchFamily="34" charset="0"/>
              </a:rPr>
              <a:t> ما لون الوحدة  ؟ وبـمـا يـذكــرك ؟</a:t>
            </a:r>
          </a:p>
        </p:txBody>
      </p:sp>
      <p:pic>
        <p:nvPicPr>
          <p:cNvPr id="27658" name="Picture 2" descr="صورة ذات صلة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28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165022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713590" y="1070232"/>
            <a:ext cx="7632848" cy="2952328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"/>
          <p:cNvSpPr/>
          <p:nvPr/>
        </p:nvSpPr>
        <p:spPr>
          <a:xfrm rot="21344247">
            <a:off x="1929534" y="1601249"/>
            <a:ext cx="47018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dirty="0">
                <a:solidFill>
                  <a:srgbClr val="C00000"/>
                </a:solidFill>
                <a:latin typeface="+mn-lt"/>
                <a:cs typeface="+mn-cs"/>
              </a:rPr>
              <a:t>الوحدة الثالثة</a:t>
            </a:r>
            <a:endParaRPr lang="en-US" sz="5400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5400" dirty="0" smtClean="0">
                <a:solidFill>
                  <a:srgbClr val="C00000"/>
                </a:solidFill>
                <a:latin typeface="+mn-lt"/>
                <a:cs typeface="+mn-cs"/>
              </a:rPr>
              <a:t>وَطَني السُعُودية </a:t>
            </a:r>
            <a:endParaRPr lang="ar-EG" sz="5400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090" y="3903793"/>
            <a:ext cx="1656348" cy="18929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943" y="4081792"/>
            <a:ext cx="1868142" cy="17999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2811"/>
            <a:ext cx="1841216" cy="20654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qtn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844824"/>
            <a:ext cx="4064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9" descr="تعليم08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774" cy="96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Amr&amp;Mohamed\Desktop\saudi-flag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9586503">
            <a:off x="312865" y="376235"/>
            <a:ext cx="3372890" cy="3583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781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لنشيد الوطني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0" y="18002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96168"/>
      </p:ext>
    </p:extLst>
  </p:cSld>
  <p:clrMapOvr>
    <a:masterClrMapping/>
  </p:clrMapOvr>
  <p:transition spd="med">
    <p:split orient="vert"/>
    <p:sndAc>
      <p:stSnd>
        <p:snd r:embed="rId4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مجموعة 13"/>
          <p:cNvGrpSpPr/>
          <p:nvPr/>
        </p:nvGrpSpPr>
        <p:grpSpPr>
          <a:xfrm>
            <a:off x="2840828" y="118371"/>
            <a:ext cx="3456384" cy="1007453"/>
            <a:chOff x="2274540" y="0"/>
            <a:chExt cx="4457699" cy="84542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15" name="صورة 14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4540" y="0"/>
              <a:ext cx="4457699" cy="845423"/>
            </a:xfrm>
            <a:prstGeom prst="downArrowCallou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16" name="مستطيل 8"/>
            <p:cNvSpPr/>
            <p:nvPr/>
          </p:nvSpPr>
          <p:spPr>
            <a:xfrm>
              <a:off x="3820977" y="67483"/>
              <a:ext cx="1201296" cy="48578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ar-SA" sz="2800" b="1" dirty="0" smtClean="0">
                  <a:solidFill>
                    <a:srgbClr val="0000FF"/>
                  </a:solidFill>
                  <a:latin typeface="Traditional Arabic" panose="02020603050405020304" pitchFamily="18" charset="-78"/>
                  <a:cs typeface="Traditional Arabic" panose="02020603050405020304" pitchFamily="18" charset="-78"/>
                </a:rPr>
                <a:t>تمهـــــــــيد</a:t>
              </a:r>
              <a:endParaRPr lang="ar-SA" sz="2800" b="1" dirty="0">
                <a:solidFill>
                  <a:srgbClr val="0000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endParaRPr>
            </a:p>
          </p:txBody>
        </p:sp>
      </p:grpSp>
      <p:sp>
        <p:nvSpPr>
          <p:cNvPr id="12" name="مستطيل 11"/>
          <p:cNvSpPr/>
          <p:nvPr/>
        </p:nvSpPr>
        <p:spPr>
          <a:xfrm>
            <a:off x="7171776" y="655965"/>
            <a:ext cx="1638178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أقرأ وألون </a:t>
            </a:r>
            <a:endParaRPr lang="ar-SA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865" y="2780928"/>
            <a:ext cx="4592911" cy="2878655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548954" y="1658223"/>
            <a:ext cx="791755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6000" b="1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وطني المملكة العربية السعودية</a:t>
            </a:r>
            <a:endParaRPr lang="ar-SA" sz="6000" b="1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7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مربع نص 23"/>
          <p:cNvSpPr txBox="1"/>
          <p:nvPr/>
        </p:nvSpPr>
        <p:spPr>
          <a:xfrm>
            <a:off x="1415195" y="5919664"/>
            <a:ext cx="27579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أتقنت</a:t>
            </a:r>
            <a:endParaRPr lang="ar-S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6386009" y="-57001"/>
            <a:ext cx="27579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اسم المجموعة :</a:t>
            </a:r>
            <a:endParaRPr lang="ar-S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5884761" y="447056"/>
            <a:ext cx="32476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اسم الدرس الوحدة الثالثة</a:t>
            </a:r>
          </a:p>
          <a:p>
            <a:r>
              <a:rPr lang="ar-SA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وطني السعودية )</a:t>
            </a:r>
            <a:endParaRPr lang="ar-S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5292080" y="5949280"/>
            <a:ext cx="38325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معلمة المادة  :حمدة الغامدي</a:t>
            </a:r>
            <a:endParaRPr lang="ar-SA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1" name="مربع نص 30"/>
          <p:cNvSpPr txBox="1"/>
          <p:nvPr/>
        </p:nvSpPr>
        <p:spPr>
          <a:xfrm>
            <a:off x="-445935" y="5919664"/>
            <a:ext cx="27579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لم تتقن</a:t>
            </a:r>
            <a:endParaRPr lang="ar-S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4" name="مربع نص 33"/>
          <p:cNvSpPr txBox="1"/>
          <p:nvPr/>
        </p:nvSpPr>
        <p:spPr>
          <a:xfrm>
            <a:off x="2794191" y="159024"/>
            <a:ext cx="275799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استراتيجية</a:t>
            </a:r>
            <a:r>
              <a:rPr lang="ar-SA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 :  العصف الذهني</a:t>
            </a:r>
            <a:endParaRPr lang="ar-S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5" name="مربع نص 34"/>
          <p:cNvSpPr txBox="1"/>
          <p:nvPr/>
        </p:nvSpPr>
        <p:spPr>
          <a:xfrm>
            <a:off x="118582" y="260648"/>
            <a:ext cx="19725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نشاطات التهيئة </a:t>
            </a:r>
            <a:endParaRPr lang="ar-SA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75235" y="1270501"/>
            <a:ext cx="5749093" cy="64633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algn="ctr"/>
            <a:r>
              <a:rPr lang="ar-SA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أكتب اسم الصورة (</a:t>
            </a:r>
            <a:r>
              <a:rPr lang="ar-SA" sz="3600" b="1" dirty="0" smtClean="0">
                <a:solidFill>
                  <a:srgbClr val="FF0000"/>
                </a:solidFill>
              </a:rPr>
              <a:t>من معالم بلادي</a:t>
            </a:r>
            <a:r>
              <a:rPr lang="ar-SA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ar-SA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661" y="2132856"/>
            <a:ext cx="2491813" cy="2225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2132856"/>
            <a:ext cx="2464889" cy="217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مستطيل 9"/>
          <p:cNvSpPr/>
          <p:nvPr/>
        </p:nvSpPr>
        <p:spPr>
          <a:xfrm>
            <a:off x="6519842" y="4375938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................................</a:t>
            </a:r>
            <a:endParaRPr lang="ar-SA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3499466" y="4384108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................................</a:t>
            </a:r>
            <a:endParaRPr lang="ar-SA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532981" y="4384108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................................</a:t>
            </a:r>
            <a:endParaRPr lang="ar-SA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صورة ذات صل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69" y="2347826"/>
            <a:ext cx="2628900" cy="1743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09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نتيجة بحث الصور عن محافظة العل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0213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786625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85331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>
            <a:grpSpLocks/>
          </p:cNvGrpSpPr>
          <p:nvPr/>
        </p:nvGrpSpPr>
        <p:grpSpPr bwMode="auto">
          <a:xfrm>
            <a:off x="994110" y="2232268"/>
            <a:ext cx="7072313" cy="1571636"/>
            <a:chOff x="1000100" y="428583"/>
            <a:chExt cx="7072362" cy="5072119"/>
          </a:xfrm>
          <a:noFill/>
        </p:grpSpPr>
        <p:sp>
          <p:nvSpPr>
            <p:cNvPr id="10" name="Rounded Rectangle 3"/>
            <p:cNvSpPr/>
            <p:nvPr/>
          </p:nvSpPr>
          <p:spPr>
            <a:xfrm>
              <a:off x="1000100" y="1428736"/>
              <a:ext cx="7072362" cy="4071966"/>
            </a:xfrm>
            <a:prstGeom prst="round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1214390" y="428583"/>
              <a:ext cx="6286543" cy="4522026"/>
              <a:chOff x="2876144" y="-434834"/>
              <a:chExt cx="3643338" cy="2534583"/>
            </a:xfrm>
            <a:grpFill/>
          </p:grpSpPr>
          <p:sp>
            <p:nvSpPr>
              <p:cNvPr id="12" name="Rounded Rectangle 7"/>
              <p:cNvSpPr/>
              <p:nvPr/>
            </p:nvSpPr>
            <p:spPr>
              <a:xfrm>
                <a:off x="2876144" y="606234"/>
                <a:ext cx="3643338" cy="1493515"/>
              </a:xfrm>
              <a:prstGeom prst="roundRect">
                <a:avLst/>
              </a:prstGeom>
              <a:grpFill/>
              <a:ln w="381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ar-EG"/>
              </a:p>
            </p:txBody>
          </p:sp>
          <p:sp>
            <p:nvSpPr>
              <p:cNvPr id="13" name="TextBox 8"/>
              <p:cNvSpPr txBox="1"/>
              <p:nvPr/>
            </p:nvSpPr>
            <p:spPr>
              <a:xfrm>
                <a:off x="3331565" y="-434834"/>
                <a:ext cx="3143272" cy="239394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1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ar-EG" sz="8000" b="1" dirty="0">
                  <a:solidFill>
                    <a:srgbClr val="C00000"/>
                  </a:solidFill>
                  <a:latin typeface="+mn-lt"/>
                  <a:cs typeface="+mn-cs"/>
                </a:endParaRPr>
              </a:p>
            </p:txBody>
          </p:sp>
        </p:grpSp>
      </p:grpSp>
      <p:pic>
        <p:nvPicPr>
          <p:cNvPr id="16" name="Picture 2" descr="D:\توبيكات\img_1355587409_89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6141" y="1753691"/>
            <a:ext cx="6019800" cy="352425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143941" y="2525216"/>
            <a:ext cx="3200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600" b="1" dirty="0">
                <a:solidFill>
                  <a:schemeClr val="accent2">
                    <a:lumMod val="75000"/>
                  </a:schemeClr>
                </a:solidFill>
              </a:rPr>
              <a:t>نشاطات التهيئة</a:t>
            </a:r>
          </a:p>
          <a:p>
            <a:endParaRPr lang="ar-EG" sz="1200" dirty="0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نشاطات التهي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20272" y="4145760"/>
            <a:ext cx="1584176" cy="100012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lum bright="-9000" contrast="33000"/>
          </a:blip>
          <a:srcRect/>
          <a:stretch>
            <a:fillRect/>
          </a:stretch>
        </p:blipFill>
        <p:spPr bwMode="auto">
          <a:xfrm>
            <a:off x="0" y="3143248"/>
            <a:ext cx="6643702" cy="3005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6715140" y="4292750"/>
            <a:ext cx="20717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4000" b="1" dirty="0">
                <a:solidFill>
                  <a:srgbClr val="7030A0"/>
                </a:solidFill>
                <a:latin typeface="Calibri" pitchFamily="34" charset="0"/>
              </a:rPr>
              <a:t>الرياض</a:t>
            </a: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786408" y="3198829"/>
            <a:ext cx="571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 dirty="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3071783" y="4826017"/>
            <a:ext cx="714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3" name="مربع نص 12"/>
          <p:cNvSpPr txBox="1">
            <a:spLocks noChangeArrowheads="1"/>
          </p:cNvSpPr>
          <p:nvPr/>
        </p:nvSpPr>
        <p:spPr bwMode="auto">
          <a:xfrm>
            <a:off x="4429096" y="3270267"/>
            <a:ext cx="785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 dirty="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4" name="مربع نص 13"/>
          <p:cNvSpPr txBox="1">
            <a:spLocks noChangeArrowheads="1"/>
          </p:cNvSpPr>
          <p:nvPr/>
        </p:nvSpPr>
        <p:spPr bwMode="auto">
          <a:xfrm>
            <a:off x="357158" y="4056079"/>
            <a:ext cx="785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5" name="مربع نص 14"/>
          <p:cNvSpPr txBox="1">
            <a:spLocks noChangeArrowheads="1"/>
          </p:cNvSpPr>
          <p:nvPr/>
        </p:nvSpPr>
        <p:spPr bwMode="auto">
          <a:xfrm>
            <a:off x="1643033" y="4841892"/>
            <a:ext cx="785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6" name="مربع نص 15"/>
          <p:cNvSpPr txBox="1">
            <a:spLocks noChangeArrowheads="1"/>
          </p:cNvSpPr>
          <p:nvPr/>
        </p:nvSpPr>
        <p:spPr bwMode="auto">
          <a:xfrm>
            <a:off x="5572096" y="4841892"/>
            <a:ext cx="785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7" name="مربع نص 16"/>
          <p:cNvSpPr txBox="1">
            <a:spLocks noChangeArrowheads="1"/>
          </p:cNvSpPr>
          <p:nvPr/>
        </p:nvSpPr>
        <p:spPr bwMode="auto">
          <a:xfrm>
            <a:off x="1714471" y="3198829"/>
            <a:ext cx="785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8" name="مربع نص 17"/>
          <p:cNvSpPr txBox="1">
            <a:spLocks noChangeArrowheads="1"/>
          </p:cNvSpPr>
          <p:nvPr/>
        </p:nvSpPr>
        <p:spPr bwMode="auto">
          <a:xfrm>
            <a:off x="4286221" y="4040204"/>
            <a:ext cx="785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19" name="مربع نص 18"/>
          <p:cNvSpPr txBox="1">
            <a:spLocks noChangeArrowheads="1"/>
          </p:cNvSpPr>
          <p:nvPr/>
        </p:nvSpPr>
        <p:spPr bwMode="auto">
          <a:xfrm>
            <a:off x="3000346" y="4056079"/>
            <a:ext cx="785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 dirty="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sp>
        <p:nvSpPr>
          <p:cNvPr id="20" name="مربع نص 19"/>
          <p:cNvSpPr txBox="1">
            <a:spLocks noChangeArrowheads="1"/>
          </p:cNvSpPr>
          <p:nvPr/>
        </p:nvSpPr>
        <p:spPr bwMode="auto">
          <a:xfrm>
            <a:off x="500040" y="3071810"/>
            <a:ext cx="785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6000" dirty="0">
                <a:solidFill>
                  <a:srgbClr val="7030A0"/>
                </a:solidFill>
                <a:latin typeface="Calibri" pitchFamily="34" charset="0"/>
              </a:rPr>
              <a:t>×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83969" y="332656"/>
            <a:ext cx="7116143" cy="1705979"/>
            <a:chOff x="1447800" y="3485185"/>
            <a:chExt cx="4706530" cy="1905000"/>
          </a:xfrm>
        </p:grpSpPr>
        <p:sp>
          <p:nvSpPr>
            <p:cNvPr id="26" name="Frame 25"/>
            <p:cNvSpPr/>
            <p:nvPr/>
          </p:nvSpPr>
          <p:spPr>
            <a:xfrm>
              <a:off x="1447800" y="3485185"/>
              <a:ext cx="4706530" cy="1905000"/>
            </a:xfrm>
            <a:prstGeom prst="frame">
              <a:avLst/>
            </a:prstGeom>
            <a:solidFill>
              <a:srgbClr val="00B05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allelogram 26"/>
            <p:cNvSpPr/>
            <p:nvPr/>
          </p:nvSpPr>
          <p:spPr>
            <a:xfrm>
              <a:off x="1676400" y="3733800"/>
              <a:ext cx="4267200" cy="1447800"/>
            </a:xfrm>
            <a:prstGeom prst="parallelogram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45322" y="726515"/>
            <a:ext cx="599343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2800" b="1" dirty="0">
                <a:solidFill>
                  <a:schemeClr val="bg1"/>
                </a:solidFill>
                <a:latin typeface="Calibri" pitchFamily="34" charset="0"/>
              </a:rPr>
              <a:t>أَضَع عَلَامَة (×) عَلَى الْحُرُوْف الْمُتَشَابِهَة، ثُم أَكُوْن </a:t>
            </a:r>
            <a:r>
              <a:rPr lang="ar-SA" sz="2800" b="1" dirty="0" smtClean="0">
                <a:solidFill>
                  <a:schemeClr val="bg1"/>
                </a:solidFill>
                <a:latin typeface="Calibri" pitchFamily="34" charset="0"/>
              </a:rPr>
              <a:t>اسْم عَاصِمَة </a:t>
            </a:r>
            <a:r>
              <a:rPr lang="ar-SA" sz="2800" b="1" dirty="0">
                <a:solidFill>
                  <a:schemeClr val="bg1"/>
                </a:solidFill>
                <a:latin typeface="Calibri" pitchFamily="34" charset="0"/>
              </a:rPr>
              <a:t>بِلَادِي مِن الْحُرُوْف الْمُتَبَقِّيَة، وَأَكْتُبُه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. 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أَضَع عَلَامَة خطأ عَلَى الْحُرُوْف الْمُتَشَابِهَ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3" tmFilter="0, 0; 0.125,0.2665; 0.25,0.4; 0.375,0.465; 0.5,0.5;  0.625,0.535; 0.75,0.6; 0.875,0.7335; 1,1">
                                          <p:stCondLst>
                                            <p:cond delay="33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41" tmFilter="0, 0; 0.125,0.2665; 0.25,0.4; 0.375,0.465; 0.5,0.5;  0.625,0.535; 0.75,0.6; 0.875,0.7335; 1,1">
                                          <p:stCondLst>
                                            <p:cond delay="41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7">
                                          <p:stCondLst>
                                            <p:cond delay="32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42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42" decel="50000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7">
                                          <p:stCondLst>
                                            <p:cond delay="4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42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رياض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>
            <a:lum bright="-18000" contrast="42000"/>
          </a:blip>
          <a:srcRect/>
          <a:stretch>
            <a:fillRect/>
          </a:stretch>
        </p:blipFill>
        <p:spPr bwMode="auto">
          <a:xfrm>
            <a:off x="0" y="1713779"/>
            <a:ext cx="8215338" cy="3762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1035840" y="2782887"/>
            <a:ext cx="59293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Calibri" pitchFamily="34" charset="0"/>
              </a:rPr>
              <a:t> </a:t>
            </a:r>
            <a:endParaRPr lang="en-US" sz="36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1285852" y="5499993"/>
            <a:ext cx="5929312" cy="715089"/>
          </a:xfrm>
          <a:prstGeom prst="round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3600" b="1" dirty="0">
                <a:latin typeface="Calibri" pitchFamily="34" charset="0"/>
              </a:rPr>
              <a:t>أَكْتُب اسْم الْمَكَان بِحَسَب الْصُّوَرَة</a:t>
            </a:r>
            <a:r>
              <a:rPr lang="en-US" sz="3600" b="1" dirty="0">
                <a:latin typeface="Calibri" pitchFamily="34" charset="0"/>
              </a:rPr>
              <a:t>.</a:t>
            </a:r>
            <a:endParaRPr lang="en-US" sz="3600" dirty="0">
              <a:latin typeface="Calibri" pitchFamily="34" charset="0"/>
            </a:endParaRPr>
          </a:p>
        </p:txBody>
      </p:sp>
      <p:sp>
        <p:nvSpPr>
          <p:cNvPr id="11" name="مربع نص 10"/>
          <p:cNvSpPr txBox="1">
            <a:spLocks noChangeArrowheads="1"/>
          </p:cNvSpPr>
          <p:nvPr/>
        </p:nvSpPr>
        <p:spPr bwMode="auto">
          <a:xfrm>
            <a:off x="5143504" y="1713779"/>
            <a:ext cx="16081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 dirty="0" smtClean="0">
                <a:solidFill>
                  <a:srgbClr val="7030A0"/>
                </a:solidFill>
                <a:latin typeface="Calibri" pitchFamily="34" charset="0"/>
              </a:rPr>
              <a:t>الرياض</a:t>
            </a:r>
            <a:endParaRPr lang="ar-SA" sz="3200" b="1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2" name="مربع نص 11"/>
          <p:cNvSpPr txBox="1">
            <a:spLocks noChangeArrowheads="1"/>
          </p:cNvSpPr>
          <p:nvPr/>
        </p:nvSpPr>
        <p:spPr bwMode="auto">
          <a:xfrm>
            <a:off x="71406" y="3357562"/>
            <a:ext cx="2413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 dirty="0">
                <a:solidFill>
                  <a:srgbClr val="7030A0"/>
                </a:solidFill>
                <a:latin typeface="Calibri" pitchFamily="34" charset="0"/>
              </a:rPr>
              <a:t>المدينة المنورة</a:t>
            </a:r>
            <a:endParaRPr lang="ar-SA" sz="3200" b="1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3" name="مربع نص 12"/>
          <p:cNvSpPr txBox="1">
            <a:spLocks noChangeArrowheads="1"/>
          </p:cNvSpPr>
          <p:nvPr/>
        </p:nvSpPr>
        <p:spPr bwMode="auto">
          <a:xfrm>
            <a:off x="4000496" y="4700601"/>
            <a:ext cx="25542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 dirty="0">
                <a:solidFill>
                  <a:srgbClr val="7030A0"/>
                </a:solidFill>
                <a:latin typeface="Calibri" pitchFamily="34" charset="0"/>
              </a:rPr>
              <a:t>مكة المكرمة</a:t>
            </a:r>
            <a:endParaRPr lang="ar-SA" sz="3200" b="1" dirty="0">
              <a:solidFill>
                <a:srgbClr val="7030A0"/>
              </a:solidFill>
              <a:latin typeface="Calibri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983966" y="454147"/>
            <a:ext cx="7116143" cy="1049680"/>
            <a:chOff x="1447800" y="3485185"/>
            <a:chExt cx="4706530" cy="1905000"/>
          </a:xfrm>
        </p:grpSpPr>
        <p:sp>
          <p:nvSpPr>
            <p:cNvPr id="20" name="Frame 19"/>
            <p:cNvSpPr/>
            <p:nvPr/>
          </p:nvSpPr>
          <p:spPr>
            <a:xfrm>
              <a:off x="1447800" y="3485185"/>
              <a:ext cx="4706530" cy="1905000"/>
            </a:xfrm>
            <a:prstGeom prst="frame">
              <a:avLst/>
            </a:prstGeom>
            <a:solidFill>
              <a:srgbClr val="00B05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Parallelogram 20"/>
            <p:cNvSpPr/>
            <p:nvPr/>
          </p:nvSpPr>
          <p:spPr>
            <a:xfrm>
              <a:off x="1676400" y="3733800"/>
              <a:ext cx="4267200" cy="1447800"/>
            </a:xfrm>
            <a:prstGeom prst="parallelogram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545322" y="726515"/>
            <a:ext cx="59934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  <a:latin typeface="Calibri" pitchFamily="34" charset="0"/>
              </a:rPr>
              <a:t>أَصْل بَيْن الْنِّقَاط لِأَرْسُم خَرِيْطَة وَطَنِي.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أَضَع عَلَامَة خطأ عَلَى الْحُرُوْف الْمُتَشَابِهَ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أصل بين النقاط لأرسم خريطة وطن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كتب اسم المكان بحسب الصور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كتب اسم المكان بحسب الصور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الرياض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المدينة المنور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مكة المكر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10" grpId="0" build="allAtOnce" animBg="1"/>
      <p:bldP spid="11" grpId="0"/>
      <p:bldP spid="12" grpId="0"/>
      <p:bldP spid="13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2159723" y="714356"/>
            <a:ext cx="5286444" cy="5847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 </a:t>
            </a:r>
            <a:endParaRPr lang="ar-SA" sz="3200" b="1" dirty="0">
              <a:solidFill>
                <a:schemeClr val="tx1"/>
              </a:solidFill>
            </a:endParaRPr>
          </a:p>
        </p:txBody>
      </p:sp>
      <p:pic>
        <p:nvPicPr>
          <p:cNvPr id="3" name="9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459492" y="599884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7" t="9951" r="12476" b="16809"/>
          <a:stretch/>
        </p:blipFill>
        <p:spPr>
          <a:xfrm>
            <a:off x="710319" y="1571612"/>
            <a:ext cx="7723362" cy="4622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Group 11"/>
          <p:cNvGrpSpPr/>
          <p:nvPr/>
        </p:nvGrpSpPr>
        <p:grpSpPr>
          <a:xfrm>
            <a:off x="976199" y="599884"/>
            <a:ext cx="7116143" cy="1049680"/>
            <a:chOff x="1447800" y="3485185"/>
            <a:chExt cx="4706530" cy="1905000"/>
          </a:xfrm>
        </p:grpSpPr>
        <p:sp>
          <p:nvSpPr>
            <p:cNvPr id="13" name="Frame 12"/>
            <p:cNvSpPr/>
            <p:nvPr/>
          </p:nvSpPr>
          <p:spPr>
            <a:xfrm>
              <a:off x="1447800" y="3485185"/>
              <a:ext cx="4706530" cy="1905000"/>
            </a:xfrm>
            <a:prstGeom prst="frame">
              <a:avLst/>
            </a:prstGeom>
            <a:solidFill>
              <a:srgbClr val="00B05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Parallelogram 13"/>
            <p:cNvSpPr/>
            <p:nvPr/>
          </p:nvSpPr>
          <p:spPr>
            <a:xfrm>
              <a:off x="1676400" y="3733800"/>
              <a:ext cx="4267200" cy="1447800"/>
            </a:xfrm>
            <a:prstGeom prst="parallelogram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37555" y="872252"/>
            <a:ext cx="59934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  <a:latin typeface="Calibri" pitchFamily="34" charset="0"/>
              </a:rPr>
              <a:t>أَقْرَأ الكلمات وَأَتَذَكَّر مُدُنَاً مِن بِلَادِي</a:t>
            </a:r>
            <a:endParaRPr lang="en-US" sz="3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َضَع عَلَامَة خطأ عَلَى الْحُرُوْف الْمُتَشَابِهَ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83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699792" y="332656"/>
            <a:ext cx="4084320" cy="7207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pPr algn="r" rtl="1">
              <a:spcAft>
                <a:spcPts val="0"/>
              </a:spcAft>
            </a:pPr>
            <a:r>
              <a:rPr lang="ar-SA" sz="3200" b="1" kern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أكتب رقم الصورة المناسبة للعبارة 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table"/>
          <p:cNvPicPr/>
          <p:nvPr/>
        </p:nvPicPr>
        <p:blipFill>
          <a:blip r:embed="rId4"/>
          <a:stretch>
            <a:fillRect/>
          </a:stretch>
        </p:blipFill>
        <p:spPr>
          <a:xfrm>
            <a:off x="323528" y="4437112"/>
            <a:ext cx="8496943" cy="1104265"/>
          </a:xfrm>
          <a:prstGeom prst="rect">
            <a:avLst/>
          </a:prstGeom>
        </p:spPr>
      </p:pic>
      <p:pic>
        <p:nvPicPr>
          <p:cNvPr id="5" name="table"/>
          <p:cNvPicPr/>
          <p:nvPr/>
        </p:nvPicPr>
        <p:blipFill>
          <a:blip r:embed="rId5"/>
          <a:stretch>
            <a:fillRect/>
          </a:stretch>
        </p:blipFill>
        <p:spPr>
          <a:xfrm>
            <a:off x="323528" y="1857005"/>
            <a:ext cx="8496944" cy="1104265"/>
          </a:xfrm>
          <a:prstGeom prst="rect">
            <a:avLst/>
          </a:prstGeom>
        </p:spPr>
      </p:pic>
      <p:sp>
        <p:nvSpPr>
          <p:cNvPr id="6" name="مخطط انسيابي: رابط 5"/>
          <p:cNvSpPr/>
          <p:nvPr/>
        </p:nvSpPr>
        <p:spPr>
          <a:xfrm>
            <a:off x="7884368" y="1327153"/>
            <a:ext cx="457200" cy="498475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SA" sz="2000" b="1" kern="1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مخطط انسيابي: رابط 6"/>
          <p:cNvSpPr/>
          <p:nvPr/>
        </p:nvSpPr>
        <p:spPr>
          <a:xfrm>
            <a:off x="6326912" y="1292826"/>
            <a:ext cx="457200" cy="498475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SA" sz="2000" b="1" kern="1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مخطط انسيابي: رابط 7"/>
          <p:cNvSpPr/>
          <p:nvPr/>
        </p:nvSpPr>
        <p:spPr>
          <a:xfrm>
            <a:off x="4932040" y="1269233"/>
            <a:ext cx="457200" cy="498475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SA" sz="2000" b="1" kern="1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مخطط انسيابي: رابط 8"/>
          <p:cNvSpPr/>
          <p:nvPr/>
        </p:nvSpPr>
        <p:spPr>
          <a:xfrm>
            <a:off x="3374584" y="1292825"/>
            <a:ext cx="457200" cy="498475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SA" sz="2000" b="1" kern="1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مخطط انسيابي: رابط 9"/>
          <p:cNvSpPr/>
          <p:nvPr/>
        </p:nvSpPr>
        <p:spPr>
          <a:xfrm>
            <a:off x="2045728" y="1321443"/>
            <a:ext cx="457200" cy="498475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SA" sz="2000" b="1" kern="1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مخطط انسيابي: رابط 10"/>
          <p:cNvSpPr/>
          <p:nvPr/>
        </p:nvSpPr>
        <p:spPr>
          <a:xfrm>
            <a:off x="662492" y="1321443"/>
            <a:ext cx="457200" cy="498475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>
            <a:noAutofit/>
          </a:bodyPr>
          <a:lstStyle/>
          <a:p>
            <a:pPr algn="ctr" rtl="1">
              <a:spcAft>
                <a:spcPts val="0"/>
              </a:spcAft>
            </a:pPr>
            <a:r>
              <a:rPr lang="ar-SA" sz="2000" b="1" kern="12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endParaRPr lang="en-US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مخطط انسيابي: رابط خارج الصفحة 11"/>
          <p:cNvSpPr/>
          <p:nvPr/>
        </p:nvSpPr>
        <p:spPr>
          <a:xfrm>
            <a:off x="7884368" y="3946827"/>
            <a:ext cx="457200" cy="359410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/>
          </a:p>
        </p:txBody>
      </p:sp>
      <p:sp>
        <p:nvSpPr>
          <p:cNvPr id="13" name="مخطط انسيابي: رابط خارج الصفحة 12"/>
          <p:cNvSpPr/>
          <p:nvPr/>
        </p:nvSpPr>
        <p:spPr>
          <a:xfrm>
            <a:off x="6326912" y="3946827"/>
            <a:ext cx="457200" cy="359410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/>
          </a:p>
        </p:txBody>
      </p:sp>
      <p:sp>
        <p:nvSpPr>
          <p:cNvPr id="14" name="مخطط انسيابي: رابط خارج الصفحة 13"/>
          <p:cNvSpPr/>
          <p:nvPr/>
        </p:nvSpPr>
        <p:spPr>
          <a:xfrm>
            <a:off x="4932040" y="3946827"/>
            <a:ext cx="457200" cy="359410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/>
          </a:p>
        </p:txBody>
      </p:sp>
      <p:sp>
        <p:nvSpPr>
          <p:cNvPr id="15" name="مخطط انسيابي: رابط خارج الصفحة 14"/>
          <p:cNvSpPr/>
          <p:nvPr/>
        </p:nvSpPr>
        <p:spPr>
          <a:xfrm>
            <a:off x="3537082" y="3946827"/>
            <a:ext cx="457200" cy="359410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/>
          </a:p>
        </p:txBody>
      </p:sp>
      <p:sp>
        <p:nvSpPr>
          <p:cNvPr id="16" name="مخطط انسيابي: رابط خارج الصفحة 15"/>
          <p:cNvSpPr/>
          <p:nvPr/>
        </p:nvSpPr>
        <p:spPr>
          <a:xfrm>
            <a:off x="2078778" y="3946827"/>
            <a:ext cx="457200" cy="359410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/>
          </a:p>
        </p:txBody>
      </p:sp>
      <p:sp>
        <p:nvSpPr>
          <p:cNvPr id="17" name="مخطط انسيابي: رابط خارج الصفحة 16"/>
          <p:cNvSpPr/>
          <p:nvPr/>
        </p:nvSpPr>
        <p:spPr>
          <a:xfrm>
            <a:off x="749922" y="3946827"/>
            <a:ext cx="457200" cy="359410"/>
          </a:xfrm>
          <a:prstGeom prst="flowChartOffpage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0073325"/>
      </p:ext>
    </p:extLst>
  </p:cSld>
  <p:clrMapOvr>
    <a:masterClrMapping/>
  </p:clrMapOvr>
  <p:transition spd="med">
    <p:split orient="vert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/>
          <p:cNvSpPr txBox="1"/>
          <p:nvPr/>
        </p:nvSpPr>
        <p:spPr>
          <a:xfrm>
            <a:off x="1714480" y="1000108"/>
            <a:ext cx="5929354" cy="783193"/>
          </a:xfrm>
          <a:prstGeom prst="roundRect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dirty="0">
                <a:solidFill>
                  <a:schemeClr val="tx1"/>
                </a:solidFill>
              </a:rPr>
              <a:t>أَذْكُر أَسْمَاء مُدُن أُخْرَى مِن بِلَادِي</a:t>
            </a:r>
            <a:r>
              <a:rPr lang="en-US" sz="4000" b="1" dirty="0">
                <a:solidFill>
                  <a:schemeClr val="tx1"/>
                </a:solidFill>
              </a:rPr>
              <a:t>. </a:t>
            </a:r>
            <a:endParaRPr lang="ar-SA" sz="4000" b="1" dirty="0">
              <a:solidFill>
                <a:schemeClr val="tx1"/>
              </a:solidFill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2643182"/>
            <a:ext cx="165258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4214818"/>
            <a:ext cx="165258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مستطيل 36"/>
          <p:cNvSpPr/>
          <p:nvPr/>
        </p:nvSpPr>
        <p:spPr>
          <a:xfrm>
            <a:off x="2571736" y="4214818"/>
            <a:ext cx="17145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المدينة المنورة</a:t>
            </a:r>
            <a:endParaRPr lang="ar-SA" sz="3600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9" name="مستطيل 38"/>
          <p:cNvSpPr>
            <a:spLocks noChangeArrowheads="1"/>
          </p:cNvSpPr>
          <p:nvPr/>
        </p:nvSpPr>
        <p:spPr bwMode="auto">
          <a:xfrm>
            <a:off x="5643570" y="2625720"/>
            <a:ext cx="1571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 dirty="0">
                <a:solidFill>
                  <a:srgbClr val="00B0F0"/>
                </a:solidFill>
                <a:latin typeface="Calibri" pitchFamily="34" charset="0"/>
              </a:rPr>
              <a:t>مكة المكرمة</a:t>
            </a:r>
            <a:endParaRPr lang="ar-SA" sz="3600" dirty="0">
              <a:solidFill>
                <a:srgbClr val="00B0F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26577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أذكر أسماء مدن أخرى من بلاد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كة المكر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كة المكر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مدينة المنور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مدينة المنور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مجموعة 13"/>
          <p:cNvGrpSpPr/>
          <p:nvPr/>
        </p:nvGrpSpPr>
        <p:grpSpPr>
          <a:xfrm>
            <a:off x="2840828" y="118371"/>
            <a:ext cx="3456384" cy="1007453"/>
            <a:chOff x="2274540" y="0"/>
            <a:chExt cx="4457699" cy="84542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15" name="صورة 14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4540" y="0"/>
              <a:ext cx="4457699" cy="845423"/>
            </a:xfrm>
            <a:prstGeom prst="downArrowCallou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16" name="مستطيل 8"/>
            <p:cNvSpPr/>
            <p:nvPr/>
          </p:nvSpPr>
          <p:spPr>
            <a:xfrm>
              <a:off x="3792542" y="67483"/>
              <a:ext cx="1258170" cy="485780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ar-SA" sz="2800" b="1" dirty="0" smtClean="0">
                  <a:solidFill>
                    <a:srgbClr val="0000FF"/>
                  </a:solidFill>
                  <a:latin typeface="Traditional Arabic" panose="02020603050405020304" pitchFamily="18" charset="-78"/>
                  <a:cs typeface="Traditional Arabic" panose="02020603050405020304" pitchFamily="18" charset="-78"/>
                </a:rPr>
                <a:t>الواجب</a:t>
              </a:r>
              <a:endParaRPr lang="ar-SA" sz="2800" b="1" dirty="0">
                <a:solidFill>
                  <a:srgbClr val="0000FF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endParaRPr>
            </a:p>
          </p:txBody>
        </p:sp>
      </p:grpSp>
      <p:sp>
        <p:nvSpPr>
          <p:cNvPr id="2" name="مستطيل ذو زوايا قطرية مستديرة 1"/>
          <p:cNvSpPr/>
          <p:nvPr/>
        </p:nvSpPr>
        <p:spPr>
          <a:xfrm>
            <a:off x="899592" y="2420888"/>
            <a:ext cx="7560840" cy="2376264"/>
          </a:xfrm>
          <a:prstGeom prst="round2Diag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0000FF"/>
                </a:solidFill>
              </a:rPr>
              <a:t>أنفذ ملصقات في حب وطني وأعلقها بالبيت </a:t>
            </a:r>
            <a:endParaRPr lang="ar-SA" sz="4000" b="1" dirty="0">
              <a:solidFill>
                <a:srgbClr val="0000FF"/>
              </a:solidFill>
            </a:endParaRPr>
          </a:p>
        </p:txBody>
      </p:sp>
      <p:pic>
        <p:nvPicPr>
          <p:cNvPr id="22" name="صورة 21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791914" y="5864937"/>
            <a:ext cx="1020447" cy="1020447"/>
          </a:xfrm>
          <a:prstGeom prst="rect">
            <a:avLst/>
          </a:prstGeom>
        </p:spPr>
      </p:pic>
      <p:pic>
        <p:nvPicPr>
          <p:cNvPr id="23" name="صورة 22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5858375"/>
            <a:ext cx="2808312" cy="1027011"/>
          </a:xfrm>
          <a:prstGeom prst="rect">
            <a:avLst/>
          </a:prstGeom>
        </p:spPr>
      </p:pic>
      <p:pic>
        <p:nvPicPr>
          <p:cNvPr id="25" name="صورة 2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5887564"/>
            <a:ext cx="971303" cy="9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9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04800" y="685800"/>
            <a:ext cx="9753599" cy="5911552"/>
            <a:chOff x="1187624" y="3284984"/>
            <a:chExt cx="5544616" cy="3024336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7" name="Flowchart: Terminator 6"/>
            <p:cNvSpPr/>
            <p:nvPr/>
          </p:nvSpPr>
          <p:spPr>
            <a:xfrm>
              <a:off x="1187624" y="3284984"/>
              <a:ext cx="5544616" cy="2448272"/>
            </a:xfrm>
            <a:prstGeom prst="flowChartTerminator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92D05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8" name="Flowchart: Alternate Process 7"/>
            <p:cNvSpPr/>
            <p:nvPr/>
          </p:nvSpPr>
          <p:spPr>
            <a:xfrm>
              <a:off x="1619672" y="3645024"/>
              <a:ext cx="4752528" cy="2664296"/>
            </a:xfrm>
            <a:prstGeom prst="flowChartAlternateProcess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  <p:sp>
          <p:nvSpPr>
            <p:cNvPr id="9" name="Multiply 8"/>
            <p:cNvSpPr/>
            <p:nvPr/>
          </p:nvSpPr>
          <p:spPr>
            <a:xfrm>
              <a:off x="1331640" y="3284984"/>
              <a:ext cx="720080" cy="1080120"/>
            </a:xfrm>
            <a:prstGeom prst="mathMultiply">
              <a:avLst>
                <a:gd name="adj1" fmla="val 43056"/>
              </a:avLst>
            </a:prstGeom>
            <a:solidFill>
              <a:srgbClr val="D92FDD"/>
            </a:solidFill>
            <a:ln>
              <a:solidFill>
                <a:srgbClr val="92D05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EG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681" y="-86480"/>
            <a:ext cx="933450" cy="9048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3787" y="1463739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 smtClean="0">
                <a:solidFill>
                  <a:srgbClr val="C00000"/>
                </a:solidFill>
              </a:rPr>
              <a:t>أُنْجِزُ مَشْرُوعي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8695" y="2348880"/>
            <a:ext cx="82435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ar-EG" sz="2800" dirty="0" smtClean="0"/>
              <a:t>يَتَعَاون الطْلاب بَعد تَقْسِيِمهم إلَى مَجْمُوعات في 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r-EG" sz="2800" dirty="0" smtClean="0"/>
              <a:t>إعْدَاد بِطَاقات تَحْوي جُملاً قَصيرة تُعَبر عَنْ حُب الطالب للسعُودية سَواء أَكان مُوَاطنا أَم مُقيما 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ar-EG" sz="2800" dirty="0" smtClean="0"/>
              <a:t>تَتَضَمنُ الْعَبارات مَا يأتي 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ar-EG" sz="2800" dirty="0" smtClean="0"/>
              <a:t>    مَشاعر الْحُب والْولاء – معالم مِن السعُودية – إنجازات          للسُعُودية -حكام  الْمَمْلَكة العَربية السعُودية وَأبرز الشخْصيات  فِيها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ar-EG" sz="2800" dirty="0" smtClean="0"/>
              <a:t>    تُثَبت كُل مَجْموعة بطاقاتها على الركن المُخصص لَهَا عَلى   حَائط غُرفة الصف </a:t>
            </a:r>
            <a:endParaRPr lang="en-US" sz="2800" dirty="0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نج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نجز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2289</TotalTime>
  <Words>478</Words>
  <Application>Microsoft Office PowerPoint</Application>
  <PresentationFormat>عرض على الشاشة (3:4)‏</PresentationFormat>
  <Paragraphs>123</Paragraphs>
  <Slides>30</Slides>
  <Notes>10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12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30</vt:i4>
      </vt:variant>
    </vt:vector>
  </HeadingPairs>
  <TitlesOfParts>
    <vt:vector size="43" baseType="lpstr">
      <vt:lpstr>Adobe Arabic</vt:lpstr>
      <vt:lpstr>Arial</vt:lpstr>
      <vt:lpstr>Calibri</vt:lpstr>
      <vt:lpstr>Century Gothic</vt:lpstr>
      <vt:lpstr>PT Bold Heading</vt:lpstr>
      <vt:lpstr>Simplified Arabic</vt:lpstr>
      <vt:lpstr>Tahoma</vt:lpstr>
      <vt:lpstr>Times New Roman</vt:lpstr>
      <vt:lpstr>Traditional Arabic</vt:lpstr>
      <vt:lpstr>Wingdings</vt:lpstr>
      <vt:lpstr>Wingdings 2</vt:lpstr>
      <vt:lpstr>Wingdings 3</vt:lpstr>
      <vt:lpstr>Wisp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أنا فطنة ألتزم بميثاق أخلاقيات التحدث والاستماع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لغتي - الصف الثاني الابتدائي - الفصل الدراسي الأول</dc:title>
  <dc:subject>1- نشاطات تمهيدية</dc:subject>
  <dc:creator>أ/ بندر الحازمي</dc:creator>
  <cp:keywords>حقيبة إنجاز المعلم والمعلمة</cp:keywords>
  <cp:lastModifiedBy>Afaaq</cp:lastModifiedBy>
  <cp:revision>111</cp:revision>
  <dcterms:modified xsi:type="dcterms:W3CDTF">2019-10-23T11:47:43Z</dcterms:modified>
</cp:coreProperties>
</file>