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35" r:id="rId1"/>
  </p:sldMasterIdLst>
  <p:sldIdLst>
    <p:sldId id="270" r:id="rId2"/>
    <p:sldId id="272" r:id="rId3"/>
    <p:sldId id="301" r:id="rId4"/>
    <p:sldId id="302" r:id="rId5"/>
    <p:sldId id="303" r:id="rId6"/>
    <p:sldId id="294" r:id="rId7"/>
    <p:sldId id="304" r:id="rId8"/>
    <p:sldId id="305" r:id="rId9"/>
    <p:sldId id="281" r:id="rId10"/>
    <p:sldId id="306" r:id="rId11"/>
    <p:sldId id="307" r:id="rId12"/>
    <p:sldId id="295" r:id="rId13"/>
    <p:sldId id="308" r:id="rId14"/>
    <p:sldId id="309" r:id="rId15"/>
    <p:sldId id="310" r:id="rId16"/>
    <p:sldId id="311" r:id="rId17"/>
    <p:sldId id="291" r:id="rId18"/>
    <p:sldId id="292" r:id="rId19"/>
    <p:sldId id="300" r:id="rId20"/>
  </p:sldIdLst>
  <p:sldSz cx="12192000" cy="6858000"/>
  <p:notesSz cx="6858000" cy="9144000"/>
  <p:custDataLst>
    <p:tags r:id="rId21"/>
  </p:custData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EA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985" autoAdjust="0"/>
    <p:restoredTop sz="94660"/>
  </p:normalViewPr>
  <p:slideViewPr>
    <p:cSldViewPr snapToGrid="0">
      <p:cViewPr varScale="1">
        <p:scale>
          <a:sx n="76" d="100"/>
          <a:sy n="76" d="100"/>
        </p:scale>
        <p:origin x="-120" y="-7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21420000">
            <a:off x="983062" y="3505209"/>
            <a:ext cx="9755187" cy="550333"/>
          </a:xfrm>
          <a:prstGeom prst="rect">
            <a:avLst/>
          </a:prstGeo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1420000">
            <a:off x="4948541" y="4578463"/>
            <a:ext cx="6143653" cy="1163112"/>
          </a:xfrm>
          <a:prstGeom prst="rect">
            <a:avLst/>
          </a:prstGeom>
        </p:spPr>
        <p:txBody>
          <a:bodyPr/>
          <a:lstStyle>
            <a:lvl1pPr algn="ctr">
              <a:defRPr sz="5400">
                <a:solidFill>
                  <a:schemeClr val="accent1">
                    <a:lumMod val="50000"/>
                  </a:schemeClr>
                </a:solidFill>
              </a:defRPr>
            </a:lvl1pPr>
          </a:lstStyle>
          <a:p>
            <a:fld id="{DF81A605-6EE9-4D40-8DF8-C32042283249}" type="datetimeFigureOut">
              <a:rPr lang="ar-SA" smtClean="0"/>
              <a:t>26/01/40</a:t>
            </a:fld>
            <a:endParaRPr lang="ar-SA"/>
          </a:p>
        </p:txBody>
      </p:sp>
      <p:sp>
        <p:nvSpPr>
          <p:cNvPr id="5" name="Footer Placeholder 4"/>
          <p:cNvSpPr>
            <a:spLocks noGrp="1"/>
          </p:cNvSpPr>
          <p:nvPr>
            <p:ph type="ftr" sz="quarter" idx="11"/>
          </p:nvPr>
        </p:nvSpPr>
        <p:spPr>
          <a:xfrm rot="21420000">
            <a:off x="-5560" y="4883024"/>
            <a:ext cx="4047239" cy="1195538"/>
          </a:xfrm>
          <a:prstGeom prst="rect">
            <a:avLst/>
          </a:prstGeom>
        </p:spPr>
        <p:txBody>
          <a:bodyPr vert="horz" lIns="91440" tIns="45720" rIns="91440" bIns="45720" rtlCol="0" anchor="ctr"/>
          <a:lstStyle>
            <a:lvl1pPr algn="r">
              <a:defRPr lang="en-US" sz="5400" dirty="0"/>
            </a:lvl1pPr>
          </a:lstStyle>
          <a:p>
            <a:endParaRPr lang="ar-SA"/>
          </a:p>
        </p:txBody>
      </p:sp>
      <p:sp>
        <p:nvSpPr>
          <p:cNvPr id="6" name="Slide Number Placeholder 5"/>
          <p:cNvSpPr>
            <a:spLocks noGrp="1"/>
          </p:cNvSpPr>
          <p:nvPr>
            <p:ph type="sldNum" sz="quarter" idx="12"/>
          </p:nvPr>
        </p:nvSpPr>
        <p:spPr>
          <a:xfrm rot="21420000">
            <a:off x="9851758" y="3832648"/>
            <a:ext cx="907186" cy="498470"/>
          </a:xfrm>
          <a:prstGeom prst="rect">
            <a:avLst/>
          </a:prstGeom>
        </p:spPr>
        <p:txBody>
          <a:bodyPr/>
          <a:lstStyle>
            <a:lvl1pPr>
              <a:defRPr sz="2400">
                <a:solidFill>
                  <a:schemeClr val="tx1">
                    <a:lumMod val="75000"/>
                    <a:lumOff val="25000"/>
                  </a:schemeClr>
                </a:solidFill>
              </a:defRPr>
            </a:lvl1pPr>
          </a:lstStyle>
          <a:p>
            <a:fld id="{489CB131-1BAF-4D01-9179-D0E3ECF4351D}" type="slidenum">
              <a:rPr lang="ar-SA" smtClean="0"/>
              <a:t>‹#›</a:t>
            </a:fld>
            <a:endParaRPr lang="ar-SA"/>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936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82362" y="0"/>
            <a:ext cx="3598146" cy="507153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3660253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5801" y="685799"/>
            <a:ext cx="10392513" cy="3194903"/>
          </a:xfrm>
          <a:prstGeom prst="rect">
            <a:avLst/>
          </a:prstGeo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a:prstGeom prst="rect">
            <a:avLst/>
          </a:prstGeo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103661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العنوان والتسمية التوضيحية">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779" y="4106333"/>
            <a:ext cx="10394729" cy="1273606"/>
          </a:xfrm>
          <a:prstGeom prst="rect">
            <a:avLst/>
          </a:prstGeo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3" name="عنوان 2"/>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36825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اقتباس مع تسمية توضيحية">
    <p:spTree>
      <p:nvGrpSpPr>
        <p:cNvPr id="1" name=""/>
        <p:cNvGrpSpPr/>
        <p:nvPr/>
      </p:nvGrpSpPr>
      <p:grpSpPr>
        <a:xfrm>
          <a:off x="0" y="0"/>
          <a:ext cx="0" cy="0"/>
          <a:chOff x="0" y="0"/>
          <a:chExt cx="0" cy="0"/>
        </a:xfrm>
      </p:grpSpPr>
      <p:sp>
        <p:nvSpPr>
          <p:cNvPr id="12" name="Text Placeholder 3"/>
          <p:cNvSpPr>
            <a:spLocks noGrp="1"/>
          </p:cNvSpPr>
          <p:nvPr>
            <p:ph type="body" sz="half" idx="13"/>
          </p:nvPr>
        </p:nvSpPr>
        <p:spPr>
          <a:xfrm>
            <a:off x="1550264" y="3610032"/>
            <a:ext cx="8667956" cy="377768"/>
          </a:xfrm>
          <a:prstGeom prst="rect">
            <a:avLst/>
          </a:prstGeo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5801" y="4106334"/>
            <a:ext cx="10396882" cy="1268252"/>
          </a:xfrm>
          <a:prstGeom prst="rect">
            <a:avLst/>
          </a:prstGeo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3" name="عنوان 2"/>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91986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بطاقة اسم">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4247468"/>
            <a:ext cx="10394707" cy="1140644"/>
          </a:xfrm>
          <a:prstGeom prst="rect">
            <a:avLst/>
          </a:prstGeo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3" name="عنوان 2"/>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1491597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أعمدة">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685802"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5802"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4234622"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4234621"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770380" y="2063395"/>
            <a:ext cx="3310128" cy="576262"/>
          </a:xfrm>
          <a:prstGeom prst="rect">
            <a:avLst/>
          </a:prstGeo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770380" y="2639658"/>
            <a:ext cx="3310128" cy="2734928"/>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ar-SA"/>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3106552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أعمدة صور">
    <p:spTree>
      <p:nvGrpSpPr>
        <p:cNvPr id="1" name=""/>
        <p:cNvGrpSpPr/>
        <p:nvPr/>
      </p:nvGrpSpPr>
      <p:grpSpPr>
        <a:xfrm>
          <a:off x="0" y="0"/>
          <a:ext cx="0" cy="0"/>
          <a:chOff x="0" y="0"/>
          <a:chExt cx="0" cy="0"/>
        </a:xfrm>
      </p:grpSpPr>
      <p:sp>
        <p:nvSpPr>
          <p:cNvPr id="19" name="Text Placeholder 2"/>
          <p:cNvSpPr>
            <a:spLocks noGrp="1"/>
          </p:cNvSpPr>
          <p:nvPr>
            <p:ph type="body" idx="1"/>
          </p:nvPr>
        </p:nvSpPr>
        <p:spPr>
          <a:xfrm>
            <a:off x="691840"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4237410"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768944" y="3813025"/>
            <a:ext cx="3310128" cy="576262"/>
          </a:xfrm>
          <a:prstGeom prst="rect">
            <a:avLst/>
          </a:prstGeo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a:prstGeom prst="rect">
            <a:avLst/>
          </a:prstGeo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ar-SA"/>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222685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a:prstGeom prst="rect">
            <a:avLst/>
          </a:prstGeo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ar-SA"/>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330690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smtClean="0"/>
              <a:t>انقر لتحرير نمط العنوان الرئيسي</a:t>
            </a:r>
            <a:endParaRPr lang="en-US" dirty="0"/>
          </a:p>
        </p:txBody>
      </p:sp>
      <p:sp>
        <p:nvSpPr>
          <p:cNvPr id="8" name="Vertical Text Placeholder 2"/>
          <p:cNvSpPr>
            <a:spLocks noGrp="1"/>
          </p:cNvSpPr>
          <p:nvPr>
            <p:ph type="body" orient="vert" sz="quarter" idx="13"/>
          </p:nvPr>
        </p:nvSpPr>
        <p:spPr>
          <a:xfrm>
            <a:off x="685800" y="685800"/>
            <a:ext cx="7904431" cy="4688785"/>
          </a:xfrm>
          <a:prstGeom prst="rect">
            <a:avLst/>
          </a:prstGeo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ar-SA"/>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23617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12" name="Content Placeholder 2"/>
          <p:cNvSpPr>
            <a:spLocks noGrp="1"/>
          </p:cNvSpPr>
          <p:nvPr>
            <p:ph sz="quarter" idx="13"/>
          </p:nvPr>
        </p:nvSpPr>
        <p:spPr>
          <a:xfrm>
            <a:off x="685800" y="2063396"/>
            <a:ext cx="10394707" cy="3311189"/>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ar-SA"/>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172761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8316686" cy="990600"/>
          </a:xfrm>
        </p:spPr>
        <p:txBody>
          <a:bodyPr anchor="b">
            <a:normAutofit/>
          </a:bodyPr>
          <a:lstStyle>
            <a:lvl1pPr algn="ctr">
              <a:defRPr sz="5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801" y="3742267"/>
            <a:ext cx="10394707" cy="1639614"/>
          </a:xfrm>
          <a:prstGeom prst="rect">
            <a:avLst/>
          </a:prstGeo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5" name="Footer Placeholder 4"/>
          <p:cNvSpPr>
            <a:spLocks noGrp="1"/>
          </p:cNvSpPr>
          <p:nvPr>
            <p:ph type="ftr" sz="quarter" idx="11"/>
          </p:nvPr>
        </p:nvSpPr>
        <p:spPr>
          <a:xfrm>
            <a:off x="685801" y="5757334"/>
            <a:ext cx="5499719" cy="498470"/>
          </a:xfrm>
          <a:prstGeom prst="rect">
            <a:avLst/>
          </a:prstGeom>
        </p:spPr>
        <p:txBody>
          <a:bodyPr/>
          <a:lstStyle/>
          <a:p>
            <a:endParaRPr lang="ar-SA"/>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37605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12" name="Content Placeholder 2"/>
          <p:cNvSpPr>
            <a:spLocks noGrp="1"/>
          </p:cNvSpPr>
          <p:nvPr>
            <p:ph sz="quarter" idx="13"/>
          </p:nvPr>
        </p:nvSpPr>
        <p:spPr>
          <a:xfrm>
            <a:off x="685800" y="2063396"/>
            <a:ext cx="5088714" cy="3311189"/>
          </a:xfrm>
          <a:prstGeom prst="rect">
            <a:avLst/>
          </a:prstGeo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3"/>
          <p:cNvSpPr>
            <a:spLocks noGrp="1"/>
          </p:cNvSpPr>
          <p:nvPr>
            <p:ph sz="quarter" idx="14"/>
          </p:nvPr>
        </p:nvSpPr>
        <p:spPr>
          <a:xfrm>
            <a:off x="5993971" y="2063396"/>
            <a:ext cx="5086538" cy="3311189"/>
          </a:xfrm>
          <a:prstGeom prst="rect">
            <a:avLst/>
          </a:prstGeo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312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76592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8356" y="2063396"/>
            <a:ext cx="4856158" cy="679994"/>
          </a:xfrm>
          <a:prstGeom prst="rect">
            <a:avLst/>
          </a:prstGeo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Content Placeholder 3"/>
          <p:cNvSpPr>
            <a:spLocks noGrp="1"/>
          </p:cNvSpPr>
          <p:nvPr>
            <p:ph sz="quarter" idx="13"/>
          </p:nvPr>
        </p:nvSpPr>
        <p:spPr>
          <a:xfrm>
            <a:off x="685802" y="2861733"/>
            <a:ext cx="5088712" cy="2512852"/>
          </a:xfrm>
          <a:prstGeom prst="rect">
            <a:avLst/>
          </a:prstGeo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218191" y="2063396"/>
            <a:ext cx="4864491" cy="679994"/>
          </a:xfrm>
          <a:prstGeom prst="rect">
            <a:avLst/>
          </a:prstGeo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3" name="Content Placeholder 5"/>
          <p:cNvSpPr>
            <a:spLocks noGrp="1"/>
          </p:cNvSpPr>
          <p:nvPr>
            <p:ph sz="quarter" idx="14"/>
          </p:nvPr>
        </p:nvSpPr>
        <p:spPr>
          <a:xfrm>
            <a:off x="5993969" y="2861733"/>
            <a:ext cx="5088713" cy="2512852"/>
          </a:xfrm>
          <a:prstGeom prst="rect">
            <a:avLst/>
          </a:prstGeom>
        </p:spPr>
        <p:txBody>
          <a:bodyPr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8" name="Footer Placeholder 7"/>
          <p:cNvSpPr>
            <a:spLocks noGrp="1"/>
          </p:cNvSpPr>
          <p:nvPr>
            <p:ph type="ftr" sz="quarter" idx="11"/>
          </p:nvPr>
        </p:nvSpPr>
        <p:spPr>
          <a:xfrm>
            <a:off x="685801" y="5757334"/>
            <a:ext cx="5499719" cy="498470"/>
          </a:xfrm>
          <a:prstGeom prst="rect">
            <a:avLst/>
          </a:prstGeom>
        </p:spPr>
        <p:txBody>
          <a:bodyPr/>
          <a:lstStyle/>
          <a:p>
            <a:endParaRPr lang="ar-SA"/>
          </a:p>
        </p:txBody>
      </p:sp>
      <p:sp>
        <p:nvSpPr>
          <p:cNvPr id="9" name="Slide Number Placeholder 8"/>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2" name="عنوان 1"/>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137165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4" name="Footer Placeholder 3"/>
          <p:cNvSpPr>
            <a:spLocks noGrp="1"/>
          </p:cNvSpPr>
          <p:nvPr>
            <p:ph type="ftr" sz="quarter" idx="11"/>
          </p:nvPr>
        </p:nvSpPr>
        <p:spPr>
          <a:xfrm>
            <a:off x="685801" y="5757334"/>
            <a:ext cx="5499719" cy="498470"/>
          </a:xfrm>
          <a:prstGeom prst="rect">
            <a:avLst/>
          </a:prstGeom>
        </p:spPr>
        <p:txBody>
          <a:bodyPr/>
          <a:lstStyle/>
          <a:p>
            <a:endParaRPr lang="ar-SA"/>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281892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3" name="Footer Placeholder 2"/>
          <p:cNvSpPr>
            <a:spLocks noGrp="1"/>
          </p:cNvSpPr>
          <p:nvPr>
            <p:ph type="ftr" sz="quarter" idx="11"/>
          </p:nvPr>
        </p:nvSpPr>
        <p:spPr>
          <a:xfrm>
            <a:off x="685801" y="5757334"/>
            <a:ext cx="5499719" cy="498470"/>
          </a:xfrm>
          <a:prstGeom prst="rect">
            <a:avLst/>
          </a:prstGeom>
        </p:spPr>
        <p:txBody>
          <a:bodyPr/>
          <a:lstStyle/>
          <a:p>
            <a:endParaRPr lang="ar-SA"/>
          </a:p>
        </p:txBody>
      </p:sp>
      <p:sp>
        <p:nvSpPr>
          <p:cNvPr id="4" name="Slide Number Placeholder 3"/>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
        <p:nvSpPr>
          <p:cNvPr id="5" name="عنوان 4"/>
          <p:cNvSpPr>
            <a:spLocks noGrp="1"/>
          </p:cNvSpPr>
          <p:nvPr>
            <p:ph type="title"/>
          </p:nvPr>
        </p:nvSpPr>
        <p:spPr/>
        <p:txBody>
          <a:bodyPr/>
          <a:lstStyle/>
          <a:p>
            <a:r>
              <a:rPr lang="ar-SA" smtClean="0"/>
              <a:t>انقر لتحرير نمط العنوان الرئيسي</a:t>
            </a:r>
            <a:endParaRPr lang="ar-SA"/>
          </a:p>
        </p:txBody>
      </p:sp>
    </p:spTree>
    <p:extLst>
      <p:ext uri="{BB962C8B-B14F-4D97-AF65-F5344CB8AC3E}">
        <p14:creationId xmlns:p14="http://schemas.microsoft.com/office/powerpoint/2010/main" val="357531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smtClean="0"/>
              <a:t>انقر لتحرير نمط العنوان الرئيسي</a:t>
            </a:r>
            <a:endParaRPr lang="en-US" dirty="0"/>
          </a:p>
        </p:txBody>
      </p:sp>
      <p:sp>
        <p:nvSpPr>
          <p:cNvPr id="10" name="Content Placeholder 2"/>
          <p:cNvSpPr>
            <a:spLocks noGrp="1"/>
          </p:cNvSpPr>
          <p:nvPr>
            <p:ph sz="quarter" idx="13"/>
          </p:nvPr>
        </p:nvSpPr>
        <p:spPr>
          <a:xfrm>
            <a:off x="5046132" y="685800"/>
            <a:ext cx="6034375" cy="4688785"/>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93642" y="2709052"/>
            <a:ext cx="4126861" cy="2665533"/>
          </a:xfrm>
          <a:prstGeom prst="rect">
            <a:avLst/>
          </a:prstGeo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a:xfrm>
            <a:off x="7298083" y="5757334"/>
            <a:ext cx="3784600" cy="498470"/>
          </a:xfrm>
          <a:prstGeom prst="rect">
            <a:avLst/>
          </a:prstGeom>
        </p:spPr>
        <p:txBody>
          <a:bodyPr/>
          <a:lstStyle/>
          <a:p>
            <a:fld id="{DF81A605-6EE9-4D40-8DF8-C32042283249}" type="datetimeFigureOut">
              <a:rPr lang="ar-SA" smtClean="0"/>
              <a:t>26/01/40</a:t>
            </a:fld>
            <a:endParaRPr lang="ar-SA"/>
          </a:p>
        </p:txBody>
      </p:sp>
      <p:sp>
        <p:nvSpPr>
          <p:cNvPr id="6" name="Footer Placeholder 5"/>
          <p:cNvSpPr>
            <a:spLocks noGrp="1"/>
          </p:cNvSpPr>
          <p:nvPr>
            <p:ph type="ftr" sz="quarter" idx="11"/>
          </p:nvPr>
        </p:nvSpPr>
        <p:spPr>
          <a:xfrm>
            <a:off x="685801" y="5757334"/>
            <a:ext cx="5499719" cy="498470"/>
          </a:xfrm>
          <a:prstGeom prst="rect">
            <a:avLst/>
          </a:prstGeom>
        </p:spPr>
        <p:txBody>
          <a:bodyPr/>
          <a:lstStyle/>
          <a:p>
            <a:endParaRPr lang="ar-SA"/>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489CB131-1BAF-4D01-9179-D0E3ECF4351D}" type="slidenum">
              <a:rPr lang="ar-SA" smtClean="0"/>
              <a:t>‹#›</a:t>
            </a:fld>
            <a:endParaRPr lang="ar-SA"/>
          </a:p>
        </p:txBody>
      </p:sp>
    </p:spTree>
    <p:extLst>
      <p:ext uri="{BB962C8B-B14F-4D97-AF65-F5344CB8AC3E}">
        <p14:creationId xmlns:p14="http://schemas.microsoft.com/office/powerpoint/2010/main" val="161031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1.wdp"/><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t="-17000" b="-17000"/>
          </a:stretch>
        </a:blip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8" name="خماسي 7">
            <a:hlinkClick r:id="" action="ppaction://hlinkshowjump?jump=previousslide"/>
          </p:cNvPr>
          <p:cNvSpPr/>
          <p:nvPr/>
        </p:nvSpPr>
        <p:spPr>
          <a:xfrm>
            <a:off x="7507044" y="5665836"/>
            <a:ext cx="3336663" cy="605871"/>
          </a:xfrm>
          <a:prstGeom prst="homePlate">
            <a:avLst/>
          </a:prstGeom>
          <a:effectLst>
            <a:innerShdw blurRad="63500" dist="50800" dir="13500000">
              <a:prstClr val="black">
                <a:alpha val="50000"/>
              </a:prstClr>
            </a:innerShdw>
          </a:effectLst>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smtClean="0"/>
              <a:t>السابق</a:t>
            </a:r>
            <a:endParaRPr lang="ar-SA" sz="3200" b="1" dirty="0"/>
          </a:p>
        </p:txBody>
      </p:sp>
      <p:sp>
        <p:nvSpPr>
          <p:cNvPr id="14" name="خماسي 13">
            <a:hlinkClick r:id="" action="ppaction://hlinkshowjump?jump=nextslide"/>
          </p:cNvPr>
          <p:cNvSpPr/>
          <p:nvPr/>
        </p:nvSpPr>
        <p:spPr>
          <a:xfrm flipH="1">
            <a:off x="1151065" y="5665836"/>
            <a:ext cx="3336663" cy="605871"/>
          </a:xfrm>
          <a:prstGeom prst="homePlate">
            <a:avLst/>
          </a:prstGeom>
          <a:effectLst>
            <a:innerShdw blurRad="63500" dist="50800" dir="13500000">
              <a:prstClr val="black">
                <a:alpha val="50000"/>
              </a:prstClr>
            </a:innerShdw>
          </a:effectLst>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rtlCol="1" anchor="ctr"/>
          <a:lstStyle/>
          <a:p>
            <a:pPr algn="ctr"/>
            <a:r>
              <a:rPr lang="ar-SA" sz="3200" b="1" dirty="0" smtClean="0"/>
              <a:t>التالي</a:t>
            </a:r>
            <a:endParaRPr lang="ar-SA" sz="3200" b="1" dirty="0"/>
          </a:p>
        </p:txBody>
      </p:sp>
      <p:sp>
        <p:nvSpPr>
          <p:cNvPr id="9" name="مستطيل 8">
            <a:hlinkClick r:id="" action="ppaction://hlinkshowjump?jump=firstslide"/>
          </p:cNvPr>
          <p:cNvSpPr/>
          <p:nvPr/>
        </p:nvSpPr>
        <p:spPr>
          <a:xfrm>
            <a:off x="4527995" y="5665836"/>
            <a:ext cx="2938782" cy="605871"/>
          </a:xfrm>
          <a:prstGeom prst="rect">
            <a:avLst/>
          </a:prstGeom>
          <a:effectLst>
            <a:innerShdw blurRad="63500" dist="50800" dir="13500000">
              <a:prstClr val="black">
                <a:alpha val="50000"/>
              </a:prstClr>
            </a:innerShdw>
          </a:effectLst>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rtlCol="1" anchor="ctr"/>
          <a:lstStyle/>
          <a:p>
            <a:pPr lvl="0" algn="ctr"/>
            <a:r>
              <a:rPr lang="ar-SA" sz="3200" b="1" dirty="0" smtClean="0"/>
              <a:t>الرئيسية</a:t>
            </a:r>
            <a:endParaRPr lang="ar-SA" sz="3200" b="1" dirty="0"/>
          </a:p>
        </p:txBody>
      </p:sp>
      <p:pic>
        <p:nvPicPr>
          <p:cNvPr id="2052" name="Picture 4" descr="https://encrypted-tbn1.gstatic.com/images?q=tbn:ANd9GcSCt7ywBEG14sujkHdqY8vNikljT9JPrIN0zhdFQOmo5LK4FCosXYF4jiY"/>
          <p:cNvPicPr>
            <a:picLocks noChangeAspect="1" noChangeArrowheads="1"/>
          </p:cNvPicPr>
          <p:nvPr/>
        </p:nvPicPr>
        <p:blipFill>
          <a:blip r:embed="rId22">
            <a:duotone>
              <a:schemeClr val="accent1">
                <a:shade val="45000"/>
                <a:satMod val="135000"/>
              </a:schemeClr>
              <a:prstClr val="white"/>
            </a:duotone>
            <a:extLst>
              <a:ext uri="{BEBA8EAE-BF5A-486C-A8C5-ECC9F3942E4B}">
                <a14:imgProps xmlns:a14="http://schemas.microsoft.com/office/drawing/2010/main">
                  <a14:imgLayer r:embed="rId23">
                    <a14:imgEffect>
                      <a14:sharpenSoften amount="50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15875"/>
            <a:ext cx="11706513" cy="1105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 y="-30736"/>
            <a:ext cx="8000999" cy="999565"/>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Tree>
    <p:extLst>
      <p:ext uri="{BB962C8B-B14F-4D97-AF65-F5344CB8AC3E}">
        <p14:creationId xmlns:p14="http://schemas.microsoft.com/office/powerpoint/2010/main" val="1315443564"/>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53"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Lst>
  <p:txStyles>
    <p:titleStyle>
      <a:lvl1pPr algn="ctr" defTabSz="914400" rtl="1" eaLnBrk="1" latinLnBrk="0" hangingPunct="1">
        <a:lnSpc>
          <a:spcPct val="90000"/>
        </a:lnSpc>
        <a:spcBef>
          <a:spcPct val="0"/>
        </a:spcBef>
        <a:buNone/>
        <a:defRPr sz="5400" b="1" kern="1200" cap="none" spc="0" baseline="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9000781" y="90450"/>
            <a:ext cx="2613752" cy="999565"/>
          </a:xfrm>
        </p:spPr>
        <p:txBody>
          <a:bodyPr>
            <a:noAutofit/>
          </a:bodyPr>
          <a:lstStyle/>
          <a:p>
            <a:r>
              <a:rPr lang="ar-SA" sz="4000" dirty="0"/>
              <a:t>الدرس </a:t>
            </a:r>
            <a:r>
              <a:rPr lang="ar-SA" sz="4000" dirty="0" smtClean="0"/>
              <a:t>الثان</a:t>
            </a:r>
            <a:r>
              <a:rPr lang="ar-EG" sz="4000" dirty="0" smtClean="0"/>
              <a:t>ي</a:t>
            </a:r>
            <a:r>
              <a:rPr lang="ar-SA" sz="4000" dirty="0" smtClean="0"/>
              <a:t> </a:t>
            </a:r>
            <a:r>
              <a:rPr lang="ar-SA" sz="4000" dirty="0"/>
              <a:t>كيف أتصرف؟</a:t>
            </a:r>
            <a:endParaRPr lang="en-US" sz="4000" dirty="0">
              <a:effectLst/>
            </a:endParaRPr>
          </a:p>
        </p:txBody>
      </p:sp>
      <p:sp>
        <p:nvSpPr>
          <p:cNvPr id="5" name="مستطيل 4"/>
          <p:cNvSpPr/>
          <p:nvPr/>
        </p:nvSpPr>
        <p:spPr>
          <a:xfrm>
            <a:off x="3301486" y="49439"/>
            <a:ext cx="1519968"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التمهيد</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grpSp>
        <p:nvGrpSpPr>
          <p:cNvPr id="7" name="مجموعة 6"/>
          <p:cNvGrpSpPr/>
          <p:nvPr/>
        </p:nvGrpSpPr>
        <p:grpSpPr>
          <a:xfrm>
            <a:off x="40852" y="8068"/>
            <a:ext cx="2082876" cy="756636"/>
            <a:chOff x="179512" y="692696"/>
            <a:chExt cx="2082876" cy="756636"/>
          </a:xfrm>
        </p:grpSpPr>
        <p:pic>
          <p:nvPicPr>
            <p:cNvPr id="8"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97</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 name="مستطيل 1"/>
          <p:cNvSpPr/>
          <p:nvPr/>
        </p:nvSpPr>
        <p:spPr>
          <a:xfrm>
            <a:off x="223727" y="2277687"/>
            <a:ext cx="4020617" cy="25270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EG" sz="3200" b="1" dirty="0" smtClean="0">
                <a:solidFill>
                  <a:srgbClr val="0070C0"/>
                </a:solidFill>
              </a:rPr>
              <a:t>أتقبل الإساءة بهدوء ولا أنفعل عليهم، وأوجه لهم النصيحة بعدم تكرار ذلك المواقف معي مرة أخرى.</a:t>
            </a:r>
            <a:endParaRPr lang="en-US" sz="3200" b="1" dirty="0">
              <a:solidFill>
                <a:srgbClr val="0070C0"/>
              </a:solidFill>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454" y="2536521"/>
            <a:ext cx="6289852" cy="178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65215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63019" y="49439"/>
            <a:ext cx="1596912"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نشاط3</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a:t>
            </a:r>
            <a:r>
              <a:rPr lang="ar-EG" sz="2400" dirty="0" smtClean="0"/>
              <a:t>ي</a:t>
            </a:r>
            <a:r>
              <a:rPr lang="ar-SA" sz="2400" dirty="0" smtClean="0"/>
              <a:t> </a:t>
            </a:r>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6" name="Rectangle 2"/>
          <p:cNvSpPr/>
          <p:nvPr/>
        </p:nvSpPr>
        <p:spPr>
          <a:xfrm>
            <a:off x="574627" y="2360815"/>
            <a:ext cx="10789192" cy="3108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Wingdings" pitchFamily="2" charset="2"/>
              <a:buChar char="q"/>
            </a:pPr>
            <a:r>
              <a:rPr lang="ar-EG" sz="3200" b="1" dirty="0" smtClean="0"/>
              <a:t>أقرضها بعض النقود لتشتري من المقصف ما تحتاج.</a:t>
            </a:r>
          </a:p>
          <a:p>
            <a:pPr marL="457200" indent="-457200">
              <a:lnSpc>
                <a:spcPct val="150000"/>
              </a:lnSpc>
              <a:buFont typeface="Wingdings" pitchFamily="2" charset="2"/>
              <a:buChar char="q"/>
            </a:pPr>
            <a:r>
              <a:rPr lang="ar-EG" sz="3200" b="1" dirty="0" smtClean="0"/>
              <a:t>أتركها بدون مساعدة.</a:t>
            </a:r>
          </a:p>
          <a:p>
            <a:pPr marL="457200" indent="-457200">
              <a:lnSpc>
                <a:spcPct val="150000"/>
              </a:lnSpc>
              <a:buFont typeface="Wingdings" pitchFamily="2" charset="2"/>
              <a:buChar char="q"/>
            </a:pPr>
            <a:r>
              <a:rPr lang="ar-EG" sz="3200" b="1" u="sng" dirty="0" smtClean="0"/>
              <a:t>أشاركها وجبتي المدرسية</a:t>
            </a:r>
            <a:r>
              <a:rPr lang="ar-EG" sz="3200" b="1" dirty="0" smtClean="0"/>
              <a:t>.</a:t>
            </a:r>
          </a:p>
          <a:p>
            <a:pPr marL="457200" indent="-457200">
              <a:lnSpc>
                <a:spcPct val="150000"/>
              </a:lnSpc>
              <a:buFont typeface="Wingdings" pitchFamily="2" charset="2"/>
              <a:buChar char="q"/>
            </a:pPr>
            <a:r>
              <a:rPr lang="ar-EG" sz="3200" b="1" dirty="0" smtClean="0"/>
              <a:t>أخبر المشرفة بالأمر.</a:t>
            </a:r>
            <a:endParaRPr lang="en-US" sz="3200" b="1" dirty="0"/>
          </a:p>
        </p:txBody>
      </p:sp>
      <p:sp>
        <p:nvSpPr>
          <p:cNvPr id="7" name="مستطيل 6"/>
          <p:cNvSpPr/>
          <p:nvPr/>
        </p:nvSpPr>
        <p:spPr>
          <a:xfrm>
            <a:off x="574627" y="1408516"/>
            <a:ext cx="107891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إذا نسيت إحدى زميلاتك وجبتك المدرسية، كيف تقدمين لها المساعدة؟ </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8" name="مجموعة 7"/>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100</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864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wipe(up)">
                                      <p:cBhvr>
                                        <p:cTn id="29" dur="500"/>
                                        <p:tgtEl>
                                          <p:spTgt spid="6">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wipe(up)">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up)">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wipe(up)">
                                      <p:cBhvr>
                                        <p:cTn id="44" dur="500"/>
                                        <p:tgtEl>
                                          <p:spTgt spid="6">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up)">
                                      <p:cBhvr>
                                        <p:cTn id="4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6" grpId="0" build="p"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47978" y="49439"/>
            <a:ext cx="1426994"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حديث</a:t>
            </a: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a:t>الثانى</a:t>
            </a:r>
            <a:r>
              <a:rPr lang="ar-SA" sz="2400" dirty="0"/>
              <a:t> </a:t>
            </a:r>
            <a:endParaRPr lang="ar-SA" sz="2400" dirty="0" smtClean="0"/>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6" name="مستطيل 5"/>
          <p:cNvSpPr/>
          <p:nvPr/>
        </p:nvSpPr>
        <p:spPr>
          <a:xfrm>
            <a:off x="6184669" y="1591396"/>
            <a:ext cx="517915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EG" sz="3600" b="1" dirty="0" smtClean="0">
                <a:ln w="1905"/>
                <a:solidFill>
                  <a:srgbClr val="FF0000"/>
                </a:solidFill>
                <a:effectLst>
                  <a:innerShdw blurRad="69850" dist="43180" dir="5400000">
                    <a:srgbClr val="000000">
                      <a:alpha val="65000"/>
                    </a:srgbClr>
                  </a:innerShdw>
                </a:effectLst>
              </a:rPr>
              <a:t>ردّدي هذا الحديث وافهمي معناه: </a:t>
            </a:r>
            <a:endParaRPr lang="en-US" sz="3600" b="1" dirty="0">
              <a:ln w="1905"/>
              <a:solidFill>
                <a:srgbClr val="FF0000"/>
              </a:solidFill>
              <a:effectLst>
                <a:innerShdw blurRad="69850" dist="43180" dir="5400000">
                  <a:srgbClr val="000000">
                    <a:alpha val="65000"/>
                  </a:srgbClr>
                </a:innerShdw>
              </a:effectLst>
            </a:endParaRPr>
          </a:p>
        </p:txBody>
      </p:sp>
      <p:sp>
        <p:nvSpPr>
          <p:cNvPr id="7" name="مستطيل 6"/>
          <p:cNvSpPr/>
          <p:nvPr/>
        </p:nvSpPr>
        <p:spPr>
          <a:xfrm>
            <a:off x="574627" y="2788428"/>
            <a:ext cx="10789192"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50000"/>
              </a:lnSpc>
            </a:pP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قال رسول الله صلى الله عليه وسلم: </a:t>
            </a:r>
          </a:p>
          <a:p>
            <a:pPr algn="ctr">
              <a:lnSpc>
                <a:spcPct val="150000"/>
              </a:lnSpc>
            </a:pP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 كان في حاجة أخيه كان الله في حاجته».</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8" name="مجموعة 7"/>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100</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19111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مربع نص 34"/>
          <p:cNvSpPr txBox="1"/>
          <p:nvPr/>
        </p:nvSpPr>
        <p:spPr>
          <a:xfrm>
            <a:off x="8124974" y="124745"/>
            <a:ext cx="3776572" cy="830997"/>
          </a:xfrm>
          <a:prstGeom prst="rect">
            <a:avLst/>
          </a:prstGeom>
          <a:noFill/>
        </p:spPr>
        <p:txBody>
          <a:bodyPr wrap="square" rtlCol="1">
            <a:spAutoFit/>
          </a:bodyPr>
          <a:lstStyle/>
          <a:p>
            <a:pPr algn="ctr"/>
            <a:r>
              <a:rPr lang="ar-SA" sz="2400" dirty="0"/>
              <a:t>الدرس </a:t>
            </a:r>
            <a:r>
              <a:rPr lang="ar-SA" sz="2400" dirty="0" err="1"/>
              <a:t>الثانى</a:t>
            </a:r>
            <a:r>
              <a:rPr lang="ar-SA" sz="2400" dirty="0"/>
              <a:t> </a:t>
            </a:r>
            <a:endParaRPr lang="ar-SA" sz="2400" dirty="0" smtClean="0"/>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38" name="مستطيل مستدير الزوايا 37"/>
          <p:cNvSpPr/>
          <p:nvPr/>
        </p:nvSpPr>
        <p:spPr>
          <a:xfrm>
            <a:off x="8394783" y="6498599"/>
            <a:ext cx="3797217" cy="359401"/>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r>
              <a:rPr lang="ar-SA" b="1" dirty="0" smtClean="0">
                <a:effectLst>
                  <a:outerShdw blurRad="38100" dist="38100" dir="2700000" algn="tl">
                    <a:srgbClr val="000000">
                      <a:alpha val="43137"/>
                    </a:srgbClr>
                  </a:outerShdw>
                </a:effectLst>
              </a:rPr>
              <a:t>معلمة المادة :</a:t>
            </a:r>
            <a:endParaRPr lang="ar-EG" b="1" dirty="0">
              <a:effectLst>
                <a:outerShdw blurRad="38100" dist="38100" dir="2700000" algn="tl">
                  <a:srgbClr val="000000">
                    <a:alpha val="43137"/>
                  </a:srgbClr>
                </a:outerShdw>
              </a:effectLst>
            </a:endParaRPr>
          </a:p>
        </p:txBody>
      </p:sp>
      <p:sp>
        <p:nvSpPr>
          <p:cNvPr id="12" name="مستطيل 11"/>
          <p:cNvSpPr/>
          <p:nvPr/>
        </p:nvSpPr>
        <p:spPr>
          <a:xfrm>
            <a:off x="116569" y="124745"/>
            <a:ext cx="7803738" cy="830997"/>
          </a:xfrm>
          <a:prstGeom prst="rect">
            <a:avLst/>
          </a:prstGeom>
        </p:spPr>
        <p:txBody>
          <a:bodyPr wrap="none">
            <a:spAutoFit/>
          </a:bodyPr>
          <a:lstStyle/>
          <a:p>
            <a:pPr algn="ctr"/>
            <a:r>
              <a:rPr lang="ar-SA" sz="4800" b="1" dirty="0">
                <a:ln w="10541" cmpd="sng">
                  <a:solidFill>
                    <a:schemeClr val="accent1">
                      <a:shade val="88000"/>
                      <a:satMod val="110000"/>
                    </a:schemeClr>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استراتيجية العصف الذهني (التفكير الإبداعي)</a:t>
            </a:r>
          </a:p>
        </p:txBody>
      </p:sp>
      <p:sp>
        <p:nvSpPr>
          <p:cNvPr id="15" name="مخطط انسيابي: بيانات مخزّنة 14"/>
          <p:cNvSpPr/>
          <p:nvPr/>
        </p:nvSpPr>
        <p:spPr>
          <a:xfrm>
            <a:off x="4485944" y="1183341"/>
            <a:ext cx="2486814"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smtClean="0"/>
              <a:t>الأول الابتدائي</a:t>
            </a:r>
            <a:endParaRPr lang="ar-SA" dirty="0"/>
          </a:p>
        </p:txBody>
      </p:sp>
      <p:sp>
        <p:nvSpPr>
          <p:cNvPr id="16" name="شكل بيضاوي 15"/>
          <p:cNvSpPr/>
          <p:nvPr/>
        </p:nvSpPr>
        <p:spPr>
          <a:xfrm>
            <a:off x="6383237" y="1172583"/>
            <a:ext cx="1374823"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الصف</a:t>
            </a:r>
            <a:endParaRPr lang="ar-SA" sz="2800" b="1" dirty="0"/>
          </a:p>
        </p:txBody>
      </p:sp>
      <p:sp>
        <p:nvSpPr>
          <p:cNvPr id="17" name="مخطط انسيابي: بيانات مخزّنة 16"/>
          <p:cNvSpPr/>
          <p:nvPr/>
        </p:nvSpPr>
        <p:spPr>
          <a:xfrm>
            <a:off x="116569" y="1194099"/>
            <a:ext cx="2917089"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dirty="0"/>
          </a:p>
        </p:txBody>
      </p:sp>
      <p:sp>
        <p:nvSpPr>
          <p:cNvPr id="18" name="شكل بيضاوي 17"/>
          <p:cNvSpPr/>
          <p:nvPr/>
        </p:nvSpPr>
        <p:spPr>
          <a:xfrm>
            <a:off x="2260201" y="1183341"/>
            <a:ext cx="2128925"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t>معلمة المادة</a:t>
            </a:r>
            <a:endParaRPr lang="ar-SA" sz="2400" b="1" dirty="0"/>
          </a:p>
        </p:txBody>
      </p:sp>
      <p:sp>
        <p:nvSpPr>
          <p:cNvPr id="19" name="مخطط انسيابي: بيانات مخزّنة 18"/>
          <p:cNvSpPr/>
          <p:nvPr/>
        </p:nvSpPr>
        <p:spPr>
          <a:xfrm>
            <a:off x="7870662" y="1194099"/>
            <a:ext cx="3010935"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l"/>
            <a:endParaRPr lang="ar-SA" dirty="0"/>
          </a:p>
        </p:txBody>
      </p:sp>
      <p:sp>
        <p:nvSpPr>
          <p:cNvPr id="20" name="شكل بيضاوي 19"/>
          <p:cNvSpPr/>
          <p:nvPr/>
        </p:nvSpPr>
        <p:spPr>
          <a:xfrm>
            <a:off x="9757186" y="1183341"/>
            <a:ext cx="1909713"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المجموعة</a:t>
            </a:r>
            <a:endParaRPr lang="ar-SA" sz="2800" b="1" dirty="0"/>
          </a:p>
        </p:txBody>
      </p:sp>
      <p:graphicFrame>
        <p:nvGraphicFramePr>
          <p:cNvPr id="13" name="جدول 12"/>
          <p:cNvGraphicFramePr>
            <a:graphicFrameLocks noGrp="1"/>
          </p:cNvGraphicFramePr>
          <p:nvPr>
            <p:extLst>
              <p:ext uri="{D42A27DB-BD31-4B8C-83A1-F6EECF244321}">
                <p14:modId xmlns:p14="http://schemas.microsoft.com/office/powerpoint/2010/main" val="440484478"/>
              </p:ext>
            </p:extLst>
          </p:nvPr>
        </p:nvGraphicFramePr>
        <p:xfrm>
          <a:off x="220718" y="1750160"/>
          <a:ext cx="11315703" cy="3498250"/>
        </p:xfrm>
        <a:graphic>
          <a:graphicData uri="http://schemas.openxmlformats.org/drawingml/2006/table">
            <a:tbl>
              <a:tblPr rtl="1" firstRow="1" bandRow="1">
                <a:tableStyleId>{EB344D84-9AFB-497E-A393-DC336BA19D2E}</a:tableStyleId>
              </a:tblPr>
              <a:tblGrid>
                <a:gridCol w="1467723"/>
                <a:gridCol w="2479636"/>
                <a:gridCol w="2308051"/>
                <a:gridCol w="2324794"/>
                <a:gridCol w="2735499"/>
              </a:tblGrid>
              <a:tr h="375673">
                <a:tc gridSpan="5">
                  <a:txBody>
                    <a:bodyPr/>
                    <a:lstStyle/>
                    <a:p>
                      <a:pPr algn="ctr"/>
                      <a:r>
                        <a:rPr lang="ar-SA" sz="2800" b="1" i="0" u="none" strike="noStrike" kern="1200" baseline="0" dirty="0" smtClean="0">
                          <a:solidFill>
                            <a:schemeClr val="tx1"/>
                          </a:solidFill>
                          <a:latin typeface="+mn-lt"/>
                          <a:ea typeface="+mn-ea"/>
                          <a:cs typeface="+mn-cs"/>
                        </a:rPr>
                        <a:t>كيف أتصرّفُ في وقت راحة الأهل؟</a:t>
                      </a:r>
                      <a:endParaRPr lang="ar-EG" sz="4400" b="1" i="0" dirty="0">
                        <a:solidFill>
                          <a:schemeClr val="tx1"/>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no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75673">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الطالب</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توليد الأفكار</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التصحيح</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التصنيف</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التقييم</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r>
              <a:tr h="492386">
                <a:tc>
                  <a:txBody>
                    <a:bodyPr/>
                    <a:lstStyle/>
                    <a:p>
                      <a:pPr algn="ctr" rtl="1"/>
                      <a:r>
                        <a:rPr lang="ar-SA" sz="2400" dirty="0" smtClean="0">
                          <a:solidFill>
                            <a:srgbClr val="002060"/>
                          </a:solidFill>
                          <a:cs typeface="+mj-cs"/>
                        </a:rPr>
                        <a:t>الأول</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الثاني</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الثالث</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الرابع</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الخامس</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bl>
          </a:graphicData>
        </a:graphic>
      </p:graphicFrame>
    </p:spTree>
    <p:custDataLst>
      <p:tags r:id="rId1"/>
    </p:custDataLst>
    <p:extLst>
      <p:ext uri="{BB962C8B-B14F-4D97-AF65-F5344CB8AC3E}">
        <p14:creationId xmlns:p14="http://schemas.microsoft.com/office/powerpoint/2010/main" val="1483684117"/>
      </p:ext>
    </p:extLst>
  </p:cSld>
  <p:clrMapOvr>
    <a:masterClrMapping/>
  </p:clrMapOvr>
  <p:transition spd="slow">
    <p:cover dir="r"/>
    <p:sndAc>
      <p:stSnd>
        <p:snd r:embed="rId3"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a:t>الثانى</a:t>
            </a:r>
            <a:r>
              <a:rPr lang="ar-SA" sz="2400" dirty="0"/>
              <a:t> </a:t>
            </a:r>
            <a:endParaRPr lang="ar-SA" sz="2400" dirty="0" smtClean="0"/>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6378482" y="1773648"/>
            <a:ext cx="4987979" cy="822305"/>
          </a:xfrm>
          <a:prstGeom prst="flowChartTerminator">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ar-SA" sz="3200" b="1" dirty="0" smtClean="0">
                <a:ln w="9525">
                  <a:solidFill>
                    <a:schemeClr val="bg1"/>
                  </a:solidFill>
                  <a:prstDash val="solid"/>
                </a:ln>
                <a:solidFill>
                  <a:srgbClr val="FFFF00"/>
                </a:solidFill>
              </a:rPr>
              <a:t>التصرف السليم</a:t>
            </a:r>
            <a:endParaRPr lang="ar-SA" sz="3200" b="1" dirty="0">
              <a:ln w="9525">
                <a:solidFill>
                  <a:schemeClr val="bg1"/>
                </a:solidFill>
                <a:prstDash val="solid"/>
              </a:ln>
              <a:solidFill>
                <a:srgbClr val="FFFF00"/>
              </a:solidFill>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3380839" y="1114213"/>
            <a:ext cx="4957663" cy="584775"/>
          </a:xfrm>
          <a:prstGeom prst="rect">
            <a:avLst/>
          </a:prstGeom>
        </p:spPr>
        <p:style>
          <a:lnRef idx="3">
            <a:schemeClr val="lt1"/>
          </a:lnRef>
          <a:fillRef idx="1">
            <a:schemeClr val="accent5"/>
          </a:fillRef>
          <a:effectRef idx="1">
            <a:schemeClr val="accent5"/>
          </a:effectRef>
          <a:fontRef idx="minor">
            <a:schemeClr val="lt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SA" sz="3200" b="1" cap="all" dirty="0">
                <a:ln w="0"/>
                <a:solidFill>
                  <a:schemeClr val="bg1"/>
                </a:solidFill>
                <a:effectLst>
                  <a:reflection blurRad="12700" stA="50000" endPos="50000" dist="5000" dir="5400000" sy="-100000" rotWithShape="0"/>
                </a:effectLst>
              </a:rPr>
              <a:t>كيف أتصرّفُ في وقت راحة الأهل؟</a:t>
            </a:r>
            <a:endParaRPr lang="ar-EG" sz="4800" b="1" cap="all" dirty="0">
              <a:ln w="0"/>
              <a:solidFill>
                <a:schemeClr val="bg1"/>
              </a:solidFill>
              <a:effectLst>
                <a:reflection blurRad="12700" stA="50000" endPos="50000" dist="5000" dir="5400000" sy="-100000" rotWithShape="0"/>
              </a:effectLst>
            </a:endParaRPr>
          </a:p>
        </p:txBody>
      </p:sp>
      <p:sp>
        <p:nvSpPr>
          <p:cNvPr id="16" name="مخطط انسيابي: محطة طرفية 15"/>
          <p:cNvSpPr/>
          <p:nvPr/>
        </p:nvSpPr>
        <p:spPr>
          <a:xfrm>
            <a:off x="6525343" y="2706312"/>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t>1- </a:t>
            </a:r>
            <a:r>
              <a:rPr lang="ar-SA" sz="3200" b="1" dirty="0"/>
              <a:t>عدم </a:t>
            </a:r>
            <a:r>
              <a:rPr lang="ar-SA" sz="3200" b="1" dirty="0" smtClean="0"/>
              <a:t>إزعاج </a:t>
            </a:r>
            <a:r>
              <a:rPr lang="ar-SA" sz="3200" b="1" dirty="0"/>
              <a:t>من كان </a:t>
            </a:r>
            <a:r>
              <a:rPr lang="ar-SA" sz="3200" b="1" dirty="0" smtClean="0"/>
              <a:t>نائماً</a:t>
            </a:r>
            <a:r>
              <a:rPr lang="ar-EG" sz="3200" b="1" dirty="0" smtClean="0"/>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مخطط انسيابي: محطة طرفية 16"/>
          <p:cNvSpPr/>
          <p:nvPr/>
        </p:nvSpPr>
        <p:spPr>
          <a:xfrm>
            <a:off x="6525344" y="367258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t> </a:t>
            </a:r>
            <a:r>
              <a:rPr lang="ar-SA" sz="3200" b="1" dirty="0" smtClean="0"/>
              <a:t>2-كتابة </a:t>
            </a:r>
            <a:r>
              <a:rPr lang="ar-SA" sz="3200" b="1" dirty="0"/>
              <a:t>الواجبات </a:t>
            </a:r>
            <a:r>
              <a:rPr lang="ar-SA" sz="3200" b="1" dirty="0" smtClean="0"/>
              <a:t>المدرسية</a:t>
            </a:r>
            <a:r>
              <a:rPr lang="ar-SA" sz="3200" b="1" dirty="0"/>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8" name="مخطط انسيابي: محطة طرفية 17"/>
          <p:cNvSpPr/>
          <p:nvPr/>
        </p:nvSpPr>
        <p:spPr>
          <a:xfrm>
            <a:off x="6526800" y="465254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t>3  الانشغال </a:t>
            </a:r>
            <a:r>
              <a:rPr lang="ar-SA" sz="3200" b="1" dirty="0"/>
              <a:t>بالقراءة </a:t>
            </a:r>
            <a:r>
              <a:rPr lang="ar-SA" sz="3200" b="1" dirty="0" smtClean="0"/>
              <a:t>أو </a:t>
            </a:r>
            <a:r>
              <a:rPr lang="ar-SA" sz="3200" b="1" dirty="0"/>
              <a:t>التلوين.</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9" name="مخطط انسيابي: محطة طرفية 18"/>
          <p:cNvSpPr/>
          <p:nvPr/>
        </p:nvSpPr>
        <p:spPr>
          <a:xfrm>
            <a:off x="152400" y="1773647"/>
            <a:ext cx="4987979" cy="822305"/>
          </a:xfrm>
          <a:prstGeom prst="flowChartTerminator">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ar-SA" sz="3200" dirty="0" smtClean="0">
                <a:ln w="18415" cmpd="sng">
                  <a:solidFill>
                    <a:srgbClr val="FFC000"/>
                  </a:solidFill>
                  <a:prstDash val="solid"/>
                </a:ln>
                <a:solidFill>
                  <a:srgbClr val="FFFFFF"/>
                </a:solidFill>
              </a:rPr>
              <a:t>التصرف الخاطئ</a:t>
            </a:r>
            <a:endParaRPr lang="ar-SA" sz="3200" dirty="0">
              <a:ln w="18415" cmpd="sng">
                <a:solidFill>
                  <a:srgbClr val="FFC000"/>
                </a:solidFill>
                <a:prstDash val="solid"/>
              </a:ln>
              <a:solidFill>
                <a:srgbClr val="FFFFFF"/>
              </a:solidFill>
            </a:endParaRPr>
          </a:p>
        </p:txBody>
      </p:sp>
      <p:sp>
        <p:nvSpPr>
          <p:cNvPr id="20" name="مخطط انسيابي: محطة طرفية 19"/>
          <p:cNvSpPr/>
          <p:nvPr/>
        </p:nvSpPr>
        <p:spPr>
          <a:xfrm>
            <a:off x="152400" y="2850275"/>
            <a:ext cx="5381297"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t> </a:t>
            </a:r>
            <a:r>
              <a:rPr lang="ar-SA" sz="3200" b="1" dirty="0" smtClean="0"/>
              <a:t>1-العبث </a:t>
            </a:r>
            <a:r>
              <a:rPr lang="ar-SA" sz="3200" b="1" dirty="0"/>
              <a:t>بالنار </a:t>
            </a:r>
            <a:r>
              <a:rPr lang="ar-SA" sz="3200" b="1" dirty="0" smtClean="0"/>
              <a:t>أو</a:t>
            </a:r>
            <a:r>
              <a:rPr lang="ar-EG" sz="3200" b="1" dirty="0" smtClean="0"/>
              <a:t> </a:t>
            </a:r>
            <a:r>
              <a:rPr lang="ar-SA" sz="3200" b="1" dirty="0" smtClean="0"/>
              <a:t>الأدوات </a:t>
            </a:r>
            <a:r>
              <a:rPr lang="ar-SA" sz="3200" b="1" dirty="0"/>
              <a:t>الحادةَّ.</a:t>
            </a:r>
            <a:endParaRPr lang="ar-SA" sz="3200" b="1" dirty="0">
              <a:ln w="18415" cmpd="sng">
                <a:solidFill>
                  <a:srgbClr val="FFC000"/>
                </a:solidFill>
                <a:prstDash val="solid"/>
              </a:ln>
              <a:solidFill>
                <a:srgbClr val="FFFFFF"/>
              </a:solidFill>
              <a:effectLst>
                <a:outerShdw blurRad="63500" dir="3600000" algn="tl" rotWithShape="0">
                  <a:srgbClr val="000000">
                    <a:alpha val="70000"/>
                  </a:srgbClr>
                </a:outerShdw>
              </a:effectLst>
            </a:endParaRPr>
          </a:p>
        </p:txBody>
      </p:sp>
      <p:sp>
        <p:nvSpPr>
          <p:cNvPr id="21" name="مخطط انسيابي: محطة طرفية 20"/>
          <p:cNvSpPr/>
          <p:nvPr/>
        </p:nvSpPr>
        <p:spPr>
          <a:xfrm>
            <a:off x="152400" y="3758100"/>
            <a:ext cx="5381297"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t>2-الخروج من المنزل دون استئذان</a:t>
            </a:r>
            <a:r>
              <a:rPr lang="ar-SA" sz="3200" b="1" dirty="0"/>
              <a:t>.</a:t>
            </a:r>
            <a:endParaRPr lang="ar-SA" sz="3200" b="1" dirty="0">
              <a:ln w="18415" cmpd="sng">
                <a:solidFill>
                  <a:srgbClr val="FFC000"/>
                </a:solidFill>
                <a:prstDash val="solid"/>
              </a:ln>
              <a:solidFill>
                <a:srgbClr val="FFFFFF"/>
              </a:solidFill>
              <a:effectLst>
                <a:outerShdw blurRad="63500" dir="3600000" algn="tl" rotWithShape="0">
                  <a:srgbClr val="000000">
                    <a:alpha val="70000"/>
                  </a:srgbClr>
                </a:outerShdw>
              </a:effectLst>
            </a:endParaRPr>
          </a:p>
        </p:txBody>
      </p:sp>
      <p:sp>
        <p:nvSpPr>
          <p:cNvPr id="22" name="مخطط انسيابي: محطة طرفية 21"/>
          <p:cNvSpPr/>
          <p:nvPr/>
        </p:nvSpPr>
        <p:spPr>
          <a:xfrm>
            <a:off x="152400" y="4652540"/>
            <a:ext cx="5381297"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t>3 </a:t>
            </a:r>
            <a:r>
              <a:rPr lang="ar-SA" sz="3200" b="1" dirty="0" smtClean="0"/>
              <a:t>إصدار الأصوات </a:t>
            </a:r>
            <a:r>
              <a:rPr lang="ar-SA" sz="3200" b="1" dirty="0"/>
              <a:t>العالية.</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nvGrpSpPr>
          <p:cNvPr id="15" name="مجموعة 14"/>
          <p:cNvGrpSpPr/>
          <p:nvPr/>
        </p:nvGrpSpPr>
        <p:grpSpPr>
          <a:xfrm>
            <a:off x="40852" y="8068"/>
            <a:ext cx="2082876" cy="756636"/>
            <a:chOff x="179512" y="692696"/>
            <a:chExt cx="2082876" cy="756636"/>
          </a:xfrm>
        </p:grpSpPr>
        <p:pic>
          <p:nvPicPr>
            <p:cNvPr id="2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101</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5503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2"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smtClean="0"/>
              <a:t>الثانى</a:t>
            </a:r>
            <a:endParaRPr lang="ar-SA" sz="2400" dirty="0" smtClean="0"/>
          </a:p>
          <a:p>
            <a:pPr algn="ctr"/>
            <a:r>
              <a:rPr lang="ar-SA" sz="2400" dirty="0" smtClean="0"/>
              <a:t> </a:t>
            </a:r>
            <a:r>
              <a:rPr lang="ar-SA" sz="2400" dirty="0"/>
              <a:t>كيف 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6486385" y="1656212"/>
            <a:ext cx="4987979" cy="822305"/>
          </a:xfrm>
          <a:prstGeom prst="flowChartTerminator">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ar-SA" sz="3200" b="1" dirty="0" smtClean="0">
                <a:ln w="9525">
                  <a:solidFill>
                    <a:schemeClr val="bg1"/>
                  </a:solidFill>
                  <a:prstDash val="solid"/>
                </a:ln>
                <a:solidFill>
                  <a:srgbClr val="FFFF00"/>
                </a:solidFill>
                <a:effectLst>
                  <a:outerShdw blurRad="12700" dist="38100" dir="2700000" algn="tl" rotWithShape="0">
                    <a:schemeClr val="bg1">
                      <a:lumMod val="50000"/>
                    </a:schemeClr>
                  </a:outerShdw>
                </a:effectLst>
              </a:rPr>
              <a:t>التصرف السليم</a:t>
            </a:r>
            <a:endParaRPr lang="ar-SA" sz="32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743117" y="1106793"/>
            <a:ext cx="8135006" cy="769441"/>
          </a:xfrm>
          <a:prstGeom prst="rect">
            <a:avLst/>
          </a:prstGeom>
        </p:spPr>
        <p:txBody>
          <a:bodyPr wrap="square">
            <a:spAutoFit/>
          </a:bodyPr>
          <a:lstStyle/>
          <a:p>
            <a:pPr algn="ctr"/>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النتيجة</a:t>
            </a:r>
            <a:endParaRPr lang="ar-EG" sz="5400" b="1" dirty="0">
              <a:effectLst>
                <a:glow rad="101600">
                  <a:schemeClr val="accent6">
                    <a:satMod val="175000"/>
                    <a:alpha val="40000"/>
                  </a:schemeClr>
                </a:glow>
              </a:effectLst>
            </a:endParaRPr>
          </a:p>
        </p:txBody>
      </p:sp>
      <p:sp>
        <p:nvSpPr>
          <p:cNvPr id="16" name="مخطط انسيابي: محطة طرفية 15"/>
          <p:cNvSpPr/>
          <p:nvPr/>
        </p:nvSpPr>
        <p:spPr>
          <a:xfrm>
            <a:off x="5317277" y="3226412"/>
            <a:ext cx="6365550"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ar-SA" sz="3200" b="1" dirty="0" smtClean="0"/>
              <a:t> </a:t>
            </a:r>
            <a:r>
              <a:rPr lang="ar-SA" sz="2800" b="1" dirty="0" smtClean="0"/>
              <a:t>رضا الوالدين وأفراد عائلتي </a:t>
            </a:r>
            <a:r>
              <a:rPr lang="ar-SA" sz="2800" b="1" dirty="0"/>
              <a:t>عني</a:t>
            </a:r>
            <a:r>
              <a:rPr lang="ar-SA" sz="3200" b="1" dirty="0"/>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9" name="مخطط انسيابي: محطة طرفية 18"/>
          <p:cNvSpPr/>
          <p:nvPr/>
        </p:nvSpPr>
        <p:spPr>
          <a:xfrm>
            <a:off x="0" y="1573593"/>
            <a:ext cx="4987979" cy="822305"/>
          </a:xfrm>
          <a:prstGeom prst="flowChartTerminator">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ar-SA" sz="3200" b="1" dirty="0" smtClean="0">
                <a:ln w="18415" cmpd="sng">
                  <a:solidFill>
                    <a:srgbClr val="FFC000"/>
                  </a:solidFill>
                  <a:prstDash val="solid"/>
                </a:ln>
                <a:solidFill>
                  <a:srgbClr val="FFFF00"/>
                </a:solidFill>
                <a:effectLst>
                  <a:outerShdw blurRad="63500" dir="3600000" algn="tl" rotWithShape="0">
                    <a:srgbClr val="000000">
                      <a:alpha val="70000"/>
                    </a:srgbClr>
                  </a:outerShdw>
                </a:effectLst>
              </a:rPr>
              <a:t>التصرف الخاطئ</a:t>
            </a:r>
            <a:endParaRPr lang="ar-SA" sz="3200" b="1" dirty="0">
              <a:ln w="18415" cmpd="sng">
                <a:solidFill>
                  <a:srgbClr val="FFC000"/>
                </a:solidFill>
                <a:prstDash val="solid"/>
              </a:ln>
              <a:solidFill>
                <a:srgbClr val="FFFF00"/>
              </a:solidFill>
              <a:effectLst>
                <a:outerShdw blurRad="63500" dir="3600000" algn="tl" rotWithShape="0">
                  <a:srgbClr val="000000">
                    <a:alpha val="70000"/>
                  </a:srgbClr>
                </a:outerShdw>
              </a:effectLst>
            </a:endParaRPr>
          </a:p>
        </p:txBody>
      </p:sp>
      <p:sp>
        <p:nvSpPr>
          <p:cNvPr id="22" name="مخطط انسيابي: محطة طرفية 21"/>
          <p:cNvSpPr/>
          <p:nvPr/>
        </p:nvSpPr>
        <p:spPr>
          <a:xfrm>
            <a:off x="85847" y="3226411"/>
            <a:ext cx="5148305"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ar-SA" sz="3200" b="1" dirty="0" smtClean="0"/>
              <a:t>غضب </a:t>
            </a:r>
            <a:r>
              <a:rPr lang="ar-SA" sz="3200" b="1" dirty="0"/>
              <a:t>الوالدين والعائلة مني.</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سهم للأسفل 3"/>
          <p:cNvSpPr/>
          <p:nvPr/>
        </p:nvSpPr>
        <p:spPr>
          <a:xfrm>
            <a:off x="8980374" y="2465062"/>
            <a:ext cx="240986" cy="5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سهم للأسفل 5"/>
          <p:cNvSpPr/>
          <p:nvPr/>
        </p:nvSpPr>
        <p:spPr>
          <a:xfrm>
            <a:off x="2297594" y="2362142"/>
            <a:ext cx="196395" cy="519361"/>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13" name="مخطط انسيابي: محطة طرفية 12"/>
          <p:cNvSpPr/>
          <p:nvPr/>
        </p:nvSpPr>
        <p:spPr>
          <a:xfrm>
            <a:off x="5317277" y="4158364"/>
            <a:ext cx="6458724"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ar-SA" sz="3200" b="1" dirty="0" smtClean="0"/>
              <a:t> </a:t>
            </a:r>
            <a:r>
              <a:rPr lang="ar-SA" sz="2400" b="1" dirty="0"/>
              <a:t>توفير الجو </a:t>
            </a:r>
            <a:r>
              <a:rPr lang="ar-SA" sz="2400" b="1" dirty="0" smtClean="0"/>
              <a:t>المناسب </a:t>
            </a:r>
            <a:r>
              <a:rPr lang="ar-SA" sz="2400" b="1" dirty="0"/>
              <a:t>لمن </a:t>
            </a:r>
            <a:r>
              <a:rPr lang="ar-SA" sz="2400" b="1" dirty="0" smtClean="0"/>
              <a:t>يرغب</a:t>
            </a:r>
            <a:r>
              <a:rPr lang="ar-EG" sz="2400" b="1" dirty="0" smtClean="0"/>
              <a:t> </a:t>
            </a:r>
            <a:r>
              <a:rPr lang="ar-SA" sz="2400" b="1" dirty="0" smtClean="0"/>
              <a:t>في </a:t>
            </a:r>
            <a:r>
              <a:rPr lang="ar-SA" sz="2400" b="1" dirty="0"/>
              <a:t>الراحة </a:t>
            </a:r>
            <a:r>
              <a:rPr lang="ar-SA" sz="2400" b="1" dirty="0" smtClean="0"/>
              <a:t>والاستذكار</a:t>
            </a:r>
            <a:r>
              <a:rPr lang="ar-SA" sz="3200" b="1" dirty="0" smtClean="0"/>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5" name="مخطط انسيابي: محطة طرفية 14"/>
          <p:cNvSpPr/>
          <p:nvPr/>
        </p:nvSpPr>
        <p:spPr>
          <a:xfrm>
            <a:off x="40852" y="4174989"/>
            <a:ext cx="5148306"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ar-SA"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200" b="1" dirty="0"/>
              <a:t>التعرض</a:t>
            </a:r>
            <a:r>
              <a:rPr lang="ar-S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ar-SA" sz="3200" b="1" dirty="0"/>
              <a:t>للخطر</a:t>
            </a:r>
          </a:p>
        </p:txBody>
      </p:sp>
      <p:grpSp>
        <p:nvGrpSpPr>
          <p:cNvPr id="17" name="مجموعة 16"/>
          <p:cNvGrpSpPr/>
          <p:nvPr/>
        </p:nvGrpSpPr>
        <p:grpSpPr>
          <a:xfrm>
            <a:off x="40852" y="8068"/>
            <a:ext cx="2082876" cy="756636"/>
            <a:chOff x="179512" y="692696"/>
            <a:chExt cx="2082876" cy="756636"/>
          </a:xfrm>
        </p:grpSpPr>
        <p:pic>
          <p:nvPicPr>
            <p:cNvPr id="18"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101</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8957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2" grpId="0"/>
      <p:bldP spid="16" grpId="0" animBg="1"/>
      <p:bldP spid="19" grpId="0" animBg="1"/>
      <p:bldP spid="2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8323" y="3870432"/>
            <a:ext cx="5566048" cy="1665844"/>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nSpc>
                <a:spcPct val="150000"/>
              </a:lnSpc>
            </a:pPr>
            <a:r>
              <a:rPr lang="ar-EG" sz="2400" b="1" dirty="0" smtClean="0"/>
              <a:t>1- ما ينبغي فعله قبل الدخول: الاستئذان قبل الدخول</a:t>
            </a:r>
          </a:p>
          <a:p>
            <a:pPr>
              <a:lnSpc>
                <a:spcPct val="150000"/>
              </a:lnSpc>
            </a:pPr>
            <a:r>
              <a:rPr lang="ar-EG" sz="2400" b="1" dirty="0" smtClean="0"/>
              <a:t>2- عدد مرات الاستئذان : ثلاث مرات. </a:t>
            </a:r>
          </a:p>
          <a:p>
            <a:pPr>
              <a:lnSpc>
                <a:spcPct val="150000"/>
              </a:lnSpc>
            </a:pPr>
            <a:r>
              <a:rPr lang="ar-EG" sz="2400" b="1" dirty="0" smtClean="0"/>
              <a:t>3- الأوقات التي أشارت إليها الآية.</a:t>
            </a:r>
            <a:endParaRPr lang="en-US" sz="2400" b="1" dirty="0"/>
          </a:p>
        </p:txBody>
      </p:sp>
      <p:grpSp>
        <p:nvGrpSpPr>
          <p:cNvPr id="6" name="مجموعة 5"/>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102</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2" name="مخطط انسيابي: محطة طرفية 11"/>
          <p:cNvSpPr/>
          <p:nvPr/>
        </p:nvSpPr>
        <p:spPr>
          <a:xfrm>
            <a:off x="9875520" y="1177009"/>
            <a:ext cx="1591176"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ar-EG" sz="3200" b="1" dirty="0" smtClean="0"/>
              <a:t>نشاط: </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3" name="مخطط انسيابي: محطة طرفية 12"/>
          <p:cNvSpPr/>
          <p:nvPr/>
        </p:nvSpPr>
        <p:spPr>
          <a:xfrm>
            <a:off x="5635212" y="1177009"/>
            <a:ext cx="4040802" cy="822305"/>
          </a:xfrm>
          <a:prstGeom prst="flowChartTerminator">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ar-EG" sz="3200" b="1" dirty="0" smtClean="0"/>
              <a:t>استمعي لهذه الآية: </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مستطيل 1"/>
          <p:cNvSpPr/>
          <p:nvPr/>
        </p:nvSpPr>
        <p:spPr>
          <a:xfrm>
            <a:off x="748866" y="2124607"/>
            <a:ext cx="10717830"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EG" sz="3200" b="1" dirty="0">
                <a:solidFill>
                  <a:srgbClr val="00B050"/>
                </a:solidFill>
              </a:rPr>
              <a:t> يَا أَيُّهَا الَّذِينَ آمَنُوا لِيَسْتَأْذِنكُمُ الَّذِينَ مَلَكَتْ أَيْمَانُكُمْ وَالَّذِينَ لَمْ يَبْلُغُوا الْحُلُمَ مِنكُمْ ثَلَاثَ مَرَّاتٍ ۚ مِّن قَبْلِ صَلَاةِ الْفَجْرِ وَحِينَ تَضَعُونَ ثِيَابَكُم مِّنَ الظَّهِيرَةِ وَمِن بَعْدِ صَلَاةِ الْعِشَاءِ ۚ ثَلَاثُ عَوْرَاتٍ لَّكُمْ ۚ</a:t>
            </a:r>
            <a:endParaRPr lang="ar-SA" sz="3200" b="1" dirty="0">
              <a:ln w="9525">
                <a:solidFill>
                  <a:schemeClr val="bg1"/>
                </a:solidFill>
                <a:prstDash val="solid"/>
              </a:ln>
              <a:solidFill>
                <a:srgbClr val="00B050"/>
              </a:solidFill>
              <a:effectLst>
                <a:outerShdw blurRad="12700" dist="38100" dir="2700000" algn="tl" rotWithShape="0">
                  <a:schemeClr val="bg1">
                    <a:lumMod val="50000"/>
                  </a:schemeClr>
                </a:outerShdw>
              </a:effectLst>
            </a:endParaRPr>
          </a:p>
        </p:txBody>
      </p:sp>
    </p:spTree>
    <p:custDataLst>
      <p:tags r:id="rId1"/>
    </p:custDataLst>
    <p:extLst>
      <p:ext uri="{BB962C8B-B14F-4D97-AF65-F5344CB8AC3E}">
        <p14:creationId xmlns:p14="http://schemas.microsoft.com/office/powerpoint/2010/main" val="36162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bg/>
                                          </p:spTgt>
                                        </p:tgtEl>
                                        <p:attrNameLst>
                                          <p:attrName>style.visibility</p:attrName>
                                        </p:attrNameLst>
                                      </p:cBhvr>
                                      <p:to>
                                        <p:strVal val="visible"/>
                                      </p:to>
                                    </p:set>
                                    <p:animEffect transition="in" filter="wipe(up)">
                                      <p:cBhvr>
                                        <p:cTn id="29" dur="500"/>
                                        <p:tgtEl>
                                          <p:spTgt spid="4">
                                            <p:bg/>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wipe(up)">
                                      <p:cBhvr>
                                        <p:cTn id="34" dur="500"/>
                                        <p:tgtEl>
                                          <p:spTgt spid="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up)">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up)">
                                      <p:cBhvr>
                                        <p:cTn id="4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2" grpId="0" animBg="1"/>
      <p:bldP spid="1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63019" y="49439"/>
            <a:ext cx="1596912"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نشاط5</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a:t>الثانى</a:t>
            </a:r>
            <a:r>
              <a:rPr lang="ar-SA" sz="2400" dirty="0"/>
              <a:t> </a:t>
            </a:r>
            <a:endParaRPr lang="ar-SA" sz="2400" dirty="0" smtClean="0"/>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grpSp>
        <p:nvGrpSpPr>
          <p:cNvPr id="8" name="مجموعة 7"/>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014" y="1204130"/>
            <a:ext cx="9302794" cy="40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Arrow Connector 3"/>
          <p:cNvCxnSpPr/>
          <p:nvPr/>
        </p:nvCxnSpPr>
        <p:spPr>
          <a:xfrm flipV="1">
            <a:off x="3883271" y="2664520"/>
            <a:ext cx="475787" cy="612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6"/>
          <p:cNvCxnSpPr/>
          <p:nvPr/>
        </p:nvCxnSpPr>
        <p:spPr>
          <a:xfrm flipV="1">
            <a:off x="3883271" y="2664520"/>
            <a:ext cx="0" cy="612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77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072264" y="49439"/>
            <a:ext cx="1978427"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تذكري أن</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الثاني </a:t>
            </a:r>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3" name="مستطيل ذو زاوية واحدة مخدوشة 2"/>
          <p:cNvSpPr/>
          <p:nvPr/>
        </p:nvSpPr>
        <p:spPr>
          <a:xfrm>
            <a:off x="1371600" y="1476392"/>
            <a:ext cx="9616966" cy="3713678"/>
          </a:xfrm>
          <a:prstGeom prst="snip1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nSpc>
                <a:spcPct val="150000"/>
              </a:lnSpc>
              <a:buBlip>
                <a:blip r:embed="rId3"/>
              </a:buBlip>
            </a:pPr>
            <a:r>
              <a:rPr lang="ar-SA" sz="3600" b="1" dirty="0">
                <a:ln w="17780" cmpd="sng">
                  <a:solidFill>
                    <a:schemeClr val="accent1">
                      <a:tint val="3000"/>
                    </a:schemeClr>
                  </a:solidFill>
                  <a:prstDash val="solid"/>
                  <a:miter lim="800000"/>
                </a:ln>
                <a:solidFill>
                  <a:schemeClr val="tx1"/>
                </a:solidFill>
              </a:rPr>
              <a:t>العفوَ </a:t>
            </a:r>
            <a:r>
              <a:rPr lang="ar-SA" sz="3600" b="1" dirty="0" smtClean="0">
                <a:ln w="17780" cmpd="sng">
                  <a:solidFill>
                    <a:schemeClr val="accent1">
                      <a:tint val="3000"/>
                    </a:schemeClr>
                  </a:solidFill>
                  <a:prstDash val="solid"/>
                  <a:miter lim="800000"/>
                </a:ln>
                <a:solidFill>
                  <a:schemeClr val="tx1"/>
                </a:solidFill>
              </a:rPr>
              <a:t>من أخلاق المسلمين</a:t>
            </a:r>
            <a:r>
              <a:rPr lang="ar-SA" sz="3600" b="1" dirty="0">
                <a:ln w="17780" cmpd="sng">
                  <a:solidFill>
                    <a:schemeClr val="accent1">
                      <a:tint val="3000"/>
                    </a:schemeClr>
                  </a:solidFill>
                  <a:prstDash val="solid"/>
                  <a:miter lim="800000"/>
                </a:ln>
                <a:solidFill>
                  <a:schemeClr val="tx1"/>
                </a:solidFill>
              </a:rPr>
              <a:t>.</a:t>
            </a:r>
          </a:p>
          <a:p>
            <a:pPr marL="457200" indent="-457200">
              <a:lnSpc>
                <a:spcPct val="150000"/>
              </a:lnSpc>
              <a:buBlip>
                <a:blip r:embed="rId3"/>
              </a:buBlip>
            </a:pPr>
            <a:r>
              <a:rPr lang="ar-SA" sz="3600" b="1" dirty="0" smtClean="0">
                <a:ln w="17780" cmpd="sng">
                  <a:solidFill>
                    <a:schemeClr val="accent1">
                      <a:tint val="3000"/>
                    </a:schemeClr>
                  </a:solidFill>
                  <a:prstDash val="solid"/>
                  <a:miter lim="800000"/>
                </a:ln>
                <a:solidFill>
                  <a:schemeClr val="tx1"/>
                </a:solidFill>
              </a:rPr>
              <a:t>نُصحَك </a:t>
            </a:r>
            <a:r>
              <a:rPr lang="ar-SA" sz="3600" b="1" dirty="0">
                <a:ln w="17780" cmpd="sng">
                  <a:solidFill>
                    <a:schemeClr val="accent1">
                      <a:tint val="3000"/>
                    </a:schemeClr>
                  </a:solidFill>
                  <a:prstDash val="solid"/>
                  <a:miter lim="800000"/>
                </a:ln>
                <a:solidFill>
                  <a:schemeClr val="tx1"/>
                </a:solidFill>
              </a:rPr>
              <a:t>لمن </a:t>
            </a:r>
            <a:r>
              <a:rPr lang="ar-SA" sz="3600" b="1" dirty="0" smtClean="0">
                <a:ln w="17780" cmpd="sng">
                  <a:solidFill>
                    <a:schemeClr val="accent1">
                      <a:tint val="3000"/>
                    </a:schemeClr>
                  </a:solidFill>
                  <a:prstDash val="solid"/>
                  <a:miter lim="800000"/>
                </a:ln>
                <a:solidFill>
                  <a:schemeClr val="tx1"/>
                </a:solidFill>
              </a:rPr>
              <a:t>يسيء للآخرين أمرٌ ضروريٌّ</a:t>
            </a:r>
            <a:r>
              <a:rPr lang="ar-SA" sz="3600" b="1" dirty="0">
                <a:ln w="17780" cmpd="sng">
                  <a:solidFill>
                    <a:schemeClr val="accent1">
                      <a:tint val="3000"/>
                    </a:schemeClr>
                  </a:solidFill>
                  <a:prstDash val="solid"/>
                  <a:miter lim="800000"/>
                </a:ln>
                <a:solidFill>
                  <a:schemeClr val="tx1"/>
                </a:solidFill>
              </a:rPr>
              <a:t>.</a:t>
            </a:r>
          </a:p>
          <a:p>
            <a:pPr marL="457200" indent="-457200">
              <a:lnSpc>
                <a:spcPct val="150000"/>
              </a:lnSpc>
              <a:buBlip>
                <a:blip r:embed="rId3"/>
              </a:buBlip>
            </a:pPr>
            <a:r>
              <a:rPr lang="ar-SA" sz="3600" b="1" dirty="0" smtClean="0">
                <a:ln w="17780" cmpd="sng">
                  <a:solidFill>
                    <a:schemeClr val="accent1">
                      <a:tint val="3000"/>
                    </a:schemeClr>
                  </a:solidFill>
                  <a:prstDash val="solid"/>
                  <a:miter lim="800000"/>
                </a:ln>
                <a:solidFill>
                  <a:schemeClr val="tx1"/>
                </a:solidFill>
              </a:rPr>
              <a:t>مساعدة لا آخرين </a:t>
            </a:r>
            <a:r>
              <a:rPr lang="ar-SA" sz="3600" b="1" dirty="0">
                <a:ln w="17780" cmpd="sng">
                  <a:solidFill>
                    <a:schemeClr val="accent1">
                      <a:tint val="3000"/>
                    </a:schemeClr>
                  </a:solidFill>
                  <a:prstDash val="solid"/>
                  <a:miter lim="800000"/>
                </a:ln>
                <a:solidFill>
                  <a:schemeClr val="tx1"/>
                </a:solidFill>
              </a:rPr>
              <a:t>من </a:t>
            </a:r>
            <a:r>
              <a:rPr lang="ar-SA" sz="3600" b="1" dirty="0" smtClean="0">
                <a:ln w="17780" cmpd="sng">
                  <a:solidFill>
                    <a:schemeClr val="accent1">
                      <a:tint val="3000"/>
                    </a:schemeClr>
                  </a:solidFill>
                  <a:prstDash val="solid"/>
                  <a:miter lim="800000"/>
                </a:ln>
                <a:solidFill>
                  <a:schemeClr val="tx1"/>
                </a:solidFill>
              </a:rPr>
              <a:t>الأخلاق إسلامية.</a:t>
            </a:r>
          </a:p>
          <a:p>
            <a:pPr marL="457200" indent="-457200">
              <a:lnSpc>
                <a:spcPct val="150000"/>
              </a:lnSpc>
              <a:buBlip>
                <a:blip r:embed="rId3"/>
              </a:buBlip>
            </a:pPr>
            <a:r>
              <a:rPr lang="ar-SA" sz="3600" b="1" dirty="0" smtClean="0">
                <a:ln w="17780" cmpd="sng">
                  <a:solidFill>
                    <a:schemeClr val="accent1">
                      <a:tint val="3000"/>
                    </a:schemeClr>
                  </a:solidFill>
                  <a:prstDash val="solid"/>
                  <a:miter lim="800000"/>
                </a:ln>
                <a:solidFill>
                  <a:schemeClr val="tx1"/>
                </a:solidFill>
              </a:rPr>
              <a:t> </a:t>
            </a:r>
            <a:r>
              <a:rPr lang="ar-SA" sz="3600" b="1" dirty="0">
                <a:ln w="17780" cmpd="sng">
                  <a:solidFill>
                    <a:schemeClr val="accent1">
                      <a:tint val="3000"/>
                    </a:schemeClr>
                  </a:solidFill>
                  <a:prstDash val="solid"/>
                  <a:miter lim="800000"/>
                </a:ln>
                <a:solidFill>
                  <a:schemeClr val="tx1"/>
                </a:solidFill>
              </a:rPr>
              <a:t>لكل عائلة وقت راحة، فلا تزعجي </a:t>
            </a:r>
            <a:r>
              <a:rPr lang="ar-SA" sz="3600" b="1" dirty="0" smtClean="0">
                <a:ln w="17780" cmpd="sng">
                  <a:solidFill>
                    <a:schemeClr val="accent1">
                      <a:tint val="3000"/>
                    </a:schemeClr>
                  </a:solidFill>
                  <a:prstDash val="solid"/>
                  <a:miter lim="800000"/>
                </a:ln>
                <a:solidFill>
                  <a:schemeClr val="tx1"/>
                </a:solidFill>
              </a:rPr>
              <a:t>أحداً </a:t>
            </a:r>
            <a:r>
              <a:rPr lang="ar-SA" sz="3600" b="1" dirty="0">
                <a:ln w="17780" cmpd="sng">
                  <a:solidFill>
                    <a:schemeClr val="accent1">
                      <a:tint val="3000"/>
                    </a:schemeClr>
                  </a:solidFill>
                  <a:prstDash val="solid"/>
                  <a:miter lim="800000"/>
                </a:ln>
                <a:solidFill>
                  <a:schemeClr val="tx1"/>
                </a:solidFill>
              </a:rPr>
              <a:t>في </a:t>
            </a:r>
            <a:r>
              <a:rPr lang="ar-SA" sz="3600" b="1" dirty="0" smtClean="0">
                <a:ln w="17780" cmpd="sng">
                  <a:solidFill>
                    <a:schemeClr val="accent1">
                      <a:tint val="3000"/>
                    </a:schemeClr>
                  </a:solidFill>
                  <a:prstDash val="solid"/>
                  <a:miter lim="800000"/>
                </a:ln>
                <a:solidFill>
                  <a:schemeClr val="tx1"/>
                </a:solidFill>
              </a:rPr>
              <a:t>وقت راحته</a:t>
            </a:r>
            <a:r>
              <a:rPr lang="ar-SA" sz="3600" b="1" dirty="0">
                <a:ln w="17780" cmpd="sng">
                  <a:solidFill>
                    <a:schemeClr val="accent1">
                      <a:tint val="3000"/>
                    </a:schemeClr>
                  </a:solidFill>
                  <a:prstDash val="solid"/>
                  <a:miter lim="800000"/>
                </a:ln>
                <a:solidFill>
                  <a:schemeClr val="tx1"/>
                </a:solidFill>
              </a:rPr>
              <a:t>.</a:t>
            </a:r>
          </a:p>
        </p:txBody>
      </p:sp>
      <p:grpSp>
        <p:nvGrpSpPr>
          <p:cNvPr id="7" name="مجموعة 6"/>
          <p:cNvGrpSpPr/>
          <p:nvPr/>
        </p:nvGrpSpPr>
        <p:grpSpPr>
          <a:xfrm>
            <a:off x="40852" y="8068"/>
            <a:ext cx="2082876" cy="756636"/>
            <a:chOff x="179512" y="692696"/>
            <a:chExt cx="2082876" cy="756636"/>
          </a:xfrm>
        </p:grpSpPr>
        <p:pic>
          <p:nvPicPr>
            <p:cNvPr id="8"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9888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wipe(up)">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up)">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54392" y="49439"/>
            <a:ext cx="1414170"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التقويم</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8124974" y="92471"/>
            <a:ext cx="3776572" cy="1200329"/>
          </a:xfrm>
          <a:prstGeom prst="rect">
            <a:avLst/>
          </a:prstGeom>
          <a:noFill/>
        </p:spPr>
        <p:txBody>
          <a:bodyPr wrap="square" rtlCol="1">
            <a:spAutoFit/>
          </a:bodyPr>
          <a:lstStyle/>
          <a:p>
            <a:pPr algn="ctr"/>
            <a:r>
              <a:rPr lang="ar-SA" sz="3600" dirty="0"/>
              <a:t>الدرس </a:t>
            </a:r>
            <a:r>
              <a:rPr lang="ar-SA" sz="3600" dirty="0" err="1"/>
              <a:t>الثانى</a:t>
            </a:r>
            <a:r>
              <a:rPr lang="ar-SA" sz="3600" dirty="0"/>
              <a:t> </a:t>
            </a:r>
            <a:endParaRPr lang="ar-SA" sz="3600" dirty="0" smtClean="0"/>
          </a:p>
          <a:p>
            <a:pPr algn="ctr"/>
            <a:r>
              <a:rPr lang="ar-SA" sz="3600" dirty="0" smtClean="0"/>
              <a:t>كيف </a:t>
            </a:r>
            <a:r>
              <a:rPr lang="ar-SA" sz="36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8134"/>
            <a:ext cx="11524593" cy="4261383"/>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 name="شكل بيضاوي 1"/>
          <p:cNvSpPr/>
          <p:nvPr/>
        </p:nvSpPr>
        <p:spPr>
          <a:xfrm>
            <a:off x="1087821" y="1671145"/>
            <a:ext cx="725214" cy="346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شكل بيضاوي 2"/>
          <p:cNvSpPr/>
          <p:nvPr/>
        </p:nvSpPr>
        <p:spPr>
          <a:xfrm>
            <a:off x="2270234" y="2192984"/>
            <a:ext cx="40990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شكل بيضاوي 3"/>
          <p:cNvSpPr/>
          <p:nvPr/>
        </p:nvSpPr>
        <p:spPr>
          <a:xfrm>
            <a:off x="1952402" y="2082625"/>
            <a:ext cx="709448" cy="28567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92D050"/>
              </a:solidFill>
            </a:endParaRPr>
          </a:p>
        </p:txBody>
      </p:sp>
      <p:sp>
        <p:nvSpPr>
          <p:cNvPr id="12" name="شكل بيضاوي 11"/>
          <p:cNvSpPr/>
          <p:nvPr/>
        </p:nvSpPr>
        <p:spPr>
          <a:xfrm>
            <a:off x="1103587" y="2455742"/>
            <a:ext cx="709448" cy="2207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شكل بيضاوي 12"/>
          <p:cNvSpPr/>
          <p:nvPr/>
        </p:nvSpPr>
        <p:spPr>
          <a:xfrm>
            <a:off x="1941787" y="2770632"/>
            <a:ext cx="709448" cy="3182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شكل بيضاوي 13"/>
          <p:cNvSpPr/>
          <p:nvPr/>
        </p:nvSpPr>
        <p:spPr>
          <a:xfrm>
            <a:off x="1940316" y="3128466"/>
            <a:ext cx="709448" cy="30967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p:cNvSpPr/>
          <p:nvPr/>
        </p:nvSpPr>
        <p:spPr>
          <a:xfrm>
            <a:off x="1095704" y="3447288"/>
            <a:ext cx="709448" cy="3261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p:cNvSpPr/>
          <p:nvPr/>
        </p:nvSpPr>
        <p:spPr>
          <a:xfrm>
            <a:off x="1941787" y="3809999"/>
            <a:ext cx="709448" cy="34301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p:cNvSpPr/>
          <p:nvPr/>
        </p:nvSpPr>
        <p:spPr>
          <a:xfrm>
            <a:off x="1941787" y="4233689"/>
            <a:ext cx="709448" cy="2207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p:cNvSpPr/>
          <p:nvPr/>
        </p:nvSpPr>
        <p:spPr>
          <a:xfrm>
            <a:off x="1970690" y="4584149"/>
            <a:ext cx="709448" cy="22071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شكل بيضاوي 20"/>
          <p:cNvSpPr/>
          <p:nvPr/>
        </p:nvSpPr>
        <p:spPr>
          <a:xfrm>
            <a:off x="1103587" y="4892041"/>
            <a:ext cx="709448" cy="2911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6" name="مجموعة 15"/>
          <p:cNvGrpSpPr/>
          <p:nvPr/>
        </p:nvGrpSpPr>
        <p:grpSpPr>
          <a:xfrm>
            <a:off x="40852" y="8068"/>
            <a:ext cx="2082876" cy="756636"/>
            <a:chOff x="179512" y="692696"/>
            <a:chExt cx="2082876" cy="756636"/>
          </a:xfrm>
        </p:grpSpPr>
        <p:pic>
          <p:nvPicPr>
            <p:cNvPr id="18"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104</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2913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barn(inVertical)">
                                      <p:cBhvr>
                                        <p:cTn id="14" dur="5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P spid="13" grpId="0" animBg="1"/>
      <p:bldP spid="14" grpId="0" animBg="1"/>
      <p:bldP spid="15" grpId="0" animBg="1"/>
      <p:bldP spid="17" grpId="0" animBg="1"/>
      <p:bldP spid="19" grpId="0" animBg="1"/>
      <p:bldP spid="20"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55809" y="49439"/>
            <a:ext cx="1611339"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الواجب</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6" name="مربع نص 5"/>
          <p:cNvSpPr txBox="1"/>
          <p:nvPr/>
        </p:nvSpPr>
        <p:spPr>
          <a:xfrm>
            <a:off x="8124974" y="49439"/>
            <a:ext cx="3776572" cy="830997"/>
          </a:xfrm>
          <a:prstGeom prst="rect">
            <a:avLst/>
          </a:prstGeom>
          <a:noFill/>
        </p:spPr>
        <p:txBody>
          <a:bodyPr wrap="square" rtlCol="1">
            <a:spAutoFit/>
          </a:bodyPr>
          <a:lstStyle/>
          <a:p>
            <a:pPr algn="ctr"/>
            <a:r>
              <a:rPr lang="ar-SA" sz="2400" dirty="0"/>
              <a:t>الدرس </a:t>
            </a:r>
            <a:r>
              <a:rPr lang="ar-SA" sz="2400" dirty="0" smtClean="0"/>
              <a:t>الثاني </a:t>
            </a:r>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8" name="مستطيل 7"/>
          <p:cNvSpPr/>
          <p:nvPr/>
        </p:nvSpPr>
        <p:spPr>
          <a:xfrm>
            <a:off x="680067" y="1306534"/>
            <a:ext cx="1031064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ar-SA" sz="3600" b="1" dirty="0" smtClean="0">
                <a:solidFill>
                  <a:srgbClr val="C00000"/>
                </a:solidFill>
              </a:rPr>
              <a:t>كيف أتصرف عند خروج والدتي؟</a:t>
            </a:r>
            <a:endParaRPr lang="en-US" sz="3600" b="1" dirty="0">
              <a:solidFill>
                <a:srgbClr val="C00000"/>
              </a:solidFill>
            </a:endParaRPr>
          </a:p>
        </p:txBody>
      </p:sp>
      <p:sp>
        <p:nvSpPr>
          <p:cNvPr id="3" name="مستطيل مستدير الزوايا 2"/>
          <p:cNvSpPr/>
          <p:nvPr/>
        </p:nvSpPr>
        <p:spPr>
          <a:xfrm>
            <a:off x="207818" y="2202874"/>
            <a:ext cx="11284527" cy="3221182"/>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ar-SA"/>
          </a:p>
        </p:txBody>
      </p:sp>
    </p:spTree>
    <p:custDataLst>
      <p:tags r:id="rId1"/>
    </p:custDataLst>
    <p:extLst>
      <p:ext uri="{BB962C8B-B14F-4D97-AF65-F5344CB8AC3E}">
        <p14:creationId xmlns:p14="http://schemas.microsoft.com/office/powerpoint/2010/main" val="328937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125721"/>
            <a:ext cx="3776572" cy="830997"/>
          </a:xfrm>
          <a:prstGeom prst="rect">
            <a:avLst/>
          </a:prstGeom>
          <a:noFill/>
        </p:spPr>
        <p:txBody>
          <a:bodyPr wrap="square" rtlCol="1">
            <a:spAutoFit/>
          </a:bodyPr>
          <a:lstStyle/>
          <a:p>
            <a:pPr algn="ctr"/>
            <a:r>
              <a:rPr lang="ar-SA" sz="2400" b="1" dirty="0"/>
              <a:t>الدرس </a:t>
            </a:r>
            <a:r>
              <a:rPr lang="ar-SA" sz="2400" b="1" dirty="0" smtClean="0"/>
              <a:t>الثان</a:t>
            </a:r>
            <a:r>
              <a:rPr lang="ar-EG" sz="2400" b="1" dirty="0" smtClean="0"/>
              <a:t>ي</a:t>
            </a:r>
            <a:endParaRPr lang="ar-SA" sz="2400" b="1" dirty="0" smtClean="0"/>
          </a:p>
          <a:p>
            <a:pPr algn="ctr"/>
            <a:r>
              <a:rPr lang="ar-SA" sz="2400" b="1" dirty="0" smtClean="0"/>
              <a:t> </a:t>
            </a:r>
            <a:r>
              <a:rPr lang="ar-SA" sz="2400" b="1" dirty="0"/>
              <a:t>كيف أتصرف؟</a:t>
            </a:r>
            <a:endParaRPr lang="ar-SA" sz="3600" b="1"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6526800" y="1757023"/>
            <a:ext cx="4987979" cy="82230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ar-SA" sz="3200" b="1" dirty="0" smtClean="0">
                <a:ln w="9525">
                  <a:solidFill>
                    <a:schemeClr val="bg1"/>
                  </a:solidFill>
                  <a:prstDash val="solid"/>
                </a:ln>
                <a:solidFill>
                  <a:srgbClr val="FFFF00"/>
                </a:solidFill>
              </a:rPr>
              <a:t>التصرف السليم</a:t>
            </a:r>
            <a:endParaRPr lang="ar-SA" sz="3200" b="1" dirty="0">
              <a:ln w="9525">
                <a:solidFill>
                  <a:schemeClr val="bg1"/>
                </a:solidFill>
                <a:prstDash val="solid"/>
              </a:ln>
              <a:solidFill>
                <a:srgbClr val="FFFF00"/>
              </a:solidFill>
            </a:endParaRPr>
          </a:p>
        </p:txBody>
      </p:sp>
      <p:sp>
        <p:nvSpPr>
          <p:cNvPr id="2" name="مستطيل 1"/>
          <p:cNvSpPr/>
          <p:nvPr/>
        </p:nvSpPr>
        <p:spPr>
          <a:xfrm>
            <a:off x="3488296" y="1172248"/>
            <a:ext cx="8135006" cy="584775"/>
          </a:xfrm>
          <a:prstGeom prst="rect">
            <a:avLst/>
          </a:prstGeom>
        </p:spPr>
        <p:txBody>
          <a:bodyPr wrap="square">
            <a:spAutoFit/>
          </a:bodyPr>
          <a:lstStyle/>
          <a:p>
            <a:pPr algn="ctr"/>
            <a:r>
              <a:rPr lang="ar-SA"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هند تلميذة مؤدّبة، أساءت لها زميلتها، فكيف تتصرف</a:t>
            </a:r>
            <a:r>
              <a:rPr lang="ar-SA" sz="2400" b="1" dirty="0" smtClean="0">
                <a:effectLst>
                  <a:glow rad="101600">
                    <a:schemeClr val="accent6">
                      <a:satMod val="175000"/>
                      <a:alpha val="40000"/>
                    </a:schemeClr>
                  </a:glow>
                </a:effectLst>
              </a:rPr>
              <a:t>؟</a:t>
            </a:r>
            <a:endParaRPr lang="ar-EG" sz="4000" b="1" dirty="0">
              <a:effectLst>
                <a:glow rad="101600">
                  <a:schemeClr val="accent6">
                    <a:satMod val="175000"/>
                    <a:alpha val="40000"/>
                  </a:schemeClr>
                </a:glow>
              </a:effectLst>
            </a:endParaRPr>
          </a:p>
        </p:txBody>
      </p:sp>
      <p:sp>
        <p:nvSpPr>
          <p:cNvPr id="16" name="مخطط انسيابي: محطة طرفية 15"/>
          <p:cNvSpPr/>
          <p:nvPr/>
        </p:nvSpPr>
        <p:spPr>
          <a:xfrm>
            <a:off x="6525343" y="2706312"/>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solidFill>
                  <a:srgbClr val="0070C0"/>
                </a:solidFill>
              </a:rPr>
              <a:t>1ــ تُناقشها لمعرفة سبب الإساءة</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17" name="مخطط انسيابي: محطة طرفية 16"/>
          <p:cNvSpPr/>
          <p:nvPr/>
        </p:nvSpPr>
        <p:spPr>
          <a:xfrm>
            <a:off x="6525344" y="367258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solidFill>
                  <a:srgbClr val="0070C0"/>
                </a:solidFill>
              </a:rPr>
              <a:t>2 ــ تُذكِّرها بآية </a:t>
            </a:r>
            <a:r>
              <a:rPr lang="ar-SA" sz="3200" b="1" dirty="0" smtClean="0">
                <a:solidFill>
                  <a:srgbClr val="0070C0"/>
                </a:solidFill>
              </a:rPr>
              <a:t>أو حديث</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18" name="مخطط انسيابي: محطة طرفية 17"/>
          <p:cNvSpPr/>
          <p:nvPr/>
        </p:nvSpPr>
        <p:spPr>
          <a:xfrm>
            <a:off x="6526800" y="465254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solidFill>
                  <a:srgbClr val="0070C0"/>
                </a:solidFill>
              </a:rPr>
              <a:t>3 ــ تُخبر المعلمة بالأمر</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19" name="مخطط انسيابي: محطة طرفية 18"/>
          <p:cNvSpPr/>
          <p:nvPr/>
        </p:nvSpPr>
        <p:spPr>
          <a:xfrm>
            <a:off x="347659" y="1803262"/>
            <a:ext cx="4987979" cy="822305"/>
          </a:xfrm>
          <a:prstGeom prst="flowChartTerminator">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ar-SA" sz="3200" dirty="0" smtClean="0">
                <a:ln w="18415" cmpd="sng">
                  <a:solidFill>
                    <a:srgbClr val="FFC000"/>
                  </a:solidFill>
                  <a:prstDash val="solid"/>
                </a:ln>
                <a:solidFill>
                  <a:srgbClr val="FFFF00"/>
                </a:solidFill>
                <a:effectLst>
                  <a:outerShdw blurRad="63500" dir="3600000" algn="tl" rotWithShape="0">
                    <a:srgbClr val="000000">
                      <a:alpha val="70000"/>
                    </a:srgbClr>
                  </a:outerShdw>
                </a:effectLst>
              </a:rPr>
              <a:t>التصرف الخاطئ</a:t>
            </a:r>
            <a:endParaRPr lang="ar-SA" sz="3200" dirty="0">
              <a:ln w="18415" cmpd="sng">
                <a:solidFill>
                  <a:srgbClr val="FFC000"/>
                </a:solidFill>
                <a:prstDash val="solid"/>
              </a:ln>
              <a:solidFill>
                <a:srgbClr val="FFFF00"/>
              </a:solidFill>
              <a:effectLst>
                <a:outerShdw blurRad="63500" dir="3600000" algn="tl" rotWithShape="0">
                  <a:srgbClr val="000000">
                    <a:alpha val="70000"/>
                  </a:srgbClr>
                </a:outerShdw>
              </a:effectLst>
            </a:endParaRPr>
          </a:p>
        </p:txBody>
      </p:sp>
      <p:sp>
        <p:nvSpPr>
          <p:cNvPr id="22" name="مخطط انسيابي: محطة طرفية 21"/>
          <p:cNvSpPr/>
          <p:nvPr/>
        </p:nvSpPr>
        <p:spPr>
          <a:xfrm>
            <a:off x="390525" y="465254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a:solidFill>
                  <a:srgbClr val="0070C0"/>
                </a:solidFill>
              </a:rPr>
              <a:t>3- </a:t>
            </a:r>
            <a:r>
              <a:rPr lang="ar-SA" sz="3200" b="1" dirty="0" smtClean="0">
                <a:solidFill>
                  <a:srgbClr val="0070C0"/>
                </a:solidFill>
              </a:rPr>
              <a:t>تضربها</a:t>
            </a:r>
            <a:r>
              <a:rPr lang="ar-EG" sz="3200" b="1" dirty="0" smtClean="0">
                <a:solidFill>
                  <a:srgbClr val="0070C0"/>
                </a:solidFill>
              </a:rPr>
              <a:t>.</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grpSp>
        <p:nvGrpSpPr>
          <p:cNvPr id="15" name="مجموعة 14"/>
          <p:cNvGrpSpPr/>
          <p:nvPr/>
        </p:nvGrpSpPr>
        <p:grpSpPr>
          <a:xfrm>
            <a:off x="40852" y="8068"/>
            <a:ext cx="2082876" cy="756636"/>
            <a:chOff x="179512" y="692696"/>
            <a:chExt cx="2082876" cy="756636"/>
          </a:xfrm>
        </p:grpSpPr>
        <p:pic>
          <p:nvPicPr>
            <p:cNvPr id="23"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97</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6" name="مخطط انسيابي: محطة طرفية 25"/>
          <p:cNvSpPr/>
          <p:nvPr/>
        </p:nvSpPr>
        <p:spPr>
          <a:xfrm>
            <a:off x="343425" y="367444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EG" sz="3200" b="1" dirty="0" smtClean="0">
                <a:solidFill>
                  <a:srgbClr val="0070C0"/>
                </a:solidFill>
              </a:rPr>
              <a:t>تبكي.</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27" name="مخطط انسيابي: محطة طرفية 26"/>
          <p:cNvSpPr/>
          <p:nvPr/>
        </p:nvSpPr>
        <p:spPr>
          <a:xfrm>
            <a:off x="296325" y="2762840"/>
            <a:ext cx="4987979"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EG" sz="3200" b="1" dirty="0" smtClean="0">
                <a:solidFill>
                  <a:srgbClr val="0070C0"/>
                </a:solidFill>
              </a:rPr>
              <a:t>تسيء إليها بالمثل.</a:t>
            </a:r>
            <a:endParaRPr lang="ar-SA" sz="3200" b="1"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Tree>
    <p:custDataLst>
      <p:tags r:id="rId1"/>
    </p:custDataLst>
    <p:extLst>
      <p:ext uri="{BB962C8B-B14F-4D97-AF65-F5344CB8AC3E}">
        <p14:creationId xmlns:p14="http://schemas.microsoft.com/office/powerpoint/2010/main" val="5484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2" grpId="0"/>
      <p:bldP spid="16" grpId="0" animBg="1"/>
      <p:bldP spid="17" grpId="0" animBg="1"/>
      <p:bldP spid="18" grpId="0" animBg="1"/>
      <p:bldP spid="19" grpId="0" animBg="1"/>
      <p:bldP spid="22"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smtClean="0"/>
              <a:t>الثانى</a:t>
            </a:r>
            <a:endParaRPr lang="ar-SA" sz="2400" dirty="0" smtClean="0"/>
          </a:p>
          <a:p>
            <a:pPr algn="ctr"/>
            <a:r>
              <a:rPr lang="ar-SA" sz="2400" dirty="0" smtClean="0"/>
              <a:t> </a:t>
            </a:r>
            <a:r>
              <a:rPr lang="ar-SA" sz="2400" dirty="0"/>
              <a:t>كيف 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6511482" y="1872848"/>
            <a:ext cx="4987979" cy="822305"/>
          </a:xfrm>
          <a:prstGeom prst="flowChartTerminator">
            <a:avLst/>
          </a:prstGeom>
        </p:spPr>
        <p:style>
          <a:lnRef idx="3">
            <a:schemeClr val="lt1"/>
          </a:lnRef>
          <a:fillRef idx="1">
            <a:schemeClr val="dk1"/>
          </a:fillRef>
          <a:effectRef idx="1">
            <a:schemeClr val="dk1"/>
          </a:effectRef>
          <a:fontRef idx="minor">
            <a:schemeClr val="lt1"/>
          </a:fontRef>
        </p:style>
        <p:txBody>
          <a:bodyPr wrap="square">
            <a:spAutoFit/>
          </a:bodyPr>
          <a:lstStyle/>
          <a:p>
            <a:pPr algn="ctr"/>
            <a:r>
              <a:rPr lang="ar-SA" sz="3200" b="1" dirty="0" smtClean="0">
                <a:ln w="9525">
                  <a:solidFill>
                    <a:schemeClr val="bg1"/>
                  </a:solidFill>
                  <a:prstDash val="solid"/>
                </a:ln>
                <a:solidFill>
                  <a:srgbClr val="FFFF00"/>
                </a:solidFill>
              </a:rPr>
              <a:t>التصرف السليم</a:t>
            </a:r>
            <a:endParaRPr lang="ar-SA" sz="3200" b="1" dirty="0">
              <a:ln w="9525">
                <a:solidFill>
                  <a:schemeClr val="bg1"/>
                </a:solidFill>
                <a:prstDash val="solid"/>
              </a:ln>
              <a:solidFill>
                <a:srgbClr val="FFFF00"/>
              </a:solidFill>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925546" y="1188873"/>
            <a:ext cx="8135006" cy="769441"/>
          </a:xfrm>
          <a:prstGeom prst="rect">
            <a:avLst/>
          </a:prstGeom>
        </p:spPr>
        <p:txBody>
          <a:bodyPr wrap="square">
            <a:spAutoFit/>
          </a:bodyPr>
          <a:lstStyle/>
          <a:p>
            <a:pPr algn="ctr"/>
            <a:r>
              <a:rPr lang="ar-SA"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228600">
                    <a:schemeClr val="accent4">
                      <a:satMod val="175000"/>
                      <a:alpha val="40000"/>
                    </a:schemeClr>
                  </a:glow>
                  <a:innerShdw blurRad="69850" dist="43180" dir="5400000">
                    <a:srgbClr val="000000">
                      <a:alpha val="65000"/>
                    </a:srgbClr>
                  </a:innerShdw>
                </a:effectLst>
              </a:rPr>
              <a:t>النتيجة</a:t>
            </a:r>
            <a:endParaRPr lang="ar-EG" sz="5400" b="1" dirty="0">
              <a:effectLst>
                <a:glow rad="101600">
                  <a:schemeClr val="accent6">
                    <a:satMod val="175000"/>
                    <a:alpha val="40000"/>
                  </a:schemeClr>
                </a:glow>
              </a:effectLst>
            </a:endParaRPr>
          </a:p>
        </p:txBody>
      </p:sp>
      <p:sp>
        <p:nvSpPr>
          <p:cNvPr id="16" name="مخطط انسيابي: محطة طرفية 15"/>
          <p:cNvSpPr/>
          <p:nvPr/>
        </p:nvSpPr>
        <p:spPr>
          <a:xfrm>
            <a:off x="6160802" y="4594640"/>
            <a:ext cx="5423338" cy="822305"/>
          </a:xfrm>
          <a:prstGeom prst="flowChartTerminator">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تسود الم</a:t>
            </a:r>
            <a:r>
              <a:rPr lang="ar-EG"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ح</a:t>
            </a:r>
            <a:r>
              <a:rPr lang="ar-SA" sz="32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بة</a:t>
            </a:r>
            <a:r>
              <a:rPr lang="ar-SA"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والألفة</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9" name="مخطط انسيابي: محطة طرفية 18"/>
          <p:cNvSpPr/>
          <p:nvPr/>
        </p:nvSpPr>
        <p:spPr>
          <a:xfrm>
            <a:off x="468275" y="1884007"/>
            <a:ext cx="4987979" cy="822305"/>
          </a:xfrm>
          <a:prstGeom prst="flowChartTerminator">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ar-SA" sz="3200" dirty="0" smtClean="0">
                <a:ln w="18415" cmpd="sng">
                  <a:solidFill>
                    <a:srgbClr val="FFC000"/>
                  </a:solidFill>
                  <a:prstDash val="solid"/>
                </a:ln>
                <a:solidFill>
                  <a:srgbClr val="FFFFFF"/>
                </a:solidFill>
              </a:rPr>
              <a:t>التصرف الخاطئ</a:t>
            </a:r>
            <a:endParaRPr lang="ar-SA" sz="3200" dirty="0">
              <a:ln w="18415" cmpd="sng">
                <a:solidFill>
                  <a:srgbClr val="FFC000"/>
                </a:solidFill>
                <a:prstDash val="solid"/>
              </a:ln>
              <a:solidFill>
                <a:srgbClr val="FFFFFF"/>
              </a:solidFill>
            </a:endParaRPr>
          </a:p>
        </p:txBody>
      </p:sp>
      <p:sp>
        <p:nvSpPr>
          <p:cNvPr id="22" name="مخطط انسيابي: محطة طرفية 21"/>
          <p:cNvSpPr/>
          <p:nvPr/>
        </p:nvSpPr>
        <p:spPr>
          <a:xfrm>
            <a:off x="523525" y="4652540"/>
            <a:ext cx="4987979" cy="822305"/>
          </a:xfrm>
          <a:prstGeom prst="flowChartTerminator">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3200" b="1" dirty="0" smtClean="0">
                <a:solidFill>
                  <a:schemeClr val="tx1"/>
                </a:solidFill>
              </a:rPr>
              <a:t>ت</a:t>
            </a:r>
            <a:r>
              <a:rPr lang="ar-EG" sz="3200" b="1" dirty="0" smtClean="0">
                <a:solidFill>
                  <a:schemeClr val="tx1"/>
                </a:solidFill>
              </a:rPr>
              <a:t>قع</a:t>
            </a:r>
            <a:r>
              <a:rPr lang="ar-SA" sz="3200" b="1" dirty="0" smtClean="0">
                <a:solidFill>
                  <a:schemeClr val="tx1"/>
                </a:solidFill>
              </a:rPr>
              <a:t> العد</a:t>
            </a:r>
            <a:r>
              <a:rPr lang="ar-EG" sz="3200" b="1" dirty="0" smtClean="0">
                <a:solidFill>
                  <a:schemeClr val="tx1"/>
                </a:solidFill>
              </a:rPr>
              <a:t>ا</a:t>
            </a:r>
            <a:r>
              <a:rPr lang="ar-SA" sz="3200" b="1" dirty="0" err="1" smtClean="0">
                <a:solidFill>
                  <a:schemeClr val="tx1"/>
                </a:solidFill>
              </a:rPr>
              <a:t>وة</a:t>
            </a:r>
            <a:r>
              <a:rPr lang="ar-SA" sz="3200" b="1" dirty="0" smtClean="0">
                <a:solidFill>
                  <a:schemeClr val="tx1"/>
                </a:solidFill>
              </a:rPr>
              <a:t> والبغضاء</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سهم للأسفل 3"/>
          <p:cNvSpPr/>
          <p:nvPr/>
        </p:nvSpPr>
        <p:spPr>
          <a:xfrm>
            <a:off x="8549898" y="2791914"/>
            <a:ext cx="1010896" cy="173622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 name="سهم للأسفل 5"/>
          <p:cNvSpPr/>
          <p:nvPr/>
        </p:nvSpPr>
        <p:spPr>
          <a:xfrm>
            <a:off x="2242354" y="2770591"/>
            <a:ext cx="1340069" cy="188194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nvGrpSpPr>
          <p:cNvPr id="13" name="مجموعة 12"/>
          <p:cNvGrpSpPr/>
          <p:nvPr/>
        </p:nvGrpSpPr>
        <p:grpSpPr>
          <a:xfrm>
            <a:off x="40852" y="8068"/>
            <a:ext cx="2082876" cy="756636"/>
            <a:chOff x="179512" y="692696"/>
            <a:chExt cx="2082876" cy="756636"/>
          </a:xfrm>
        </p:grpSpPr>
        <p:pic>
          <p:nvPicPr>
            <p:cNvPr id="15"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97</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04871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16" grpId="0" animBg="1"/>
      <p:bldP spid="19"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a:t>
            </a:r>
            <a:r>
              <a:rPr lang="ar-EG" sz="2400" dirty="0" smtClean="0"/>
              <a:t>ي</a:t>
            </a:r>
            <a:endParaRPr lang="ar-SA" sz="2400" dirty="0" smtClean="0"/>
          </a:p>
          <a:p>
            <a:pPr algn="ctr"/>
            <a:r>
              <a:rPr lang="ar-SA" sz="2400" dirty="0" smtClean="0"/>
              <a:t> </a:t>
            </a:r>
            <a:r>
              <a:rPr lang="ar-SA" sz="2400" dirty="0"/>
              <a:t>كيف 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3" name="مستطيل 2"/>
          <p:cNvSpPr/>
          <p:nvPr/>
        </p:nvSpPr>
        <p:spPr>
          <a:xfrm>
            <a:off x="5250012" y="1495775"/>
            <a:ext cx="6096000" cy="523220"/>
          </a:xfrm>
          <a:prstGeom prst="rect">
            <a:avLst/>
          </a:prstGeom>
          <a:solidFill>
            <a:schemeClr val="accent1">
              <a:lumMod val="20000"/>
              <a:lumOff val="80000"/>
            </a:schemeClr>
          </a:solid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SA" sz="2800" b="1" dirty="0" smtClean="0">
                <a:ln/>
                <a:solidFill>
                  <a:srgbClr val="002060"/>
                </a:solidFill>
              </a:rPr>
              <a:t>استمعي </a:t>
            </a:r>
            <a:r>
              <a:rPr lang="ar-SA" sz="2800" b="1" dirty="0">
                <a:ln/>
                <a:solidFill>
                  <a:srgbClr val="002060"/>
                </a:solidFill>
              </a:rPr>
              <a:t>لهذه </a:t>
            </a:r>
            <a:r>
              <a:rPr lang="ar-SA" sz="2800" b="1" dirty="0" smtClean="0">
                <a:ln/>
                <a:solidFill>
                  <a:srgbClr val="002060"/>
                </a:solidFill>
              </a:rPr>
              <a:t>لا آية </a:t>
            </a:r>
            <a:r>
              <a:rPr lang="ar-SA" sz="2800" b="1" dirty="0">
                <a:ln/>
                <a:solidFill>
                  <a:srgbClr val="002060"/>
                </a:solidFill>
              </a:rPr>
              <a:t>وذَكِّري بها مَنْ </a:t>
            </a:r>
            <a:r>
              <a:rPr lang="ar-SA" sz="2800" b="1" dirty="0" smtClean="0">
                <a:ln/>
                <a:solidFill>
                  <a:srgbClr val="002060"/>
                </a:solidFill>
              </a:rPr>
              <a:t>يسيء للآخرين</a:t>
            </a:r>
            <a:r>
              <a:rPr lang="ar-SA" b="1" dirty="0" smtClean="0">
                <a:ln/>
                <a:solidFill>
                  <a:srgbClr val="002060"/>
                </a:solidFill>
              </a:rPr>
              <a:t>:</a:t>
            </a:r>
            <a:endParaRPr lang="ar-SA" b="1" dirty="0">
              <a:ln/>
              <a:solidFill>
                <a:srgbClr val="002060"/>
              </a:solidFill>
            </a:endParaRPr>
          </a:p>
        </p:txBody>
      </p:sp>
      <p:grpSp>
        <p:nvGrpSpPr>
          <p:cNvPr id="8" name="مجموعة 7"/>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98</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2" name="مستطيل 11"/>
          <p:cNvSpPr/>
          <p:nvPr/>
        </p:nvSpPr>
        <p:spPr>
          <a:xfrm>
            <a:off x="347662" y="2296550"/>
            <a:ext cx="1108425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ar-EG" sz="2800" b="1" dirty="0" smtClean="0">
                <a:solidFill>
                  <a:srgbClr val="002060"/>
                </a:solidFill>
              </a:rPr>
              <a:t>يَا </a:t>
            </a:r>
            <a:r>
              <a:rPr lang="ar-EG" sz="2800" b="1" dirty="0">
                <a:solidFill>
                  <a:srgbClr val="002060"/>
                </a:solidFill>
              </a:rPr>
              <a:t>أَيُّهَا الَّذِينَ آَمَنُوا لَا يَسْخَرْ قَومٌ مِنْ قَوْمٍ عَسَى أَنْ يَكُونُوا خَيْرًا مِنْهُمْ وَلَا نِسَاءٌ مِنْ نِسَاءٍ عَسَى أَنْ يَكُنَّ خَيْرًا مِنْهُنَّ وَلَا تَلْمِزُوا أَنْفُسَكُمْ وَلَا تَنَابَزُوا بِالْأَلْقَابِ بِئْسَ الِاسْمُ الْفُسُوقُ بَعْدَ الْإِيمَانِ وَمَنْ لَمْ يَتُبْ فَأُولَئِكَ هُمُ الظَّالِمُونَ (11) يَا أَيُّهَا الَّذِينَ آَمَنُوا اجْتَنِبُوا كَثِيرًا مِنَ الظَّنِّ إِنَّ بَعْضَ الظَّنِّ إِثْمٌ وَلَا تَجَسَّسُوا وَلَا يَغْتَبْ بَعْضُكُمْ بَعْضًا أَيُحِبُّ أَحَدُكُمْ أَنْ يَأْكُلَ لَحْمَ أَخِيهِ مَيْتًا فَكَرِهْتُمُوهُ وَاتَّقُوا اللَّهَ إِنَّ اللَّهَ تَوَّابٌ رَحِيمٌ (12</a:t>
            </a:r>
            <a:r>
              <a:rPr lang="ar-EG" sz="2800" b="1" dirty="0" smtClean="0">
                <a:solidFill>
                  <a:srgbClr val="002060"/>
                </a:solidFill>
              </a:rPr>
              <a:t>)</a:t>
            </a:r>
            <a:endParaRPr lang="ar-SA" b="1" dirty="0">
              <a:ln/>
              <a:solidFill>
                <a:srgbClr val="002060"/>
              </a:solidFill>
            </a:endParaRPr>
          </a:p>
        </p:txBody>
      </p:sp>
    </p:spTree>
    <p:custDataLst>
      <p:tags r:id="rId1"/>
    </p:custDataLst>
    <p:extLst>
      <p:ext uri="{BB962C8B-B14F-4D97-AF65-F5344CB8AC3E}">
        <p14:creationId xmlns:p14="http://schemas.microsoft.com/office/powerpoint/2010/main" val="40903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p:cNvSpPr/>
          <p:nvPr/>
        </p:nvSpPr>
        <p:spPr>
          <a:xfrm>
            <a:off x="722287" y="1425203"/>
            <a:ext cx="10593768" cy="3900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ar-EG" sz="3200" b="1" dirty="0" smtClean="0">
                <a:solidFill>
                  <a:srgbClr val="FF0000"/>
                </a:solidFill>
              </a:rPr>
              <a:t>نشاط: </a:t>
            </a:r>
          </a:p>
          <a:p>
            <a:pPr algn="ctr">
              <a:lnSpc>
                <a:spcPct val="150000"/>
              </a:lnSpc>
            </a:pPr>
            <a:r>
              <a:rPr lang="ar-EG" sz="3200" b="1" dirty="0" smtClean="0">
                <a:solidFill>
                  <a:srgbClr val="C00000"/>
                </a:solidFill>
              </a:rPr>
              <a:t>سَخِرت إحدى زميلاتك من أخرى، ما الذي ينبغي عليك فعلُه؟</a:t>
            </a:r>
          </a:p>
          <a:p>
            <a:pPr>
              <a:lnSpc>
                <a:spcPct val="150000"/>
              </a:lnSpc>
            </a:pPr>
            <a:r>
              <a:rPr lang="ar-EG" sz="3200" b="1" dirty="0" smtClean="0">
                <a:solidFill>
                  <a:srgbClr val="0070C0"/>
                </a:solidFill>
              </a:rPr>
              <a:t>1- محاولة الإصلاح بينهما.</a:t>
            </a:r>
          </a:p>
          <a:p>
            <a:pPr>
              <a:lnSpc>
                <a:spcPct val="150000"/>
              </a:lnSpc>
            </a:pPr>
            <a:r>
              <a:rPr lang="ar-EG" sz="3200" b="1" dirty="0" smtClean="0">
                <a:solidFill>
                  <a:srgbClr val="0070C0"/>
                </a:solidFill>
              </a:rPr>
              <a:t>2- تشجيع زميلتك بالردّ عليها.</a:t>
            </a:r>
          </a:p>
          <a:p>
            <a:pPr>
              <a:lnSpc>
                <a:spcPct val="150000"/>
              </a:lnSpc>
            </a:pPr>
            <a:r>
              <a:rPr lang="ar-EG" sz="3200" b="1" dirty="0" smtClean="0">
                <a:solidFill>
                  <a:srgbClr val="0070C0"/>
                </a:solidFill>
              </a:rPr>
              <a:t>3- الاكتفاء بالمشاهدة فقط.</a:t>
            </a:r>
            <a:endParaRPr lang="en-US" sz="3200" b="1" dirty="0">
              <a:solidFill>
                <a:srgbClr val="0070C0"/>
              </a:solidFill>
            </a:endParaRPr>
          </a:p>
        </p:txBody>
      </p:sp>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الثاني</a:t>
            </a:r>
          </a:p>
          <a:p>
            <a:pPr algn="ctr"/>
            <a:r>
              <a:rPr lang="ar-SA" sz="2400" dirty="0" smtClean="0"/>
              <a:t> </a:t>
            </a:r>
            <a:r>
              <a:rPr lang="ar-SA" sz="2400" dirty="0"/>
              <a:t>كيف 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مين 1"/>
          <p:cNvSpPr/>
          <p:nvPr/>
        </p:nvSpPr>
        <p:spPr>
          <a:xfrm>
            <a:off x="6032459" y="3212438"/>
            <a:ext cx="1227554" cy="425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8" name="مجموعة 7"/>
          <p:cNvGrpSpPr/>
          <p:nvPr/>
        </p:nvGrpSpPr>
        <p:grpSpPr>
          <a:xfrm>
            <a:off x="40852" y="8068"/>
            <a:ext cx="2082876" cy="756636"/>
            <a:chOff x="179512" y="692696"/>
            <a:chExt cx="2082876" cy="756636"/>
          </a:xfrm>
        </p:grpSpPr>
        <p:pic>
          <p:nvPicPr>
            <p:cNvPr id="9"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98</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256393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مربع نص 34"/>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err="1"/>
              <a:t>الثانى</a:t>
            </a:r>
            <a:r>
              <a:rPr lang="ar-SA" sz="2400" dirty="0"/>
              <a:t> </a:t>
            </a:r>
            <a:endParaRPr lang="ar-SA" sz="2400" dirty="0" smtClean="0"/>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38" name="مستطيل مستدير الزوايا 37"/>
          <p:cNvSpPr/>
          <p:nvPr/>
        </p:nvSpPr>
        <p:spPr>
          <a:xfrm>
            <a:off x="8394783" y="6498599"/>
            <a:ext cx="3797217" cy="359401"/>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r>
              <a:rPr lang="ar-SA" b="1" dirty="0" smtClean="0">
                <a:effectLst>
                  <a:outerShdw blurRad="38100" dist="38100" dir="2700000" algn="tl">
                    <a:srgbClr val="000000">
                      <a:alpha val="43137"/>
                    </a:srgbClr>
                  </a:outerShdw>
                </a:effectLst>
              </a:rPr>
              <a:t>معلمة المادة :</a:t>
            </a:r>
            <a:endParaRPr lang="ar-EG" b="1" dirty="0">
              <a:effectLst>
                <a:outerShdw blurRad="38100" dist="38100" dir="2700000" algn="tl">
                  <a:srgbClr val="000000">
                    <a:alpha val="43137"/>
                  </a:srgbClr>
                </a:outerShdw>
              </a:effectLst>
            </a:endParaRPr>
          </a:p>
        </p:txBody>
      </p:sp>
      <p:sp>
        <p:nvSpPr>
          <p:cNvPr id="12" name="مستطيل 11"/>
          <p:cNvSpPr/>
          <p:nvPr/>
        </p:nvSpPr>
        <p:spPr>
          <a:xfrm>
            <a:off x="116569" y="124745"/>
            <a:ext cx="7803738" cy="830997"/>
          </a:xfrm>
          <a:prstGeom prst="rect">
            <a:avLst/>
          </a:prstGeom>
        </p:spPr>
        <p:txBody>
          <a:bodyPr wrap="none">
            <a:spAutoFit/>
          </a:bodyPr>
          <a:lstStyle/>
          <a:p>
            <a:pPr algn="ctr"/>
            <a:r>
              <a:rPr lang="ar-SA" sz="4800" b="1" dirty="0">
                <a:ln w="10541" cmpd="sng">
                  <a:solidFill>
                    <a:schemeClr val="accent1">
                      <a:shade val="88000"/>
                      <a:satMod val="110000"/>
                    </a:schemeClr>
                  </a:solidFill>
                  <a:prstDash val="solid"/>
                </a:ln>
                <a:solidFill>
                  <a:schemeClr val="bg1"/>
                </a:solidFill>
                <a:effectLst>
                  <a:glow rad="139700">
                    <a:schemeClr val="tx1">
                      <a:alpha val="40000"/>
                    </a:schemeClr>
                  </a:glow>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استراتيجية العصف الذهني (التفكير الإبداعي)</a:t>
            </a:r>
          </a:p>
        </p:txBody>
      </p:sp>
      <p:sp>
        <p:nvSpPr>
          <p:cNvPr id="15" name="مخطط انسيابي: بيانات مخزّنة 14"/>
          <p:cNvSpPr/>
          <p:nvPr/>
        </p:nvSpPr>
        <p:spPr>
          <a:xfrm>
            <a:off x="4485944" y="1183341"/>
            <a:ext cx="2486814"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smtClean="0"/>
              <a:t>الأول الابتدائي</a:t>
            </a:r>
            <a:endParaRPr lang="ar-SA" dirty="0"/>
          </a:p>
        </p:txBody>
      </p:sp>
      <p:sp>
        <p:nvSpPr>
          <p:cNvPr id="16" name="شكل بيضاوي 15"/>
          <p:cNvSpPr/>
          <p:nvPr/>
        </p:nvSpPr>
        <p:spPr>
          <a:xfrm>
            <a:off x="6383237" y="1172583"/>
            <a:ext cx="1374823"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الصف</a:t>
            </a:r>
            <a:endParaRPr lang="ar-SA" sz="2800" b="1" dirty="0"/>
          </a:p>
        </p:txBody>
      </p:sp>
      <p:sp>
        <p:nvSpPr>
          <p:cNvPr id="17" name="مخطط انسيابي: بيانات مخزّنة 16"/>
          <p:cNvSpPr/>
          <p:nvPr/>
        </p:nvSpPr>
        <p:spPr>
          <a:xfrm>
            <a:off x="116569" y="1194099"/>
            <a:ext cx="2917089"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dirty="0"/>
          </a:p>
        </p:txBody>
      </p:sp>
      <p:sp>
        <p:nvSpPr>
          <p:cNvPr id="18" name="شكل بيضاوي 17"/>
          <p:cNvSpPr/>
          <p:nvPr/>
        </p:nvSpPr>
        <p:spPr>
          <a:xfrm>
            <a:off x="2260201" y="1183341"/>
            <a:ext cx="2128925"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400" b="1" dirty="0" smtClean="0"/>
              <a:t>معلمة المادة</a:t>
            </a:r>
            <a:endParaRPr lang="ar-SA" sz="2400" b="1" dirty="0"/>
          </a:p>
        </p:txBody>
      </p:sp>
      <p:sp>
        <p:nvSpPr>
          <p:cNvPr id="19" name="مخطط انسيابي: بيانات مخزّنة 18"/>
          <p:cNvSpPr/>
          <p:nvPr/>
        </p:nvSpPr>
        <p:spPr>
          <a:xfrm>
            <a:off x="7870662" y="1194099"/>
            <a:ext cx="3010935" cy="451821"/>
          </a:xfrm>
          <a:prstGeom prst="flowChartOnlineStorage">
            <a:avLst/>
          </a:prstGeom>
        </p:spPr>
        <p:style>
          <a:lnRef idx="1">
            <a:schemeClr val="accent5"/>
          </a:lnRef>
          <a:fillRef idx="2">
            <a:schemeClr val="accent5"/>
          </a:fillRef>
          <a:effectRef idx="1">
            <a:schemeClr val="accent5"/>
          </a:effectRef>
          <a:fontRef idx="minor">
            <a:schemeClr val="dk1"/>
          </a:fontRef>
        </p:style>
        <p:txBody>
          <a:bodyPr rtlCol="1" anchor="ctr"/>
          <a:lstStyle/>
          <a:p>
            <a:pPr algn="l"/>
            <a:endParaRPr lang="ar-SA" dirty="0"/>
          </a:p>
        </p:txBody>
      </p:sp>
      <p:sp>
        <p:nvSpPr>
          <p:cNvPr id="20" name="شكل بيضاوي 19"/>
          <p:cNvSpPr/>
          <p:nvPr/>
        </p:nvSpPr>
        <p:spPr>
          <a:xfrm>
            <a:off x="9757186" y="1183341"/>
            <a:ext cx="1909713" cy="462579"/>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2800" b="1" dirty="0" smtClean="0"/>
              <a:t>المجموعة</a:t>
            </a:r>
            <a:endParaRPr lang="ar-SA" sz="2800" b="1" dirty="0"/>
          </a:p>
        </p:txBody>
      </p:sp>
      <p:graphicFrame>
        <p:nvGraphicFramePr>
          <p:cNvPr id="13" name="جدول 12"/>
          <p:cNvGraphicFramePr>
            <a:graphicFrameLocks noGrp="1"/>
          </p:cNvGraphicFramePr>
          <p:nvPr>
            <p:extLst>
              <p:ext uri="{D42A27DB-BD31-4B8C-83A1-F6EECF244321}">
                <p14:modId xmlns:p14="http://schemas.microsoft.com/office/powerpoint/2010/main" val="4272236332"/>
              </p:ext>
            </p:extLst>
          </p:nvPr>
        </p:nvGraphicFramePr>
        <p:xfrm>
          <a:off x="220718" y="1750160"/>
          <a:ext cx="11315703" cy="3559210"/>
        </p:xfrm>
        <a:graphic>
          <a:graphicData uri="http://schemas.openxmlformats.org/drawingml/2006/table">
            <a:tbl>
              <a:tblPr rtl="1" firstRow="1" bandRow="1">
                <a:tableStyleId>{EB344D84-9AFB-497E-A393-DC336BA19D2E}</a:tableStyleId>
              </a:tblPr>
              <a:tblGrid>
                <a:gridCol w="1467723"/>
                <a:gridCol w="2479636"/>
                <a:gridCol w="2308051"/>
                <a:gridCol w="2324794"/>
                <a:gridCol w="2735499"/>
              </a:tblGrid>
              <a:tr h="375673">
                <a:tc gridSpan="5">
                  <a:txBody>
                    <a:bodyPr/>
                    <a:lstStyle/>
                    <a:p>
                      <a:pPr algn="ctr" rtl="1"/>
                      <a:r>
                        <a:rPr lang="ar-SA" sz="3200" b="0" kern="1200" dirty="0" smtClean="0">
                          <a:solidFill>
                            <a:schemeClr val="tx1"/>
                          </a:solidFill>
                          <a:effectLst/>
                          <a:latin typeface="+mn-lt"/>
                          <a:ea typeface="+mn-ea"/>
                          <a:cs typeface="+mn-cs"/>
                        </a:rPr>
                        <a:t>كيف أتصرف أذا نسيت </a:t>
                      </a:r>
                      <a:r>
                        <a:rPr lang="ar-SA" sz="3200" b="0" kern="1200" dirty="0" err="1" smtClean="0">
                          <a:solidFill>
                            <a:schemeClr val="tx1"/>
                          </a:solidFill>
                          <a:effectLst/>
                          <a:latin typeface="+mn-lt"/>
                          <a:ea typeface="+mn-ea"/>
                          <a:cs typeface="+mn-cs"/>
                        </a:rPr>
                        <a:t>أدواتى</a:t>
                      </a:r>
                      <a:r>
                        <a:rPr lang="ar-SA" sz="3200" b="0" kern="1200" dirty="0" smtClean="0">
                          <a:solidFill>
                            <a:schemeClr val="tx1"/>
                          </a:solidFill>
                          <a:effectLst/>
                          <a:latin typeface="+mn-lt"/>
                          <a:ea typeface="+mn-ea"/>
                          <a:cs typeface="+mn-cs"/>
                        </a:rPr>
                        <a:t>؟</a:t>
                      </a:r>
                      <a:endParaRPr lang="en-US" sz="3200" b="0"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no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rtl="1"/>
                      <a:endParaRPr lang="ar-EG" sz="3200" b="0" dirty="0">
                        <a:solidFill>
                          <a:srgbClr val="7030A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75673">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الطالبة</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توليد الأفكار</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التصحيح</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التصنيف</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c>
                  <a:txBody>
                    <a:bodyPr/>
                    <a:lstStyle/>
                    <a:p>
                      <a:pPr algn="ctr" rtl="1"/>
                      <a:r>
                        <a:rPr lang="ar-SA" sz="2800" b="1" dirty="0" smtClean="0">
                          <a:solidFill>
                            <a:srgbClr val="C00000"/>
                          </a:solidFill>
                          <a:effectLst>
                            <a:outerShdw blurRad="38100" dist="38100" dir="2700000" algn="tl">
                              <a:srgbClr val="000000">
                                <a:alpha val="43137"/>
                              </a:srgbClr>
                            </a:outerShdw>
                          </a:effectLst>
                          <a:cs typeface="+mj-cs"/>
                        </a:rPr>
                        <a:t>التقييم</a:t>
                      </a:r>
                      <a:endParaRPr lang="ar-EG" sz="2800" b="1" dirty="0">
                        <a:solidFill>
                          <a:srgbClr val="C00000"/>
                        </a:solidFill>
                        <a:effectLst>
                          <a:outerShdw blurRad="38100" dist="38100" dir="2700000" algn="tl">
                            <a:srgbClr val="000000">
                              <a:alpha val="43137"/>
                            </a:srgbClr>
                          </a:outerShdw>
                        </a:effectLst>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solidFill>
                      <a:schemeClr val="bg2">
                        <a:lumMod val="90000"/>
                      </a:schemeClr>
                    </a:solidFill>
                  </a:tcPr>
                </a:tc>
              </a:tr>
              <a:tr h="492386">
                <a:tc>
                  <a:txBody>
                    <a:bodyPr/>
                    <a:lstStyle/>
                    <a:p>
                      <a:pPr algn="ctr" rtl="1"/>
                      <a:r>
                        <a:rPr lang="ar-SA" sz="2400" dirty="0" smtClean="0">
                          <a:solidFill>
                            <a:srgbClr val="002060"/>
                          </a:solidFill>
                          <a:cs typeface="+mj-cs"/>
                        </a:rPr>
                        <a:t>الأول</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الثاني</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الثالث</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الرابع</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492386">
                <a:tc>
                  <a:txBody>
                    <a:bodyPr/>
                    <a:lstStyle/>
                    <a:p>
                      <a:pPr algn="ctr" rtl="1"/>
                      <a:r>
                        <a:rPr lang="ar-SA" sz="2400" dirty="0" smtClean="0">
                          <a:solidFill>
                            <a:srgbClr val="002060"/>
                          </a:solidFill>
                          <a:cs typeface="+mj-cs"/>
                        </a:rPr>
                        <a:t>الخامس</a:t>
                      </a:r>
                      <a:endParaRPr lang="ar-EG" sz="2400" dirty="0">
                        <a:solidFill>
                          <a:srgbClr val="002060"/>
                        </a:solidFill>
                        <a:cs typeface="+mj-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algn="ctr" rtl="1"/>
                      <a:endParaRPr lang="ar-EG" dirty="0">
                        <a:cs typeface="+mj-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bl>
          </a:graphicData>
        </a:graphic>
      </p:graphicFrame>
    </p:spTree>
    <p:custDataLst>
      <p:tags r:id="rId1"/>
    </p:custDataLst>
    <p:extLst>
      <p:ext uri="{BB962C8B-B14F-4D97-AF65-F5344CB8AC3E}">
        <p14:creationId xmlns:p14="http://schemas.microsoft.com/office/powerpoint/2010/main" val="1483684117"/>
      </p:ext>
    </p:extLst>
  </p:cSld>
  <p:clrMapOvr>
    <a:masterClrMapping/>
  </p:clrMapOvr>
  <p:transition spd="slow">
    <p:cover dir="r"/>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الثاني</a:t>
            </a:r>
          </a:p>
          <a:p>
            <a:pPr algn="ctr"/>
            <a:r>
              <a:rPr lang="ar-SA" sz="2400" dirty="0" smtClean="0"/>
              <a:t> </a:t>
            </a:r>
            <a:r>
              <a:rPr lang="ar-SA" sz="2400" dirty="0"/>
              <a:t>كيف 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6601329" y="1979884"/>
            <a:ext cx="4987979" cy="822305"/>
          </a:xfrm>
          <a:prstGeom prst="flowChartTerminator">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ar-SA" sz="3200" b="1" dirty="0" smtClean="0">
                <a:ln w="9525">
                  <a:solidFill>
                    <a:schemeClr val="bg1"/>
                  </a:solidFill>
                  <a:prstDash val="solid"/>
                </a:ln>
                <a:solidFill>
                  <a:schemeClr val="tx1"/>
                </a:solidFill>
              </a:rPr>
              <a:t>التصرف السليم</a:t>
            </a:r>
            <a:endParaRPr lang="ar-SA" sz="3200" b="1" dirty="0">
              <a:ln w="9525">
                <a:solidFill>
                  <a:schemeClr val="bg1"/>
                </a:solidFill>
                <a:prstDash val="solid"/>
              </a:ln>
              <a:solidFill>
                <a:schemeClr val="tx1"/>
              </a:solidFill>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674607" y="1188873"/>
            <a:ext cx="8135006" cy="707886"/>
          </a:xfrm>
          <a:prstGeom prst="rect">
            <a:avLst/>
          </a:prstGeom>
        </p:spPr>
        <p:txBody>
          <a:bodyPr wrap="square">
            <a:spAutoFit/>
          </a:bodyPr>
          <a:lstStyle/>
          <a:p>
            <a:pPr algn="ctr"/>
            <a:endParaRPr lang="ar-EG" sz="4000" b="1" dirty="0">
              <a:effectLst>
                <a:glow rad="101600">
                  <a:schemeClr val="accent6">
                    <a:satMod val="175000"/>
                    <a:alpha val="40000"/>
                  </a:schemeClr>
                </a:glow>
              </a:effectLst>
            </a:endParaRPr>
          </a:p>
        </p:txBody>
      </p:sp>
      <p:sp>
        <p:nvSpPr>
          <p:cNvPr id="16" name="مخطط انسيابي: محطة طرفية 15"/>
          <p:cNvSpPr/>
          <p:nvPr/>
        </p:nvSpPr>
        <p:spPr>
          <a:xfrm>
            <a:off x="1308539" y="2977328"/>
            <a:ext cx="8704722"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solidFill>
                  <a:schemeClr val="tx1"/>
                </a:solidFill>
              </a:rPr>
              <a:t>1- أخبر </a:t>
            </a:r>
            <a:r>
              <a:rPr lang="ar-SA" sz="3200" b="1" dirty="0">
                <a:solidFill>
                  <a:schemeClr val="tx1"/>
                </a:solidFill>
              </a:rPr>
              <a:t>معلمِّتي </a:t>
            </a:r>
            <a:r>
              <a:rPr lang="ar-SA" sz="3200" b="1" dirty="0" smtClean="0">
                <a:solidFill>
                  <a:schemeClr val="tx1"/>
                </a:solidFill>
              </a:rPr>
              <a:t>وأعتذر </a:t>
            </a:r>
            <a:r>
              <a:rPr lang="ar-SA" sz="3200" b="1" dirty="0">
                <a:solidFill>
                  <a:schemeClr val="tx1"/>
                </a:solidFill>
              </a:rPr>
              <a:t>منها، ولا </a:t>
            </a:r>
            <a:r>
              <a:rPr lang="ar-SA" sz="3200" b="1" dirty="0" smtClean="0">
                <a:solidFill>
                  <a:schemeClr val="tx1"/>
                </a:solidFill>
              </a:rPr>
              <a:t>ألتزم الصمَّت</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7" name="مخطط انسيابي: محطة طرفية 16"/>
          <p:cNvSpPr/>
          <p:nvPr/>
        </p:nvSpPr>
        <p:spPr>
          <a:xfrm>
            <a:off x="1308538" y="3811105"/>
            <a:ext cx="8704723"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solidFill>
                  <a:schemeClr val="tx1"/>
                </a:solidFill>
              </a:rPr>
              <a:t>2-  أطلب </a:t>
            </a:r>
            <a:r>
              <a:rPr lang="ar-SA" sz="3200" b="1" dirty="0">
                <a:solidFill>
                  <a:schemeClr val="tx1"/>
                </a:solidFill>
              </a:rPr>
              <a:t>منها </a:t>
            </a:r>
            <a:r>
              <a:rPr lang="ar-SA" sz="3200" b="1" dirty="0" smtClean="0">
                <a:solidFill>
                  <a:schemeClr val="tx1"/>
                </a:solidFill>
              </a:rPr>
              <a:t>المساعدة</a:t>
            </a:r>
            <a:r>
              <a:rPr lang="ar-SA" sz="3200" b="1" dirty="0">
                <a:solidFill>
                  <a:schemeClr val="tx1"/>
                </a:solidFill>
              </a:rPr>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8" name="مخطط انسيابي: محطة طرفية 17"/>
          <p:cNvSpPr/>
          <p:nvPr/>
        </p:nvSpPr>
        <p:spPr>
          <a:xfrm>
            <a:off x="1352467" y="4633409"/>
            <a:ext cx="8660794" cy="822305"/>
          </a:xfrm>
          <a:prstGeom prst="flowChartTerminator">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ar-SA" sz="3200" b="1" dirty="0" smtClean="0">
                <a:solidFill>
                  <a:schemeClr val="tx1"/>
                </a:solidFill>
              </a:rPr>
              <a:t>3-  أستعير </a:t>
            </a:r>
            <a:r>
              <a:rPr lang="ar-SA" sz="3200" b="1" dirty="0">
                <a:solidFill>
                  <a:schemeClr val="tx1"/>
                </a:solidFill>
              </a:rPr>
              <a:t>من زميلتي ، ثم </a:t>
            </a:r>
            <a:r>
              <a:rPr lang="ar-SA" sz="3200" b="1" dirty="0" smtClean="0">
                <a:solidFill>
                  <a:schemeClr val="tx1"/>
                </a:solidFill>
              </a:rPr>
              <a:t>أعيد </a:t>
            </a:r>
            <a:r>
              <a:rPr lang="ar-SA" sz="3200" b="1" dirty="0">
                <a:solidFill>
                  <a:schemeClr val="tx1"/>
                </a:solidFill>
              </a:rPr>
              <a:t>ما </a:t>
            </a:r>
            <a:r>
              <a:rPr lang="ar-SA" sz="3200" b="1" dirty="0" smtClean="0">
                <a:solidFill>
                  <a:schemeClr val="tx1"/>
                </a:solidFill>
              </a:rPr>
              <a:t>استعرتهُ </a:t>
            </a:r>
            <a:r>
              <a:rPr lang="ar-SA" sz="3200" b="1" dirty="0">
                <a:solidFill>
                  <a:schemeClr val="tx1"/>
                </a:solidFill>
              </a:rPr>
              <a:t>مع </a:t>
            </a:r>
            <a:r>
              <a:rPr lang="ar-SA" sz="3200" b="1" dirty="0" smtClean="0">
                <a:solidFill>
                  <a:schemeClr val="tx1"/>
                </a:solidFill>
              </a:rPr>
              <a:t>الشكر</a:t>
            </a:r>
            <a:r>
              <a:rPr lang="ar-SA" sz="3200" b="1" dirty="0">
                <a:solidFill>
                  <a:schemeClr val="tx1"/>
                </a:solidFill>
              </a:rPr>
              <a:t>.</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مستطيل 2"/>
          <p:cNvSpPr/>
          <p:nvPr/>
        </p:nvSpPr>
        <p:spPr>
          <a:xfrm>
            <a:off x="6267796" y="1192391"/>
            <a:ext cx="53215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كيف أتصرف أذا نسيت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أدواتي؟</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12" name="مجموعة 11"/>
          <p:cNvGrpSpPr/>
          <p:nvPr/>
        </p:nvGrpSpPr>
        <p:grpSpPr>
          <a:xfrm>
            <a:off x="40852" y="8068"/>
            <a:ext cx="2082876" cy="756636"/>
            <a:chOff x="179512" y="692696"/>
            <a:chExt cx="2082876" cy="756636"/>
          </a:xfrm>
        </p:grpSpPr>
        <p:pic>
          <p:nvPicPr>
            <p:cNvPr id="13"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33682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380839" y="49439"/>
            <a:ext cx="1361271"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التعزيز</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1200329"/>
          </a:xfrm>
          <a:prstGeom prst="rect">
            <a:avLst/>
          </a:prstGeom>
          <a:noFill/>
        </p:spPr>
        <p:txBody>
          <a:bodyPr wrap="square" rtlCol="1">
            <a:spAutoFit/>
          </a:bodyPr>
          <a:lstStyle/>
          <a:p>
            <a:pPr algn="ctr"/>
            <a:r>
              <a:rPr lang="ar-SA" sz="3600" dirty="0"/>
              <a:t>الدرس </a:t>
            </a:r>
            <a:r>
              <a:rPr lang="ar-SA" sz="3600" dirty="0" smtClean="0"/>
              <a:t>الثاني </a:t>
            </a:r>
          </a:p>
          <a:p>
            <a:pPr algn="ctr"/>
            <a:r>
              <a:rPr lang="ar-SA" sz="3600" dirty="0" smtClean="0"/>
              <a:t>كيف </a:t>
            </a:r>
            <a:r>
              <a:rPr lang="ar-SA" sz="36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7" name="مخطط انسيابي: محطة طرفية 6"/>
          <p:cNvSpPr/>
          <p:nvPr/>
        </p:nvSpPr>
        <p:spPr>
          <a:xfrm>
            <a:off x="3414527" y="1820536"/>
            <a:ext cx="4987979" cy="822305"/>
          </a:xfrm>
          <a:prstGeom prst="flowChartTerminator">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ar-SA"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التصرف السليم</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5"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صورة 97" descr="الوصف: Face.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390525" cy="39052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8402506" y="1283972"/>
            <a:ext cx="306994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ar-SA" sz="4400" b="1" dirty="0" smtClean="0">
                <a:ln w="1905"/>
                <a:solidFill>
                  <a:schemeClr val="bg1"/>
                </a:solidFill>
                <a:effectLst>
                  <a:glow rad="228600">
                    <a:schemeClr val="accent4">
                      <a:satMod val="175000"/>
                      <a:alpha val="40000"/>
                    </a:schemeClr>
                  </a:glow>
                  <a:innerShdw blurRad="69850" dist="43180" dir="5400000">
                    <a:srgbClr val="000000">
                      <a:alpha val="65000"/>
                    </a:srgbClr>
                  </a:innerShdw>
                </a:effectLst>
              </a:rPr>
              <a:t>النتيجة</a:t>
            </a:r>
            <a:endParaRPr lang="ar-EG" sz="5400" b="1" dirty="0">
              <a:solidFill>
                <a:schemeClr val="bg1"/>
              </a:solidFill>
              <a:effectLst>
                <a:glow rad="101600">
                  <a:schemeClr val="accent6">
                    <a:satMod val="175000"/>
                    <a:alpha val="40000"/>
                  </a:schemeClr>
                </a:glow>
              </a:effectLst>
            </a:endParaRPr>
          </a:p>
        </p:txBody>
      </p:sp>
      <p:sp>
        <p:nvSpPr>
          <p:cNvPr id="16" name="مخطط انسيابي: محطة طرفية 15"/>
          <p:cNvSpPr/>
          <p:nvPr/>
        </p:nvSpPr>
        <p:spPr>
          <a:xfrm>
            <a:off x="1853261" y="4528140"/>
            <a:ext cx="8077260" cy="822305"/>
          </a:xfrm>
          <a:prstGeom prst="flowChartTerminator">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ar-SA" sz="3200" b="1" dirty="0"/>
              <a:t>كتابة </a:t>
            </a:r>
            <a:r>
              <a:rPr lang="ar-SA" sz="3200" b="1" dirty="0" smtClean="0"/>
              <a:t>الدروس</a:t>
            </a:r>
            <a:r>
              <a:rPr lang="ar-SA" sz="3200" b="1" dirty="0"/>
              <a:t>، وعدم </a:t>
            </a:r>
            <a:r>
              <a:rPr lang="ar-SA" sz="3200" b="1" dirty="0" smtClean="0"/>
              <a:t>التأخر </a:t>
            </a:r>
            <a:r>
              <a:rPr lang="ar-SA" sz="3200" b="1" dirty="0"/>
              <a:t>في تدوين الواجبات.</a:t>
            </a:r>
            <a:endParaRPr lang="ar-SA"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سهم للأسفل 3"/>
          <p:cNvSpPr/>
          <p:nvPr/>
        </p:nvSpPr>
        <p:spPr>
          <a:xfrm>
            <a:off x="5403068" y="2871715"/>
            <a:ext cx="1010896" cy="1573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0" name="مجموعة 9"/>
          <p:cNvGrpSpPr/>
          <p:nvPr/>
        </p:nvGrpSpPr>
        <p:grpSpPr>
          <a:xfrm>
            <a:off x="40852" y="8068"/>
            <a:ext cx="2082876" cy="756636"/>
            <a:chOff x="179512" y="692696"/>
            <a:chExt cx="2082876" cy="756636"/>
          </a:xfrm>
        </p:grpSpPr>
        <p:pic>
          <p:nvPicPr>
            <p:cNvPr id="11" name="Picture 2"/>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ustDataLst>
      <p:tags r:id="rId1"/>
    </p:custDataLst>
    <p:extLst>
      <p:ext uri="{BB962C8B-B14F-4D97-AF65-F5344CB8AC3E}">
        <p14:creationId xmlns:p14="http://schemas.microsoft.com/office/powerpoint/2010/main" val="403752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7" grpId="0" animBg="1"/>
      <p:bldP spid="2"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3263019" y="49439"/>
            <a:ext cx="1596912" cy="923330"/>
          </a:xfrm>
          <a:prstGeom prst="rect">
            <a:avLst/>
          </a:prstGeom>
        </p:spPr>
        <p:txBody>
          <a:bodyPr wrap="none">
            <a:spAutoFit/>
          </a:bodyPr>
          <a:lstStyle/>
          <a:p>
            <a:pPr algn="ctr"/>
            <a:r>
              <a:rPr lang="ar-SA" sz="5400" b="1" dirty="0" smtClean="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نشاط2</a:t>
            </a:r>
            <a:endParaRPr lang="ar-EG" sz="54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endParaRPr>
          </a:p>
        </p:txBody>
      </p:sp>
      <p:sp>
        <p:nvSpPr>
          <p:cNvPr id="14" name="مربع نص 13"/>
          <p:cNvSpPr txBox="1"/>
          <p:nvPr/>
        </p:nvSpPr>
        <p:spPr>
          <a:xfrm>
            <a:off x="8124974" y="92471"/>
            <a:ext cx="3776572" cy="830997"/>
          </a:xfrm>
          <a:prstGeom prst="rect">
            <a:avLst/>
          </a:prstGeom>
          <a:noFill/>
        </p:spPr>
        <p:txBody>
          <a:bodyPr wrap="square" rtlCol="1">
            <a:spAutoFit/>
          </a:bodyPr>
          <a:lstStyle/>
          <a:p>
            <a:pPr algn="ctr"/>
            <a:r>
              <a:rPr lang="ar-SA" sz="2400" dirty="0"/>
              <a:t>الدرس </a:t>
            </a:r>
            <a:r>
              <a:rPr lang="ar-SA" sz="2400" dirty="0" smtClean="0"/>
              <a:t>الثاني </a:t>
            </a:r>
          </a:p>
          <a:p>
            <a:pPr algn="ctr"/>
            <a:r>
              <a:rPr lang="ar-SA" sz="2400" dirty="0" smtClean="0"/>
              <a:t>كيف </a:t>
            </a:r>
            <a:r>
              <a:rPr lang="ar-SA" sz="2400" dirty="0"/>
              <a:t>أتصرف؟</a:t>
            </a:r>
            <a:endParaRPr lang="ar-SA" sz="3600" dirty="0">
              <a:ln w="0"/>
              <a:effectLst>
                <a:outerShdw blurRad="38100" dist="19050" dir="2700000" algn="tl" rotWithShape="0">
                  <a:schemeClr val="dk1">
                    <a:alpha val="40000"/>
                  </a:schemeClr>
                </a:outerShdw>
              </a:effectLst>
              <a:latin typeface="Adobe Arabic" panose="02040503050201020203" pitchFamily="18" charset="-78"/>
              <a:cs typeface="+mj-cs"/>
            </a:endParaRPr>
          </a:p>
        </p:txBody>
      </p:sp>
      <p:sp>
        <p:nvSpPr>
          <p:cNvPr id="3" name="Rectangle 2"/>
          <p:cNvSpPr/>
          <p:nvPr/>
        </p:nvSpPr>
        <p:spPr>
          <a:xfrm>
            <a:off x="722288" y="2592827"/>
            <a:ext cx="10789192" cy="1314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t>أطلب المساعدة من معلمتي أو من إحدى زميلاتي، أو أقوم بشراء وجبة من المقصف.</a:t>
            </a:r>
            <a:endParaRPr lang="en-US" sz="3200" b="1" dirty="0"/>
          </a:p>
        </p:txBody>
      </p:sp>
      <p:grpSp>
        <p:nvGrpSpPr>
          <p:cNvPr id="6" name="مجموعة 5"/>
          <p:cNvGrpSpPr/>
          <p:nvPr/>
        </p:nvGrpSpPr>
        <p:grpSpPr>
          <a:xfrm>
            <a:off x="40852" y="8068"/>
            <a:ext cx="2082876" cy="756636"/>
            <a:chOff x="179512" y="692696"/>
            <a:chExt cx="2082876" cy="756636"/>
          </a:xfrm>
        </p:grpSpPr>
        <p:pic>
          <p:nvPicPr>
            <p:cNvPr id="7"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79512" y="692696"/>
              <a:ext cx="2082876" cy="75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4"/>
            <p:cNvSpPr txBox="1"/>
            <p:nvPr/>
          </p:nvSpPr>
          <p:spPr>
            <a:xfrm>
              <a:off x="887524" y="899428"/>
              <a:ext cx="120720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كتاب الطالب</a:t>
              </a:r>
              <a:endParaRPr lang="ar-SA"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مربع نص 5"/>
            <p:cNvSpPr txBox="1"/>
            <p:nvPr/>
          </p:nvSpPr>
          <p:spPr>
            <a:xfrm>
              <a:off x="179512" y="899428"/>
              <a:ext cx="681435"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E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99</a:t>
              </a:r>
              <a:endPar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0" name="مستطيل 9"/>
          <p:cNvSpPr/>
          <p:nvPr/>
        </p:nvSpPr>
        <p:spPr>
          <a:xfrm>
            <a:off x="5020887" y="1574766"/>
            <a:ext cx="645204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كيف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تتصرفين </a:t>
            </a:r>
            <a:r>
              <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إذا </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نسيت </a:t>
            </a:r>
            <a:r>
              <a:rPr lang="ar-EG"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وجبتك المدرسية؟</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
    </p:custDataLst>
    <p:extLst>
      <p:ext uri="{BB962C8B-B14F-4D97-AF65-F5344CB8AC3E}">
        <p14:creationId xmlns:p14="http://schemas.microsoft.com/office/powerpoint/2010/main" val="261178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حيوية">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الحدث الرئيسي">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الحدث الرئيسي</Template>
  <TotalTime>1119</TotalTime>
  <Words>698</Words>
  <Application>Microsoft Office PowerPoint</Application>
  <PresentationFormat>مخصص</PresentationFormat>
  <Paragraphs>184</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الحدث الرئيسي</vt:lpstr>
      <vt:lpstr>الدرس الثاني كيف أتصرف؟</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Ninja</cp:lastModifiedBy>
  <cp:revision>95</cp:revision>
  <dcterms:created xsi:type="dcterms:W3CDTF">2015-03-15T08:01:51Z</dcterms:created>
  <dcterms:modified xsi:type="dcterms:W3CDTF">2018-10-06T17:39:41Z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EECA788B-2240-4F1C-8DA0-7F8ADEAB4B21</vt:lpwstr>
  </property>
  <property fmtid="{D5CDD505-2E9C-101B-9397-08002B2CF9AE}" pid="3" name="ArticulatePath">
    <vt:lpwstr>عرض تقديمي1</vt:lpwstr>
  </property>
</Properties>
</file>