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 id="2147483771" r:id="rId2"/>
  </p:sldMasterIdLst>
  <p:notesMasterIdLst>
    <p:notesMasterId r:id="rId38"/>
  </p:notesMasterIdLst>
  <p:sldIdLst>
    <p:sldId id="408" r:id="rId3"/>
    <p:sldId id="354" r:id="rId4"/>
    <p:sldId id="409" r:id="rId5"/>
    <p:sldId id="410" r:id="rId6"/>
    <p:sldId id="411" r:id="rId7"/>
    <p:sldId id="412" r:id="rId8"/>
    <p:sldId id="395" r:id="rId9"/>
    <p:sldId id="413" r:id="rId10"/>
    <p:sldId id="414" r:id="rId11"/>
    <p:sldId id="373" r:id="rId12"/>
    <p:sldId id="400" r:id="rId13"/>
    <p:sldId id="393" r:id="rId14"/>
    <p:sldId id="415" r:id="rId15"/>
    <p:sldId id="416" r:id="rId16"/>
    <p:sldId id="417" r:id="rId17"/>
    <p:sldId id="418"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394" r:id="rId34"/>
    <p:sldId id="403" r:id="rId35"/>
    <p:sldId id="405" r:id="rId36"/>
    <p:sldId id="436" r:id="rId37"/>
  </p:sldIdLst>
  <p:sldSz cx="9144000" cy="6858000" type="screen4x3"/>
  <p:notesSz cx="6858000" cy="9144000"/>
  <p:custDataLst>
    <p:tags r:id="rId39"/>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62291" autoAdjust="0"/>
    <p:restoredTop sz="75666" autoAdjust="0"/>
  </p:normalViewPr>
  <p:slideViewPr>
    <p:cSldViewPr>
      <p:cViewPr varScale="1">
        <p:scale>
          <a:sx n="114" d="100"/>
          <a:sy n="114" d="100"/>
        </p:scale>
        <p:origin x="42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8CD2E-456E-48E7-87AE-F6FD8863493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pPr rtl="1"/>
          <a:endParaRPr lang="ar-EG"/>
        </a:p>
      </dgm:t>
    </dgm:pt>
    <dgm:pt modelId="{364BBA61-DAC2-4898-92C3-1711487818D3}">
      <dgm:prSet phldrT="[Text]"/>
      <dgm:spPr>
        <a:solidFill>
          <a:schemeClr val="accent6">
            <a:lumMod val="60000"/>
            <a:lumOff val="40000"/>
          </a:schemeClr>
        </a:solidFill>
        <a:ln>
          <a:solidFill>
            <a:schemeClr val="accent6">
              <a:lumMod val="75000"/>
            </a:schemeClr>
          </a:solidFill>
        </a:ln>
      </dgm:spPr>
      <dgm:t>
        <a:bodyPr/>
        <a:lstStyle/>
        <a:p>
          <a:pPr rtl="1"/>
          <a:r>
            <a:rPr lang="ar-EG" b="1" dirty="0" smtClean="0">
              <a:solidFill>
                <a:srgbClr val="FF0000"/>
              </a:solidFill>
            </a:rPr>
            <a:t>أنواع الشعر</a:t>
          </a:r>
          <a:endParaRPr lang="ar-EG" b="1" dirty="0">
            <a:solidFill>
              <a:srgbClr val="FF0000"/>
            </a:solidFill>
          </a:endParaRPr>
        </a:p>
      </dgm:t>
    </dgm:pt>
    <dgm:pt modelId="{4DBF574B-9FBB-4DBF-B636-9A957FEF3227}" type="parTrans" cxnId="{1402DA80-DAD7-480E-AB48-259284364533}">
      <dgm:prSet/>
      <dgm:spPr/>
      <dgm:t>
        <a:bodyPr/>
        <a:lstStyle/>
        <a:p>
          <a:pPr rtl="1"/>
          <a:endParaRPr lang="ar-EG"/>
        </a:p>
      </dgm:t>
    </dgm:pt>
    <dgm:pt modelId="{81F22C25-3830-49F8-9790-A35257C63C2D}" type="sibTrans" cxnId="{1402DA80-DAD7-480E-AB48-259284364533}">
      <dgm:prSet/>
      <dgm:spPr/>
      <dgm:t>
        <a:bodyPr/>
        <a:lstStyle/>
        <a:p>
          <a:pPr rtl="1"/>
          <a:endParaRPr lang="ar-EG"/>
        </a:p>
      </dgm:t>
    </dgm:pt>
    <dgm:pt modelId="{AB9899FA-243E-43E4-BB95-C802E9A5DA4A}">
      <dgm:prSet phldrT="[Text]"/>
      <dgm:spPr>
        <a:solidFill>
          <a:schemeClr val="accent6">
            <a:lumMod val="60000"/>
            <a:lumOff val="40000"/>
          </a:schemeClr>
        </a:solidFill>
        <a:ln>
          <a:solidFill>
            <a:schemeClr val="accent6"/>
          </a:solidFill>
        </a:ln>
      </dgm:spPr>
      <dgm:t>
        <a:bodyPr/>
        <a:lstStyle/>
        <a:p>
          <a:pPr rtl="1"/>
          <a:r>
            <a:rPr lang="ar-EG" b="1" dirty="0" smtClean="0">
              <a:solidFill>
                <a:schemeClr val="tx1"/>
              </a:solidFill>
            </a:rPr>
            <a:t>الشعر الجاف</a:t>
          </a:r>
          <a:endParaRPr lang="ar-EG" b="1" dirty="0">
            <a:solidFill>
              <a:schemeClr val="tx1"/>
            </a:solidFill>
          </a:endParaRPr>
        </a:p>
      </dgm:t>
    </dgm:pt>
    <dgm:pt modelId="{EFBCD658-4382-4FCE-8909-C7893A79F9B7}" type="parTrans" cxnId="{4531B278-7CB5-41BE-8558-4C61871AEE06}">
      <dgm:prSet/>
      <dgm:spPr/>
      <dgm:t>
        <a:bodyPr/>
        <a:lstStyle/>
        <a:p>
          <a:pPr rtl="1"/>
          <a:endParaRPr lang="ar-EG"/>
        </a:p>
      </dgm:t>
    </dgm:pt>
    <dgm:pt modelId="{5E9B4234-FE1E-4194-BF73-B11A20603A31}" type="sibTrans" cxnId="{4531B278-7CB5-41BE-8558-4C61871AEE06}">
      <dgm:prSet/>
      <dgm:spPr/>
      <dgm:t>
        <a:bodyPr/>
        <a:lstStyle/>
        <a:p>
          <a:pPr rtl="1"/>
          <a:endParaRPr lang="ar-EG"/>
        </a:p>
      </dgm:t>
    </dgm:pt>
    <dgm:pt modelId="{6ADCE2D7-E3D5-4DE2-8993-4CFD8435EA51}">
      <dgm:prSet phldrT="[Text]"/>
      <dgm:spPr>
        <a:solidFill>
          <a:schemeClr val="accent6">
            <a:lumMod val="60000"/>
            <a:lumOff val="40000"/>
          </a:schemeClr>
        </a:solidFill>
      </dgm:spPr>
      <dgm:t>
        <a:bodyPr/>
        <a:lstStyle/>
        <a:p>
          <a:pPr rtl="1"/>
          <a:r>
            <a:rPr lang="ar-EG" b="1" dirty="0" smtClean="0">
              <a:solidFill>
                <a:schemeClr val="tx1"/>
              </a:solidFill>
            </a:rPr>
            <a:t>الشعر الطبيعي</a:t>
          </a:r>
          <a:endParaRPr lang="ar-EG" b="1" dirty="0">
            <a:solidFill>
              <a:schemeClr val="tx1"/>
            </a:solidFill>
          </a:endParaRPr>
        </a:p>
      </dgm:t>
    </dgm:pt>
    <dgm:pt modelId="{DB51FE75-9270-4E56-9494-5117E0CF0B89}" type="parTrans" cxnId="{C28A504F-FF90-46F6-9DA6-258EC7380C11}">
      <dgm:prSet/>
      <dgm:spPr/>
      <dgm:t>
        <a:bodyPr/>
        <a:lstStyle/>
        <a:p>
          <a:pPr rtl="1"/>
          <a:endParaRPr lang="ar-EG"/>
        </a:p>
      </dgm:t>
    </dgm:pt>
    <dgm:pt modelId="{00E4CCE3-0253-44B3-9EB4-09FBD66370DF}" type="sibTrans" cxnId="{C28A504F-FF90-46F6-9DA6-258EC7380C11}">
      <dgm:prSet/>
      <dgm:spPr/>
      <dgm:t>
        <a:bodyPr/>
        <a:lstStyle/>
        <a:p>
          <a:pPr rtl="1"/>
          <a:endParaRPr lang="ar-EG"/>
        </a:p>
      </dgm:t>
    </dgm:pt>
    <dgm:pt modelId="{A3954D72-E306-4ABD-AB4E-5417E11E6E49}">
      <dgm:prSet phldrT="[Text]"/>
      <dgm:spPr>
        <a:solidFill>
          <a:schemeClr val="accent6">
            <a:lumMod val="60000"/>
            <a:lumOff val="40000"/>
          </a:schemeClr>
        </a:solidFill>
      </dgm:spPr>
      <dgm:t>
        <a:bodyPr/>
        <a:lstStyle/>
        <a:p>
          <a:pPr rtl="1"/>
          <a:r>
            <a:rPr lang="ar-EG" b="1" dirty="0" smtClean="0">
              <a:solidFill>
                <a:schemeClr val="tx1"/>
              </a:solidFill>
            </a:rPr>
            <a:t>الشعر الدهني</a:t>
          </a:r>
          <a:endParaRPr lang="ar-EG" b="1" dirty="0">
            <a:solidFill>
              <a:schemeClr val="tx1"/>
            </a:solidFill>
          </a:endParaRPr>
        </a:p>
      </dgm:t>
    </dgm:pt>
    <dgm:pt modelId="{60C430C3-0124-4200-B5A0-D830F8CC30D6}" type="parTrans" cxnId="{9EA9CF08-04D2-4CDC-9E6C-5CF27E436D1D}">
      <dgm:prSet/>
      <dgm:spPr/>
      <dgm:t>
        <a:bodyPr/>
        <a:lstStyle/>
        <a:p>
          <a:pPr rtl="1"/>
          <a:endParaRPr lang="ar-EG"/>
        </a:p>
      </dgm:t>
    </dgm:pt>
    <dgm:pt modelId="{4A68EEDB-B5E2-4310-99E9-90CD1AD20CF5}" type="sibTrans" cxnId="{9EA9CF08-04D2-4CDC-9E6C-5CF27E436D1D}">
      <dgm:prSet/>
      <dgm:spPr/>
      <dgm:t>
        <a:bodyPr/>
        <a:lstStyle/>
        <a:p>
          <a:pPr rtl="1"/>
          <a:endParaRPr lang="ar-EG"/>
        </a:p>
      </dgm:t>
    </dgm:pt>
    <dgm:pt modelId="{403538E9-D415-43EA-B05A-D14E195C4457}" type="pres">
      <dgm:prSet presAssocID="{FF38CD2E-456E-48E7-87AE-F6FD8863493E}" presName="Name0" presStyleCnt="0">
        <dgm:presLayoutVars>
          <dgm:chMax val="1"/>
          <dgm:chPref val="1"/>
          <dgm:dir/>
          <dgm:animOne val="branch"/>
          <dgm:animLvl val="lvl"/>
        </dgm:presLayoutVars>
      </dgm:prSet>
      <dgm:spPr/>
      <dgm:t>
        <a:bodyPr/>
        <a:lstStyle/>
        <a:p>
          <a:pPr rtl="1"/>
          <a:endParaRPr lang="ar-SA"/>
        </a:p>
      </dgm:t>
    </dgm:pt>
    <dgm:pt modelId="{D2A8FAC8-65D2-4F31-AD3B-B8928D3EA678}" type="pres">
      <dgm:prSet presAssocID="{364BBA61-DAC2-4898-92C3-1711487818D3}" presName="singleCycle" presStyleCnt="0"/>
      <dgm:spPr/>
    </dgm:pt>
    <dgm:pt modelId="{FC1CB769-0CE4-4B0B-9915-CBDD34427249}" type="pres">
      <dgm:prSet presAssocID="{364BBA61-DAC2-4898-92C3-1711487818D3}" presName="singleCenter" presStyleLbl="node1" presStyleIdx="0" presStyleCnt="4">
        <dgm:presLayoutVars>
          <dgm:chMax val="7"/>
          <dgm:chPref val="7"/>
        </dgm:presLayoutVars>
      </dgm:prSet>
      <dgm:spPr/>
      <dgm:t>
        <a:bodyPr/>
        <a:lstStyle/>
        <a:p>
          <a:pPr rtl="1"/>
          <a:endParaRPr lang="ar-EG"/>
        </a:p>
      </dgm:t>
    </dgm:pt>
    <dgm:pt modelId="{52138DBB-F015-49D0-BCB0-F55B05C617C7}" type="pres">
      <dgm:prSet presAssocID="{EFBCD658-4382-4FCE-8909-C7893A79F9B7}" presName="Name56" presStyleLbl="parChTrans1D2" presStyleIdx="0" presStyleCnt="3"/>
      <dgm:spPr/>
      <dgm:t>
        <a:bodyPr/>
        <a:lstStyle/>
        <a:p>
          <a:pPr rtl="1"/>
          <a:endParaRPr lang="ar-SA"/>
        </a:p>
      </dgm:t>
    </dgm:pt>
    <dgm:pt modelId="{1C961146-AA4B-463E-BA8F-B17EEA841A2D}" type="pres">
      <dgm:prSet presAssocID="{AB9899FA-243E-43E4-BB95-C802E9A5DA4A}" presName="text0" presStyleLbl="node1" presStyleIdx="1" presStyleCnt="4">
        <dgm:presLayoutVars>
          <dgm:bulletEnabled val="1"/>
        </dgm:presLayoutVars>
      </dgm:prSet>
      <dgm:spPr/>
      <dgm:t>
        <a:bodyPr/>
        <a:lstStyle/>
        <a:p>
          <a:pPr rtl="1"/>
          <a:endParaRPr lang="ar-EG"/>
        </a:p>
      </dgm:t>
    </dgm:pt>
    <dgm:pt modelId="{CFD145E6-4CA3-484D-B9BF-069DDA2671A2}" type="pres">
      <dgm:prSet presAssocID="{DB51FE75-9270-4E56-9494-5117E0CF0B89}" presName="Name56" presStyleLbl="parChTrans1D2" presStyleIdx="1" presStyleCnt="3"/>
      <dgm:spPr/>
      <dgm:t>
        <a:bodyPr/>
        <a:lstStyle/>
        <a:p>
          <a:pPr rtl="1"/>
          <a:endParaRPr lang="ar-SA"/>
        </a:p>
      </dgm:t>
    </dgm:pt>
    <dgm:pt modelId="{EDA7A2F4-913C-4AF0-B43B-09FB30624E54}" type="pres">
      <dgm:prSet presAssocID="{6ADCE2D7-E3D5-4DE2-8993-4CFD8435EA51}" presName="text0" presStyleLbl="node1" presStyleIdx="2" presStyleCnt="4">
        <dgm:presLayoutVars>
          <dgm:bulletEnabled val="1"/>
        </dgm:presLayoutVars>
      </dgm:prSet>
      <dgm:spPr/>
      <dgm:t>
        <a:bodyPr/>
        <a:lstStyle/>
        <a:p>
          <a:pPr rtl="1"/>
          <a:endParaRPr lang="ar-EG"/>
        </a:p>
      </dgm:t>
    </dgm:pt>
    <dgm:pt modelId="{33FF05E4-01F5-4B44-82D5-7A4CB946931D}" type="pres">
      <dgm:prSet presAssocID="{60C430C3-0124-4200-B5A0-D830F8CC30D6}" presName="Name56" presStyleLbl="parChTrans1D2" presStyleIdx="2" presStyleCnt="3"/>
      <dgm:spPr/>
      <dgm:t>
        <a:bodyPr/>
        <a:lstStyle/>
        <a:p>
          <a:pPr rtl="1"/>
          <a:endParaRPr lang="ar-SA"/>
        </a:p>
      </dgm:t>
    </dgm:pt>
    <dgm:pt modelId="{E7B478C9-BC00-4532-BA41-6FFB3997A3A2}" type="pres">
      <dgm:prSet presAssocID="{A3954D72-E306-4ABD-AB4E-5417E11E6E49}" presName="text0" presStyleLbl="node1" presStyleIdx="3" presStyleCnt="4">
        <dgm:presLayoutVars>
          <dgm:bulletEnabled val="1"/>
        </dgm:presLayoutVars>
      </dgm:prSet>
      <dgm:spPr/>
      <dgm:t>
        <a:bodyPr/>
        <a:lstStyle/>
        <a:p>
          <a:pPr rtl="1"/>
          <a:endParaRPr lang="ar-SA"/>
        </a:p>
      </dgm:t>
    </dgm:pt>
  </dgm:ptLst>
  <dgm:cxnLst>
    <dgm:cxn modelId="{9BC92C0E-30DE-4B62-B694-774ADA09F605}" type="presOf" srcId="{FF38CD2E-456E-48E7-87AE-F6FD8863493E}" destId="{403538E9-D415-43EA-B05A-D14E195C4457}" srcOrd="0" destOrd="0" presId="urn:microsoft.com/office/officeart/2008/layout/RadialCluster"/>
    <dgm:cxn modelId="{8F6F0101-843B-4ACF-B9D8-27266C31EC46}" type="presOf" srcId="{DB51FE75-9270-4E56-9494-5117E0CF0B89}" destId="{CFD145E6-4CA3-484D-B9BF-069DDA2671A2}" srcOrd="0" destOrd="0" presId="urn:microsoft.com/office/officeart/2008/layout/RadialCluster"/>
    <dgm:cxn modelId="{9EA9CF08-04D2-4CDC-9E6C-5CF27E436D1D}" srcId="{364BBA61-DAC2-4898-92C3-1711487818D3}" destId="{A3954D72-E306-4ABD-AB4E-5417E11E6E49}" srcOrd="2" destOrd="0" parTransId="{60C430C3-0124-4200-B5A0-D830F8CC30D6}" sibTransId="{4A68EEDB-B5E2-4310-99E9-90CD1AD20CF5}"/>
    <dgm:cxn modelId="{B4CEE70B-5713-4E12-A48E-27D8FC844BF4}" type="presOf" srcId="{EFBCD658-4382-4FCE-8909-C7893A79F9B7}" destId="{52138DBB-F015-49D0-BCB0-F55B05C617C7}" srcOrd="0" destOrd="0" presId="urn:microsoft.com/office/officeart/2008/layout/RadialCluster"/>
    <dgm:cxn modelId="{4531B278-7CB5-41BE-8558-4C61871AEE06}" srcId="{364BBA61-DAC2-4898-92C3-1711487818D3}" destId="{AB9899FA-243E-43E4-BB95-C802E9A5DA4A}" srcOrd="0" destOrd="0" parTransId="{EFBCD658-4382-4FCE-8909-C7893A79F9B7}" sibTransId="{5E9B4234-FE1E-4194-BF73-B11A20603A31}"/>
    <dgm:cxn modelId="{1402DA80-DAD7-480E-AB48-259284364533}" srcId="{FF38CD2E-456E-48E7-87AE-F6FD8863493E}" destId="{364BBA61-DAC2-4898-92C3-1711487818D3}" srcOrd="0" destOrd="0" parTransId="{4DBF574B-9FBB-4DBF-B636-9A957FEF3227}" sibTransId="{81F22C25-3830-49F8-9790-A35257C63C2D}"/>
    <dgm:cxn modelId="{4154E68C-70C4-47B4-A164-5F18469AE9DE}" type="presOf" srcId="{60C430C3-0124-4200-B5A0-D830F8CC30D6}" destId="{33FF05E4-01F5-4B44-82D5-7A4CB946931D}" srcOrd="0" destOrd="0" presId="urn:microsoft.com/office/officeart/2008/layout/RadialCluster"/>
    <dgm:cxn modelId="{E5A6DEA6-ABF7-4500-872A-F5E9734C145D}" type="presOf" srcId="{6ADCE2D7-E3D5-4DE2-8993-4CFD8435EA51}" destId="{EDA7A2F4-913C-4AF0-B43B-09FB30624E54}" srcOrd="0" destOrd="0" presId="urn:microsoft.com/office/officeart/2008/layout/RadialCluster"/>
    <dgm:cxn modelId="{90361837-1974-4C97-A777-C3FEBFA1B83F}" type="presOf" srcId="{AB9899FA-243E-43E4-BB95-C802E9A5DA4A}" destId="{1C961146-AA4B-463E-BA8F-B17EEA841A2D}" srcOrd="0" destOrd="0" presId="urn:microsoft.com/office/officeart/2008/layout/RadialCluster"/>
    <dgm:cxn modelId="{F48CCADA-4F11-4C00-8FA0-F847FCB9F622}" type="presOf" srcId="{364BBA61-DAC2-4898-92C3-1711487818D3}" destId="{FC1CB769-0CE4-4B0B-9915-CBDD34427249}" srcOrd="0" destOrd="0" presId="urn:microsoft.com/office/officeart/2008/layout/RadialCluster"/>
    <dgm:cxn modelId="{C28A504F-FF90-46F6-9DA6-258EC7380C11}" srcId="{364BBA61-DAC2-4898-92C3-1711487818D3}" destId="{6ADCE2D7-E3D5-4DE2-8993-4CFD8435EA51}" srcOrd="1" destOrd="0" parTransId="{DB51FE75-9270-4E56-9494-5117E0CF0B89}" sibTransId="{00E4CCE3-0253-44B3-9EB4-09FBD66370DF}"/>
    <dgm:cxn modelId="{3D1F35CF-87A0-4089-AB06-EB49EED78124}" type="presOf" srcId="{A3954D72-E306-4ABD-AB4E-5417E11E6E49}" destId="{E7B478C9-BC00-4532-BA41-6FFB3997A3A2}" srcOrd="0" destOrd="0" presId="urn:microsoft.com/office/officeart/2008/layout/RadialCluster"/>
    <dgm:cxn modelId="{37DB5448-7CB4-490F-95F4-48BFD7E6FCCE}" type="presParOf" srcId="{403538E9-D415-43EA-B05A-D14E195C4457}" destId="{D2A8FAC8-65D2-4F31-AD3B-B8928D3EA678}" srcOrd="0" destOrd="0" presId="urn:microsoft.com/office/officeart/2008/layout/RadialCluster"/>
    <dgm:cxn modelId="{38A28B13-99E3-4934-BF20-59E25A7636B2}" type="presParOf" srcId="{D2A8FAC8-65D2-4F31-AD3B-B8928D3EA678}" destId="{FC1CB769-0CE4-4B0B-9915-CBDD34427249}" srcOrd="0" destOrd="0" presId="urn:microsoft.com/office/officeart/2008/layout/RadialCluster"/>
    <dgm:cxn modelId="{E222588F-4E89-476A-83D7-75442ED89440}" type="presParOf" srcId="{D2A8FAC8-65D2-4F31-AD3B-B8928D3EA678}" destId="{52138DBB-F015-49D0-BCB0-F55B05C617C7}" srcOrd="1" destOrd="0" presId="urn:microsoft.com/office/officeart/2008/layout/RadialCluster"/>
    <dgm:cxn modelId="{F26EB90E-11CC-4285-85CA-AF6DCA322F25}" type="presParOf" srcId="{D2A8FAC8-65D2-4F31-AD3B-B8928D3EA678}" destId="{1C961146-AA4B-463E-BA8F-B17EEA841A2D}" srcOrd="2" destOrd="0" presId="urn:microsoft.com/office/officeart/2008/layout/RadialCluster"/>
    <dgm:cxn modelId="{30962794-44CC-40A9-8F50-D2DC87245031}" type="presParOf" srcId="{D2A8FAC8-65D2-4F31-AD3B-B8928D3EA678}" destId="{CFD145E6-4CA3-484D-B9BF-069DDA2671A2}" srcOrd="3" destOrd="0" presId="urn:microsoft.com/office/officeart/2008/layout/RadialCluster"/>
    <dgm:cxn modelId="{DBE7DA7B-EF38-41C4-B64E-A6523AB1264E}" type="presParOf" srcId="{D2A8FAC8-65D2-4F31-AD3B-B8928D3EA678}" destId="{EDA7A2F4-913C-4AF0-B43B-09FB30624E54}" srcOrd="4" destOrd="0" presId="urn:microsoft.com/office/officeart/2008/layout/RadialCluster"/>
    <dgm:cxn modelId="{5F543C7C-3822-4F3F-9D28-62887AB5708E}" type="presParOf" srcId="{D2A8FAC8-65D2-4F31-AD3B-B8928D3EA678}" destId="{33FF05E4-01F5-4B44-82D5-7A4CB946931D}" srcOrd="5" destOrd="0" presId="urn:microsoft.com/office/officeart/2008/layout/RadialCluster"/>
    <dgm:cxn modelId="{552ED761-8D18-4D95-9BF9-F6A9998BDAB0}" type="presParOf" srcId="{D2A8FAC8-65D2-4F31-AD3B-B8928D3EA678}" destId="{E7B478C9-BC00-4532-BA41-6FFB3997A3A2}" srcOrd="6" destOrd="0" presId="urn:microsoft.com/office/officeart/2008/layout/RadialCluster"/>
  </dgm:cxnLst>
  <dgm:bg/>
  <dgm:whole>
    <a:ln>
      <a:solidFill>
        <a:schemeClr val="accent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8236D-4B5B-4117-8A3B-970B5DD38B7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EG"/>
        </a:p>
      </dgm:t>
    </dgm:pt>
    <dgm:pt modelId="{1537156B-4796-40EE-AB7F-BA6ABEDDA418}">
      <dgm:prSet phldrT="[Text]"/>
      <dgm:spPr>
        <a:solidFill>
          <a:srgbClr val="92D050"/>
        </a:solidFill>
      </dgm:spPr>
      <dgm:t>
        <a:bodyPr/>
        <a:lstStyle/>
        <a:p>
          <a:pPr rtl="1"/>
          <a:r>
            <a:rPr lang="ar-EG" b="1" dirty="0" smtClean="0">
              <a:solidFill>
                <a:schemeClr val="bg1"/>
              </a:solidFill>
            </a:rPr>
            <a:t>بعض خدمات الانترنت</a:t>
          </a:r>
          <a:endParaRPr lang="ar-EG" b="1" dirty="0">
            <a:solidFill>
              <a:schemeClr val="bg1"/>
            </a:solidFill>
          </a:endParaRPr>
        </a:p>
      </dgm:t>
    </dgm:pt>
    <dgm:pt modelId="{3B8244EE-2E6A-493D-952A-57DB2BC80416}" type="parTrans" cxnId="{A42AB127-8513-44BD-83B8-4A9C5A6996B1}">
      <dgm:prSet/>
      <dgm:spPr/>
      <dgm:t>
        <a:bodyPr/>
        <a:lstStyle/>
        <a:p>
          <a:pPr rtl="1"/>
          <a:endParaRPr lang="ar-EG"/>
        </a:p>
      </dgm:t>
    </dgm:pt>
    <dgm:pt modelId="{E72E9248-A047-4026-9E6C-22A250C43F2D}" type="sibTrans" cxnId="{A42AB127-8513-44BD-83B8-4A9C5A6996B1}">
      <dgm:prSet/>
      <dgm:spPr/>
      <dgm:t>
        <a:bodyPr/>
        <a:lstStyle/>
        <a:p>
          <a:pPr rtl="1"/>
          <a:endParaRPr lang="ar-EG"/>
        </a:p>
      </dgm:t>
    </dgm:pt>
    <dgm:pt modelId="{F43CE4D8-8A11-4A9C-9EBC-EDCCCEF6A3A9}">
      <dgm:prSet phldrT="[Text]"/>
      <dgm:spPr>
        <a:solidFill>
          <a:schemeClr val="accent2">
            <a:lumMod val="60000"/>
            <a:lumOff val="40000"/>
          </a:schemeClr>
        </a:solidFill>
      </dgm:spPr>
      <dgm:t>
        <a:bodyPr/>
        <a:lstStyle/>
        <a:p>
          <a:pPr rtl="1"/>
          <a:r>
            <a:rPr lang="ar-EG" b="1" dirty="0" smtClean="0"/>
            <a:t>التجارة والتسوق</a:t>
          </a:r>
          <a:endParaRPr lang="ar-EG" b="1" dirty="0"/>
        </a:p>
      </dgm:t>
    </dgm:pt>
    <dgm:pt modelId="{D60F685E-09F0-4B46-8FCE-D42AA0CA2C4F}" type="parTrans" cxnId="{8B86CFC4-0434-4C27-95FC-BC94791A1541}">
      <dgm:prSet/>
      <dgm:spPr/>
      <dgm:t>
        <a:bodyPr/>
        <a:lstStyle/>
        <a:p>
          <a:pPr rtl="1"/>
          <a:endParaRPr lang="ar-EG"/>
        </a:p>
      </dgm:t>
    </dgm:pt>
    <dgm:pt modelId="{7ED6C782-3BCC-41A2-B66A-42FEB57AFDFA}" type="sibTrans" cxnId="{8B86CFC4-0434-4C27-95FC-BC94791A1541}">
      <dgm:prSet/>
      <dgm:spPr/>
      <dgm:t>
        <a:bodyPr/>
        <a:lstStyle/>
        <a:p>
          <a:pPr rtl="1"/>
          <a:endParaRPr lang="ar-EG"/>
        </a:p>
      </dgm:t>
    </dgm:pt>
    <dgm:pt modelId="{F34CB959-2689-4A05-8913-AF7CD7F84249}">
      <dgm:prSet phldrT="[Text]"/>
      <dgm:spPr>
        <a:solidFill>
          <a:schemeClr val="accent2">
            <a:lumMod val="60000"/>
            <a:lumOff val="40000"/>
          </a:schemeClr>
        </a:solidFill>
      </dgm:spPr>
      <dgm:t>
        <a:bodyPr/>
        <a:lstStyle/>
        <a:p>
          <a:pPr rtl="1"/>
          <a:r>
            <a:rPr lang="ar-EG" b="1" dirty="0" smtClean="0">
              <a:solidFill>
                <a:schemeClr val="tx1"/>
              </a:solidFill>
            </a:rPr>
            <a:t>الألعاب</a:t>
          </a:r>
          <a:endParaRPr lang="ar-EG" b="1" dirty="0">
            <a:solidFill>
              <a:schemeClr val="tx1"/>
            </a:solidFill>
          </a:endParaRPr>
        </a:p>
      </dgm:t>
    </dgm:pt>
    <dgm:pt modelId="{AA316E01-2EB9-4B51-A05D-1BE7C3A5B96E}" type="parTrans" cxnId="{5587E5BF-5112-4CFB-B844-C5B2F24AB2C6}">
      <dgm:prSet/>
      <dgm:spPr/>
      <dgm:t>
        <a:bodyPr/>
        <a:lstStyle/>
        <a:p>
          <a:pPr rtl="1"/>
          <a:endParaRPr lang="ar-EG"/>
        </a:p>
      </dgm:t>
    </dgm:pt>
    <dgm:pt modelId="{EEEFA99C-4B63-46DA-9F17-FAA9F701F8C5}" type="sibTrans" cxnId="{5587E5BF-5112-4CFB-B844-C5B2F24AB2C6}">
      <dgm:prSet/>
      <dgm:spPr/>
      <dgm:t>
        <a:bodyPr/>
        <a:lstStyle/>
        <a:p>
          <a:pPr rtl="1"/>
          <a:endParaRPr lang="ar-EG"/>
        </a:p>
      </dgm:t>
    </dgm:pt>
    <dgm:pt modelId="{A359B626-2C79-4DE0-B882-177FE39AEF05}">
      <dgm:prSet phldrT="[Text]"/>
      <dgm:spPr>
        <a:solidFill>
          <a:schemeClr val="accent2">
            <a:lumMod val="60000"/>
            <a:lumOff val="40000"/>
          </a:schemeClr>
        </a:solidFill>
      </dgm:spPr>
      <dgm:t>
        <a:bodyPr/>
        <a:lstStyle/>
        <a:p>
          <a:pPr rtl="1"/>
          <a:r>
            <a:rPr lang="ar-EG" b="1" dirty="0" smtClean="0">
              <a:solidFill>
                <a:schemeClr val="tx1"/>
              </a:solidFill>
            </a:rPr>
            <a:t>التدريب والتعليم</a:t>
          </a:r>
          <a:endParaRPr lang="ar-EG" b="1" dirty="0">
            <a:solidFill>
              <a:schemeClr val="tx1"/>
            </a:solidFill>
          </a:endParaRPr>
        </a:p>
      </dgm:t>
    </dgm:pt>
    <dgm:pt modelId="{E303E6CE-B978-46B4-884C-EBC390AF3EF0}" type="parTrans" cxnId="{F04620D3-4135-4779-978A-F97980D7BADD}">
      <dgm:prSet/>
      <dgm:spPr/>
      <dgm:t>
        <a:bodyPr/>
        <a:lstStyle/>
        <a:p>
          <a:pPr rtl="1"/>
          <a:endParaRPr lang="ar-EG"/>
        </a:p>
      </dgm:t>
    </dgm:pt>
    <dgm:pt modelId="{6A839D34-47C4-4148-AE60-B63A17CA743F}" type="sibTrans" cxnId="{F04620D3-4135-4779-978A-F97980D7BADD}">
      <dgm:prSet/>
      <dgm:spPr/>
      <dgm:t>
        <a:bodyPr/>
        <a:lstStyle/>
        <a:p>
          <a:pPr rtl="1"/>
          <a:endParaRPr lang="ar-EG"/>
        </a:p>
      </dgm:t>
    </dgm:pt>
    <dgm:pt modelId="{AED49797-95E7-4C6E-91B0-61F50114F9DA}">
      <dgm:prSet phldrT="[Text]"/>
      <dgm:spPr>
        <a:solidFill>
          <a:schemeClr val="accent2">
            <a:lumMod val="60000"/>
            <a:lumOff val="40000"/>
          </a:schemeClr>
        </a:solidFill>
      </dgm:spPr>
      <dgm:t>
        <a:bodyPr/>
        <a:lstStyle/>
        <a:p>
          <a:pPr rtl="1"/>
          <a:r>
            <a:rPr lang="ar-EG" b="1" dirty="0" smtClean="0">
              <a:solidFill>
                <a:schemeClr val="tx1"/>
              </a:solidFill>
            </a:rPr>
            <a:t>الأخبار والمعلومات</a:t>
          </a:r>
          <a:endParaRPr lang="ar-EG" b="1" dirty="0">
            <a:solidFill>
              <a:schemeClr val="tx1"/>
            </a:solidFill>
          </a:endParaRPr>
        </a:p>
      </dgm:t>
    </dgm:pt>
    <dgm:pt modelId="{624EF8A3-A37C-472A-A9DE-8D8034BEA98C}" type="parTrans" cxnId="{21AC6137-D276-4C87-9AE8-237CD09E32BA}">
      <dgm:prSet/>
      <dgm:spPr/>
      <dgm:t>
        <a:bodyPr/>
        <a:lstStyle/>
        <a:p>
          <a:pPr rtl="1"/>
          <a:endParaRPr lang="ar-EG"/>
        </a:p>
      </dgm:t>
    </dgm:pt>
    <dgm:pt modelId="{80421251-C4E6-4195-9098-037E622700E2}" type="sibTrans" cxnId="{21AC6137-D276-4C87-9AE8-237CD09E32BA}">
      <dgm:prSet/>
      <dgm:spPr/>
      <dgm:t>
        <a:bodyPr/>
        <a:lstStyle/>
        <a:p>
          <a:pPr rtl="1"/>
          <a:endParaRPr lang="ar-EG"/>
        </a:p>
      </dgm:t>
    </dgm:pt>
    <dgm:pt modelId="{4178FE05-9F80-4ED5-A570-6F60B27789CD}" type="pres">
      <dgm:prSet presAssocID="{DEE8236D-4B5B-4117-8A3B-970B5DD38B7B}" presName="Name0" presStyleCnt="0">
        <dgm:presLayoutVars>
          <dgm:chMax val="1"/>
          <dgm:dir/>
          <dgm:animLvl val="ctr"/>
          <dgm:resizeHandles val="exact"/>
        </dgm:presLayoutVars>
      </dgm:prSet>
      <dgm:spPr/>
      <dgm:t>
        <a:bodyPr/>
        <a:lstStyle/>
        <a:p>
          <a:pPr rtl="1"/>
          <a:endParaRPr lang="ar-SA"/>
        </a:p>
      </dgm:t>
    </dgm:pt>
    <dgm:pt modelId="{8A92EBE7-E6FB-4C9B-90FF-26A4B41514E8}" type="pres">
      <dgm:prSet presAssocID="{1537156B-4796-40EE-AB7F-BA6ABEDDA418}" presName="centerShape" presStyleLbl="node0" presStyleIdx="0" presStyleCnt="1"/>
      <dgm:spPr/>
      <dgm:t>
        <a:bodyPr/>
        <a:lstStyle/>
        <a:p>
          <a:pPr rtl="1"/>
          <a:endParaRPr lang="ar-SA"/>
        </a:p>
      </dgm:t>
    </dgm:pt>
    <dgm:pt modelId="{45D848E0-1A57-420C-963E-074582A5A416}" type="pres">
      <dgm:prSet presAssocID="{D60F685E-09F0-4B46-8FCE-D42AA0CA2C4F}" presName="parTrans" presStyleLbl="sibTrans2D1" presStyleIdx="0" presStyleCnt="4"/>
      <dgm:spPr/>
      <dgm:t>
        <a:bodyPr/>
        <a:lstStyle/>
        <a:p>
          <a:pPr rtl="1"/>
          <a:endParaRPr lang="ar-SA"/>
        </a:p>
      </dgm:t>
    </dgm:pt>
    <dgm:pt modelId="{D6ED7C6A-945E-43A8-9E00-F8B668D6337F}" type="pres">
      <dgm:prSet presAssocID="{D60F685E-09F0-4B46-8FCE-D42AA0CA2C4F}" presName="connectorText" presStyleLbl="sibTrans2D1" presStyleIdx="0" presStyleCnt="4"/>
      <dgm:spPr/>
      <dgm:t>
        <a:bodyPr/>
        <a:lstStyle/>
        <a:p>
          <a:pPr rtl="1"/>
          <a:endParaRPr lang="ar-SA"/>
        </a:p>
      </dgm:t>
    </dgm:pt>
    <dgm:pt modelId="{61DB428B-2ACB-4467-B1B4-FC910CEF024C}" type="pres">
      <dgm:prSet presAssocID="{F43CE4D8-8A11-4A9C-9EBC-EDCCCEF6A3A9}" presName="node" presStyleLbl="node1" presStyleIdx="0" presStyleCnt="4">
        <dgm:presLayoutVars>
          <dgm:bulletEnabled val="1"/>
        </dgm:presLayoutVars>
      </dgm:prSet>
      <dgm:spPr/>
      <dgm:t>
        <a:bodyPr/>
        <a:lstStyle/>
        <a:p>
          <a:pPr rtl="1"/>
          <a:endParaRPr lang="ar-SA"/>
        </a:p>
      </dgm:t>
    </dgm:pt>
    <dgm:pt modelId="{B0CF1688-F7EF-4A6D-8C8F-004E5C5BC9AB}" type="pres">
      <dgm:prSet presAssocID="{AA316E01-2EB9-4B51-A05D-1BE7C3A5B96E}" presName="parTrans" presStyleLbl="sibTrans2D1" presStyleIdx="1" presStyleCnt="4"/>
      <dgm:spPr/>
      <dgm:t>
        <a:bodyPr/>
        <a:lstStyle/>
        <a:p>
          <a:pPr rtl="1"/>
          <a:endParaRPr lang="ar-SA"/>
        </a:p>
      </dgm:t>
    </dgm:pt>
    <dgm:pt modelId="{D445904B-3EE0-4FCF-93D6-21507E371054}" type="pres">
      <dgm:prSet presAssocID="{AA316E01-2EB9-4B51-A05D-1BE7C3A5B96E}" presName="connectorText" presStyleLbl="sibTrans2D1" presStyleIdx="1" presStyleCnt="4"/>
      <dgm:spPr/>
      <dgm:t>
        <a:bodyPr/>
        <a:lstStyle/>
        <a:p>
          <a:pPr rtl="1"/>
          <a:endParaRPr lang="ar-SA"/>
        </a:p>
      </dgm:t>
    </dgm:pt>
    <dgm:pt modelId="{52CFA51A-F747-4A4D-9C19-1CFD6F2FBF28}" type="pres">
      <dgm:prSet presAssocID="{F34CB959-2689-4A05-8913-AF7CD7F84249}" presName="node" presStyleLbl="node1" presStyleIdx="1" presStyleCnt="4">
        <dgm:presLayoutVars>
          <dgm:bulletEnabled val="1"/>
        </dgm:presLayoutVars>
      </dgm:prSet>
      <dgm:spPr/>
      <dgm:t>
        <a:bodyPr/>
        <a:lstStyle/>
        <a:p>
          <a:pPr rtl="1"/>
          <a:endParaRPr lang="ar-SA"/>
        </a:p>
      </dgm:t>
    </dgm:pt>
    <dgm:pt modelId="{B6967762-05A0-422D-AD5F-2573BEA9F1C6}" type="pres">
      <dgm:prSet presAssocID="{E303E6CE-B978-46B4-884C-EBC390AF3EF0}" presName="parTrans" presStyleLbl="sibTrans2D1" presStyleIdx="2" presStyleCnt="4"/>
      <dgm:spPr/>
      <dgm:t>
        <a:bodyPr/>
        <a:lstStyle/>
        <a:p>
          <a:pPr rtl="1"/>
          <a:endParaRPr lang="ar-SA"/>
        </a:p>
      </dgm:t>
    </dgm:pt>
    <dgm:pt modelId="{48CB9F5E-426F-4D34-AD97-520391B9659D}" type="pres">
      <dgm:prSet presAssocID="{E303E6CE-B978-46B4-884C-EBC390AF3EF0}" presName="connectorText" presStyleLbl="sibTrans2D1" presStyleIdx="2" presStyleCnt="4"/>
      <dgm:spPr/>
      <dgm:t>
        <a:bodyPr/>
        <a:lstStyle/>
        <a:p>
          <a:pPr rtl="1"/>
          <a:endParaRPr lang="ar-SA"/>
        </a:p>
      </dgm:t>
    </dgm:pt>
    <dgm:pt modelId="{2BDE705D-27F0-421E-9133-5568B314B62A}" type="pres">
      <dgm:prSet presAssocID="{A359B626-2C79-4DE0-B882-177FE39AEF05}" presName="node" presStyleLbl="node1" presStyleIdx="2" presStyleCnt="4">
        <dgm:presLayoutVars>
          <dgm:bulletEnabled val="1"/>
        </dgm:presLayoutVars>
      </dgm:prSet>
      <dgm:spPr/>
      <dgm:t>
        <a:bodyPr/>
        <a:lstStyle/>
        <a:p>
          <a:pPr rtl="1"/>
          <a:endParaRPr lang="ar-EG"/>
        </a:p>
      </dgm:t>
    </dgm:pt>
    <dgm:pt modelId="{9A33B92C-F970-4668-B180-61AB59339768}" type="pres">
      <dgm:prSet presAssocID="{624EF8A3-A37C-472A-A9DE-8D8034BEA98C}" presName="parTrans" presStyleLbl="sibTrans2D1" presStyleIdx="3" presStyleCnt="4"/>
      <dgm:spPr/>
      <dgm:t>
        <a:bodyPr/>
        <a:lstStyle/>
        <a:p>
          <a:pPr rtl="1"/>
          <a:endParaRPr lang="ar-SA"/>
        </a:p>
      </dgm:t>
    </dgm:pt>
    <dgm:pt modelId="{0F438354-ECA2-434C-91D4-584DD8807795}" type="pres">
      <dgm:prSet presAssocID="{624EF8A3-A37C-472A-A9DE-8D8034BEA98C}" presName="connectorText" presStyleLbl="sibTrans2D1" presStyleIdx="3" presStyleCnt="4"/>
      <dgm:spPr/>
      <dgm:t>
        <a:bodyPr/>
        <a:lstStyle/>
        <a:p>
          <a:pPr rtl="1"/>
          <a:endParaRPr lang="ar-SA"/>
        </a:p>
      </dgm:t>
    </dgm:pt>
    <dgm:pt modelId="{59AE5427-9F1B-42CA-8F8B-E7E146F38E90}" type="pres">
      <dgm:prSet presAssocID="{AED49797-95E7-4C6E-91B0-61F50114F9DA}" presName="node" presStyleLbl="node1" presStyleIdx="3" presStyleCnt="4">
        <dgm:presLayoutVars>
          <dgm:bulletEnabled val="1"/>
        </dgm:presLayoutVars>
      </dgm:prSet>
      <dgm:spPr/>
      <dgm:t>
        <a:bodyPr/>
        <a:lstStyle/>
        <a:p>
          <a:pPr rtl="1"/>
          <a:endParaRPr lang="ar-SA"/>
        </a:p>
      </dgm:t>
    </dgm:pt>
  </dgm:ptLst>
  <dgm:cxnLst>
    <dgm:cxn modelId="{A42AB127-8513-44BD-83B8-4A9C5A6996B1}" srcId="{DEE8236D-4B5B-4117-8A3B-970B5DD38B7B}" destId="{1537156B-4796-40EE-AB7F-BA6ABEDDA418}" srcOrd="0" destOrd="0" parTransId="{3B8244EE-2E6A-493D-952A-57DB2BC80416}" sibTransId="{E72E9248-A047-4026-9E6C-22A250C43F2D}"/>
    <dgm:cxn modelId="{D403B5F3-E449-4BF6-A398-176B5D292011}" type="presOf" srcId="{AA316E01-2EB9-4B51-A05D-1BE7C3A5B96E}" destId="{D445904B-3EE0-4FCF-93D6-21507E371054}" srcOrd="1" destOrd="0" presId="urn:microsoft.com/office/officeart/2005/8/layout/radial5"/>
    <dgm:cxn modelId="{4C87149A-6029-4D12-972B-A57B06775EC3}" type="presOf" srcId="{F34CB959-2689-4A05-8913-AF7CD7F84249}" destId="{52CFA51A-F747-4A4D-9C19-1CFD6F2FBF28}" srcOrd="0" destOrd="0" presId="urn:microsoft.com/office/officeart/2005/8/layout/radial5"/>
    <dgm:cxn modelId="{568C5C3B-2786-46BC-AB1A-1F9BF0698363}" type="presOf" srcId="{AED49797-95E7-4C6E-91B0-61F50114F9DA}" destId="{59AE5427-9F1B-42CA-8F8B-E7E146F38E90}" srcOrd="0" destOrd="0" presId="urn:microsoft.com/office/officeart/2005/8/layout/radial5"/>
    <dgm:cxn modelId="{DDBEC7FA-6953-4ABB-AB00-153C2DE9E75F}" type="presOf" srcId="{E303E6CE-B978-46B4-884C-EBC390AF3EF0}" destId="{48CB9F5E-426F-4D34-AD97-520391B9659D}" srcOrd="1" destOrd="0" presId="urn:microsoft.com/office/officeart/2005/8/layout/radial5"/>
    <dgm:cxn modelId="{62DEAC4B-0979-4001-A761-04A7509080B4}" type="presOf" srcId="{DEE8236D-4B5B-4117-8A3B-970B5DD38B7B}" destId="{4178FE05-9F80-4ED5-A570-6F60B27789CD}" srcOrd="0" destOrd="0" presId="urn:microsoft.com/office/officeart/2005/8/layout/radial5"/>
    <dgm:cxn modelId="{39D0CAA4-9668-474E-A12A-E54369FA1882}" type="presOf" srcId="{1537156B-4796-40EE-AB7F-BA6ABEDDA418}" destId="{8A92EBE7-E6FB-4C9B-90FF-26A4B41514E8}" srcOrd="0" destOrd="0" presId="urn:microsoft.com/office/officeart/2005/8/layout/radial5"/>
    <dgm:cxn modelId="{E73361AA-2B7C-46E5-BB36-8CFC4E0DD8F5}" type="presOf" srcId="{A359B626-2C79-4DE0-B882-177FE39AEF05}" destId="{2BDE705D-27F0-421E-9133-5568B314B62A}" srcOrd="0" destOrd="0" presId="urn:microsoft.com/office/officeart/2005/8/layout/radial5"/>
    <dgm:cxn modelId="{99308FD3-87C2-49CC-82F7-9E50F7181690}" type="presOf" srcId="{624EF8A3-A37C-472A-A9DE-8D8034BEA98C}" destId="{0F438354-ECA2-434C-91D4-584DD8807795}" srcOrd="1" destOrd="0" presId="urn:microsoft.com/office/officeart/2005/8/layout/radial5"/>
    <dgm:cxn modelId="{F04620D3-4135-4779-978A-F97980D7BADD}" srcId="{1537156B-4796-40EE-AB7F-BA6ABEDDA418}" destId="{A359B626-2C79-4DE0-B882-177FE39AEF05}" srcOrd="2" destOrd="0" parTransId="{E303E6CE-B978-46B4-884C-EBC390AF3EF0}" sibTransId="{6A839D34-47C4-4148-AE60-B63A17CA743F}"/>
    <dgm:cxn modelId="{80F36A96-E36A-4805-A9F2-D15A5EC56B19}" type="presOf" srcId="{F43CE4D8-8A11-4A9C-9EBC-EDCCCEF6A3A9}" destId="{61DB428B-2ACB-4467-B1B4-FC910CEF024C}" srcOrd="0" destOrd="0" presId="urn:microsoft.com/office/officeart/2005/8/layout/radial5"/>
    <dgm:cxn modelId="{EA68428D-EB35-4E45-B634-C342518C0B3B}" type="presOf" srcId="{D60F685E-09F0-4B46-8FCE-D42AA0CA2C4F}" destId="{45D848E0-1A57-420C-963E-074582A5A416}" srcOrd="0" destOrd="0" presId="urn:microsoft.com/office/officeart/2005/8/layout/radial5"/>
    <dgm:cxn modelId="{D23F4CB7-C41A-454E-9867-0EB7D8F4804F}" type="presOf" srcId="{E303E6CE-B978-46B4-884C-EBC390AF3EF0}" destId="{B6967762-05A0-422D-AD5F-2573BEA9F1C6}" srcOrd="0" destOrd="0" presId="urn:microsoft.com/office/officeart/2005/8/layout/radial5"/>
    <dgm:cxn modelId="{8B86CFC4-0434-4C27-95FC-BC94791A1541}" srcId="{1537156B-4796-40EE-AB7F-BA6ABEDDA418}" destId="{F43CE4D8-8A11-4A9C-9EBC-EDCCCEF6A3A9}" srcOrd="0" destOrd="0" parTransId="{D60F685E-09F0-4B46-8FCE-D42AA0CA2C4F}" sibTransId="{7ED6C782-3BCC-41A2-B66A-42FEB57AFDFA}"/>
    <dgm:cxn modelId="{5587E5BF-5112-4CFB-B844-C5B2F24AB2C6}" srcId="{1537156B-4796-40EE-AB7F-BA6ABEDDA418}" destId="{F34CB959-2689-4A05-8913-AF7CD7F84249}" srcOrd="1" destOrd="0" parTransId="{AA316E01-2EB9-4B51-A05D-1BE7C3A5B96E}" sibTransId="{EEEFA99C-4B63-46DA-9F17-FAA9F701F8C5}"/>
    <dgm:cxn modelId="{21AC6137-D276-4C87-9AE8-237CD09E32BA}" srcId="{1537156B-4796-40EE-AB7F-BA6ABEDDA418}" destId="{AED49797-95E7-4C6E-91B0-61F50114F9DA}" srcOrd="3" destOrd="0" parTransId="{624EF8A3-A37C-472A-A9DE-8D8034BEA98C}" sibTransId="{80421251-C4E6-4195-9098-037E622700E2}"/>
    <dgm:cxn modelId="{D1644296-3900-4CAE-A67C-DC71DAAED91D}" type="presOf" srcId="{D60F685E-09F0-4B46-8FCE-D42AA0CA2C4F}" destId="{D6ED7C6A-945E-43A8-9E00-F8B668D6337F}" srcOrd="1" destOrd="0" presId="urn:microsoft.com/office/officeart/2005/8/layout/radial5"/>
    <dgm:cxn modelId="{42C1038F-160D-41AB-A7CA-BE0705A2147C}" type="presOf" srcId="{624EF8A3-A37C-472A-A9DE-8D8034BEA98C}" destId="{9A33B92C-F970-4668-B180-61AB59339768}" srcOrd="0" destOrd="0" presId="urn:microsoft.com/office/officeart/2005/8/layout/radial5"/>
    <dgm:cxn modelId="{6FA805DE-8473-4F04-A967-EC304B08D313}" type="presOf" srcId="{AA316E01-2EB9-4B51-A05D-1BE7C3A5B96E}" destId="{B0CF1688-F7EF-4A6D-8C8F-004E5C5BC9AB}" srcOrd="0" destOrd="0" presId="urn:microsoft.com/office/officeart/2005/8/layout/radial5"/>
    <dgm:cxn modelId="{366268A9-89F5-490D-9F7A-FF56391AD98E}" type="presParOf" srcId="{4178FE05-9F80-4ED5-A570-6F60B27789CD}" destId="{8A92EBE7-E6FB-4C9B-90FF-26A4B41514E8}" srcOrd="0" destOrd="0" presId="urn:microsoft.com/office/officeart/2005/8/layout/radial5"/>
    <dgm:cxn modelId="{509380AF-1694-408F-9F31-2B92F08CB8A3}" type="presParOf" srcId="{4178FE05-9F80-4ED5-A570-6F60B27789CD}" destId="{45D848E0-1A57-420C-963E-074582A5A416}" srcOrd="1" destOrd="0" presId="urn:microsoft.com/office/officeart/2005/8/layout/radial5"/>
    <dgm:cxn modelId="{C45D22A5-9CDB-4C13-AC0B-9B05456CB5A2}" type="presParOf" srcId="{45D848E0-1A57-420C-963E-074582A5A416}" destId="{D6ED7C6A-945E-43A8-9E00-F8B668D6337F}" srcOrd="0" destOrd="0" presId="urn:microsoft.com/office/officeart/2005/8/layout/radial5"/>
    <dgm:cxn modelId="{40FDC0F3-BEA4-493F-8F7D-784BC27C085D}" type="presParOf" srcId="{4178FE05-9F80-4ED5-A570-6F60B27789CD}" destId="{61DB428B-2ACB-4467-B1B4-FC910CEF024C}" srcOrd="2" destOrd="0" presId="urn:microsoft.com/office/officeart/2005/8/layout/radial5"/>
    <dgm:cxn modelId="{BC5AB2E2-B451-4DD6-89BA-609C57200C81}" type="presParOf" srcId="{4178FE05-9F80-4ED5-A570-6F60B27789CD}" destId="{B0CF1688-F7EF-4A6D-8C8F-004E5C5BC9AB}" srcOrd="3" destOrd="0" presId="urn:microsoft.com/office/officeart/2005/8/layout/radial5"/>
    <dgm:cxn modelId="{87FEFBBA-8A60-45B3-8947-75168DE24E22}" type="presParOf" srcId="{B0CF1688-F7EF-4A6D-8C8F-004E5C5BC9AB}" destId="{D445904B-3EE0-4FCF-93D6-21507E371054}" srcOrd="0" destOrd="0" presId="urn:microsoft.com/office/officeart/2005/8/layout/radial5"/>
    <dgm:cxn modelId="{D3E31847-F2BD-430F-87CA-BBCBA05455B0}" type="presParOf" srcId="{4178FE05-9F80-4ED5-A570-6F60B27789CD}" destId="{52CFA51A-F747-4A4D-9C19-1CFD6F2FBF28}" srcOrd="4" destOrd="0" presId="urn:microsoft.com/office/officeart/2005/8/layout/radial5"/>
    <dgm:cxn modelId="{03B0EBD6-6055-42E2-8A96-2A32B8C6726B}" type="presParOf" srcId="{4178FE05-9F80-4ED5-A570-6F60B27789CD}" destId="{B6967762-05A0-422D-AD5F-2573BEA9F1C6}" srcOrd="5" destOrd="0" presId="urn:microsoft.com/office/officeart/2005/8/layout/radial5"/>
    <dgm:cxn modelId="{271F160D-9573-4DE3-8249-2002351F4FBA}" type="presParOf" srcId="{B6967762-05A0-422D-AD5F-2573BEA9F1C6}" destId="{48CB9F5E-426F-4D34-AD97-520391B9659D}" srcOrd="0" destOrd="0" presId="urn:microsoft.com/office/officeart/2005/8/layout/radial5"/>
    <dgm:cxn modelId="{7CCD868E-B8F5-43B2-8528-B01F212D75FF}" type="presParOf" srcId="{4178FE05-9F80-4ED5-A570-6F60B27789CD}" destId="{2BDE705D-27F0-421E-9133-5568B314B62A}" srcOrd="6" destOrd="0" presId="urn:microsoft.com/office/officeart/2005/8/layout/radial5"/>
    <dgm:cxn modelId="{DF58D1F2-C1D2-4930-BC07-090D020D7FD1}" type="presParOf" srcId="{4178FE05-9F80-4ED5-A570-6F60B27789CD}" destId="{9A33B92C-F970-4668-B180-61AB59339768}" srcOrd="7" destOrd="0" presId="urn:microsoft.com/office/officeart/2005/8/layout/radial5"/>
    <dgm:cxn modelId="{76CAAD27-97A4-47CD-AA7B-CC0C5DE7CF58}" type="presParOf" srcId="{9A33B92C-F970-4668-B180-61AB59339768}" destId="{0F438354-ECA2-434C-91D4-584DD8807795}" srcOrd="0" destOrd="0" presId="urn:microsoft.com/office/officeart/2005/8/layout/radial5"/>
    <dgm:cxn modelId="{CB276AD7-C01C-4FA6-89D3-3700F490AF16}" type="presParOf" srcId="{4178FE05-9F80-4ED5-A570-6F60B27789CD}" destId="{59AE5427-9F1B-42CA-8F8B-E7E146F38E90}"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CB769-0CE4-4B0B-9915-CBDD34427249}">
      <dsp:nvSpPr>
        <dsp:cNvPr id="0" name=""/>
        <dsp:cNvSpPr/>
      </dsp:nvSpPr>
      <dsp:spPr>
        <a:xfrm>
          <a:off x="3729506" y="2613046"/>
          <a:ext cx="1684987" cy="1684987"/>
        </a:xfrm>
        <a:prstGeom prst="round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1">
            <a:lnSpc>
              <a:spcPct val="90000"/>
            </a:lnSpc>
            <a:spcBef>
              <a:spcPct val="0"/>
            </a:spcBef>
            <a:spcAft>
              <a:spcPct val="35000"/>
            </a:spcAft>
          </a:pPr>
          <a:r>
            <a:rPr lang="ar-EG" sz="3600" b="1" kern="1200" dirty="0" smtClean="0">
              <a:solidFill>
                <a:srgbClr val="FF0000"/>
              </a:solidFill>
            </a:rPr>
            <a:t>أنواع الشعر</a:t>
          </a:r>
          <a:endParaRPr lang="ar-EG" sz="3600" b="1" kern="1200" dirty="0">
            <a:solidFill>
              <a:srgbClr val="FF0000"/>
            </a:solidFill>
          </a:endParaRPr>
        </a:p>
      </dsp:txBody>
      <dsp:txXfrm>
        <a:off x="3811760" y="2695300"/>
        <a:ext cx="1520479" cy="1520479"/>
      </dsp:txXfrm>
    </dsp:sp>
    <dsp:sp modelId="{52138DBB-F015-49D0-BCB0-F55B05C617C7}">
      <dsp:nvSpPr>
        <dsp:cNvPr id="0" name=""/>
        <dsp:cNvSpPr/>
      </dsp:nvSpPr>
      <dsp:spPr>
        <a:xfrm rot="16200000">
          <a:off x="3981025" y="2022072"/>
          <a:ext cx="1181948" cy="0"/>
        </a:xfrm>
        <a:custGeom>
          <a:avLst/>
          <a:gdLst/>
          <a:ahLst/>
          <a:cxnLst/>
          <a:rect l="0" t="0" r="0" b="0"/>
          <a:pathLst>
            <a:path>
              <a:moveTo>
                <a:pt x="0" y="0"/>
              </a:moveTo>
              <a:lnTo>
                <a:pt x="118194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961146-AA4B-463E-BA8F-B17EEA841A2D}">
      <dsp:nvSpPr>
        <dsp:cNvPr id="0" name=""/>
        <dsp:cNvSpPr/>
      </dsp:nvSpPr>
      <dsp:spPr>
        <a:xfrm>
          <a:off x="4007529" y="302156"/>
          <a:ext cx="1128941" cy="1128941"/>
        </a:xfrm>
        <a:prstGeom prst="roundRect">
          <a:avLst/>
        </a:prstGeom>
        <a:solidFill>
          <a:schemeClr val="accent6">
            <a:lumMod val="60000"/>
            <a:lumOff val="4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rPr>
            <a:t>الشعر الجاف</a:t>
          </a:r>
          <a:endParaRPr lang="ar-EG" sz="3200" b="1" kern="1200" dirty="0">
            <a:solidFill>
              <a:schemeClr val="tx1"/>
            </a:solidFill>
          </a:endParaRPr>
        </a:p>
      </dsp:txBody>
      <dsp:txXfrm>
        <a:off x="4062639" y="357266"/>
        <a:ext cx="1018721" cy="1018721"/>
      </dsp:txXfrm>
    </dsp:sp>
    <dsp:sp modelId="{CFD145E6-4CA3-484D-B9BF-069DDA2671A2}">
      <dsp:nvSpPr>
        <dsp:cNvPr id="0" name=""/>
        <dsp:cNvSpPr/>
      </dsp:nvSpPr>
      <dsp:spPr>
        <a:xfrm rot="1800000">
          <a:off x="5349898" y="4183026"/>
          <a:ext cx="964290" cy="0"/>
        </a:xfrm>
        <a:custGeom>
          <a:avLst/>
          <a:gdLst/>
          <a:ahLst/>
          <a:cxnLst/>
          <a:rect l="0" t="0" r="0" b="0"/>
          <a:pathLst>
            <a:path>
              <a:moveTo>
                <a:pt x="0" y="0"/>
              </a:moveTo>
              <a:lnTo>
                <a:pt x="96429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7A2F4-913C-4AF0-B43B-09FB30624E54}">
      <dsp:nvSpPr>
        <dsp:cNvPr id="0" name=""/>
        <dsp:cNvSpPr/>
      </dsp:nvSpPr>
      <dsp:spPr>
        <a:xfrm>
          <a:off x="6249593" y="4185525"/>
          <a:ext cx="1128941" cy="1128941"/>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solidFill>
                <a:schemeClr val="tx1"/>
              </a:solidFill>
            </a:rPr>
            <a:t>الشعر الطبيعي</a:t>
          </a:r>
          <a:endParaRPr lang="ar-EG" sz="2800" b="1" kern="1200" dirty="0">
            <a:solidFill>
              <a:schemeClr val="tx1"/>
            </a:solidFill>
          </a:endParaRPr>
        </a:p>
      </dsp:txBody>
      <dsp:txXfrm>
        <a:off x="6304703" y="4240635"/>
        <a:ext cx="1018721" cy="1018721"/>
      </dsp:txXfrm>
    </dsp:sp>
    <dsp:sp modelId="{33FF05E4-01F5-4B44-82D5-7A4CB946931D}">
      <dsp:nvSpPr>
        <dsp:cNvPr id="0" name=""/>
        <dsp:cNvSpPr/>
      </dsp:nvSpPr>
      <dsp:spPr>
        <a:xfrm rot="9000000">
          <a:off x="2829811" y="4183026"/>
          <a:ext cx="964290" cy="0"/>
        </a:xfrm>
        <a:custGeom>
          <a:avLst/>
          <a:gdLst/>
          <a:ahLst/>
          <a:cxnLst/>
          <a:rect l="0" t="0" r="0" b="0"/>
          <a:pathLst>
            <a:path>
              <a:moveTo>
                <a:pt x="0" y="0"/>
              </a:moveTo>
              <a:lnTo>
                <a:pt x="96429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478C9-BC00-4532-BA41-6FFB3997A3A2}">
      <dsp:nvSpPr>
        <dsp:cNvPr id="0" name=""/>
        <dsp:cNvSpPr/>
      </dsp:nvSpPr>
      <dsp:spPr>
        <a:xfrm>
          <a:off x="1765465" y="4185525"/>
          <a:ext cx="1128941" cy="1128941"/>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rtl="1">
            <a:lnSpc>
              <a:spcPct val="90000"/>
            </a:lnSpc>
            <a:spcBef>
              <a:spcPct val="0"/>
            </a:spcBef>
            <a:spcAft>
              <a:spcPct val="35000"/>
            </a:spcAft>
          </a:pPr>
          <a:r>
            <a:rPr lang="ar-EG" sz="3100" b="1" kern="1200" dirty="0" smtClean="0">
              <a:solidFill>
                <a:schemeClr val="tx1"/>
              </a:solidFill>
            </a:rPr>
            <a:t>الشعر الدهني</a:t>
          </a:r>
          <a:endParaRPr lang="ar-EG" sz="3100" b="1" kern="1200" dirty="0">
            <a:solidFill>
              <a:schemeClr val="tx1"/>
            </a:solidFill>
          </a:endParaRPr>
        </a:p>
      </dsp:txBody>
      <dsp:txXfrm>
        <a:off x="1820575" y="4240635"/>
        <a:ext cx="1018721" cy="1018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2EBE7-E6FB-4C9B-90FF-26A4B41514E8}">
      <dsp:nvSpPr>
        <dsp:cNvPr id="0" name=""/>
        <dsp:cNvSpPr/>
      </dsp:nvSpPr>
      <dsp:spPr>
        <a:xfrm>
          <a:off x="3805163" y="2149487"/>
          <a:ext cx="1533673" cy="153367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EG" sz="2500" b="1" kern="1200" dirty="0" smtClean="0">
              <a:solidFill>
                <a:schemeClr val="bg1"/>
              </a:solidFill>
            </a:rPr>
            <a:t>بعض خدمات الانترنت</a:t>
          </a:r>
          <a:endParaRPr lang="ar-EG" sz="2500" b="1" kern="1200" dirty="0">
            <a:solidFill>
              <a:schemeClr val="bg1"/>
            </a:solidFill>
          </a:endParaRPr>
        </a:p>
      </dsp:txBody>
      <dsp:txXfrm>
        <a:off x="4029764" y="2374088"/>
        <a:ext cx="1084471" cy="1084471"/>
      </dsp:txXfrm>
    </dsp:sp>
    <dsp:sp modelId="{45D848E0-1A57-420C-963E-074582A5A416}">
      <dsp:nvSpPr>
        <dsp:cNvPr id="0" name=""/>
        <dsp:cNvSpPr/>
      </dsp:nvSpPr>
      <dsp:spPr>
        <a:xfrm rot="16200000">
          <a:off x="4409644" y="1591621"/>
          <a:ext cx="324711" cy="521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kern="1200"/>
        </a:p>
      </dsp:txBody>
      <dsp:txXfrm>
        <a:off x="4458351" y="1744618"/>
        <a:ext cx="227298" cy="312869"/>
      </dsp:txXfrm>
    </dsp:sp>
    <dsp:sp modelId="{61DB428B-2ACB-4467-B1B4-FC910CEF024C}">
      <dsp:nvSpPr>
        <dsp:cNvPr id="0" name=""/>
        <dsp:cNvSpPr/>
      </dsp:nvSpPr>
      <dsp:spPr>
        <a:xfrm>
          <a:off x="3805163" y="3150"/>
          <a:ext cx="1533673" cy="153367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EG" sz="2200" b="1" kern="1200" dirty="0" smtClean="0"/>
            <a:t>التجارة والتسوق</a:t>
          </a:r>
          <a:endParaRPr lang="ar-EG" sz="2200" b="1" kern="1200" dirty="0"/>
        </a:p>
      </dsp:txBody>
      <dsp:txXfrm>
        <a:off x="4029764" y="227751"/>
        <a:ext cx="1084471" cy="1084471"/>
      </dsp:txXfrm>
    </dsp:sp>
    <dsp:sp modelId="{B0CF1688-F7EF-4A6D-8C8F-004E5C5BC9AB}">
      <dsp:nvSpPr>
        <dsp:cNvPr id="0" name=""/>
        <dsp:cNvSpPr/>
      </dsp:nvSpPr>
      <dsp:spPr>
        <a:xfrm>
          <a:off x="5473622" y="2655599"/>
          <a:ext cx="324711" cy="521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kern="1200"/>
        </a:p>
      </dsp:txBody>
      <dsp:txXfrm>
        <a:off x="5473622" y="2759889"/>
        <a:ext cx="227298" cy="312869"/>
      </dsp:txXfrm>
    </dsp:sp>
    <dsp:sp modelId="{52CFA51A-F747-4A4D-9C19-1CFD6F2FBF28}">
      <dsp:nvSpPr>
        <dsp:cNvPr id="0" name=""/>
        <dsp:cNvSpPr/>
      </dsp:nvSpPr>
      <dsp:spPr>
        <a:xfrm>
          <a:off x="5951499" y="2149487"/>
          <a:ext cx="1533673" cy="153367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EG" sz="2200" b="1" kern="1200" dirty="0" smtClean="0">
              <a:solidFill>
                <a:schemeClr val="tx1"/>
              </a:solidFill>
            </a:rPr>
            <a:t>الألعاب</a:t>
          </a:r>
          <a:endParaRPr lang="ar-EG" sz="2200" b="1" kern="1200" dirty="0">
            <a:solidFill>
              <a:schemeClr val="tx1"/>
            </a:solidFill>
          </a:endParaRPr>
        </a:p>
      </dsp:txBody>
      <dsp:txXfrm>
        <a:off x="6176100" y="2374088"/>
        <a:ext cx="1084471" cy="1084471"/>
      </dsp:txXfrm>
    </dsp:sp>
    <dsp:sp modelId="{B6967762-05A0-422D-AD5F-2573BEA9F1C6}">
      <dsp:nvSpPr>
        <dsp:cNvPr id="0" name=""/>
        <dsp:cNvSpPr/>
      </dsp:nvSpPr>
      <dsp:spPr>
        <a:xfrm rot="5400000">
          <a:off x="4409644" y="3719577"/>
          <a:ext cx="324711" cy="521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kern="1200"/>
        </a:p>
      </dsp:txBody>
      <dsp:txXfrm>
        <a:off x="4458351" y="3775161"/>
        <a:ext cx="227298" cy="312869"/>
      </dsp:txXfrm>
    </dsp:sp>
    <dsp:sp modelId="{2BDE705D-27F0-421E-9133-5568B314B62A}">
      <dsp:nvSpPr>
        <dsp:cNvPr id="0" name=""/>
        <dsp:cNvSpPr/>
      </dsp:nvSpPr>
      <dsp:spPr>
        <a:xfrm>
          <a:off x="3805163" y="4295823"/>
          <a:ext cx="1533673" cy="153367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EG" sz="2200" b="1" kern="1200" dirty="0" smtClean="0">
              <a:solidFill>
                <a:schemeClr val="tx1"/>
              </a:solidFill>
            </a:rPr>
            <a:t>التدريب والتعليم</a:t>
          </a:r>
          <a:endParaRPr lang="ar-EG" sz="2200" b="1" kern="1200" dirty="0">
            <a:solidFill>
              <a:schemeClr val="tx1"/>
            </a:solidFill>
          </a:endParaRPr>
        </a:p>
      </dsp:txBody>
      <dsp:txXfrm>
        <a:off x="4029764" y="4520424"/>
        <a:ext cx="1084471" cy="1084471"/>
      </dsp:txXfrm>
    </dsp:sp>
    <dsp:sp modelId="{9A33B92C-F970-4668-B180-61AB59339768}">
      <dsp:nvSpPr>
        <dsp:cNvPr id="0" name=""/>
        <dsp:cNvSpPr/>
      </dsp:nvSpPr>
      <dsp:spPr>
        <a:xfrm rot="10800000">
          <a:off x="3345665" y="2655599"/>
          <a:ext cx="324711" cy="521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kern="1200"/>
        </a:p>
      </dsp:txBody>
      <dsp:txXfrm rot="10800000">
        <a:off x="3443078" y="2759889"/>
        <a:ext cx="227298" cy="312869"/>
      </dsp:txXfrm>
    </dsp:sp>
    <dsp:sp modelId="{59AE5427-9F1B-42CA-8F8B-E7E146F38E90}">
      <dsp:nvSpPr>
        <dsp:cNvPr id="0" name=""/>
        <dsp:cNvSpPr/>
      </dsp:nvSpPr>
      <dsp:spPr>
        <a:xfrm>
          <a:off x="1658826" y="2149487"/>
          <a:ext cx="1533673" cy="153367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EG" sz="2200" b="1" kern="1200" dirty="0" smtClean="0">
              <a:solidFill>
                <a:schemeClr val="tx1"/>
              </a:solidFill>
            </a:rPr>
            <a:t>الأخبار والمعلومات</a:t>
          </a:r>
          <a:endParaRPr lang="ar-EG" sz="2200" b="1" kern="1200" dirty="0">
            <a:solidFill>
              <a:schemeClr val="tx1"/>
            </a:solidFill>
          </a:endParaRPr>
        </a:p>
      </dsp:txBody>
      <dsp:txXfrm>
        <a:off x="1883427" y="2374088"/>
        <a:ext cx="1084471" cy="108447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4C2C02-73B0-42AB-B738-37772858D136}" type="datetimeFigureOut">
              <a:rPr lang="ar-SA" smtClean="0"/>
              <a:pPr/>
              <a:t>08/12/40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90AA140-427E-4D62-916D-5BC5E8457B91}" type="slidenum">
              <a:rPr lang="ar-SA" smtClean="0"/>
              <a:pPr/>
              <a:t>‹#›</a:t>
            </a:fld>
            <a:endParaRPr lang="ar-SA"/>
          </a:p>
        </p:txBody>
      </p:sp>
    </p:spTree>
    <p:extLst>
      <p:ext uri="{BB962C8B-B14F-4D97-AF65-F5344CB8AC3E}">
        <p14:creationId xmlns:p14="http://schemas.microsoft.com/office/powerpoint/2010/main" val="11886754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90AA140-427E-4D62-916D-5BC5E8457B91}" type="slidenum">
              <a:rPr lang="ar-SA" smtClean="0"/>
              <a:pPr/>
              <a:t>10</a:t>
            </a:fld>
            <a:endParaRPr lang="ar-SA"/>
          </a:p>
        </p:txBody>
      </p:sp>
    </p:spTree>
    <p:extLst>
      <p:ext uri="{BB962C8B-B14F-4D97-AF65-F5344CB8AC3E}">
        <p14:creationId xmlns:p14="http://schemas.microsoft.com/office/powerpoint/2010/main" val="186680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
        <p:nvSpPr>
          <p:cNvPr id="7" name="عنوان 2"/>
          <p:cNvSpPr txBox="1">
            <a:spLocks/>
          </p:cNvSpPr>
          <p:nvPr userDrawn="1"/>
        </p:nvSpPr>
        <p:spPr>
          <a:xfrm>
            <a:off x="5327576" y="530522"/>
            <a:ext cx="3816424" cy="612462"/>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بشـــرتي</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632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descr="Untitled-1.jpg"/>
          <p:cNvPicPr>
            <a:picLocks noChangeAspect="1"/>
          </p:cNvPicPr>
          <p:nvPr userDrawn="1"/>
        </p:nvPicPr>
        <p:blipFill>
          <a:blip r:embed="rId4"/>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descr="Untitled-1.jpg"/>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1062753"/>
      </p:ext>
    </p:extLst>
  </p:cSld>
  <p:clrMap bg1="lt1" tx1="dk1" bg2="lt2" tx2="dk2" accent1="accent1" accent2="accent2" accent3="accent3" accent4="accent4" accent5="accent5" accent6="accent6" hlink="hlink" folHlink="folHlink"/>
  <p:sldLayoutIdLst>
    <p:sldLayoutId id="2147483772" r:id="rId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500042"/>
            <a:ext cx="9144000" cy="571504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8999675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088986"/>
            <a:ext cx="9144000" cy="1569660"/>
          </a:xfrm>
          <a:prstGeom prst="rect">
            <a:avLst/>
          </a:prstGeom>
          <a:noFill/>
        </p:spPr>
        <p:txBody>
          <a:bodyPr wrap="square" lIns="91440" tIns="45720" rIns="91440" bIns="45720">
            <a:spAutoFit/>
          </a:bodyPr>
          <a:lstStyle/>
          <a:p>
            <a:r>
              <a:rPr lang="ar-EG" sz="2400" b="1" dirty="0" smtClean="0">
                <a:solidFill>
                  <a:srgbClr val="FF0000"/>
                </a:solidFill>
              </a:rPr>
              <a:t>بالتعاون مع زميلاتك في المجموعة,اقترحي حلولا للمشكلات الآتية مستعينة بالمنظم التخطيطي المصاحب :</a:t>
            </a:r>
            <a:endParaRPr lang="en-US" sz="2400" b="1" dirty="0">
              <a:solidFill>
                <a:srgbClr val="FF0000"/>
              </a:solidFill>
            </a:endParaRPr>
          </a:p>
          <a:p>
            <a:r>
              <a:rPr lang="ar-EG" sz="2400" b="1" dirty="0" smtClean="0">
                <a:solidFill>
                  <a:srgbClr val="002060"/>
                </a:solidFill>
              </a:rPr>
              <a:t>أ.صديقتي تعاني من البشرة الدهنية.</a:t>
            </a:r>
          </a:p>
          <a:p>
            <a:r>
              <a:rPr lang="ar-EG" sz="2400" b="1" dirty="0" smtClean="0">
                <a:solidFill>
                  <a:srgbClr val="002060"/>
                </a:solidFill>
              </a:rPr>
              <a:t>ب.أختي تشكو من جفاف بشرتها وتشقق الجلد حول أظفارها.</a:t>
            </a:r>
            <a:endParaRPr lang="en-US" sz="2400" b="1" dirty="0">
              <a:solidFill>
                <a:srgbClr val="002060"/>
              </a:solidFill>
            </a:endParaRPr>
          </a:p>
        </p:txBody>
      </p:sp>
      <p:sp>
        <p:nvSpPr>
          <p:cNvPr id="8" name="مربع نص 7"/>
          <p:cNvSpPr txBox="1"/>
          <p:nvPr/>
        </p:nvSpPr>
        <p:spPr>
          <a:xfrm>
            <a:off x="1712248" y="571480"/>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نشاط 3</a:t>
            </a:r>
            <a:endParaRPr lang="ar-SA"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6429356" y="2564904"/>
            <a:ext cx="271464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المشكلة :صديقتي تعاني من البشرة الدهنية.</a:t>
            </a:r>
          </a:p>
        </p:txBody>
      </p:sp>
      <p:sp>
        <p:nvSpPr>
          <p:cNvPr id="10" name="مربع نص 9"/>
          <p:cNvSpPr txBox="1"/>
          <p:nvPr/>
        </p:nvSpPr>
        <p:spPr>
          <a:xfrm>
            <a:off x="6429356" y="3710642"/>
            <a:ext cx="2714644"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2060"/>
                </a:solidFill>
              </a:rPr>
              <a:t>خطوات نحو الحل:</a:t>
            </a:r>
          </a:p>
          <a:p>
            <a:pPr lvl="0"/>
            <a:r>
              <a:rPr lang="ar-EG" sz="3200" b="1" dirty="0" smtClean="0">
                <a:solidFill>
                  <a:srgbClr val="00B050"/>
                </a:solidFill>
              </a:rPr>
              <a:t> </a:t>
            </a:r>
            <a:r>
              <a:rPr lang="ar-SA" sz="3200" b="1" dirty="0">
                <a:solidFill>
                  <a:srgbClr val="00B050"/>
                </a:solidFill>
              </a:rPr>
              <a:t>الإقلال من الدهون </a:t>
            </a:r>
            <a:r>
              <a:rPr lang="ar-EG" sz="3200" b="1" dirty="0">
                <a:solidFill>
                  <a:srgbClr val="00B050"/>
                </a:solidFill>
              </a:rPr>
              <a:t>.</a:t>
            </a:r>
            <a:endParaRPr lang="en-US" sz="3200" b="1" dirty="0">
              <a:solidFill>
                <a:srgbClr val="00B050"/>
              </a:solidFill>
            </a:endParaRPr>
          </a:p>
        </p:txBody>
      </p:sp>
      <p:sp>
        <p:nvSpPr>
          <p:cNvPr id="11" name="مربع نص 10"/>
          <p:cNvSpPr txBox="1"/>
          <p:nvPr/>
        </p:nvSpPr>
        <p:spPr>
          <a:xfrm>
            <a:off x="5796136" y="5373216"/>
            <a:ext cx="334786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الحل :</a:t>
            </a:r>
          </a:p>
          <a:p>
            <a:pPr lvl="0"/>
            <a:r>
              <a:rPr lang="ar-SA" sz="3200" b="1" dirty="0" smtClean="0">
                <a:solidFill>
                  <a:srgbClr val="00B050"/>
                </a:solidFill>
              </a:rPr>
              <a:t>:الإقلال </a:t>
            </a:r>
            <a:r>
              <a:rPr lang="ar-SA" sz="3200" b="1" dirty="0">
                <a:solidFill>
                  <a:srgbClr val="00B050"/>
                </a:solidFill>
              </a:rPr>
              <a:t>من الدهون </a:t>
            </a:r>
            <a:r>
              <a:rPr lang="ar-EG" sz="3200" b="1" dirty="0">
                <a:solidFill>
                  <a:srgbClr val="00B050"/>
                </a:solidFill>
              </a:rPr>
              <a:t>.</a:t>
            </a:r>
            <a:endParaRPr lang="en-US" sz="3200" b="1" dirty="0">
              <a:solidFill>
                <a:srgbClr val="00B050"/>
              </a:solidFill>
            </a:endParaRPr>
          </a:p>
        </p:txBody>
      </p:sp>
      <p:sp>
        <p:nvSpPr>
          <p:cNvPr id="12" name="مربع نص 8"/>
          <p:cNvSpPr txBox="1"/>
          <p:nvPr/>
        </p:nvSpPr>
        <p:spPr>
          <a:xfrm>
            <a:off x="0" y="2420888"/>
            <a:ext cx="271464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المشكلة :أختي تشكو من جفاف بشرتها وتشقق الجلد حوا أظفارها.</a:t>
            </a:r>
          </a:p>
        </p:txBody>
      </p:sp>
      <p:sp>
        <p:nvSpPr>
          <p:cNvPr id="13" name="مربع نص 9"/>
          <p:cNvSpPr txBox="1"/>
          <p:nvPr/>
        </p:nvSpPr>
        <p:spPr>
          <a:xfrm>
            <a:off x="35496" y="3956863"/>
            <a:ext cx="271464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2060"/>
                </a:solidFill>
              </a:rPr>
              <a:t>خطوات نحو الحل:</a:t>
            </a:r>
          </a:p>
          <a:p>
            <a:pPr lvl="0"/>
            <a:r>
              <a:rPr lang="ar-SA" sz="3200" b="1" dirty="0">
                <a:solidFill>
                  <a:srgbClr val="00B050"/>
                </a:solidFill>
              </a:rPr>
              <a:t>تناول البروتينات</a:t>
            </a:r>
            <a:r>
              <a:rPr lang="ar-EG" sz="3200" b="1" dirty="0">
                <a:solidFill>
                  <a:srgbClr val="00B050"/>
                </a:solidFill>
              </a:rPr>
              <a:t> .</a:t>
            </a:r>
            <a:endParaRPr lang="en-US" sz="3200" b="1" dirty="0">
              <a:solidFill>
                <a:srgbClr val="00B050"/>
              </a:solidFill>
            </a:endParaRPr>
          </a:p>
        </p:txBody>
      </p:sp>
      <p:sp>
        <p:nvSpPr>
          <p:cNvPr id="14" name="مربع نص 10"/>
          <p:cNvSpPr txBox="1"/>
          <p:nvPr/>
        </p:nvSpPr>
        <p:spPr>
          <a:xfrm>
            <a:off x="0" y="5355213"/>
            <a:ext cx="271464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الحل :</a:t>
            </a:r>
          </a:p>
          <a:p>
            <a:pPr lvl="0"/>
            <a:r>
              <a:rPr lang="ar-SA" sz="3200" b="1" dirty="0">
                <a:solidFill>
                  <a:srgbClr val="00B050"/>
                </a:solidFill>
              </a:rPr>
              <a:t>تناول البروتينات</a:t>
            </a:r>
            <a:r>
              <a:rPr lang="ar-EG" sz="3200" b="1" dirty="0">
                <a:solidFill>
                  <a:srgbClr val="00B050"/>
                </a:solidFill>
              </a:rPr>
              <a:t> .</a:t>
            </a:r>
            <a:endParaRPr lang="en-US" sz="3200" b="1" dirty="0">
              <a:solidFill>
                <a:srgbClr val="00B05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645024"/>
            <a:ext cx="293463" cy="29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72" y="5013176"/>
            <a:ext cx="292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3429000"/>
            <a:ext cx="293463" cy="29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151761"/>
            <a:ext cx="293463" cy="29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799844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81254" y="1281904"/>
            <a:ext cx="8748464" cy="32316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a:r>
              <a:rPr lang="ar-SA" sz="2800" b="1" dirty="0" smtClean="0">
                <a:solidFill>
                  <a:srgbClr val="00B050"/>
                </a:solidFill>
              </a:rPr>
              <a:t>حمياة </a:t>
            </a:r>
            <a:r>
              <a:rPr lang="ar-SA" sz="2800" b="1" dirty="0">
                <a:solidFill>
                  <a:srgbClr val="00B050"/>
                </a:solidFill>
              </a:rPr>
              <a:t>البشرة من حروق الشمس : </a:t>
            </a:r>
            <a:endParaRPr lang="en-US" sz="2800" b="1" dirty="0">
              <a:solidFill>
                <a:srgbClr val="00B050"/>
              </a:solidFill>
            </a:endParaRPr>
          </a:p>
          <a:p>
            <a:pPr algn="justLow"/>
            <a:r>
              <a:rPr lang="ar-SA" sz="2800" dirty="0"/>
              <a:t>إن التعرض لأشعة الشمس فوق البنفسجية مفيدٌ وضروري للعمليات الحيوية في الجسم ولإنتاج فيتامين( د ) المهم لتقوية العظام، ولكن التعرض المفرط لتلك الأشعة القوية قد يسبب الحروق ويشوه الجلد، فيجب معالجتها فورًا عند الإصابة بها؛ حتى لا تترك أثراً على الجلد فإذا كانت الحروق بسيطة يمكن استعمال ماء بارد أو مثلج ككمادات رطبة في مكان الإصابة </a:t>
            </a:r>
            <a:r>
              <a:rPr lang="ar-SA" sz="2800" dirty="0" smtClean="0"/>
              <a:t>واستعمال </a:t>
            </a:r>
            <a:r>
              <a:rPr lang="ar-SA" sz="2800" dirty="0"/>
              <a:t>كريم خاص يمدّ الجلد بالبرودة</a:t>
            </a:r>
            <a:r>
              <a:rPr lang="ar-SA" sz="3600" dirty="0" smtClean="0"/>
              <a:t>.</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مربع نص 3"/>
          <p:cNvSpPr txBox="1"/>
          <p:nvPr/>
        </p:nvSpPr>
        <p:spPr>
          <a:xfrm>
            <a:off x="1727176" y="571480"/>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الشرح</a:t>
            </a:r>
            <a:endParaRPr lang="ar-SA"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14084885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up)">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1727176" y="571480"/>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الشرح</a:t>
            </a:r>
            <a:endParaRPr lang="ar-SA"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1142976" y="1357298"/>
            <a:ext cx="707236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0"/>
            <a:r>
              <a:rPr lang="ar-EG" sz="2800" b="1" dirty="0" smtClean="0">
                <a:solidFill>
                  <a:srgbClr val="FF0000"/>
                </a:solidFill>
              </a:rPr>
              <a:t>طرق حماية الجلد من أشعة الشمس المباشرة في الصيف</a:t>
            </a:r>
            <a:endParaRPr lang="ar-EG" sz="2800" b="1" dirty="0" smtClean="0">
              <a:solidFill>
                <a:srgbClr val="002060"/>
              </a:solidFill>
            </a:endParaRPr>
          </a:p>
        </p:txBody>
      </p:sp>
      <p:sp>
        <p:nvSpPr>
          <p:cNvPr id="9" name="مربع نص 8"/>
          <p:cNvSpPr txBox="1"/>
          <p:nvPr/>
        </p:nvSpPr>
        <p:spPr>
          <a:xfrm>
            <a:off x="5929322" y="1992609"/>
            <a:ext cx="2714644"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1</a:t>
            </a:r>
          </a:p>
          <a:p>
            <a:pPr algn="ctr"/>
            <a:r>
              <a:rPr lang="ar-EG" sz="2400" b="1" dirty="0" smtClean="0">
                <a:solidFill>
                  <a:srgbClr val="002060"/>
                </a:solidFill>
              </a:rPr>
              <a:t>تجنب أشعة الشمس المباشرة بين الساعة (10 صباحًا – 4 عصرًا )</a:t>
            </a:r>
          </a:p>
        </p:txBody>
      </p:sp>
      <p:sp>
        <p:nvSpPr>
          <p:cNvPr id="10" name="مربع نص 9"/>
          <p:cNvSpPr txBox="1"/>
          <p:nvPr/>
        </p:nvSpPr>
        <p:spPr>
          <a:xfrm>
            <a:off x="3143240" y="1992609"/>
            <a:ext cx="2714644"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2</a:t>
            </a:r>
          </a:p>
          <a:p>
            <a:pPr algn="ctr"/>
            <a:r>
              <a:rPr lang="ar-EG" sz="2400" b="1" dirty="0" smtClean="0">
                <a:solidFill>
                  <a:srgbClr val="002060"/>
                </a:solidFill>
              </a:rPr>
              <a:t>لبس النظارات الشمسية  (غير التجارية) لحماية الجلد حول العين.</a:t>
            </a:r>
          </a:p>
        </p:txBody>
      </p:sp>
      <p:sp>
        <p:nvSpPr>
          <p:cNvPr id="11" name="مربع نص 10"/>
          <p:cNvSpPr txBox="1"/>
          <p:nvPr/>
        </p:nvSpPr>
        <p:spPr>
          <a:xfrm>
            <a:off x="357158" y="1992609"/>
            <a:ext cx="2714644"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3</a:t>
            </a:r>
          </a:p>
          <a:p>
            <a:pPr algn="ctr"/>
            <a:r>
              <a:rPr lang="ar-EG" sz="2400" b="1" dirty="0" smtClean="0">
                <a:solidFill>
                  <a:srgbClr val="002060"/>
                </a:solidFill>
              </a:rPr>
              <a:t>ارتداء قميص قطني وقبعة ذات حواف</a:t>
            </a:r>
          </a:p>
          <a:p>
            <a:pPr algn="ctr"/>
            <a:endParaRPr lang="ar-EG" sz="2400" b="1" dirty="0" smtClean="0">
              <a:solidFill>
                <a:srgbClr val="002060"/>
              </a:solidFill>
            </a:endParaRPr>
          </a:p>
        </p:txBody>
      </p:sp>
    </p:spTree>
    <p:custDataLst>
      <p:tags r:id="rId1"/>
    </p:custDataLst>
    <p:extLst>
      <p:ext uri="{BB962C8B-B14F-4D97-AF65-F5344CB8AC3E}">
        <p14:creationId xmlns:p14="http://schemas.microsoft.com/office/powerpoint/2010/main" val="36363927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01119" y="908720"/>
            <a:ext cx="6342881" cy="954107"/>
          </a:xfrm>
          <a:prstGeom prst="rect">
            <a:avLst/>
          </a:prstGeom>
        </p:spPr>
        <p:txBody>
          <a:bodyPr wrap="square">
            <a:spAutoFit/>
          </a:bodyPr>
          <a:lstStyle/>
          <a:p>
            <a:r>
              <a:rPr lang="ar-EG" sz="2800" b="1" dirty="0" smtClean="0">
                <a:solidFill>
                  <a:srgbClr val="00B050"/>
                </a:solidFill>
              </a:rPr>
              <a:t>الشعرة هي جزء حي من جسم الإنسان,وتتكون من جزئين:</a:t>
            </a:r>
            <a:endParaRPr lang="en-US" sz="3200" b="1" dirty="0">
              <a:solidFill>
                <a:srgbClr val="00B050"/>
              </a:solidFill>
            </a:endParaRPr>
          </a:p>
        </p:txBody>
      </p:sp>
      <p:sp>
        <p:nvSpPr>
          <p:cNvPr id="5" name="مربع نص 4"/>
          <p:cNvSpPr txBox="1"/>
          <p:nvPr/>
        </p:nvSpPr>
        <p:spPr>
          <a:xfrm>
            <a:off x="2134365" y="452746"/>
            <a:ext cx="7000924"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الشعرة :</a:t>
            </a:r>
            <a:endParaRPr lang="en-US" sz="2800" b="1" dirty="0" smtClean="0">
              <a:solidFill>
                <a:srgbClr val="FF0000"/>
              </a:solidFill>
            </a:endParaRPr>
          </a:p>
        </p:txBody>
      </p:sp>
      <p:sp>
        <p:nvSpPr>
          <p:cNvPr id="7" name="مربع نص 6"/>
          <p:cNvSpPr txBox="1"/>
          <p:nvPr/>
        </p:nvSpPr>
        <p:spPr>
          <a:xfrm>
            <a:off x="2179588" y="1880518"/>
            <a:ext cx="7000924"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1. بصيلة الشعر:</a:t>
            </a:r>
            <a:endParaRPr lang="en-US" sz="2800" b="1" dirty="0" smtClean="0">
              <a:solidFill>
                <a:srgbClr val="FF0000"/>
              </a:solidFill>
            </a:endParaRPr>
          </a:p>
        </p:txBody>
      </p:sp>
      <p:sp>
        <p:nvSpPr>
          <p:cNvPr id="8" name="مستطيل 7"/>
          <p:cNvSpPr/>
          <p:nvPr/>
        </p:nvSpPr>
        <p:spPr>
          <a:xfrm>
            <a:off x="1785949" y="2428868"/>
            <a:ext cx="7349339" cy="523220"/>
          </a:xfrm>
          <a:prstGeom prst="rect">
            <a:avLst/>
          </a:prstGeom>
        </p:spPr>
        <p:txBody>
          <a:bodyPr wrap="square">
            <a:spAutoFit/>
          </a:bodyPr>
          <a:lstStyle/>
          <a:p>
            <a:r>
              <a:rPr lang="ar-EG" sz="2800" b="1" dirty="0" smtClean="0">
                <a:solidFill>
                  <a:prstClr val="black"/>
                </a:solidFill>
              </a:rPr>
              <a:t>وهي الجزء الحي من الشعرة وتنمو تحت فروة الرأس.</a:t>
            </a:r>
            <a:endParaRPr lang="en-US" sz="2800" b="1" dirty="0" smtClean="0">
              <a:solidFill>
                <a:prstClr val="black"/>
              </a:solidFill>
            </a:endParaRPr>
          </a:p>
        </p:txBody>
      </p:sp>
      <p:sp>
        <p:nvSpPr>
          <p:cNvPr id="6" name="مربع نص 6"/>
          <p:cNvSpPr txBox="1"/>
          <p:nvPr/>
        </p:nvSpPr>
        <p:spPr>
          <a:xfrm>
            <a:off x="2179588" y="3068960"/>
            <a:ext cx="7000924" cy="138499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2. الجزء الطويل من الشعرة:</a:t>
            </a:r>
          </a:p>
          <a:p>
            <a:pPr algn="justLow"/>
            <a:r>
              <a:rPr lang="ar-EG" sz="2800" b="1" dirty="0" smtClean="0">
                <a:solidFill>
                  <a:schemeClr val="tx1"/>
                </a:solidFill>
              </a:rPr>
              <a:t>وهو الجزء غير الحي من الشعرة ويتكون من مادة الكيراتين.</a:t>
            </a:r>
            <a:endParaRPr lang="en-US" sz="2800" b="1" dirty="0" smtClean="0">
              <a:solidFill>
                <a:schemeClr val="tx1"/>
              </a:solidFill>
            </a:endParaRPr>
          </a:p>
        </p:txBody>
      </p:sp>
      <p:sp>
        <p:nvSpPr>
          <p:cNvPr id="9" name="مستطيل 7"/>
          <p:cNvSpPr/>
          <p:nvPr/>
        </p:nvSpPr>
        <p:spPr>
          <a:xfrm>
            <a:off x="1785948" y="4453955"/>
            <a:ext cx="7349339" cy="954107"/>
          </a:xfrm>
          <a:prstGeom prst="rect">
            <a:avLst/>
          </a:prstGeom>
        </p:spPr>
        <p:txBody>
          <a:bodyPr wrap="square">
            <a:spAutoFit/>
          </a:bodyPr>
          <a:lstStyle/>
          <a:p>
            <a:r>
              <a:rPr lang="ar-EG" sz="2800" b="1" dirty="0" smtClean="0">
                <a:solidFill>
                  <a:srgbClr val="7030A0"/>
                </a:solidFill>
              </a:rPr>
              <a:t>يوجد حول بصيلة الشعر شبكة من الأوعية الدموية تغذي الشعرة بالأكسجين والمواد الغذائية.</a:t>
            </a:r>
            <a:endParaRPr lang="en-US" sz="2800" b="1" dirty="0" smtClean="0">
              <a:solidFill>
                <a:srgbClr val="7030A0"/>
              </a:solidFill>
            </a:endParaRPr>
          </a:p>
        </p:txBody>
      </p:sp>
    </p:spTree>
    <p:custDataLst>
      <p:tags r:id="rId1"/>
    </p:custDataLst>
    <p:extLst>
      <p:ext uri="{BB962C8B-B14F-4D97-AF65-F5344CB8AC3E}">
        <p14:creationId xmlns:p14="http://schemas.microsoft.com/office/powerpoint/2010/main" val="919854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134365" y="452746"/>
            <a:ext cx="7000924"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نشاط 1</a:t>
            </a:r>
            <a:endParaRPr lang="en-US" sz="2800" b="1" dirty="0" smtClean="0">
              <a:solidFill>
                <a:srgbClr val="FF0000"/>
              </a:solidFill>
            </a:endParaRPr>
          </a:p>
        </p:txBody>
      </p:sp>
      <p:sp>
        <p:nvSpPr>
          <p:cNvPr id="7" name="مربع نص 6"/>
          <p:cNvSpPr txBox="1"/>
          <p:nvPr/>
        </p:nvSpPr>
        <p:spPr>
          <a:xfrm>
            <a:off x="0" y="905940"/>
            <a:ext cx="9198042" cy="353943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ما الأغذية التي ينبغي لك تناولها كي تحافظي علي شعرك قويا وجميلا ؟</a:t>
            </a:r>
          </a:p>
          <a:p>
            <a:r>
              <a:rPr lang="ar-SA" sz="2800" b="1" dirty="0" smtClean="0"/>
              <a:t>السالمون-</a:t>
            </a:r>
            <a:r>
              <a:rPr lang="ar-SA" sz="2800" b="1" dirty="0"/>
              <a:t>الخضراوات ذات اللون </a:t>
            </a:r>
            <a:r>
              <a:rPr lang="ar-SA" sz="2800" b="1" dirty="0" smtClean="0"/>
              <a:t>الأخضر-</a:t>
            </a:r>
            <a:r>
              <a:rPr lang="ar-SA" sz="2800" b="1" dirty="0"/>
              <a:t> الفاصوليا </a:t>
            </a:r>
            <a:r>
              <a:rPr lang="ar-SA" sz="2800" b="1" dirty="0" smtClean="0"/>
              <a:t>والعدس.</a:t>
            </a:r>
            <a:endParaRPr lang="ar-SA" sz="2800" b="1" dirty="0"/>
          </a:p>
          <a:p>
            <a:r>
              <a:rPr lang="ar-SA" sz="2800" dirty="0"/>
              <a:t/>
            </a:r>
            <a:br>
              <a:rPr lang="ar-SA" sz="2800" dirty="0"/>
            </a:br>
            <a:r>
              <a:rPr lang="ar-SA" sz="2800" b="1" dirty="0"/>
              <a:t/>
            </a:r>
            <a:br>
              <a:rPr lang="ar-SA" sz="2800" b="1" dirty="0"/>
            </a:br>
            <a:endParaRPr lang="ar-SA" sz="2800" b="1" dirty="0"/>
          </a:p>
          <a:p>
            <a:r>
              <a:rPr lang="ar-SA" sz="2800" dirty="0"/>
              <a:t/>
            </a:r>
            <a:br>
              <a:rPr lang="ar-SA" sz="2800" dirty="0"/>
            </a:br>
            <a:endParaRPr lang="ar-SA" sz="2800" b="1" dirty="0"/>
          </a:p>
          <a:p>
            <a:pPr algn="justLow"/>
            <a:endParaRPr lang="ar-EG" sz="2800" b="1" dirty="0" smtClean="0">
              <a:solidFill>
                <a:schemeClr val="tx1"/>
              </a:solidFill>
            </a:endParaRPr>
          </a:p>
        </p:txBody>
      </p:sp>
      <p:sp>
        <p:nvSpPr>
          <p:cNvPr id="8" name="مستطيل 7"/>
          <p:cNvSpPr/>
          <p:nvPr/>
        </p:nvSpPr>
        <p:spPr>
          <a:xfrm>
            <a:off x="1794661" y="2290935"/>
            <a:ext cx="7349339" cy="523220"/>
          </a:xfrm>
          <a:prstGeom prst="rect">
            <a:avLst/>
          </a:prstGeom>
        </p:spPr>
        <p:txBody>
          <a:bodyPr wrap="square">
            <a:spAutoFit/>
          </a:bodyPr>
          <a:lstStyle/>
          <a:p>
            <a:r>
              <a:rPr lang="ar-EG" sz="2800" b="1" dirty="0" smtClean="0">
                <a:solidFill>
                  <a:srgbClr val="FF0000"/>
                </a:solidFill>
              </a:rPr>
              <a:t>العناصر الغذائية اللازمة لنمو الشعر ومصادرها :</a:t>
            </a:r>
            <a:endParaRPr lang="en-US" sz="2800" b="1" dirty="0" smtClean="0">
              <a:solidFill>
                <a:srgbClr val="FF0000"/>
              </a:solidFill>
            </a:endParaRPr>
          </a:p>
        </p:txBody>
      </p:sp>
      <p:sp>
        <p:nvSpPr>
          <p:cNvPr id="6" name="مربع نص 6"/>
          <p:cNvSpPr txBox="1"/>
          <p:nvPr/>
        </p:nvSpPr>
        <p:spPr>
          <a:xfrm>
            <a:off x="4139952" y="2814155"/>
            <a:ext cx="5040560" cy="267765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العنصر الفذائي :</a:t>
            </a:r>
          </a:p>
          <a:p>
            <a:pPr algn="justLow"/>
            <a:r>
              <a:rPr lang="ar-EG" sz="2800" b="1" dirty="0" smtClean="0">
                <a:solidFill>
                  <a:schemeClr val="tx2">
                    <a:lumMod val="60000"/>
                    <a:lumOff val="40000"/>
                  </a:schemeClr>
                </a:solidFill>
              </a:rPr>
              <a:t>االبروتينات</a:t>
            </a:r>
          </a:p>
          <a:p>
            <a:pPr algn="justLow"/>
            <a:endParaRPr lang="ar-EG" sz="2800" b="1" dirty="0">
              <a:solidFill>
                <a:prstClr val="black"/>
              </a:solidFill>
            </a:endParaRPr>
          </a:p>
          <a:p>
            <a:pPr algn="justLow"/>
            <a:r>
              <a:rPr lang="ar-EG" sz="2800" b="1" dirty="0" smtClean="0">
                <a:solidFill>
                  <a:schemeClr val="accent3">
                    <a:lumMod val="75000"/>
                  </a:schemeClr>
                </a:solidFill>
              </a:rPr>
              <a:t>الفيتامينات</a:t>
            </a:r>
          </a:p>
          <a:p>
            <a:pPr algn="justLow"/>
            <a:endParaRPr lang="ar-EG" sz="2800" b="1" dirty="0">
              <a:solidFill>
                <a:prstClr val="black"/>
              </a:solidFill>
            </a:endParaRPr>
          </a:p>
          <a:p>
            <a:pPr algn="justLow"/>
            <a:r>
              <a:rPr lang="ar-EG" sz="2800" b="1" dirty="0" smtClean="0">
                <a:solidFill>
                  <a:prstClr val="black"/>
                </a:solidFill>
              </a:rPr>
              <a:t>الأملاح المعدنية</a:t>
            </a:r>
          </a:p>
        </p:txBody>
      </p:sp>
      <p:sp>
        <p:nvSpPr>
          <p:cNvPr id="9" name="مستطيل 7"/>
          <p:cNvSpPr/>
          <p:nvPr/>
        </p:nvSpPr>
        <p:spPr>
          <a:xfrm>
            <a:off x="0" y="2290935"/>
            <a:ext cx="3376464" cy="3970318"/>
          </a:xfrm>
          <a:prstGeom prst="rect">
            <a:avLst/>
          </a:prstGeom>
          <a:solidFill>
            <a:schemeClr val="bg1"/>
          </a:solidFill>
        </p:spPr>
        <p:txBody>
          <a:bodyPr wrap="square">
            <a:spAutoFit/>
          </a:bodyPr>
          <a:lstStyle/>
          <a:p>
            <a:r>
              <a:rPr lang="ar-EG" sz="2800" b="1" dirty="0" smtClean="0">
                <a:solidFill>
                  <a:srgbClr val="7030A0"/>
                </a:solidFill>
              </a:rPr>
              <a:t>المصادر الجيدة:</a:t>
            </a:r>
            <a:endParaRPr lang="ar-EG" sz="2800" b="1" dirty="0">
              <a:solidFill>
                <a:srgbClr val="7030A0"/>
              </a:solidFill>
            </a:endParaRPr>
          </a:p>
          <a:p>
            <a:r>
              <a:rPr lang="ar-EG" sz="2800" b="1" dirty="0" smtClean="0">
                <a:solidFill>
                  <a:schemeClr val="tx2">
                    <a:lumMod val="60000"/>
                    <a:lumOff val="40000"/>
                  </a:schemeClr>
                </a:solidFill>
              </a:rPr>
              <a:t>اللحوم الحمراء والبيضاء والحليب والبقول والحبوب كالقمح.</a:t>
            </a:r>
          </a:p>
          <a:p>
            <a:r>
              <a:rPr lang="ar-EG" sz="2800" b="1" dirty="0" smtClean="0">
                <a:solidFill>
                  <a:schemeClr val="accent3">
                    <a:lumMod val="75000"/>
                  </a:schemeClr>
                </a:solidFill>
              </a:rPr>
              <a:t>الخضروات والكبد ونخالة الحبوب كالقمح.</a:t>
            </a:r>
          </a:p>
          <a:p>
            <a:r>
              <a:rPr lang="ar-EG" sz="2800" b="1" dirty="0" smtClean="0"/>
              <a:t>الحليب ومنتجاته واللحوم الحمراء والكبد والبيض والأسماك</a:t>
            </a:r>
            <a:endParaRPr lang="en-US" sz="2800" b="1" dirty="0" smtClean="0"/>
          </a:p>
        </p:txBody>
      </p:sp>
      <p:cxnSp>
        <p:nvCxnSpPr>
          <p:cNvPr id="3" name="رابط كسهم مستقيم 2"/>
          <p:cNvCxnSpPr/>
          <p:nvPr/>
        </p:nvCxnSpPr>
        <p:spPr>
          <a:xfrm flipH="1" flipV="1">
            <a:off x="3635896" y="3212976"/>
            <a:ext cx="4104456"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flipV="1">
            <a:off x="3563888" y="4365104"/>
            <a:ext cx="4248472" cy="80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flipV="1">
            <a:off x="3563888" y="5301208"/>
            <a:ext cx="367240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63862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 y="3861048"/>
            <a:ext cx="9135288" cy="1446550"/>
          </a:xfrm>
          <a:prstGeom prst="rect">
            <a:avLst/>
          </a:prstGeom>
        </p:spPr>
        <p:txBody>
          <a:bodyPr wrap="square">
            <a:spAutoFit/>
          </a:bodyPr>
          <a:lstStyle/>
          <a:p>
            <a:r>
              <a:rPr lang="ar-EG" sz="4400" b="1" dirty="0" smtClean="0">
                <a:solidFill>
                  <a:srgbClr val="00B050"/>
                </a:solidFill>
              </a:rPr>
              <a:t>إن التعرض الطويل للماء والشمس من العوامل التي تؤدي إلي خشونة الشعر وتقصفه.</a:t>
            </a:r>
            <a:endParaRPr lang="en-US" sz="4400" b="1" dirty="0">
              <a:solidFill>
                <a:srgbClr val="00B05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8680"/>
            <a:ext cx="913528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58343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672"/>
            <a:ext cx="9144000"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698836" y="5805264"/>
            <a:ext cx="360996" cy="369332"/>
          </a:xfrm>
          <a:prstGeom prst="rect">
            <a:avLst/>
          </a:prstGeom>
        </p:spPr>
        <p:txBody>
          <a:bodyPr wrap="none">
            <a:spAutoFit/>
          </a:bodyPr>
          <a:lstStyle/>
          <a:p>
            <a:r>
              <a:rPr lang="ar-SA" b="1" dirty="0">
                <a:solidFill>
                  <a:srgbClr val="FF0000"/>
                </a:solidFill>
                <a:sym typeface="Wingdings 2"/>
              </a:rPr>
              <a:t></a:t>
            </a:r>
            <a:endParaRPr lang="ar-SA" dirty="0"/>
          </a:p>
        </p:txBody>
      </p:sp>
      <p:sp>
        <p:nvSpPr>
          <p:cNvPr id="4" name="مستطيل 3"/>
          <p:cNvSpPr/>
          <p:nvPr/>
        </p:nvSpPr>
        <p:spPr>
          <a:xfrm>
            <a:off x="1475656" y="3356992"/>
            <a:ext cx="3518664" cy="1384995"/>
          </a:xfrm>
          <a:prstGeom prst="rect">
            <a:avLst/>
          </a:prstGeom>
        </p:spPr>
        <p:txBody>
          <a:bodyPr wrap="square">
            <a:spAutoFit/>
          </a:bodyPr>
          <a:lstStyle/>
          <a:p>
            <a:r>
              <a:rPr lang="ar-SA" sz="2800" b="1" dirty="0" smtClean="0">
                <a:solidFill>
                  <a:srgbClr val="00B050"/>
                </a:solidFill>
              </a:rPr>
              <a:t>سالمون-</a:t>
            </a:r>
            <a:r>
              <a:rPr lang="ar-SA" sz="2800" b="1" dirty="0" smtClean="0"/>
              <a:t>الدواجن.</a:t>
            </a:r>
          </a:p>
          <a:p>
            <a:endParaRPr lang="ar-SA" sz="2800" b="1" dirty="0"/>
          </a:p>
          <a:p>
            <a:endParaRPr lang="en-US" sz="2800" b="1" dirty="0">
              <a:solidFill>
                <a:srgbClr val="00B050"/>
              </a:solidFill>
            </a:endParaRPr>
          </a:p>
        </p:txBody>
      </p:sp>
      <p:sp>
        <p:nvSpPr>
          <p:cNvPr id="5" name="مستطيل 4"/>
          <p:cNvSpPr/>
          <p:nvPr/>
        </p:nvSpPr>
        <p:spPr>
          <a:xfrm>
            <a:off x="1115616" y="3933056"/>
            <a:ext cx="4896544" cy="2246769"/>
          </a:xfrm>
          <a:prstGeom prst="rect">
            <a:avLst/>
          </a:prstGeom>
        </p:spPr>
        <p:txBody>
          <a:bodyPr wrap="square">
            <a:spAutoFit/>
          </a:bodyPr>
          <a:lstStyle/>
          <a:p>
            <a:r>
              <a:rPr lang="ar-SA" sz="2800" b="1" dirty="0" smtClean="0"/>
              <a:t>البيض-</a:t>
            </a:r>
            <a:r>
              <a:rPr lang="ar-SA" sz="2800" b="1" dirty="0"/>
              <a:t>منتجات الالبان </a:t>
            </a:r>
            <a:r>
              <a:rPr lang="ar-SA" sz="2800" b="1" dirty="0" err="1"/>
              <a:t>القليله</a:t>
            </a:r>
            <a:r>
              <a:rPr lang="ar-SA" sz="2800" b="1" dirty="0"/>
              <a:t> </a:t>
            </a:r>
            <a:r>
              <a:rPr lang="ar-SA" sz="2800" b="1" dirty="0" smtClean="0"/>
              <a:t>الدسم.</a:t>
            </a:r>
            <a:r>
              <a:rPr lang="ar-SA" sz="2800" b="1" dirty="0"/>
              <a:t> </a:t>
            </a:r>
            <a:br>
              <a:rPr lang="ar-SA" sz="2800" b="1" dirty="0"/>
            </a:br>
            <a:endParaRPr lang="ar-SA" sz="2800" b="1" dirty="0"/>
          </a:p>
          <a:p>
            <a:r>
              <a:rPr lang="ar-SA" sz="2800" dirty="0"/>
              <a:t/>
            </a:r>
            <a:br>
              <a:rPr lang="ar-SA" sz="2800" dirty="0"/>
            </a:br>
            <a:endParaRPr lang="ar-SA" sz="2800" b="1" dirty="0"/>
          </a:p>
          <a:p>
            <a:endParaRPr lang="en-US" sz="2800" b="1" dirty="0">
              <a:solidFill>
                <a:srgbClr val="00B050"/>
              </a:solidFill>
            </a:endParaRPr>
          </a:p>
        </p:txBody>
      </p:sp>
      <p:sp>
        <p:nvSpPr>
          <p:cNvPr id="7" name="مستطيل 6"/>
          <p:cNvSpPr/>
          <p:nvPr/>
        </p:nvSpPr>
        <p:spPr>
          <a:xfrm>
            <a:off x="122260" y="4437112"/>
            <a:ext cx="5169820" cy="1384995"/>
          </a:xfrm>
          <a:prstGeom prst="rect">
            <a:avLst/>
          </a:prstGeom>
        </p:spPr>
        <p:txBody>
          <a:bodyPr wrap="square">
            <a:spAutoFit/>
          </a:bodyPr>
          <a:lstStyle/>
          <a:p>
            <a:r>
              <a:rPr lang="ar-SA" sz="2800" b="1" dirty="0" smtClean="0"/>
              <a:t>الجزر</a:t>
            </a:r>
            <a:r>
              <a:rPr lang="ar-SA" sz="2800" b="1" dirty="0" smtClean="0">
                <a:solidFill>
                  <a:srgbClr val="00B050"/>
                </a:solidFill>
              </a:rPr>
              <a:t>-</a:t>
            </a:r>
            <a:r>
              <a:rPr lang="ar-SA" sz="2800" b="1" dirty="0"/>
              <a:t>الحبوب </a:t>
            </a:r>
            <a:r>
              <a:rPr lang="ar-SA" sz="2800" b="1" dirty="0" err="1" smtClean="0"/>
              <a:t>الكامله</a:t>
            </a:r>
            <a:r>
              <a:rPr lang="ar-SA" sz="2800" b="1" dirty="0" smtClean="0"/>
              <a:t>.</a:t>
            </a:r>
          </a:p>
          <a:p>
            <a:endParaRPr lang="ar-SA" sz="2800" b="1" dirty="0"/>
          </a:p>
          <a:p>
            <a:endParaRPr lang="en-US" sz="2800" b="1" dirty="0">
              <a:solidFill>
                <a:srgbClr val="00B050"/>
              </a:solidFill>
            </a:endParaRPr>
          </a:p>
        </p:txBody>
      </p:sp>
    </p:spTree>
    <p:custDataLst>
      <p:tags r:id="rId1"/>
    </p:custDataLst>
    <p:extLst>
      <p:ext uri="{BB962C8B-B14F-4D97-AF65-F5344CB8AC3E}">
        <p14:creationId xmlns:p14="http://schemas.microsoft.com/office/powerpoint/2010/main" val="3910655993"/>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76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تأملي الصور التي أمامك,ثم عبري عنها بأسلوبك الخاص:</a:t>
            </a:r>
            <a:endParaRPr lang="ar-EG"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32856"/>
            <a:ext cx="8964488" cy="338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508104" y="5374957"/>
            <a:ext cx="428396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شعر طبيعي.</a:t>
            </a:r>
            <a:endParaRPr lang="ar-EG"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648072" y="5373216"/>
            <a:ext cx="428396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شعر دهني.</a:t>
            </a:r>
            <a:endParaRPr lang="ar-EG"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520280" y="5373216"/>
            <a:ext cx="428396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شعر جاف.</a:t>
            </a:r>
            <a:endParaRPr lang="ar-EG"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7469787" y="404664"/>
            <a:ext cx="1710725"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4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نشاط 3</a:t>
            </a:r>
            <a:endParaRPr lang="ar-EG"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endParaRPr>
          </a:p>
        </p:txBody>
      </p:sp>
    </p:spTree>
    <p:custDataLst>
      <p:tags r:id="rId1"/>
    </p:custDataLst>
    <p:extLst>
      <p:ext uri="{BB962C8B-B14F-4D97-AF65-F5344CB8AC3E}">
        <p14:creationId xmlns:p14="http://schemas.microsoft.com/office/powerpoint/2010/main" val="3384594188"/>
      </p:ext>
    </p:extLst>
  </p:cSld>
  <p:clrMapOvr>
    <a:masterClrMapping/>
  </p:clrMapOvr>
  <p:transition>
    <p:sndAc>
      <p:stSnd>
        <p:snd r:embed="rId3" name="breez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95766737"/>
              </p:ext>
            </p:extLst>
          </p:nvPr>
        </p:nvGraphicFramePr>
        <p:xfrm>
          <a:off x="0" y="620688"/>
          <a:ext cx="9144000"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84594188"/>
      </p:ext>
    </p:extLst>
  </p:cSld>
  <p:clrMapOvr>
    <a:masterClrMapping/>
  </p:clrMapOvr>
  <p:transition>
    <p:sndAc>
      <p:stSnd>
        <p:snd r:embed="rId3" name="breez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تمشيط الشعر :</a:t>
            </a:r>
            <a:endParaRPr lang="ar-EG"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مستطيل 1"/>
          <p:cNvSpPr/>
          <p:nvPr/>
        </p:nvSpPr>
        <p:spPr>
          <a:xfrm>
            <a:off x="21824" y="1052736"/>
            <a:ext cx="9144000" cy="1384995"/>
          </a:xfrm>
          <a:prstGeom prst="rect">
            <a:avLst/>
          </a:prstGeom>
        </p:spPr>
        <p:txBody>
          <a:bodyPr wrap="square">
            <a:spAutoFit/>
          </a:bodyPr>
          <a:lstStyle/>
          <a:p>
            <a:pPr algn="justLow"/>
            <a:r>
              <a:rPr lang="ar-EG" sz="2800" b="1" dirty="0" smtClean="0"/>
              <a:t>لتمشيط الشعر الجاف وتسليكه بإزالة العقد والتداخلات منه تستخدم فرشاة متباعدة الأسنان مصنوعة من البلاستيك المقوي,أما في حالة تمشيط الشعر المبلل فيفضل استعمل مشط ذي أسنان متباعدة.</a:t>
            </a:r>
            <a:endParaRPr lang="en-US" sz="2800" b="1" dirty="0"/>
          </a:p>
        </p:txBody>
      </p:sp>
      <p:sp>
        <p:nvSpPr>
          <p:cNvPr id="4" name="Rectangle 3"/>
          <p:cNvSpPr/>
          <p:nvPr/>
        </p:nvSpPr>
        <p:spPr>
          <a:xfrm>
            <a:off x="-108520" y="2572439"/>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srgbClr val="002060"/>
                </a:solidFill>
                <a:effectLst>
                  <a:outerShdw blurRad="76200" dist="50800" dir="5400000" algn="tl" rotWithShape="0">
                    <a:srgbClr val="000000">
                      <a:alpha val="65000"/>
                    </a:srgbClr>
                  </a:outerShdw>
                </a:effectLst>
              </a:rPr>
              <a:t>مشكلات الشعر الشائعة :</a:t>
            </a:r>
            <a:endParaRPr lang="ar-EG" sz="3600" b="1" spc="50" dirty="0">
              <a:ln w="11430"/>
              <a:solidFill>
                <a:srgbClr val="002060"/>
              </a:solidFill>
              <a:effectLst>
                <a:outerShdw blurRad="76200" dist="50800" dir="5400000" algn="tl" rotWithShape="0">
                  <a:srgbClr val="000000">
                    <a:alpha val="65000"/>
                  </a:srgbClr>
                </a:outerShdw>
              </a:effectLst>
            </a:endParaRPr>
          </a:p>
        </p:txBody>
      </p:sp>
      <p:sp>
        <p:nvSpPr>
          <p:cNvPr id="7" name="مستطيل 1"/>
          <p:cNvSpPr/>
          <p:nvPr/>
        </p:nvSpPr>
        <p:spPr>
          <a:xfrm>
            <a:off x="-11918" y="3429000"/>
            <a:ext cx="9144000" cy="2677656"/>
          </a:xfrm>
          <a:prstGeom prst="rect">
            <a:avLst/>
          </a:prstGeom>
        </p:spPr>
        <p:txBody>
          <a:bodyPr wrap="square">
            <a:spAutoFit/>
          </a:bodyPr>
          <a:lstStyle/>
          <a:p>
            <a:pPr algn="justLow"/>
            <a:r>
              <a:rPr lang="ar-EG" sz="2800" b="1" dirty="0" smtClean="0"/>
              <a:t>تساقط الشعر.</a:t>
            </a:r>
          </a:p>
          <a:p>
            <a:pPr algn="justLow"/>
            <a:r>
              <a:rPr lang="ar-EG" sz="2800" b="1" dirty="0"/>
              <a:t> </a:t>
            </a:r>
            <a:r>
              <a:rPr lang="ar-EG" sz="2800" b="1" dirty="0" smtClean="0"/>
              <a:t>قشرة الرأس.</a:t>
            </a:r>
          </a:p>
          <a:p>
            <a:pPr algn="justLow"/>
            <a:r>
              <a:rPr lang="ar-EG" sz="2800" b="1" dirty="0" smtClean="0"/>
              <a:t>قمل الرأس.</a:t>
            </a:r>
          </a:p>
          <a:p>
            <a:pPr algn="justLow"/>
            <a:r>
              <a:rPr lang="ar-EG" sz="2800" b="1" dirty="0" smtClean="0"/>
              <a:t>تقصف الشعر.</a:t>
            </a:r>
          </a:p>
          <a:p>
            <a:pPr algn="justLow"/>
            <a:r>
              <a:rPr lang="ar-EG" sz="2800" b="1" dirty="0" smtClean="0">
                <a:solidFill>
                  <a:schemeClr val="accent2">
                    <a:lumMod val="75000"/>
                  </a:schemeClr>
                </a:solidFill>
              </a:rPr>
              <a:t>إن إهمال الشعر وعدم العناية به وبنظافته يؤدي إلي تساقطه وفقدانه لرونقه.</a:t>
            </a:r>
          </a:p>
          <a:p>
            <a:pPr algn="justLow"/>
            <a:r>
              <a:rPr lang="ar-EG" sz="2800" b="1" dirty="0" smtClean="0">
                <a:solidFill>
                  <a:schemeClr val="accent2">
                    <a:lumMod val="75000"/>
                  </a:schemeClr>
                </a:solidFill>
              </a:rPr>
              <a:t>يجب الاهتمام بالشعر بصفة مستمرة فالوقاية خير من العلاج.</a:t>
            </a:r>
          </a:p>
        </p:txBody>
      </p:sp>
    </p:spTree>
    <p:custDataLst>
      <p:tags r:id="rId1"/>
    </p:custDataLst>
    <p:extLst>
      <p:ext uri="{BB962C8B-B14F-4D97-AF65-F5344CB8AC3E}">
        <p14:creationId xmlns:p14="http://schemas.microsoft.com/office/powerpoint/2010/main" val="1273755981"/>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بيانات 7"/>
          <p:cNvSpPr/>
          <p:nvPr/>
        </p:nvSpPr>
        <p:spPr>
          <a:xfrm>
            <a:off x="2034592" y="1916833"/>
            <a:ext cx="6977248" cy="3096343"/>
          </a:xfrm>
          <a:prstGeom prst="flowChartInputOutput">
            <a:avLst/>
          </a:prstGeom>
        </p:spPr>
        <p:style>
          <a:lnRef idx="1">
            <a:schemeClr val="accent5"/>
          </a:lnRef>
          <a:fillRef idx="2">
            <a:schemeClr val="accent5"/>
          </a:fillRef>
          <a:effectRef idx="1">
            <a:schemeClr val="accent5"/>
          </a:effectRef>
          <a:fontRef idx="minor">
            <a:schemeClr val="dk1"/>
          </a:fontRef>
        </p:style>
        <p:txBody>
          <a:bodyPr rtlCol="1" anchor="ctr"/>
          <a:lstStyle/>
          <a:p>
            <a:r>
              <a:rPr lang="ar-SA" sz="4800" b="1" dirty="0" smtClean="0"/>
              <a:t>ماهي البشرة؟</a:t>
            </a:r>
            <a:endParaRPr lang="ar-SA" sz="4800" b="1" dirty="0"/>
          </a:p>
        </p:txBody>
      </p:sp>
      <p:sp>
        <p:nvSpPr>
          <p:cNvPr id="9" name="مربع نص 8"/>
          <p:cNvSpPr txBox="1"/>
          <p:nvPr/>
        </p:nvSpPr>
        <p:spPr>
          <a:xfrm>
            <a:off x="1727176" y="571480"/>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التمهيد</a:t>
            </a:r>
            <a:endParaRPr lang="ar-SA"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78945"/>
            <a:ext cx="1872208" cy="197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13729059"/>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نشاط 4</a:t>
            </a:r>
          </a:p>
          <a:p>
            <a:r>
              <a:rPr lang="ar-EG" sz="3600" b="1" spc="50" dirty="0" smtClean="0">
                <a:ln w="11430"/>
                <a:effectLst>
                  <a:outerShdw blurRad="76200" dist="50800" dir="5400000" algn="tl" rotWithShape="0">
                    <a:srgbClr val="000000">
                      <a:alpha val="65000"/>
                    </a:srgbClr>
                  </a:outerShdw>
                </a:effectLst>
              </a:rPr>
              <a:t>اختاري إحدي مشكلات الشعر الشائعة السابقة وناقشيها مع زميلاتك,ثم اقترحي لها حلولا فعالة.</a:t>
            </a:r>
            <a:endParaRPr lang="ar-EG" sz="3600" b="1" spc="50" dirty="0">
              <a:ln w="11430"/>
              <a:effectLst>
                <a:outerShdw blurRad="76200" dist="50800" dir="5400000" algn="tl" rotWithShape="0">
                  <a:srgbClr val="000000">
                    <a:alpha val="65000"/>
                  </a:srgbClr>
                </a:outerShdw>
              </a:effectLst>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204864"/>
            <a:ext cx="9144000" cy="415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1"/>
          <p:cNvSpPr/>
          <p:nvPr/>
        </p:nvSpPr>
        <p:spPr>
          <a:xfrm>
            <a:off x="25257" y="3346212"/>
            <a:ext cx="6444208" cy="2677656"/>
          </a:xfrm>
          <a:prstGeom prst="rect">
            <a:avLst/>
          </a:prstGeom>
        </p:spPr>
        <p:txBody>
          <a:bodyPr wrap="square">
            <a:spAutoFit/>
          </a:bodyPr>
          <a:lstStyle/>
          <a:p>
            <a:pPr algn="justLow"/>
            <a:r>
              <a:rPr lang="ar-EG" sz="2400" b="1" dirty="0">
                <a:solidFill>
                  <a:srgbClr val="00B050"/>
                </a:solidFill>
              </a:rPr>
              <a:t>1.دلكي فروة الرأس بشكل جيد عند غسله لتنشيط الدورة الدموية وتغذية بصيلات الشعر.</a:t>
            </a:r>
          </a:p>
          <a:p>
            <a:pPr algn="justLow"/>
            <a:r>
              <a:rPr lang="ar-EG" sz="2400" b="1" dirty="0">
                <a:solidFill>
                  <a:srgbClr val="00B050"/>
                </a:solidFill>
              </a:rPr>
              <a:t>2.خصصي مشطا من النوع الجيد لاستعمالك الشخصي.</a:t>
            </a:r>
          </a:p>
          <a:p>
            <a:pPr algn="justLow"/>
            <a:r>
              <a:rPr lang="ar-EG" sz="2400" b="1" dirty="0">
                <a:solidFill>
                  <a:srgbClr val="00B050"/>
                </a:solidFill>
              </a:rPr>
              <a:t>3.احذري من استعمال الصبغات الصناعية في تلوين شعرك لأنها </a:t>
            </a:r>
            <a:r>
              <a:rPr lang="ar-EG" sz="2400" b="1" dirty="0" err="1">
                <a:solidFill>
                  <a:srgbClr val="00B050"/>
                </a:solidFill>
              </a:rPr>
              <a:t>مضرة,ومن</a:t>
            </a:r>
            <a:r>
              <a:rPr lang="ar-EG" sz="2400" b="1" dirty="0">
                <a:solidFill>
                  <a:srgbClr val="00B050"/>
                </a:solidFill>
              </a:rPr>
              <a:t> الأفضل استعمال الصبغات الطبيعية كالحناء.</a:t>
            </a:r>
          </a:p>
          <a:p>
            <a:pPr algn="justLow"/>
            <a:r>
              <a:rPr lang="ar-EG" sz="2400" b="1" dirty="0">
                <a:solidFill>
                  <a:srgbClr val="00B050"/>
                </a:solidFill>
              </a:rPr>
              <a:t>4.اختاري حمام الزيت المناسب لشعرك لتغذيته والمحافظة علي لمعانه وحيويته.</a:t>
            </a:r>
          </a:p>
        </p:txBody>
      </p:sp>
      <p:sp>
        <p:nvSpPr>
          <p:cNvPr id="5" name="مستطيل 1"/>
          <p:cNvSpPr/>
          <p:nvPr/>
        </p:nvSpPr>
        <p:spPr>
          <a:xfrm>
            <a:off x="2312640" y="3346212"/>
            <a:ext cx="6444208" cy="523220"/>
          </a:xfrm>
          <a:prstGeom prst="rect">
            <a:avLst/>
          </a:prstGeom>
        </p:spPr>
        <p:txBody>
          <a:bodyPr wrap="square">
            <a:spAutoFit/>
          </a:bodyPr>
          <a:lstStyle/>
          <a:p>
            <a:pPr algn="justLow"/>
            <a:r>
              <a:rPr lang="ar-SA" sz="2800" b="1" dirty="0" smtClean="0"/>
              <a:t>تساقط الشعر:</a:t>
            </a:r>
            <a:endParaRPr lang="ar-EG" sz="2800" b="1" dirty="0" smtClean="0">
              <a:solidFill>
                <a:schemeClr val="accent2">
                  <a:lumMod val="75000"/>
                </a:schemeClr>
              </a:solidFill>
            </a:endParaRPr>
          </a:p>
        </p:txBody>
      </p:sp>
    </p:spTree>
    <p:custDataLst>
      <p:tags r:id="rId1"/>
    </p:custDataLst>
    <p:extLst>
      <p:ext uri="{BB962C8B-B14F-4D97-AF65-F5344CB8AC3E}">
        <p14:creationId xmlns:p14="http://schemas.microsoft.com/office/powerpoint/2010/main" val="4263793859"/>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up)">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للعناية بالشعر اتبعي ما يأتي:</a:t>
            </a:r>
            <a:endParaRPr lang="ar-EG"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مستطيل 1"/>
          <p:cNvSpPr/>
          <p:nvPr/>
        </p:nvSpPr>
        <p:spPr>
          <a:xfrm>
            <a:off x="21824" y="1185714"/>
            <a:ext cx="9144000" cy="3539430"/>
          </a:xfrm>
          <a:prstGeom prst="rect">
            <a:avLst/>
          </a:prstGeom>
        </p:spPr>
        <p:txBody>
          <a:bodyPr wrap="square">
            <a:spAutoFit/>
          </a:bodyPr>
          <a:lstStyle/>
          <a:p>
            <a:pPr algn="justLow"/>
            <a:r>
              <a:rPr lang="ar-EG" sz="2800" b="1" dirty="0" smtClean="0">
                <a:solidFill>
                  <a:prstClr val="black"/>
                </a:solidFill>
              </a:rPr>
              <a:t>1.دلكي فروة الرأس بشكل جيد عند غسله لتنشيط الدورة الدموية وتغذية بصيلات الشعر.</a:t>
            </a:r>
          </a:p>
          <a:p>
            <a:pPr algn="justLow"/>
            <a:r>
              <a:rPr lang="ar-EG" sz="2800" b="1" dirty="0" smtClean="0">
                <a:solidFill>
                  <a:prstClr val="black"/>
                </a:solidFill>
              </a:rPr>
              <a:t>2.خصصي مشطا من النوع الجيد لاستعمالك الشخصي.</a:t>
            </a:r>
          </a:p>
          <a:p>
            <a:pPr algn="justLow"/>
            <a:r>
              <a:rPr lang="ar-EG" sz="2800" b="1" dirty="0" smtClean="0">
                <a:solidFill>
                  <a:prstClr val="black"/>
                </a:solidFill>
              </a:rPr>
              <a:t>3.احذري من استعمال الصبغات الصناعية في تلوين شعرك لأنها مضرة,ومن الأفضل استعمال الصبغات الطبيعية كالحناء.</a:t>
            </a:r>
          </a:p>
          <a:p>
            <a:pPr algn="justLow"/>
            <a:r>
              <a:rPr lang="ar-EG" sz="2800" b="1" dirty="0" smtClean="0">
                <a:solidFill>
                  <a:prstClr val="black"/>
                </a:solidFill>
              </a:rPr>
              <a:t>4.اختاري حمام الزيت المناسب لشعرك لتغذيته والمحافظة علي لمعانه وحيويته.</a:t>
            </a:r>
          </a:p>
          <a:p>
            <a:pPr algn="justLow"/>
            <a:endParaRPr lang="en-US" sz="2800" b="1" dirty="0">
              <a:solidFill>
                <a:prstClr val="black"/>
              </a:solidFill>
            </a:endParaRPr>
          </a:p>
        </p:txBody>
      </p:sp>
    </p:spTree>
    <p:custDataLst>
      <p:tags r:id="rId1"/>
    </p:custDataLst>
    <p:extLst>
      <p:ext uri="{BB962C8B-B14F-4D97-AF65-F5344CB8AC3E}">
        <p14:creationId xmlns:p14="http://schemas.microsoft.com/office/powerpoint/2010/main" val="4263793859"/>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schemeClr val="tx2"/>
                </a:solidFill>
                <a:effectLst>
                  <a:outerShdw blurRad="76200" dist="50800" dir="5400000" algn="tl" rotWithShape="0">
                    <a:srgbClr val="000000">
                      <a:alpha val="65000"/>
                    </a:srgbClr>
                  </a:outerShdw>
                </a:effectLst>
              </a:rPr>
              <a:t>العناية بالأظفار:</a:t>
            </a:r>
            <a:endParaRPr lang="ar-EG" sz="3600" b="1" spc="50" dirty="0">
              <a:ln w="11430"/>
              <a:solidFill>
                <a:schemeClr val="tx2"/>
              </a:solidFill>
              <a:effectLst>
                <a:outerShdw blurRad="76200" dist="50800" dir="5400000" algn="tl" rotWithShape="0">
                  <a:srgbClr val="000000">
                    <a:alpha val="65000"/>
                  </a:srgbClr>
                </a:outerShdw>
              </a:effectLst>
            </a:endParaRPr>
          </a:p>
        </p:txBody>
      </p:sp>
      <p:sp>
        <p:nvSpPr>
          <p:cNvPr id="3" name="مستطيل 1"/>
          <p:cNvSpPr/>
          <p:nvPr/>
        </p:nvSpPr>
        <p:spPr>
          <a:xfrm>
            <a:off x="21824" y="1052736"/>
            <a:ext cx="9144000" cy="2246769"/>
          </a:xfrm>
          <a:prstGeom prst="rect">
            <a:avLst/>
          </a:prstGeom>
        </p:spPr>
        <p:txBody>
          <a:bodyPr wrap="square">
            <a:spAutoFit/>
          </a:bodyPr>
          <a:lstStyle/>
          <a:p>
            <a:pPr algn="justLow"/>
            <a:r>
              <a:rPr lang="ar-EG" sz="2800" b="1" dirty="0" smtClean="0">
                <a:solidFill>
                  <a:prstClr val="black"/>
                </a:solidFill>
              </a:rPr>
              <a:t>لظهر صحي وجميل لأظفارك :</a:t>
            </a:r>
          </a:p>
          <a:p>
            <a:pPr algn="justLow"/>
            <a:r>
              <a:rPr lang="ar-EG" sz="2800" b="1" dirty="0" smtClean="0">
                <a:solidFill>
                  <a:prstClr val="black"/>
                </a:solidFill>
              </a:rPr>
              <a:t>اهتمي بغذائك الصحي.</a:t>
            </a:r>
          </a:p>
          <a:p>
            <a:pPr algn="justLow"/>
            <a:r>
              <a:rPr lang="ar-EG" sz="2800" b="1" dirty="0" smtClean="0">
                <a:solidFill>
                  <a:prstClr val="black"/>
                </a:solidFill>
              </a:rPr>
              <a:t>نظفي أظفارك باستمرار للتخلص من الجراثيم.</a:t>
            </a:r>
          </a:p>
          <a:p>
            <a:pPr algn="justLow"/>
            <a:r>
              <a:rPr lang="ar-EG" sz="2800" b="1" dirty="0" smtClean="0">
                <a:solidFill>
                  <a:prstClr val="black"/>
                </a:solidFill>
              </a:rPr>
              <a:t>احمي أظفارك بارتداء القفازات اثناء القيام بالأعمال المنزلية.</a:t>
            </a:r>
          </a:p>
          <a:p>
            <a:pPr algn="justLow"/>
            <a:r>
              <a:rPr lang="ar-EG" sz="2800" b="1" dirty="0" smtClean="0">
                <a:solidFill>
                  <a:prstClr val="black"/>
                </a:solidFill>
              </a:rPr>
              <a:t>استخدمي كريمات  لترطيب أظفارك للمحافظة علي نعومتها.</a:t>
            </a:r>
            <a:endParaRPr lang="en-US" sz="2800" b="1" dirty="0">
              <a:solidFill>
                <a:prstClr val="black"/>
              </a:solidFill>
            </a:endParaRPr>
          </a:p>
        </p:txBody>
      </p:sp>
      <p:sp>
        <p:nvSpPr>
          <p:cNvPr id="4" name="Rectangle 3"/>
          <p:cNvSpPr/>
          <p:nvPr/>
        </p:nvSpPr>
        <p:spPr>
          <a:xfrm>
            <a:off x="-5640" y="3142709"/>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srgbClr val="92D050"/>
                </a:solidFill>
                <a:effectLst>
                  <a:outerShdw blurRad="76200" dist="50800" dir="5400000" algn="tl" rotWithShape="0">
                    <a:srgbClr val="000000">
                      <a:alpha val="65000"/>
                    </a:srgbClr>
                  </a:outerShdw>
                </a:effectLst>
              </a:rPr>
              <a:t>نشاط 5</a:t>
            </a:r>
            <a:endParaRPr lang="ar-EG" sz="3600" b="1" spc="50" dirty="0">
              <a:ln w="11430"/>
              <a:solidFill>
                <a:srgbClr val="92D050"/>
              </a:solidFill>
              <a:effectLst>
                <a:outerShdw blurRad="76200" dist="50800" dir="5400000" algn="tl" rotWithShape="0">
                  <a:srgbClr val="000000">
                    <a:alpha val="65000"/>
                  </a:srgbClr>
                </a:outerShdw>
              </a:effectLst>
            </a:endParaRPr>
          </a:p>
        </p:txBody>
      </p:sp>
      <p:sp>
        <p:nvSpPr>
          <p:cNvPr id="7" name="مستطيل 1"/>
          <p:cNvSpPr/>
          <p:nvPr/>
        </p:nvSpPr>
        <p:spPr>
          <a:xfrm>
            <a:off x="2051719" y="3789040"/>
            <a:ext cx="7060173" cy="1384995"/>
          </a:xfrm>
          <a:prstGeom prst="rect">
            <a:avLst/>
          </a:prstGeom>
        </p:spPr>
        <p:txBody>
          <a:bodyPr wrap="square">
            <a:spAutoFit/>
          </a:bodyPr>
          <a:lstStyle/>
          <a:p>
            <a:pPr algn="justLow"/>
            <a:r>
              <a:rPr lang="ar-EG" sz="2800" b="1" dirty="0" smtClean="0">
                <a:solidFill>
                  <a:srgbClr val="C0504D">
                    <a:lumMod val="75000"/>
                  </a:srgbClr>
                </a:solidFill>
              </a:rPr>
              <a:t>لم تقلمين أظفارك كلما طالت؟وضحي ذلك.</a:t>
            </a:r>
          </a:p>
          <a:p>
            <a:pPr algn="justLow"/>
            <a:r>
              <a:rPr lang="ar-SA" sz="2800" b="1" dirty="0"/>
              <a:t>حتى لا تضايقني أثناء ارتداء الحذاء، وحتى لا تتجمع تحتها الأوساخ .</a:t>
            </a:r>
            <a:endParaRPr lang="ar-EG" sz="2800" b="1" dirty="0" smtClean="0">
              <a:solidFill>
                <a:srgbClr val="C0504D">
                  <a:lumMod val="75000"/>
                </a:srgbClr>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3" y="4149080"/>
            <a:ext cx="202989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40894061"/>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التعامل مع الأجهزة الإلكترونية:</a:t>
            </a:r>
            <a:endParaRPr lang="ar-EG"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مستطيل 1"/>
          <p:cNvSpPr/>
          <p:nvPr/>
        </p:nvSpPr>
        <p:spPr>
          <a:xfrm>
            <a:off x="21824" y="1052736"/>
            <a:ext cx="9144000" cy="1815882"/>
          </a:xfrm>
          <a:prstGeom prst="rect">
            <a:avLst/>
          </a:prstGeom>
        </p:spPr>
        <p:txBody>
          <a:bodyPr wrap="square">
            <a:spAutoFit/>
          </a:bodyPr>
          <a:lstStyle/>
          <a:p>
            <a:pPr algn="justLow"/>
            <a:r>
              <a:rPr lang="ar-EG" sz="2800" b="1" dirty="0" smtClean="0">
                <a:solidFill>
                  <a:prstClr val="black"/>
                </a:solidFill>
              </a:rPr>
              <a:t>هو الاتصال المرتبط بوجود أداة تقنية تتوسط العلاقة بين طرفي العملية الاتصالية.</a:t>
            </a:r>
          </a:p>
          <a:p>
            <a:pPr algn="justLow"/>
            <a:r>
              <a:rPr lang="ar-EG" sz="2800" b="1" dirty="0" smtClean="0">
                <a:solidFill>
                  <a:srgbClr val="92D050"/>
                </a:solidFill>
              </a:rPr>
              <a:t>تعد المملكة العربية السعودية من أوائل الدول في العالم العربي استخداما لتقنية الحاسب الآلي عند ظهوره.</a:t>
            </a:r>
            <a:endParaRPr lang="en-US" sz="2800" b="1" dirty="0">
              <a:solidFill>
                <a:srgbClr val="92D050"/>
              </a:solidFill>
            </a:endParaRPr>
          </a:p>
        </p:txBody>
      </p:sp>
      <p:sp>
        <p:nvSpPr>
          <p:cNvPr id="4" name="Rectangle 3"/>
          <p:cNvSpPr/>
          <p:nvPr/>
        </p:nvSpPr>
        <p:spPr>
          <a:xfrm>
            <a:off x="36512" y="2710661"/>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srgbClr val="002060"/>
                </a:solidFill>
                <a:effectLst>
                  <a:outerShdw blurRad="76200" dist="50800" dir="5400000" algn="tl" rotWithShape="0">
                    <a:srgbClr val="000000">
                      <a:alpha val="65000"/>
                    </a:srgbClr>
                  </a:outerShdw>
                </a:effectLst>
              </a:rPr>
              <a:t>الشبكة العنكبوتية(الإنترنت):</a:t>
            </a:r>
            <a:endParaRPr lang="ar-EG" sz="3600" b="1" spc="50" dirty="0">
              <a:ln w="11430"/>
              <a:solidFill>
                <a:srgbClr val="002060"/>
              </a:solidFill>
              <a:effectLst>
                <a:outerShdw blurRad="76200" dist="50800" dir="5400000" algn="tl" rotWithShape="0">
                  <a:srgbClr val="000000">
                    <a:alpha val="65000"/>
                  </a:srgbClr>
                </a:outerShdw>
              </a:effectLst>
            </a:endParaRPr>
          </a:p>
        </p:txBody>
      </p:sp>
      <p:sp>
        <p:nvSpPr>
          <p:cNvPr id="7" name="مستطيل 1"/>
          <p:cNvSpPr/>
          <p:nvPr/>
        </p:nvSpPr>
        <p:spPr>
          <a:xfrm>
            <a:off x="-11918" y="3429000"/>
            <a:ext cx="9144000" cy="954107"/>
          </a:xfrm>
          <a:prstGeom prst="rect">
            <a:avLst/>
          </a:prstGeom>
        </p:spPr>
        <p:txBody>
          <a:bodyPr wrap="square">
            <a:spAutoFit/>
          </a:bodyPr>
          <a:lstStyle/>
          <a:p>
            <a:pPr algn="justLow"/>
            <a:r>
              <a:rPr lang="ar-EG" sz="2800" b="1" dirty="0" smtClean="0">
                <a:solidFill>
                  <a:prstClr val="black"/>
                </a:solidFill>
              </a:rPr>
              <a:t>تمثل جزءا من ثورة الاتصالات في القرن العشرين ,ويعرفها البعض بالشبكات إذ تتكون من تشبيك الملايين من أجهزة الحاسب حول العالم.</a:t>
            </a:r>
            <a:endParaRPr lang="ar-EG" sz="2800" b="1" dirty="0" smtClean="0">
              <a:solidFill>
                <a:srgbClr val="C0504D">
                  <a:lumMod val="75000"/>
                </a:srgbClr>
              </a:solidFill>
            </a:endParaRPr>
          </a:p>
        </p:txBody>
      </p:sp>
    </p:spTree>
    <p:custDataLst>
      <p:tags r:id="rId1"/>
    </p:custDataLst>
    <p:extLst>
      <p:ext uri="{BB962C8B-B14F-4D97-AF65-F5344CB8AC3E}">
        <p14:creationId xmlns:p14="http://schemas.microsoft.com/office/powerpoint/2010/main" val="2040894061"/>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24251834"/>
              </p:ext>
            </p:extLst>
          </p:nvPr>
        </p:nvGraphicFramePr>
        <p:xfrm>
          <a:off x="0" y="476672"/>
          <a:ext cx="9144000"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81122370"/>
      </p:ext>
    </p:extLst>
  </p:cSld>
  <p:clrMapOvr>
    <a:masterClrMapping/>
  </p:clrMapOvr>
  <p:transition>
    <p:sndAc>
      <p:stSnd>
        <p:snd r:embed="rId3" name="breeze.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25212" y="548680"/>
            <a:ext cx="9144000" cy="2246769"/>
          </a:xfrm>
          <a:prstGeom prst="rect">
            <a:avLst/>
          </a:prstGeom>
          <a:solidFill>
            <a:schemeClr val="accent5">
              <a:lumMod val="40000"/>
              <a:lumOff val="60000"/>
            </a:schemeClr>
          </a:solidFill>
        </p:spPr>
        <p:txBody>
          <a:bodyPr wrap="square">
            <a:spAutoFit/>
          </a:bodyPr>
          <a:lstStyle/>
          <a:p>
            <a:pPr algn="justLow"/>
            <a:r>
              <a:rPr lang="ar-EG" sz="2800" b="1" dirty="0" smtClean="0"/>
              <a:t>أدي ظهور الشبكة العنكبوتية(الإنترنت) إلي تحولات جوهرية في طبيعة الاتصال الإنساني والحياة الإجتماعية ,حيث اسهمت شبكة الإنترنت في إحداث تغيرات كبيرة في كتير من المجتمعات من حيث الثقافة والعادات والتقاليد والروابط الاجتماعية والأسرية وغيرها.وظهرت لهذه التقنية الحديثة بعض المشكلات الناتجة عن سوء الاستخدام أو المبالغة فيه.</a:t>
            </a:r>
            <a:endParaRPr lang="en-US" sz="2800" b="1" dirty="0"/>
          </a:p>
        </p:txBody>
      </p:sp>
      <p:sp>
        <p:nvSpPr>
          <p:cNvPr id="4" name="Rectangle 3"/>
          <p:cNvSpPr/>
          <p:nvPr/>
        </p:nvSpPr>
        <p:spPr>
          <a:xfrm>
            <a:off x="-5640" y="2708920"/>
            <a:ext cx="9144000" cy="50783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srgbClr val="92D050"/>
                </a:solidFill>
                <a:effectLst>
                  <a:outerShdw blurRad="76200" dist="50800" dir="5400000" algn="tl" rotWithShape="0">
                    <a:srgbClr val="000000">
                      <a:alpha val="65000"/>
                    </a:srgbClr>
                  </a:outerShdw>
                </a:effectLst>
              </a:rPr>
              <a:t>نشاط 1</a:t>
            </a:r>
          </a:p>
          <a:p>
            <a:r>
              <a:rPr lang="ar-EG" sz="3600" b="1" spc="50" dirty="0" smtClean="0">
                <a:ln w="11430"/>
                <a:effectLst>
                  <a:outerShdw blurRad="76200" dist="50800" dir="5400000" algn="tl" rotWithShape="0">
                    <a:srgbClr val="000000">
                      <a:alpha val="65000"/>
                    </a:srgbClr>
                  </a:outerShdw>
                </a:effectLst>
              </a:rPr>
              <a:t>بالتعاون مع زميلاتك في المجموعة ,اذكري أكبر عدد ممكن من الخدمات التي تقدمها الشبكة العنكبوتية(الإنترنت).</a:t>
            </a:r>
          </a:p>
          <a:p>
            <a:r>
              <a:rPr lang="ar-SA" sz="3600" b="1" dirty="0"/>
              <a:t>بروتوكولات نقل الملفات </a:t>
            </a:r>
            <a:r>
              <a:rPr lang="en-US" sz="3600" b="1" dirty="0" smtClean="0"/>
              <a:t>.FTP</a:t>
            </a:r>
            <a:endParaRPr lang="ar-SA" sz="3600" b="1" dirty="0" smtClean="0"/>
          </a:p>
          <a:p>
            <a:r>
              <a:rPr lang="ar-SA" sz="3600" b="1" dirty="0"/>
              <a:t>التجارة </a:t>
            </a:r>
            <a:r>
              <a:rPr lang="ar-SA" sz="3600" b="1" dirty="0" smtClean="0"/>
              <a:t>الإلكترونية.</a:t>
            </a:r>
          </a:p>
          <a:p>
            <a:r>
              <a:rPr lang="ar-SA" sz="3600" b="1" dirty="0"/>
              <a:t>البريد </a:t>
            </a:r>
            <a:r>
              <a:rPr lang="ar-SA" sz="3600" b="1" dirty="0" smtClean="0"/>
              <a:t>الإلكتروني.</a:t>
            </a:r>
            <a:r>
              <a:rPr lang="ar-SA" sz="3600" b="1" dirty="0"/>
              <a:t/>
            </a:r>
            <a:br>
              <a:rPr lang="ar-SA" sz="3600" b="1" dirty="0"/>
            </a:br>
            <a:r>
              <a:rPr lang="ar-SA" sz="3600" dirty="0"/>
              <a:t/>
            </a:r>
            <a:br>
              <a:rPr lang="ar-SA" sz="3600" dirty="0"/>
            </a:br>
            <a:r>
              <a:rPr lang="en-US" sz="3600" dirty="0"/>
              <a:t/>
            </a:r>
            <a:br>
              <a:rPr lang="en-US" sz="3600" dirty="0"/>
            </a:br>
            <a:endParaRPr lang="ar-EG" sz="3600" b="1" spc="50" dirty="0">
              <a:ln w="11430"/>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2007890693"/>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25212" y="548680"/>
            <a:ext cx="9144000" cy="954107"/>
          </a:xfrm>
          <a:prstGeom prst="rect">
            <a:avLst/>
          </a:prstGeom>
          <a:solidFill>
            <a:schemeClr val="bg1"/>
          </a:solidFill>
        </p:spPr>
        <p:txBody>
          <a:bodyPr wrap="square">
            <a:spAutoFit/>
          </a:bodyPr>
          <a:lstStyle/>
          <a:p>
            <a:pPr algn="justLow"/>
            <a:r>
              <a:rPr lang="ar-EG" sz="2800" b="1" dirty="0" smtClean="0">
                <a:solidFill>
                  <a:prstClr val="black"/>
                </a:solidFill>
              </a:rPr>
              <a:t>إن استخدامك التقنية بطريقة صحيحة يجعلك باحثة جيدة وقادرة علي تحمل المسؤولية واتخاذ القرارات المناسبة.</a:t>
            </a:r>
            <a:endParaRPr lang="en-US" sz="2800" b="1" dirty="0">
              <a:solidFill>
                <a:prstClr val="black"/>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02786"/>
            <a:ext cx="9118788" cy="480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00466958"/>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34878" y="1124744"/>
            <a:ext cx="9144000" cy="892552"/>
          </a:xfrm>
          <a:prstGeom prst="rect">
            <a:avLst/>
          </a:prstGeom>
          <a:solidFill>
            <a:schemeClr val="bg1"/>
          </a:solidFill>
        </p:spPr>
        <p:txBody>
          <a:bodyPr wrap="square">
            <a:spAutoFit/>
          </a:bodyPr>
          <a:lstStyle/>
          <a:p>
            <a:pPr algn="justLow"/>
            <a:r>
              <a:rPr lang="ar-EG" sz="2800" b="1" dirty="0" smtClean="0">
                <a:solidFill>
                  <a:prstClr val="black"/>
                </a:solidFill>
              </a:rPr>
              <a:t>كيف يمكن أن نتجنب سيطرة التقنية علي حياتنا؟وضحي ذلك.</a:t>
            </a:r>
          </a:p>
          <a:p>
            <a:pPr algn="justLow"/>
            <a:r>
              <a:rPr lang="ar-SA" sz="2400" b="1" dirty="0" smtClean="0">
                <a:solidFill>
                  <a:schemeClr val="tx2">
                    <a:lumMod val="60000"/>
                    <a:lumOff val="40000"/>
                  </a:schemeClr>
                </a:solidFill>
              </a:rPr>
              <a:t>بعدم الارتباط بها طول الوقت-عدم الاعتماد عليها في كل شئ-عدم الجلوس بها طول الوقت.</a:t>
            </a:r>
            <a:endParaRPr lang="en-US" sz="2400" b="1" dirty="0">
              <a:solidFill>
                <a:schemeClr val="tx2">
                  <a:lumMod val="60000"/>
                  <a:lumOff val="40000"/>
                </a:schemeClr>
              </a:solidFill>
            </a:endParaRPr>
          </a:p>
        </p:txBody>
      </p:sp>
      <p:sp>
        <p:nvSpPr>
          <p:cNvPr id="4" name="Rectangle 3"/>
          <p:cNvSpPr/>
          <p:nvPr/>
        </p:nvSpPr>
        <p:spPr>
          <a:xfrm>
            <a:off x="34878" y="379402"/>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srgbClr val="FF0000"/>
                </a:solidFill>
                <a:effectLst>
                  <a:outerShdw blurRad="76200" dist="50800" dir="5400000" algn="tl" rotWithShape="0">
                    <a:srgbClr val="000000">
                      <a:alpha val="65000"/>
                    </a:srgbClr>
                  </a:outerShdw>
                </a:effectLst>
              </a:rPr>
              <a:t>نشاط 2</a:t>
            </a:r>
          </a:p>
        </p:txBody>
      </p:sp>
      <p:sp>
        <p:nvSpPr>
          <p:cNvPr id="5" name="Rectangle 4"/>
          <p:cNvSpPr/>
          <p:nvPr/>
        </p:nvSpPr>
        <p:spPr>
          <a:xfrm>
            <a:off x="6516216" y="2078851"/>
            <a:ext cx="2641336" cy="646331"/>
          </a:xfrm>
          <a:prstGeom prst="rect">
            <a:avLst/>
          </a:prstGeom>
          <a:solidFill>
            <a:schemeClr val="tx2"/>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schemeClr val="bg1"/>
                </a:solidFill>
                <a:effectLst>
                  <a:outerShdw blurRad="76200" dist="50800" dir="5400000" algn="tl" rotWithShape="0">
                    <a:srgbClr val="000000">
                      <a:alpha val="65000"/>
                    </a:srgbClr>
                  </a:outerShdw>
                </a:effectLst>
              </a:rPr>
              <a:t>أولا الفوائد :</a:t>
            </a:r>
          </a:p>
        </p:txBody>
      </p:sp>
      <p:sp>
        <p:nvSpPr>
          <p:cNvPr id="6" name="مستطيل 1"/>
          <p:cNvSpPr/>
          <p:nvPr/>
        </p:nvSpPr>
        <p:spPr>
          <a:xfrm>
            <a:off x="0" y="2780928"/>
            <a:ext cx="9144000" cy="2677656"/>
          </a:xfrm>
          <a:prstGeom prst="rect">
            <a:avLst/>
          </a:prstGeom>
          <a:solidFill>
            <a:schemeClr val="accent5">
              <a:lumMod val="20000"/>
              <a:lumOff val="80000"/>
            </a:schemeClr>
          </a:solidFill>
        </p:spPr>
        <p:txBody>
          <a:bodyPr wrap="square">
            <a:spAutoFit/>
          </a:bodyPr>
          <a:lstStyle/>
          <a:p>
            <a:pPr algn="justLow"/>
            <a:r>
              <a:rPr lang="ar-EG" sz="2800" b="1" dirty="0" smtClean="0">
                <a:solidFill>
                  <a:schemeClr val="tx2">
                    <a:lumMod val="50000"/>
                  </a:schemeClr>
                </a:solidFill>
              </a:rPr>
              <a:t>تنمية الذاكرة وسرعة التفكير.</a:t>
            </a:r>
          </a:p>
          <a:p>
            <a:pPr algn="justLow"/>
            <a:r>
              <a:rPr lang="ar-EG" sz="2800" b="1" dirty="0" smtClean="0">
                <a:solidFill>
                  <a:schemeClr val="tx2">
                    <a:lumMod val="50000"/>
                  </a:schemeClr>
                </a:solidFill>
              </a:rPr>
              <a:t>تطوير المهارات الشخصية والإجتماعية.</a:t>
            </a:r>
          </a:p>
          <a:p>
            <a:pPr algn="justLow"/>
            <a:r>
              <a:rPr lang="ar-EG" sz="2800" b="1" dirty="0" smtClean="0">
                <a:solidFill>
                  <a:schemeClr val="tx2">
                    <a:lumMod val="50000"/>
                  </a:schemeClr>
                </a:solidFill>
              </a:rPr>
              <a:t>الترويج عن النفس في وقت الفراغ.</a:t>
            </a:r>
          </a:p>
          <a:p>
            <a:pPr algn="justLow"/>
            <a:r>
              <a:rPr lang="ar-EG" sz="2800" b="1" dirty="0" smtClean="0">
                <a:solidFill>
                  <a:schemeClr val="tx2">
                    <a:lumMod val="50000"/>
                  </a:schemeClr>
                </a:solidFill>
              </a:rPr>
              <a:t>تنمية مهارات التعلم الذاتي ومهارات البحث.</a:t>
            </a:r>
          </a:p>
          <a:p>
            <a:pPr algn="justLow"/>
            <a:r>
              <a:rPr lang="ar-EG" sz="2800" b="1" dirty="0" smtClean="0">
                <a:solidFill>
                  <a:schemeClr val="tx2">
                    <a:lumMod val="50000"/>
                  </a:schemeClr>
                </a:solidFill>
              </a:rPr>
              <a:t>الشعور بالإنجاز.</a:t>
            </a:r>
          </a:p>
          <a:p>
            <a:pPr algn="justLow"/>
            <a:r>
              <a:rPr lang="ar-EG" sz="2800" b="1" dirty="0" smtClean="0">
                <a:solidFill>
                  <a:schemeClr val="tx2">
                    <a:lumMod val="50000"/>
                  </a:schemeClr>
                </a:solidFill>
              </a:rPr>
              <a:t>سهولة جمع المعلومات من المصادر المختلفة.</a:t>
            </a:r>
            <a:endParaRPr lang="en-US" sz="2800" b="1" dirty="0">
              <a:solidFill>
                <a:schemeClr val="tx2">
                  <a:lumMod val="50000"/>
                </a:schemeClr>
              </a:solidFill>
            </a:endParaRPr>
          </a:p>
        </p:txBody>
      </p:sp>
      <p:sp>
        <p:nvSpPr>
          <p:cNvPr id="7" name="مستطيل 1"/>
          <p:cNvSpPr/>
          <p:nvPr/>
        </p:nvSpPr>
        <p:spPr>
          <a:xfrm>
            <a:off x="0" y="5465619"/>
            <a:ext cx="9144000" cy="954107"/>
          </a:xfrm>
          <a:prstGeom prst="rect">
            <a:avLst/>
          </a:prstGeom>
          <a:solidFill>
            <a:schemeClr val="bg1"/>
          </a:solidFill>
        </p:spPr>
        <p:txBody>
          <a:bodyPr wrap="square">
            <a:spAutoFit/>
          </a:bodyPr>
          <a:lstStyle/>
          <a:p>
            <a:pPr algn="justLow"/>
            <a:r>
              <a:rPr lang="ar-EG" sz="2800" b="1" dirty="0" smtClean="0">
                <a:solidFill>
                  <a:prstClr val="black"/>
                </a:solidFill>
              </a:rPr>
              <a:t>ارتفاع حالات البدانة عند الأطفال قد يعود إلي قضاء فترات طويلة أمام التلفاز والحاسب,حيث يؤدي ذلك إلي انخفاض في لياقتهم البدنية.</a:t>
            </a:r>
            <a:endParaRPr lang="en-US" sz="2800" b="1" dirty="0">
              <a:solidFill>
                <a:prstClr val="black"/>
              </a:solidFill>
            </a:endParaRPr>
          </a:p>
        </p:txBody>
      </p:sp>
    </p:spTree>
    <p:custDataLst>
      <p:tags r:id="rId1"/>
    </p:custDataLst>
    <p:extLst>
      <p:ext uri="{BB962C8B-B14F-4D97-AF65-F5344CB8AC3E}">
        <p14:creationId xmlns:p14="http://schemas.microsoft.com/office/powerpoint/2010/main" val="2900466958"/>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up)">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up)">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up)">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up)">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up)">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up)">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up)">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
                                            <p:bg/>
                                          </p:spTgt>
                                        </p:tgtEl>
                                        <p:attrNameLst>
                                          <p:attrName>style.visibility</p:attrName>
                                        </p:attrNameLst>
                                      </p:cBhvr>
                                      <p:to>
                                        <p:strVal val="visible"/>
                                      </p:to>
                                    </p:set>
                                    <p:animEffect transition="in" filter="wipe(up)">
                                      <p:cBhvr>
                                        <p:cTn id="57" dur="500"/>
                                        <p:tgtEl>
                                          <p:spTgt spid="7">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up)">
                                      <p:cBhvr>
                                        <p:cTn id="6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P spid="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35496" y="2114853"/>
            <a:ext cx="9144000" cy="2677656"/>
          </a:xfrm>
          <a:prstGeom prst="rect">
            <a:avLst/>
          </a:prstGeom>
          <a:solidFill>
            <a:schemeClr val="bg1"/>
          </a:solidFill>
        </p:spPr>
        <p:txBody>
          <a:bodyPr wrap="square">
            <a:spAutoFit/>
          </a:bodyPr>
          <a:lstStyle/>
          <a:p>
            <a:pPr algn="justLow"/>
            <a:r>
              <a:rPr lang="ar-EG" sz="2800" b="1" dirty="0" smtClean="0">
                <a:solidFill>
                  <a:prstClr val="black"/>
                </a:solidFill>
              </a:rPr>
              <a:t>(</a:t>
            </a:r>
            <a:r>
              <a:rPr lang="ar-SA" sz="2800" b="1" dirty="0" smtClean="0">
                <a:solidFill>
                  <a:prstClr val="black"/>
                </a:solidFill>
              </a:rPr>
              <a:t>ا</a:t>
            </a:r>
            <a:r>
              <a:rPr lang="ar-EG" sz="2800" b="1" dirty="0" smtClean="0">
                <a:solidFill>
                  <a:prstClr val="black"/>
                </a:solidFill>
              </a:rPr>
              <a:t>لترفيه </a:t>
            </a:r>
            <a:r>
              <a:rPr lang="ar-EG" sz="2800" b="1" dirty="0" smtClean="0">
                <a:solidFill>
                  <a:prstClr val="black"/>
                </a:solidFill>
              </a:rPr>
              <a:t>الإلكتروني يساعد علي تنمية المهارات الشخصية),بالتعاون مع أعضاء مجموعتك ناقشي العبارة السابقة مبينة المهارات الذاتية التي يمكن تطويرها من خلال استخدام الأجهزة الإلكترونية.</a:t>
            </a:r>
          </a:p>
          <a:p>
            <a:pPr algn="justLow"/>
            <a:r>
              <a:rPr lang="ar-SA" sz="2800" b="1" dirty="0" err="1" smtClean="0">
                <a:solidFill>
                  <a:schemeClr val="tx2">
                    <a:lumMod val="60000"/>
                    <a:lumOff val="40000"/>
                  </a:schemeClr>
                </a:solidFill>
              </a:rPr>
              <a:t>الإجابة:حيث</a:t>
            </a:r>
            <a:r>
              <a:rPr lang="ar-SA" sz="2800" b="1" dirty="0" smtClean="0">
                <a:solidFill>
                  <a:schemeClr val="tx2">
                    <a:lumMod val="60000"/>
                    <a:lumOff val="40000"/>
                  </a:schemeClr>
                </a:solidFill>
              </a:rPr>
              <a:t> انه يمكن اختيار العاب تنمية للذكاء.</a:t>
            </a:r>
            <a:endParaRPr lang="ar-EG" sz="2800" b="1" dirty="0">
              <a:solidFill>
                <a:schemeClr val="tx2">
                  <a:lumMod val="60000"/>
                  <a:lumOff val="40000"/>
                </a:schemeClr>
              </a:solidFill>
            </a:endParaRPr>
          </a:p>
          <a:p>
            <a:pPr algn="justLow"/>
            <a:r>
              <a:rPr lang="ar-EG" sz="2800" b="1" dirty="0" smtClean="0">
                <a:solidFill>
                  <a:prstClr val="black"/>
                </a:solidFill>
              </a:rPr>
              <a:t>قدر خبراء في مجال الألعاب الإلكترونية حجم إتفاق الطفل السعودي علي الألعاب الإلكترونية بنحو 400دولار سنويا,أي ما يعادل 1500 ريال سعودي.</a:t>
            </a:r>
            <a:endParaRPr lang="en-US" sz="2800" b="1" dirty="0">
              <a:solidFill>
                <a:prstClr val="black"/>
              </a:solidFill>
            </a:endParaRPr>
          </a:p>
        </p:txBody>
      </p:sp>
      <p:sp>
        <p:nvSpPr>
          <p:cNvPr id="4" name="Rectangle 3"/>
          <p:cNvSpPr/>
          <p:nvPr/>
        </p:nvSpPr>
        <p:spPr>
          <a:xfrm>
            <a:off x="49686" y="1556792"/>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srgbClr val="FF0000"/>
                </a:solidFill>
                <a:effectLst>
                  <a:outerShdw blurRad="76200" dist="50800" dir="5400000" algn="tl" rotWithShape="0">
                    <a:srgbClr val="000000">
                      <a:alpha val="65000"/>
                    </a:srgbClr>
                  </a:outerShdw>
                </a:effectLst>
              </a:rPr>
              <a:t>نشاط 3</a:t>
            </a:r>
          </a:p>
        </p:txBody>
      </p:sp>
      <p:sp>
        <p:nvSpPr>
          <p:cNvPr id="5" name="Rectangle 4"/>
          <p:cNvSpPr/>
          <p:nvPr/>
        </p:nvSpPr>
        <p:spPr>
          <a:xfrm>
            <a:off x="6529768" y="476672"/>
            <a:ext cx="2641336" cy="646331"/>
          </a:xfrm>
          <a:prstGeom prst="rect">
            <a:avLst/>
          </a:prstGeom>
          <a:solidFill>
            <a:schemeClr val="tx2"/>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prstClr val="white"/>
                </a:solidFill>
                <a:effectLst>
                  <a:outerShdw blurRad="76200" dist="50800" dir="5400000" algn="tl" rotWithShape="0">
                    <a:srgbClr val="000000">
                      <a:alpha val="65000"/>
                    </a:srgbClr>
                  </a:outerShdw>
                </a:effectLst>
              </a:rPr>
              <a:t>ثانيا :الأضرار</a:t>
            </a:r>
          </a:p>
        </p:txBody>
      </p:sp>
      <p:sp>
        <p:nvSpPr>
          <p:cNvPr id="6" name="مستطيل 1"/>
          <p:cNvSpPr/>
          <p:nvPr/>
        </p:nvSpPr>
        <p:spPr>
          <a:xfrm>
            <a:off x="35496" y="1124744"/>
            <a:ext cx="9144000" cy="523220"/>
          </a:xfrm>
          <a:prstGeom prst="rect">
            <a:avLst/>
          </a:prstGeom>
          <a:solidFill>
            <a:schemeClr val="accent5">
              <a:lumMod val="20000"/>
              <a:lumOff val="80000"/>
            </a:schemeClr>
          </a:solidFill>
        </p:spPr>
        <p:txBody>
          <a:bodyPr wrap="square">
            <a:spAutoFit/>
          </a:bodyPr>
          <a:lstStyle/>
          <a:p>
            <a:pPr algn="justLow"/>
            <a:r>
              <a:rPr lang="ar-EG" sz="2800" b="1" dirty="0" smtClean="0">
                <a:solidFill>
                  <a:srgbClr val="1F497D">
                    <a:lumMod val="50000"/>
                  </a:srgbClr>
                </a:solidFill>
              </a:rPr>
              <a:t>دينية وعقائدية.    سلوكية وأمنية.      أسرية واجتماعية.  أكاديمية ودراسية.</a:t>
            </a:r>
          </a:p>
        </p:txBody>
      </p:sp>
      <p:sp>
        <p:nvSpPr>
          <p:cNvPr id="7" name="مستطيل 1"/>
          <p:cNvSpPr/>
          <p:nvPr/>
        </p:nvSpPr>
        <p:spPr>
          <a:xfrm>
            <a:off x="0" y="5157192"/>
            <a:ext cx="9144000" cy="954107"/>
          </a:xfrm>
          <a:prstGeom prst="rect">
            <a:avLst/>
          </a:prstGeom>
          <a:solidFill>
            <a:schemeClr val="bg1"/>
          </a:solidFill>
        </p:spPr>
        <p:txBody>
          <a:bodyPr wrap="square">
            <a:spAutoFit/>
          </a:bodyPr>
          <a:lstStyle/>
          <a:p>
            <a:pPr algn="justLow"/>
            <a:r>
              <a:rPr lang="ar-EG" sz="2800" b="1" dirty="0" smtClean="0">
                <a:solidFill>
                  <a:srgbClr val="FF0000"/>
                </a:solidFill>
              </a:rPr>
              <a:t>إحذري من إعطاءك معلومات شخصية عنك أو عن أسرتك لأحد عند استخدامك للاجهزة الإلكترونية,مثل موقع المنزل أو رقم الجوال.</a:t>
            </a:r>
            <a:endParaRPr lang="en-US" sz="2800" b="1" dirty="0">
              <a:solidFill>
                <a:srgbClr val="FF0000"/>
              </a:solidFill>
            </a:endParaRPr>
          </a:p>
        </p:txBody>
      </p:sp>
    </p:spTree>
    <p:custDataLst>
      <p:tags r:id="rId1"/>
    </p:custDataLst>
    <p:extLst>
      <p:ext uri="{BB962C8B-B14F-4D97-AF65-F5344CB8AC3E}">
        <p14:creationId xmlns:p14="http://schemas.microsoft.com/office/powerpoint/2010/main" val="2000834858"/>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up)">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up)">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wipe(up)">
                                      <p:cBhvr>
                                        <p:cTn id="37" dur="500"/>
                                        <p:tgtEl>
                                          <p:spTgt spid="7">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P spid="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29768" y="476672"/>
            <a:ext cx="2641336" cy="646331"/>
          </a:xfrm>
          <a:prstGeom prst="rect">
            <a:avLst/>
          </a:prstGeom>
          <a:solidFill>
            <a:schemeClr val="tx2"/>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prstClr val="white"/>
                </a:solidFill>
                <a:effectLst>
                  <a:outerShdw blurRad="76200" dist="50800" dir="5400000" algn="tl" rotWithShape="0">
                    <a:srgbClr val="000000">
                      <a:alpha val="65000"/>
                    </a:srgbClr>
                  </a:outerShdw>
                </a:effectLst>
              </a:rPr>
              <a:t>نشاط 4</a:t>
            </a:r>
          </a:p>
        </p:txBody>
      </p:sp>
      <p:sp>
        <p:nvSpPr>
          <p:cNvPr id="7" name="مستطيل 1"/>
          <p:cNvSpPr/>
          <p:nvPr/>
        </p:nvSpPr>
        <p:spPr>
          <a:xfrm>
            <a:off x="-32486" y="1123003"/>
            <a:ext cx="9144000" cy="2246769"/>
          </a:xfrm>
          <a:prstGeom prst="rect">
            <a:avLst/>
          </a:prstGeom>
          <a:solidFill>
            <a:schemeClr val="bg1"/>
          </a:solidFill>
        </p:spPr>
        <p:txBody>
          <a:bodyPr wrap="square">
            <a:spAutoFit/>
          </a:bodyPr>
          <a:lstStyle/>
          <a:p>
            <a:pPr algn="justLow"/>
            <a:r>
              <a:rPr lang="ar-EG" sz="2800" b="1" dirty="0" smtClean="0">
                <a:solidFill>
                  <a:srgbClr val="FF0000"/>
                </a:solidFill>
              </a:rPr>
              <a:t>مرت ندي بموقف أثار غضبها فاستخدمت أحد مواقع التواصل الاجتماعي للتنفيس عن ذلك الغضب بأسلوب غير متزن.</a:t>
            </a:r>
          </a:p>
          <a:p>
            <a:pPr algn="justLow"/>
            <a:r>
              <a:rPr lang="ar-EG" sz="2800" b="1" dirty="0" smtClean="0">
                <a:solidFill>
                  <a:srgbClr val="FF0000"/>
                </a:solidFill>
              </a:rPr>
              <a:t>بالتعاون مع زميلاتك في المجموعة,حددي أهم النتائج المترتبة علي هذا السلوك مبينة التصرف الأمثل من وجهة نظرك,مع ذكر دليل عن النهي عن الغضب.</a:t>
            </a:r>
            <a:endParaRPr lang="en-US" sz="2800" b="1" dirty="0">
              <a:solidFill>
                <a:srgbClr val="FF000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369772"/>
            <a:ext cx="9111514" cy="293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1"/>
          <p:cNvSpPr/>
          <p:nvPr/>
        </p:nvSpPr>
        <p:spPr>
          <a:xfrm>
            <a:off x="-43651" y="3643277"/>
            <a:ext cx="6836734" cy="400110"/>
          </a:xfrm>
          <a:prstGeom prst="rect">
            <a:avLst/>
          </a:prstGeom>
          <a:solidFill>
            <a:schemeClr val="bg1"/>
          </a:solidFill>
        </p:spPr>
        <p:txBody>
          <a:bodyPr wrap="square">
            <a:spAutoFit/>
          </a:bodyPr>
          <a:lstStyle/>
          <a:p>
            <a:pPr algn="justLow"/>
            <a:r>
              <a:rPr lang="ar-SA" sz="2000" b="1" dirty="0" smtClean="0">
                <a:solidFill>
                  <a:schemeClr val="bg2">
                    <a:lumMod val="25000"/>
                  </a:schemeClr>
                </a:solidFill>
              </a:rPr>
              <a:t>إن هذا السلوك سلوك غير صحيح لأنها تقوم بأسلوب غير متزن.</a:t>
            </a:r>
          </a:p>
        </p:txBody>
      </p:sp>
      <p:sp>
        <p:nvSpPr>
          <p:cNvPr id="8" name="مستطيل 1"/>
          <p:cNvSpPr/>
          <p:nvPr/>
        </p:nvSpPr>
        <p:spPr>
          <a:xfrm>
            <a:off x="-49172" y="4639491"/>
            <a:ext cx="6836734" cy="400110"/>
          </a:xfrm>
          <a:prstGeom prst="rect">
            <a:avLst/>
          </a:prstGeom>
          <a:solidFill>
            <a:schemeClr val="bg1"/>
          </a:solidFill>
        </p:spPr>
        <p:txBody>
          <a:bodyPr wrap="square">
            <a:spAutoFit/>
          </a:bodyPr>
          <a:lstStyle/>
          <a:p>
            <a:pPr algn="justLow"/>
            <a:r>
              <a:rPr lang="ar-SA" sz="2000" b="1" dirty="0" smtClean="0">
                <a:solidFill>
                  <a:srgbClr val="FF0000"/>
                </a:solidFill>
              </a:rPr>
              <a:t>التصرف الأمثل هو الهدوء والتفكير.</a:t>
            </a:r>
            <a:endParaRPr lang="ar-EG" sz="2000" b="1" dirty="0" smtClean="0">
              <a:solidFill>
                <a:srgbClr val="FF0000"/>
              </a:solidFill>
            </a:endParaRPr>
          </a:p>
        </p:txBody>
      </p:sp>
      <p:sp>
        <p:nvSpPr>
          <p:cNvPr id="2" name="مستطيل 1"/>
          <p:cNvSpPr/>
          <p:nvPr/>
        </p:nvSpPr>
        <p:spPr>
          <a:xfrm>
            <a:off x="2238254" y="5380767"/>
            <a:ext cx="4572000" cy="646331"/>
          </a:xfrm>
          <a:prstGeom prst="rect">
            <a:avLst/>
          </a:prstGeom>
        </p:spPr>
        <p:txBody>
          <a:bodyPr>
            <a:spAutoFit/>
          </a:bodyPr>
          <a:lstStyle/>
          <a:p>
            <a:pPr algn="justLow"/>
            <a:r>
              <a:rPr lang="ar-SA" b="1" dirty="0">
                <a:solidFill>
                  <a:schemeClr val="tx2">
                    <a:lumMod val="60000"/>
                    <a:lumOff val="40000"/>
                  </a:schemeClr>
                </a:solidFill>
              </a:rPr>
              <a:t>قال للنبي صلى الله عليه وسلم: أوصني قال: ((لا تغضب، فردد مرارًا، قال: لا تغضب</a:t>
            </a:r>
            <a:r>
              <a:rPr lang="ar-SA" b="1" dirty="0" smtClean="0">
                <a:solidFill>
                  <a:schemeClr val="tx2">
                    <a:lumMod val="60000"/>
                    <a:lumOff val="40000"/>
                  </a:schemeClr>
                </a:solidFill>
              </a:rPr>
              <a:t>)).</a:t>
            </a:r>
            <a:endParaRPr lang="ar-EG" b="1"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1012199403"/>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up)">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up)">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wipe(up)">
                                      <p:cBhvr>
                                        <p:cTn id="32" dur="500"/>
                                        <p:tgtEl>
                                          <p:spTgt spid="8">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up)">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إطار 4"/>
          <p:cNvSpPr/>
          <p:nvPr/>
        </p:nvSpPr>
        <p:spPr>
          <a:xfrm>
            <a:off x="0" y="1071546"/>
            <a:ext cx="7000892" cy="2412980"/>
          </a:xfrm>
          <a:prstGeom prst="frame">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EG" sz="2800" b="1" dirty="0" smtClean="0">
                <a:solidFill>
                  <a:prstClr val="black"/>
                </a:solidFill>
              </a:rPr>
              <a:t>كم تحرجني هذه البثور التي بدأت تظهر في وجهي.هل أنا بحاجة لزيارة الطبيب.وهل تستطيعين مساعدتي ياأمي؟ وهل يمكن ان تساهم مستحضرات التجميل في إخفاءها؟</a:t>
            </a:r>
            <a:endParaRPr lang="en-US" sz="2800" b="1" dirty="0">
              <a:solidFill>
                <a:prstClr val="black"/>
              </a:solidFill>
            </a:endParaRPr>
          </a:p>
        </p:txBody>
      </p:sp>
      <p:sp>
        <p:nvSpPr>
          <p:cNvPr id="8" name="عنوان 2"/>
          <p:cNvSpPr txBox="1">
            <a:spLocks/>
          </p:cNvSpPr>
          <p:nvPr/>
        </p:nvSpPr>
        <p:spPr>
          <a:xfrm>
            <a:off x="5327576" y="530522"/>
            <a:ext cx="3816424" cy="612462"/>
          </a:xfrm>
          <a:prstGeom prst="rect">
            <a:avLst/>
          </a:prstGeom>
          <a:solidFill>
            <a:schemeClr val="accent5">
              <a:lumMod val="75000"/>
            </a:schemeClr>
          </a:solidFill>
        </p:spPr>
        <p:txBody>
          <a:bodyPr/>
          <a:lstStyle/>
          <a:p>
            <a:pPr algn="ctr">
              <a:spcBef>
                <a:spcPct val="0"/>
              </a:spcBef>
              <a:defRPr/>
            </a:pPr>
            <a:r>
              <a:rPr lang="ar-EG" sz="3200" b="1" dirty="0" smtClean="0">
                <a:solidFill>
                  <a:prstClr val="black"/>
                </a:solidFill>
                <a:cs typeface="Times New Roman"/>
              </a:rPr>
              <a:t>بشرتي</a:t>
            </a:r>
            <a:endParaRPr lang="en-US" sz="3200" b="1" dirty="0">
              <a:solidFill>
                <a:prstClr val="black"/>
              </a:solidFill>
            </a:endParaRPr>
          </a:p>
        </p:txBody>
      </p:sp>
      <p:sp>
        <p:nvSpPr>
          <p:cNvPr id="9" name="مربع نص 8"/>
          <p:cNvSpPr txBox="1"/>
          <p:nvPr/>
        </p:nvSpPr>
        <p:spPr>
          <a:xfrm>
            <a:off x="1727176" y="500042"/>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الشرح</a:t>
            </a:r>
            <a:endParaRPr lang="ar-EG" sz="32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6" name="إطار 4"/>
          <p:cNvSpPr/>
          <p:nvPr/>
        </p:nvSpPr>
        <p:spPr>
          <a:xfrm>
            <a:off x="2143108" y="3857628"/>
            <a:ext cx="7000892" cy="1840409"/>
          </a:xfrm>
          <a:prstGeom prst="frame">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EG" sz="2800" b="1" dirty="0" smtClean="0">
                <a:solidFill>
                  <a:prstClr val="black"/>
                </a:solidFill>
              </a:rPr>
              <a:t>لا يابنيتي فمساحيق التجميل مخصصة لمن هم أكبر منك سنا ولابد من استشارة الطبيب قبل شراء مستحضرات العناية بالبشرة المناسبة لك.</a:t>
            </a:r>
            <a:endParaRPr lang="en-US" sz="2800" b="1" dirty="0">
              <a:solidFill>
                <a:prstClr val="black"/>
              </a:solidFill>
            </a:endParaRPr>
          </a:p>
        </p:txBody>
      </p:sp>
      <p:pic>
        <p:nvPicPr>
          <p:cNvPr id="1026" name="Picture 2"/>
          <p:cNvPicPr>
            <a:picLocks noChangeAspect="1" noChangeArrowheads="1"/>
          </p:cNvPicPr>
          <p:nvPr/>
        </p:nvPicPr>
        <p:blipFill>
          <a:blip r:embed="rId3"/>
          <a:srcRect/>
          <a:stretch>
            <a:fillRect/>
          </a:stretch>
        </p:blipFill>
        <p:spPr bwMode="auto">
          <a:xfrm>
            <a:off x="7000893" y="1142984"/>
            <a:ext cx="2143108" cy="242889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3500438"/>
            <a:ext cx="2071670" cy="271464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6955215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95" y="3409228"/>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smtClean="0">
                <a:ln w="11430"/>
                <a:solidFill>
                  <a:srgbClr val="FF0000"/>
                </a:solidFill>
                <a:effectLst>
                  <a:outerShdw blurRad="76200" dist="50800" dir="5400000" algn="tl" rotWithShape="0">
                    <a:srgbClr val="000000">
                      <a:alpha val="65000"/>
                    </a:srgbClr>
                  </a:outerShdw>
                </a:effectLst>
              </a:rPr>
              <a:t>من حقك:</a:t>
            </a:r>
          </a:p>
        </p:txBody>
      </p:sp>
      <p:sp>
        <p:nvSpPr>
          <p:cNvPr id="5" name="Rectangle 4"/>
          <p:cNvSpPr/>
          <p:nvPr/>
        </p:nvSpPr>
        <p:spPr>
          <a:xfrm>
            <a:off x="49686" y="476672"/>
            <a:ext cx="9121418" cy="523220"/>
          </a:xfrm>
          <a:prstGeom prst="rect">
            <a:avLst/>
          </a:prstGeom>
          <a:solidFill>
            <a:schemeClr val="tx2"/>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2800" b="1" spc="50" dirty="0" smtClean="0">
                <a:ln w="11430"/>
                <a:solidFill>
                  <a:prstClr val="white"/>
                </a:solidFill>
                <a:effectLst>
                  <a:outerShdw blurRad="76200" dist="50800" dir="5400000" algn="tl" rotWithShape="0">
                    <a:srgbClr val="000000">
                      <a:alpha val="65000"/>
                    </a:srgbClr>
                  </a:outerShdw>
                </a:effectLst>
              </a:rPr>
              <a:t>إرشادات مهمة عند استخدام الأجهزة الإلكترونية والشبكة العنكبوتية</a:t>
            </a:r>
          </a:p>
        </p:txBody>
      </p:sp>
      <p:sp>
        <p:nvSpPr>
          <p:cNvPr id="6" name="مستطيل 1"/>
          <p:cNvSpPr/>
          <p:nvPr/>
        </p:nvSpPr>
        <p:spPr>
          <a:xfrm>
            <a:off x="35496" y="1124744"/>
            <a:ext cx="9144000" cy="2246769"/>
          </a:xfrm>
          <a:prstGeom prst="rect">
            <a:avLst/>
          </a:prstGeom>
          <a:solidFill>
            <a:schemeClr val="accent4">
              <a:lumMod val="60000"/>
              <a:lumOff val="40000"/>
            </a:schemeClr>
          </a:solidFill>
        </p:spPr>
        <p:txBody>
          <a:bodyPr wrap="square">
            <a:spAutoFit/>
          </a:bodyPr>
          <a:lstStyle/>
          <a:p>
            <a:pPr algn="justLow"/>
            <a:r>
              <a:rPr lang="ar-EG" sz="2800" b="1" dirty="0" smtClean="0"/>
              <a:t>توظيف التقنية في تطوير المهارات الذاتية وتنمية المواهب.</a:t>
            </a:r>
          </a:p>
          <a:p>
            <a:pPr algn="justLow"/>
            <a:r>
              <a:rPr lang="ar-EG" sz="2800" b="1" dirty="0" smtClean="0"/>
              <a:t>الحذر من دخول الروابط الإلكترونية المجهولة وغير الموثقة فقد تقود إلي مالا تحمد عقباه.</a:t>
            </a:r>
          </a:p>
          <a:p>
            <a:pPr algn="justLow"/>
            <a:r>
              <a:rPr lang="ar-EG" sz="2800" b="1" dirty="0" smtClean="0"/>
              <a:t>تقنين عدد ساعات الاستخدام بحيث لا تتجاوز ساعتين في اليوم.</a:t>
            </a:r>
          </a:p>
          <a:p>
            <a:pPr algn="justLow"/>
            <a:r>
              <a:rPr lang="ar-EG" sz="2800" b="1" dirty="0" smtClean="0"/>
              <a:t>التحلي بالآداب العامة أثناء التواصل مع الآخرين إلكترونيا.</a:t>
            </a:r>
          </a:p>
        </p:txBody>
      </p:sp>
      <p:sp>
        <p:nvSpPr>
          <p:cNvPr id="7" name="مستطيل 1"/>
          <p:cNvSpPr/>
          <p:nvPr/>
        </p:nvSpPr>
        <p:spPr>
          <a:xfrm>
            <a:off x="0" y="4055559"/>
            <a:ext cx="9144000" cy="2246769"/>
          </a:xfrm>
          <a:prstGeom prst="rect">
            <a:avLst/>
          </a:prstGeom>
          <a:solidFill>
            <a:schemeClr val="bg1"/>
          </a:solidFill>
        </p:spPr>
        <p:txBody>
          <a:bodyPr wrap="square">
            <a:spAutoFit/>
          </a:bodyPr>
          <a:lstStyle/>
          <a:p>
            <a:pPr algn="justLow"/>
            <a:r>
              <a:rPr lang="ar-EG" sz="2800" b="1" dirty="0" smtClean="0"/>
              <a:t>مزاولة الألعاب والأنشطة المناسبة لسنك,ومن واجب أسرتك حمايتك من كل مايضر بصحتك العقلية والجسدية والنفسية والاجتماعية.</a:t>
            </a:r>
          </a:p>
          <a:p>
            <a:pPr algn="justLow"/>
            <a:r>
              <a:rPr lang="ar-EG" sz="2800" b="1" dirty="0" smtClean="0">
                <a:solidFill>
                  <a:srgbClr val="00B050"/>
                </a:solidFill>
              </a:rPr>
              <a:t>الرقيب الحقيقي عليك أثناء استخدامك للتقنية ووسائل التواصل الاجتماعي هو انت,فاحرصي علي الاستفادة منها بما يرضي الله عزوجل. واجعلي مخافة الله عزوجل نصب عينيك</a:t>
            </a:r>
            <a:r>
              <a:rPr lang="ar-EG" sz="2800" b="1" dirty="0" smtClean="0"/>
              <a:t>.</a:t>
            </a:r>
            <a:endParaRPr lang="ar-EG" sz="2800" b="1" dirty="0"/>
          </a:p>
        </p:txBody>
      </p:sp>
    </p:spTree>
    <p:custDataLst>
      <p:tags r:id="rId1"/>
    </p:custDataLst>
    <p:extLst>
      <p:ext uri="{BB962C8B-B14F-4D97-AF65-F5344CB8AC3E}">
        <p14:creationId xmlns:p14="http://schemas.microsoft.com/office/powerpoint/2010/main" val="1600794868"/>
      </p:ext>
    </p:extLst>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wipe(up)">
                                      <p:cBhvr>
                                        <p:cTn id="32" dur="500"/>
                                        <p:tgtEl>
                                          <p:spTgt spid="7">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757153"/>
            <a:ext cx="9144000" cy="1015663"/>
          </a:xfrm>
          <a:prstGeom prst="rect">
            <a:avLst/>
          </a:prstGeom>
        </p:spPr>
        <p:txBody>
          <a:bodyPr wrap="square">
            <a:spAutoFit/>
          </a:bodyPr>
          <a:lstStyle/>
          <a:p>
            <a:r>
              <a:rPr lang="ar-SA" sz="2000" b="1" dirty="0" smtClean="0">
                <a:solidFill>
                  <a:srgbClr val="00B050"/>
                </a:solidFill>
              </a:rPr>
              <a:t>تساقط </a:t>
            </a:r>
            <a:r>
              <a:rPr lang="ar-SA" sz="2000" b="1" dirty="0" err="1" smtClean="0">
                <a:solidFill>
                  <a:srgbClr val="00B050"/>
                </a:solidFill>
              </a:rPr>
              <a:t>الشعر.وحلها:</a:t>
            </a:r>
            <a:r>
              <a:rPr lang="ar-SA" sz="2000" b="1" dirty="0" err="1" smtClean="0">
                <a:solidFill>
                  <a:srgbClr val="00B050"/>
                </a:solidFill>
              </a:rPr>
              <a:t>الحذر</a:t>
            </a:r>
            <a:r>
              <a:rPr lang="ar-EG" sz="2000" b="1" dirty="0" smtClean="0">
                <a:solidFill>
                  <a:srgbClr val="00B050"/>
                </a:solidFill>
              </a:rPr>
              <a:t> </a:t>
            </a:r>
            <a:r>
              <a:rPr lang="ar-EG" sz="2000" b="1" dirty="0">
                <a:solidFill>
                  <a:srgbClr val="00B050"/>
                </a:solidFill>
              </a:rPr>
              <a:t>من استعمال الصبغات الصناعية في تلوين شعرك لأنها </a:t>
            </a:r>
            <a:r>
              <a:rPr lang="ar-EG" sz="2000" b="1" dirty="0" err="1">
                <a:solidFill>
                  <a:srgbClr val="00B050"/>
                </a:solidFill>
              </a:rPr>
              <a:t>مضرة,ومن</a:t>
            </a:r>
            <a:r>
              <a:rPr lang="ar-EG" sz="2000" b="1" dirty="0">
                <a:solidFill>
                  <a:srgbClr val="00B050"/>
                </a:solidFill>
              </a:rPr>
              <a:t> الأفضل استعمال الصبغات الطبيعية كالحناء.</a:t>
            </a:r>
          </a:p>
          <a:p>
            <a:endParaRPr lang="en-US" sz="2000" b="1" dirty="0">
              <a:solidFill>
                <a:srgbClr val="00B050"/>
              </a:solidFill>
            </a:endParaRPr>
          </a:p>
        </p:txBody>
      </p:sp>
      <p:sp>
        <p:nvSpPr>
          <p:cNvPr id="5" name="مربع نص 4"/>
          <p:cNvSpPr txBox="1"/>
          <p:nvPr/>
        </p:nvSpPr>
        <p:spPr>
          <a:xfrm>
            <a:off x="0" y="385500"/>
            <a:ext cx="9144000"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س1: أكتبي عن مشكلة للشعر عانيت منها سابقا,وكيف استطعت التغلب عليها</a:t>
            </a:r>
            <a:r>
              <a:rPr lang="ar-SA" sz="2800" b="1" dirty="0" smtClean="0">
                <a:solidFill>
                  <a:srgbClr val="FF0000"/>
                </a:solidFill>
              </a:rPr>
              <a:t>؟</a:t>
            </a:r>
            <a:endParaRPr lang="en-US" sz="2800" b="1" dirty="0" smtClean="0">
              <a:solidFill>
                <a:srgbClr val="FF0000"/>
              </a:solidFill>
            </a:endParaRPr>
          </a:p>
        </p:txBody>
      </p:sp>
      <p:sp>
        <p:nvSpPr>
          <p:cNvPr id="7" name="مربع نص 6"/>
          <p:cNvSpPr txBox="1"/>
          <p:nvPr/>
        </p:nvSpPr>
        <p:spPr>
          <a:xfrm>
            <a:off x="0" y="1340768"/>
            <a:ext cx="9144000"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س2:  ما أهمية معرفة نوعية البشرة</a:t>
            </a:r>
            <a:r>
              <a:rPr lang="ar-EG" sz="2800" b="1" dirty="0">
                <a:solidFill>
                  <a:srgbClr val="FF0000"/>
                </a:solidFill>
              </a:rPr>
              <a:t>؟</a:t>
            </a:r>
            <a:endParaRPr lang="en-US" sz="2800" b="1" dirty="0" smtClean="0">
              <a:solidFill>
                <a:srgbClr val="FF0000"/>
              </a:solidFill>
            </a:endParaRPr>
          </a:p>
        </p:txBody>
      </p:sp>
      <p:sp>
        <p:nvSpPr>
          <p:cNvPr id="8" name="مستطيل 7"/>
          <p:cNvSpPr/>
          <p:nvPr/>
        </p:nvSpPr>
        <p:spPr>
          <a:xfrm>
            <a:off x="0" y="1785010"/>
            <a:ext cx="9144000" cy="707886"/>
          </a:xfrm>
          <a:prstGeom prst="rect">
            <a:avLst/>
          </a:prstGeom>
        </p:spPr>
        <p:txBody>
          <a:bodyPr wrap="square">
            <a:spAutoFit/>
          </a:bodyPr>
          <a:lstStyle/>
          <a:p>
            <a:r>
              <a:rPr lang="ar-SA" sz="2000" b="1" dirty="0"/>
              <a:t>لأن الأدوات التجميلية والعلاجية اصبحت كثيرة جدا وكل منها يختص بنوع محدد من البشرة فلا يمكن مثلا استخدام علاج للبشرة الجافة في حالة البشرة الدهنية فيؤدي إلي زيادة جفافها.</a:t>
            </a:r>
            <a:endParaRPr lang="ar-SA" sz="2000" b="1" dirty="0" smtClean="0">
              <a:solidFill>
                <a:srgbClr val="00B050"/>
              </a:solidFill>
            </a:endParaRPr>
          </a:p>
        </p:txBody>
      </p:sp>
      <p:sp>
        <p:nvSpPr>
          <p:cNvPr id="6" name="مربع نص 6"/>
          <p:cNvSpPr txBox="1"/>
          <p:nvPr/>
        </p:nvSpPr>
        <p:spPr>
          <a:xfrm>
            <a:off x="35496" y="2329716"/>
            <a:ext cx="9144000"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س3:  أكتبي فائدة كل مما يأتي:</a:t>
            </a:r>
            <a:endParaRPr lang="en-US" sz="2800" b="1" dirty="0" smtClean="0">
              <a:solidFill>
                <a:srgbClr val="FF0000"/>
              </a:solidFill>
            </a:endParaRPr>
          </a:p>
        </p:txBody>
      </p:sp>
      <p:sp>
        <p:nvSpPr>
          <p:cNvPr id="9" name="مستطيل 7"/>
          <p:cNvSpPr/>
          <p:nvPr/>
        </p:nvSpPr>
        <p:spPr>
          <a:xfrm>
            <a:off x="35497" y="2701364"/>
            <a:ext cx="9108504" cy="4154984"/>
          </a:xfrm>
          <a:prstGeom prst="rect">
            <a:avLst/>
          </a:prstGeom>
        </p:spPr>
        <p:txBody>
          <a:bodyPr wrap="square">
            <a:spAutoFit/>
          </a:bodyPr>
          <a:lstStyle/>
          <a:p>
            <a:r>
              <a:rPr lang="ar-EG" sz="2400" b="1" dirty="0" smtClean="0">
                <a:solidFill>
                  <a:schemeClr val="tx2">
                    <a:lumMod val="75000"/>
                  </a:schemeClr>
                </a:solidFill>
              </a:rPr>
              <a:t>ارتداء القفازات أثناء القيام بالأعمال المنزلية.</a:t>
            </a:r>
          </a:p>
          <a:p>
            <a:r>
              <a:rPr lang="ar-SA" sz="2400" b="1" dirty="0" smtClean="0">
                <a:solidFill>
                  <a:prstClr val="black"/>
                </a:solidFill>
              </a:rPr>
              <a:t>تساعد علي حماية الأيادي من الأوساخ والجراثيم.</a:t>
            </a:r>
            <a:endParaRPr lang="ar-EG" sz="2400" b="1" dirty="0" smtClean="0">
              <a:solidFill>
                <a:prstClr val="black"/>
              </a:solidFill>
            </a:endParaRPr>
          </a:p>
          <a:p>
            <a:r>
              <a:rPr lang="ar-EG" sz="2400" b="1" dirty="0" smtClean="0">
                <a:solidFill>
                  <a:schemeClr val="tx2">
                    <a:lumMod val="75000"/>
                  </a:schemeClr>
                </a:solidFill>
              </a:rPr>
              <a:t>تناول الأغذية الغنية بفيتامين(</a:t>
            </a:r>
            <a:r>
              <a:rPr lang="en-US" sz="2400" b="1" dirty="0" smtClean="0">
                <a:solidFill>
                  <a:schemeClr val="tx2">
                    <a:lumMod val="75000"/>
                  </a:schemeClr>
                </a:solidFill>
              </a:rPr>
              <a:t>(C</a:t>
            </a:r>
            <a:r>
              <a:rPr lang="ar-EG" sz="2400" b="1" dirty="0" smtClean="0">
                <a:solidFill>
                  <a:schemeClr val="tx2">
                    <a:lumMod val="75000"/>
                  </a:schemeClr>
                </a:solidFill>
              </a:rPr>
              <a:t>.</a:t>
            </a:r>
          </a:p>
          <a:p>
            <a:r>
              <a:rPr lang="ar-SA" sz="2400" b="1" dirty="0"/>
              <a:t>ضروري لالتئام الجروح، وبالتالي ينبغي استخدامه كعلاج قبل وبعد الجراحة.</a:t>
            </a:r>
            <a:endParaRPr lang="ar-EG" sz="2400" b="1" dirty="0" smtClean="0">
              <a:solidFill>
                <a:prstClr val="black"/>
              </a:solidFill>
            </a:endParaRPr>
          </a:p>
          <a:p>
            <a:r>
              <a:rPr lang="ar-EG" sz="2400" b="1" dirty="0" smtClean="0">
                <a:solidFill>
                  <a:schemeClr val="tx2"/>
                </a:solidFill>
              </a:rPr>
              <a:t>شرب كثير من الماء.</a:t>
            </a:r>
          </a:p>
          <a:p>
            <a:r>
              <a:rPr lang="ar-SA" sz="2400" dirty="0"/>
              <a:t>العناية بصحة وجمال </a:t>
            </a:r>
            <a:r>
              <a:rPr lang="ar-SA" sz="2400" dirty="0" smtClean="0"/>
              <a:t>الشعر؛ </a:t>
            </a:r>
            <a:r>
              <a:rPr lang="ar-SA" sz="2400" dirty="0"/>
              <a:t>حيث إنّ شرب كمية كبيرة من الماء يساعد على حماية </a:t>
            </a:r>
            <a:r>
              <a:rPr lang="ar-SA" sz="2400" dirty="0" smtClean="0"/>
              <a:t>الشعرة </a:t>
            </a:r>
            <a:r>
              <a:rPr lang="ar-SA" sz="2400" dirty="0"/>
              <a:t>من </a:t>
            </a:r>
            <a:r>
              <a:rPr lang="ar-SA" sz="2400" dirty="0" smtClean="0"/>
              <a:t>الجفاف.</a:t>
            </a:r>
            <a:r>
              <a:rPr lang="ar-SA" sz="2400" dirty="0"/>
              <a:t/>
            </a:r>
            <a:br>
              <a:rPr lang="ar-SA" sz="2400" dirty="0"/>
            </a:br>
            <a:r>
              <a:rPr lang="ar-EG" sz="2400" b="1" dirty="0" smtClean="0">
                <a:solidFill>
                  <a:schemeClr val="tx2"/>
                </a:solidFill>
              </a:rPr>
              <a:t>تناول </a:t>
            </a:r>
            <a:r>
              <a:rPr lang="ar-EG" sz="2400" b="1" dirty="0" smtClean="0">
                <a:solidFill>
                  <a:schemeClr val="tx2"/>
                </a:solidFill>
              </a:rPr>
              <a:t>الأغذية الغنية بالبروتينات.</a:t>
            </a:r>
          </a:p>
          <a:p>
            <a:r>
              <a:rPr lang="ar-SA" sz="2400" dirty="0"/>
              <a:t>يحمي الجسمَ من العديد من الأمراض.</a:t>
            </a:r>
            <a:r>
              <a:rPr lang="ar-SA" sz="2400" dirty="0"/>
              <a:t/>
            </a:r>
            <a:br>
              <a:rPr lang="ar-SA" sz="2400" dirty="0"/>
            </a:br>
            <a:r>
              <a:rPr lang="ar-SA" sz="2400" dirty="0"/>
              <a:t/>
            </a:r>
            <a:br>
              <a:rPr lang="ar-SA" sz="2400" dirty="0"/>
            </a:br>
            <a:endParaRPr lang="ar-SA" sz="2400" b="1" dirty="0" smtClean="0">
              <a:solidFill>
                <a:srgbClr val="00B050"/>
              </a:solidFill>
            </a:endParaRPr>
          </a:p>
        </p:txBody>
      </p:sp>
    </p:spTree>
    <p:custDataLst>
      <p:tags r:id="rId1"/>
    </p:custDataLst>
    <p:extLst>
      <p:ext uri="{BB962C8B-B14F-4D97-AF65-F5344CB8AC3E}">
        <p14:creationId xmlns:p14="http://schemas.microsoft.com/office/powerpoint/2010/main" val="1882425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0" y="2204864"/>
            <a:ext cx="9114523" cy="181588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800" b="1" dirty="0" smtClean="0">
                <a:solidFill>
                  <a:srgbClr val="FF0000"/>
                </a:solidFill>
              </a:rPr>
              <a:t>س4: من خلال استخدامك لشبكة الإنترنت ودخولك لبعض المواقع الإلكترونية غير المفيدة,برأيك ما الضوابط التي يمكن وضعها لتجنب الدخول لمثل هذه المواقع؟</a:t>
            </a:r>
          </a:p>
          <a:p>
            <a:pPr algn="justLow"/>
            <a:r>
              <a:rPr lang="ar-SA" sz="2800" b="1" dirty="0" smtClean="0">
                <a:solidFill>
                  <a:schemeClr val="tx2"/>
                </a:solidFill>
              </a:rPr>
              <a:t>يمكن وضع حواجب علي هذه المواقع حتي لا يمكن فتحها مرة أخري.</a:t>
            </a:r>
            <a:endParaRPr lang="ar-EG" sz="2800" b="1" dirty="0" smtClean="0">
              <a:solidFill>
                <a:schemeClr val="tx2"/>
              </a:solidFill>
            </a:endParaRPr>
          </a:p>
        </p:txBody>
      </p:sp>
    </p:spTree>
    <p:custDataLst>
      <p:tags r:id="rId1"/>
    </p:custDataLst>
    <p:extLst>
      <p:ext uri="{BB962C8B-B14F-4D97-AF65-F5344CB8AC3E}">
        <p14:creationId xmlns:p14="http://schemas.microsoft.com/office/powerpoint/2010/main" val="103622146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11193" y="1402204"/>
            <a:ext cx="8217672" cy="584775"/>
          </a:xfrm>
          <a:prstGeom prst="rect">
            <a:avLst/>
          </a:prstGeom>
        </p:spPr>
        <p:txBody>
          <a:bodyPr wrap="square">
            <a:spAutoFit/>
          </a:bodyPr>
          <a:lstStyle/>
          <a:p>
            <a:endParaRPr lang="en-US" sz="3200" b="1" dirty="0">
              <a:solidFill>
                <a:srgbClr val="C00000"/>
              </a:solidFill>
            </a:endParaRPr>
          </a:p>
        </p:txBody>
      </p:sp>
      <p:sp>
        <p:nvSpPr>
          <p:cNvPr id="6" name="مستطيل 5"/>
          <p:cNvSpPr/>
          <p:nvPr/>
        </p:nvSpPr>
        <p:spPr>
          <a:xfrm>
            <a:off x="411193" y="1002093"/>
            <a:ext cx="8358246" cy="1384995"/>
          </a:xfrm>
          <a:prstGeom prst="rect">
            <a:avLst/>
          </a:prstGeom>
        </p:spPr>
        <p:txBody>
          <a:bodyPr wrap="square">
            <a:spAutoFit/>
          </a:bodyPr>
          <a:lstStyle/>
          <a:p>
            <a:pPr algn="justLow"/>
            <a:r>
              <a:rPr lang="ar-SA" sz="2800" b="1" dirty="0">
                <a:solidFill>
                  <a:srgbClr val="FF0000"/>
                </a:solidFill>
              </a:rPr>
              <a:t>5-رتبي الأغذية الآتية في القائمتين:</a:t>
            </a:r>
            <a:endParaRPr lang="en-US" sz="2800" b="1" dirty="0">
              <a:solidFill>
                <a:srgbClr val="FF0000"/>
              </a:solidFill>
            </a:endParaRPr>
          </a:p>
          <a:p>
            <a:pPr algn="justLow"/>
            <a:r>
              <a:rPr lang="ar-SA" sz="2800" b="1" dirty="0">
                <a:solidFill>
                  <a:srgbClr val="FF0000"/>
                </a:solidFill>
              </a:rPr>
              <a:t>لبنة- خس - أرز- فاصولياء خضراء - سبانخ -زبدة -بسبوسة -ملفوف - جوز-ملوخية-تسالي -حليب- فستق -شكولاتة -برتقال-بقلاوة.</a:t>
            </a:r>
            <a:endParaRPr lang="en-US" sz="2800" b="1" dirty="0">
              <a:solidFill>
                <a:srgbClr val="FF0000"/>
              </a:solidFill>
            </a:endParaRPr>
          </a:p>
        </p:txBody>
      </p:sp>
      <p:sp>
        <p:nvSpPr>
          <p:cNvPr id="22" name="مربع نص 21"/>
          <p:cNvSpPr txBox="1"/>
          <p:nvPr/>
        </p:nvSpPr>
        <p:spPr>
          <a:xfrm>
            <a:off x="5318300" y="2890595"/>
            <a:ext cx="328614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أ- المفيدة للبشرة</a:t>
            </a:r>
            <a:endParaRPr lang="ar-EG" sz="2400" b="1" dirty="0" smtClean="0">
              <a:solidFill>
                <a:srgbClr val="002060"/>
              </a:solidFill>
            </a:endParaRPr>
          </a:p>
        </p:txBody>
      </p:sp>
      <p:sp>
        <p:nvSpPr>
          <p:cNvPr id="23" name="مربع نص 22"/>
          <p:cNvSpPr txBox="1"/>
          <p:nvPr/>
        </p:nvSpPr>
        <p:spPr>
          <a:xfrm>
            <a:off x="1174896" y="2890595"/>
            <a:ext cx="328614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ب- غير مفيدة للبشرة</a:t>
            </a:r>
            <a:endParaRPr lang="ar-EG" sz="2400" b="1" dirty="0" smtClean="0">
              <a:solidFill>
                <a:srgbClr val="002060"/>
              </a:solidFill>
            </a:endParaRPr>
          </a:p>
        </p:txBody>
      </p:sp>
      <p:sp>
        <p:nvSpPr>
          <p:cNvPr id="24" name="مربع نص 23"/>
          <p:cNvSpPr txBox="1"/>
          <p:nvPr/>
        </p:nvSpPr>
        <p:spPr>
          <a:xfrm>
            <a:off x="5318300" y="3462099"/>
            <a:ext cx="328614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err="1" smtClean="0"/>
              <a:t>لبة</a:t>
            </a:r>
            <a:r>
              <a:rPr lang="ar-EG" sz="2400" b="1" dirty="0" smtClean="0"/>
              <a:t>– فاصوليا خضراء- سبانخ- ملفوف- ملوخية- برتقال</a:t>
            </a:r>
            <a:endParaRPr lang="ar-EG" sz="2400" b="1" dirty="0" smtClean="0">
              <a:solidFill>
                <a:srgbClr val="002060"/>
              </a:solidFill>
            </a:endParaRPr>
          </a:p>
        </p:txBody>
      </p:sp>
      <p:sp>
        <p:nvSpPr>
          <p:cNvPr id="25" name="مربع نص 24"/>
          <p:cNvSpPr txBox="1"/>
          <p:nvPr/>
        </p:nvSpPr>
        <p:spPr>
          <a:xfrm>
            <a:off x="1174896" y="3462099"/>
            <a:ext cx="328614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t>أرز- </a:t>
            </a:r>
            <a:r>
              <a:rPr lang="ar-EG" sz="2400" b="1" dirty="0" err="1" smtClean="0"/>
              <a:t>شيكولاتة</a:t>
            </a:r>
            <a:r>
              <a:rPr lang="ar-EG" sz="2400" b="1" dirty="0" smtClean="0"/>
              <a:t>- زبد- بقلاوة- بسبوسة- جوز- فستق</a:t>
            </a:r>
            <a:endParaRPr lang="ar-EG" sz="2400" b="1" dirty="0" smtClean="0">
              <a:solidFill>
                <a:srgbClr val="002060"/>
              </a:solidFill>
            </a:endParaRPr>
          </a:p>
        </p:txBody>
      </p:sp>
    </p:spTree>
    <p:custDataLst>
      <p:tags r:id="rId1"/>
    </p:custDataLst>
    <p:extLst>
      <p:ext uri="{BB962C8B-B14F-4D97-AF65-F5344CB8AC3E}">
        <p14:creationId xmlns:p14="http://schemas.microsoft.com/office/powerpoint/2010/main" val="13830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7" y="1986969"/>
            <a:ext cx="7557327" cy="584775"/>
          </a:xfrm>
          <a:prstGeom prst="rect">
            <a:avLst/>
          </a:prstGeom>
        </p:spPr>
        <p:txBody>
          <a:bodyPr wrap="square">
            <a:spAutoFit/>
          </a:bodyPr>
          <a:lstStyle/>
          <a:p>
            <a:r>
              <a:rPr lang="ar-SA" sz="3200" b="1" dirty="0" smtClean="0">
                <a:solidFill>
                  <a:srgbClr val="00B050"/>
                </a:solidFill>
              </a:rPr>
              <a:t>- بماذا تنصحين هدى لإزالة هذه الحروق عن بشرتها؟</a:t>
            </a:r>
            <a:endParaRPr lang="en-US" sz="3200" b="1" dirty="0">
              <a:solidFill>
                <a:srgbClr val="00B050"/>
              </a:solidFill>
            </a:endParaRPr>
          </a:p>
        </p:txBody>
      </p:sp>
      <p:sp>
        <p:nvSpPr>
          <p:cNvPr id="5" name="مستطيل 4"/>
          <p:cNvSpPr/>
          <p:nvPr/>
        </p:nvSpPr>
        <p:spPr>
          <a:xfrm>
            <a:off x="857224" y="1071546"/>
            <a:ext cx="7786710" cy="954107"/>
          </a:xfrm>
          <a:prstGeom prst="rect">
            <a:avLst/>
          </a:prstGeom>
        </p:spPr>
        <p:txBody>
          <a:bodyPr wrap="square">
            <a:spAutoFit/>
          </a:bodyPr>
          <a:lstStyle/>
          <a:p>
            <a:pPr algn="justLow"/>
            <a:r>
              <a:rPr lang="ar-EG" sz="2800" b="1" dirty="0" smtClean="0">
                <a:solidFill>
                  <a:srgbClr val="FF0000"/>
                </a:solidFill>
              </a:rPr>
              <a:t>س6: </a:t>
            </a:r>
            <a:r>
              <a:rPr lang="ar-SA" sz="2800" b="1" dirty="0" smtClean="0">
                <a:solidFill>
                  <a:srgbClr val="FF0000"/>
                </a:solidFill>
              </a:rPr>
              <a:t>استمتعت هدى مع أسرتها في رحلة برية مدة ثلاثة أيام، ولكن تعرضت بشرتها لبعض الحروق من أشعة الشمس</a:t>
            </a:r>
            <a:r>
              <a:rPr lang="ar-EG" sz="2800" b="1" dirty="0" smtClean="0">
                <a:solidFill>
                  <a:srgbClr val="FF0000"/>
                </a:solidFill>
              </a:rPr>
              <a:t>:</a:t>
            </a:r>
          </a:p>
        </p:txBody>
      </p:sp>
      <p:sp>
        <p:nvSpPr>
          <p:cNvPr id="6" name="مستطيل 5"/>
          <p:cNvSpPr/>
          <p:nvPr/>
        </p:nvSpPr>
        <p:spPr>
          <a:xfrm>
            <a:off x="3500430" y="2758385"/>
            <a:ext cx="4572000" cy="1384995"/>
          </a:xfrm>
          <a:prstGeom prst="rect">
            <a:avLst/>
          </a:prstGeom>
        </p:spPr>
        <p:txBody>
          <a:bodyPr>
            <a:spAutoFit/>
          </a:bodyPr>
          <a:lstStyle/>
          <a:p>
            <a:pPr marL="514350" indent="-514350">
              <a:buAutoNum type="arabicPeriod"/>
            </a:pPr>
            <a:r>
              <a:rPr lang="ar-S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نظافة البشرة</a:t>
            </a:r>
            <a:r>
              <a:rPr lang="ar-EG"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marL="514350" indent="-514350">
              <a:buAutoNum type="arabicPeriod"/>
            </a:pPr>
            <a:r>
              <a:rPr lang="ar-S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استخدام الثلج والكمدات</a:t>
            </a:r>
            <a:r>
              <a:rPr lang="ar-EG"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r>
              <a:rPr lang="ar-EG"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a:t>
            </a:r>
            <a:r>
              <a:rPr lang="ar-S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استخدام كريم مناسب</a:t>
            </a:r>
            <a:r>
              <a:rPr lang="ar-EG"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ustDataLst>
      <p:tags r:id="rId1"/>
    </p:custDataLst>
    <p:extLst>
      <p:ext uri="{BB962C8B-B14F-4D97-AF65-F5344CB8AC3E}">
        <p14:creationId xmlns:p14="http://schemas.microsoft.com/office/powerpoint/2010/main" val="143705893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 y="476672"/>
            <a:ext cx="9144001"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رابط كسهم مستقيم 2"/>
          <p:cNvCxnSpPr/>
          <p:nvPr/>
        </p:nvCxnSpPr>
        <p:spPr>
          <a:xfrm>
            <a:off x="6228184" y="1700808"/>
            <a:ext cx="72008" cy="432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flipH="1">
            <a:off x="4644008" y="2132856"/>
            <a:ext cx="165618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2987824" y="2420888"/>
            <a:ext cx="1656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a:off x="2555776" y="2420888"/>
            <a:ext cx="432048"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2555776" y="2996952"/>
            <a:ext cx="792088"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3347864" y="3717032"/>
            <a:ext cx="979512" cy="180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a:off x="4047673" y="3897051"/>
            <a:ext cx="279703"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flipH="1">
            <a:off x="6228184" y="1556792"/>
            <a:ext cx="1224136"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a:off x="4047673" y="4329099"/>
            <a:ext cx="139851" cy="684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رابط كسهم مستقيم 31"/>
          <p:cNvCxnSpPr/>
          <p:nvPr/>
        </p:nvCxnSpPr>
        <p:spPr>
          <a:xfrm flipH="1">
            <a:off x="3131840" y="5013175"/>
            <a:ext cx="1055684" cy="288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a:off x="3131840" y="5301208"/>
            <a:ext cx="1152128"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رابط كسهم مستقيم 37"/>
          <p:cNvCxnSpPr/>
          <p:nvPr/>
        </p:nvCxnSpPr>
        <p:spPr>
          <a:xfrm>
            <a:off x="4283968" y="5733256"/>
            <a:ext cx="504056"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64316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6215042" y="1142984"/>
            <a:ext cx="292895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800" b="1" dirty="0" smtClean="0">
                <a:solidFill>
                  <a:srgbClr val="FF0000"/>
                </a:solidFill>
              </a:rPr>
              <a:t>أنواع البشرة:</a:t>
            </a:r>
            <a:endParaRPr lang="ar-EG" sz="2800" b="1" dirty="0" smtClean="0">
              <a:solidFill>
                <a:srgbClr val="002060"/>
              </a:solidFill>
            </a:endParaRPr>
          </a:p>
        </p:txBody>
      </p:sp>
      <p:sp>
        <p:nvSpPr>
          <p:cNvPr id="15" name="عنوان 2"/>
          <p:cNvSpPr txBox="1">
            <a:spLocks/>
          </p:cNvSpPr>
          <p:nvPr/>
        </p:nvSpPr>
        <p:spPr>
          <a:xfrm>
            <a:off x="5327576" y="530522"/>
            <a:ext cx="3816424" cy="612462"/>
          </a:xfrm>
          <a:prstGeom prst="rect">
            <a:avLst/>
          </a:prstGeom>
          <a:solidFill>
            <a:schemeClr val="accent5">
              <a:lumMod val="75000"/>
            </a:schemeClr>
          </a:solidFill>
        </p:spPr>
        <p:txBody>
          <a:bodyPr/>
          <a:lstStyle/>
          <a:p>
            <a:pPr algn="ctr">
              <a:spcBef>
                <a:spcPct val="0"/>
              </a:spcBef>
              <a:defRPr/>
            </a:pPr>
            <a:r>
              <a:rPr lang="ar-EG" sz="3200" b="1" dirty="0" smtClean="0">
                <a:solidFill>
                  <a:prstClr val="black"/>
                </a:solidFill>
                <a:cs typeface="Times New Roman"/>
              </a:rPr>
              <a:t>بشرتي</a:t>
            </a:r>
            <a:endParaRPr lang="en-US" sz="3200" b="1" dirty="0">
              <a:solidFill>
                <a:prstClr val="black"/>
              </a:solidFill>
            </a:endParaRPr>
          </a:p>
        </p:txBody>
      </p:sp>
      <p:sp>
        <p:nvSpPr>
          <p:cNvPr id="16" name="مربع نص 15"/>
          <p:cNvSpPr txBox="1"/>
          <p:nvPr/>
        </p:nvSpPr>
        <p:spPr>
          <a:xfrm>
            <a:off x="1727176" y="571480"/>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الشرح</a:t>
            </a:r>
            <a:endParaRPr lang="ar-EG" sz="32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17" name="مربع نص 13"/>
          <p:cNvSpPr txBox="1"/>
          <p:nvPr/>
        </p:nvSpPr>
        <p:spPr>
          <a:xfrm>
            <a:off x="6000728" y="1928802"/>
            <a:ext cx="314327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400" b="1" dirty="0" smtClean="0">
                <a:solidFill>
                  <a:srgbClr val="002060"/>
                </a:solidFill>
              </a:rPr>
              <a:t>1.العادية.</a:t>
            </a:r>
          </a:p>
          <a:p>
            <a:pPr algn="justLow"/>
            <a:endParaRPr lang="ar-EG" sz="2400" b="1" dirty="0" smtClean="0">
              <a:solidFill>
                <a:srgbClr val="002060"/>
              </a:solidFill>
            </a:endParaRPr>
          </a:p>
        </p:txBody>
      </p:sp>
      <p:sp>
        <p:nvSpPr>
          <p:cNvPr id="18" name="مربع نص 13"/>
          <p:cNvSpPr txBox="1"/>
          <p:nvPr/>
        </p:nvSpPr>
        <p:spPr>
          <a:xfrm>
            <a:off x="6000728" y="2786058"/>
            <a:ext cx="314327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400" b="1" dirty="0" smtClean="0">
                <a:solidFill>
                  <a:srgbClr val="002060"/>
                </a:solidFill>
              </a:rPr>
              <a:t>2.الجافة.</a:t>
            </a:r>
          </a:p>
          <a:p>
            <a:pPr algn="justLow"/>
            <a:endParaRPr lang="ar-EG" sz="2400" b="1" dirty="0" smtClean="0">
              <a:solidFill>
                <a:srgbClr val="002060"/>
              </a:solidFill>
            </a:endParaRPr>
          </a:p>
        </p:txBody>
      </p:sp>
      <p:sp>
        <p:nvSpPr>
          <p:cNvPr id="19" name="مربع نص 13"/>
          <p:cNvSpPr txBox="1"/>
          <p:nvPr/>
        </p:nvSpPr>
        <p:spPr>
          <a:xfrm>
            <a:off x="6000728" y="3643314"/>
            <a:ext cx="314327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400" b="1" dirty="0" smtClean="0">
                <a:solidFill>
                  <a:srgbClr val="002060"/>
                </a:solidFill>
              </a:rPr>
              <a:t>3.الدهنية</a:t>
            </a:r>
          </a:p>
          <a:p>
            <a:pPr algn="justLow"/>
            <a:endParaRPr lang="ar-EG" sz="2400" b="1" dirty="0" smtClean="0">
              <a:solidFill>
                <a:srgbClr val="002060"/>
              </a:solidFill>
            </a:endParaRPr>
          </a:p>
        </p:txBody>
      </p:sp>
      <p:sp>
        <p:nvSpPr>
          <p:cNvPr id="20" name="مربع نص 13"/>
          <p:cNvSpPr txBox="1"/>
          <p:nvPr/>
        </p:nvSpPr>
        <p:spPr>
          <a:xfrm>
            <a:off x="6000728" y="4500570"/>
            <a:ext cx="314327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a:r>
              <a:rPr lang="ar-EG" sz="2400" b="1" dirty="0" smtClean="0">
                <a:solidFill>
                  <a:srgbClr val="002060"/>
                </a:solidFill>
              </a:rPr>
              <a:t>4.المختلطة.</a:t>
            </a:r>
          </a:p>
          <a:p>
            <a:pPr algn="justLow"/>
            <a:endParaRPr lang="ar-EG" sz="2400" b="1" dirty="0" smtClean="0">
              <a:solidFill>
                <a:srgbClr val="002060"/>
              </a:solidFill>
            </a:endParaRPr>
          </a:p>
        </p:txBody>
      </p:sp>
    </p:spTree>
    <p:custDataLst>
      <p:tags r:id="rId1"/>
    </p:custDataLst>
    <p:extLst>
      <p:ext uri="{BB962C8B-B14F-4D97-AF65-F5344CB8AC3E}">
        <p14:creationId xmlns:p14="http://schemas.microsoft.com/office/powerpoint/2010/main" val="2368594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معالجة متعاقبة 4"/>
          <p:cNvSpPr/>
          <p:nvPr/>
        </p:nvSpPr>
        <p:spPr>
          <a:xfrm>
            <a:off x="0" y="1142984"/>
            <a:ext cx="9144000" cy="5143536"/>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 name="مستطيل 3"/>
          <p:cNvSpPr/>
          <p:nvPr/>
        </p:nvSpPr>
        <p:spPr>
          <a:xfrm>
            <a:off x="0" y="1285860"/>
            <a:ext cx="8775297" cy="5016758"/>
          </a:xfrm>
          <a:prstGeom prst="rect">
            <a:avLst/>
          </a:prstGeom>
        </p:spPr>
        <p:txBody>
          <a:bodyPr wrap="square">
            <a:spAutoFit/>
          </a:bodyPr>
          <a:lstStyle/>
          <a:p>
            <a:r>
              <a:rPr lang="ar-EG" sz="3200" b="1" dirty="0" smtClean="0">
                <a:ln w="1905"/>
                <a:solidFill>
                  <a:srgbClr val="C00000"/>
                </a:solidFill>
                <a:effectLst>
                  <a:innerShdw blurRad="69850" dist="43180" dir="5400000">
                    <a:srgbClr val="000000">
                      <a:alpha val="65000"/>
                    </a:srgbClr>
                  </a:innerShdw>
                </a:effectLst>
              </a:rPr>
              <a:t>كيف أعرف نوع بشرتي.</a:t>
            </a:r>
            <a:endParaRPr lang="en-US" sz="3200" b="1" dirty="0">
              <a:ln w="1905"/>
              <a:solidFill>
                <a:srgbClr val="C00000"/>
              </a:solidFill>
              <a:effectLst>
                <a:innerShdw blurRad="69850" dist="43180" dir="5400000">
                  <a:srgbClr val="000000">
                    <a:alpha val="65000"/>
                  </a:srgbClr>
                </a:innerShdw>
              </a:effectLst>
            </a:endParaRPr>
          </a:p>
          <a:p>
            <a:r>
              <a:rPr lang="ar-EG" sz="3200" b="1" dirty="0" smtClean="0">
                <a:ln w="1905"/>
                <a:solidFill>
                  <a:srgbClr val="002060"/>
                </a:solidFill>
                <a:effectLst>
                  <a:innerShdw blurRad="69850" dist="43180" dir="5400000">
                    <a:srgbClr val="000000">
                      <a:alpha val="65000"/>
                    </a:srgbClr>
                  </a:innerShdw>
                </a:effectLst>
              </a:rPr>
              <a:t>إتبعي الخطوات الآتية لتكتشفي نوع بشرتك بمفردك:</a:t>
            </a:r>
          </a:p>
          <a:p>
            <a:endParaRPr lang="ar-EG" sz="3200" b="1" dirty="0" smtClean="0">
              <a:ln w="1905"/>
              <a:solidFill>
                <a:srgbClr val="002060"/>
              </a:solidFill>
              <a:effectLst>
                <a:innerShdw blurRad="69850" dist="43180" dir="5400000">
                  <a:srgbClr val="000000">
                    <a:alpha val="65000"/>
                  </a:srgbClr>
                </a:innerShdw>
              </a:effectLst>
            </a:endParaRPr>
          </a:p>
          <a:p>
            <a:r>
              <a:rPr lang="ar-EG" sz="3200" b="1" dirty="0" smtClean="0">
                <a:ln w="1905"/>
                <a:solidFill>
                  <a:srgbClr val="002060"/>
                </a:solidFill>
                <a:effectLst>
                  <a:innerShdw blurRad="69850" dist="43180" dir="5400000">
                    <a:srgbClr val="000000">
                      <a:alpha val="65000"/>
                    </a:srgbClr>
                  </a:innerShdw>
                </a:effectLst>
              </a:rPr>
              <a:t>1.إغسلي وجهك بالماء والغسول المناسب,وجففيه جيدا بالمنشفة أو المنديل.</a:t>
            </a:r>
          </a:p>
          <a:p>
            <a:r>
              <a:rPr lang="ar-EG" sz="3200" b="1" dirty="0" smtClean="0">
                <a:ln w="1905"/>
                <a:solidFill>
                  <a:srgbClr val="002060"/>
                </a:solidFill>
                <a:effectLst>
                  <a:innerShdw blurRad="69850" dist="43180" dir="5400000">
                    <a:srgbClr val="000000">
                      <a:alpha val="65000"/>
                    </a:srgbClr>
                  </a:innerShdw>
                </a:effectLst>
              </a:rPr>
              <a:t>2.بعد ساعة كاملة أحضري منديلا ورقيا وضعيه علي وجهك وامسحي به جبهتك,فإذا ظهرت آثار الدهون  دل ذلك علي أن بشرتك دهنية,وإذا لم يظهر أثر الدهون دل ذلك علي أنها جافة,وإذا كانت دهنية في مواقع وجافة في أخري فهي بشرة مختلطة.ويمكن كذلك معرفة البشرة من مظهرها.</a:t>
            </a:r>
            <a:endParaRPr lang="en-US" dirty="0">
              <a:solidFill>
                <a:srgbClr val="002060"/>
              </a:solidFill>
            </a:endParaRPr>
          </a:p>
        </p:txBody>
      </p:sp>
      <p:sp>
        <p:nvSpPr>
          <p:cNvPr id="8" name="مربع نص 7"/>
          <p:cNvSpPr txBox="1"/>
          <p:nvPr/>
        </p:nvSpPr>
        <p:spPr>
          <a:xfrm>
            <a:off x="1727176" y="571480"/>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الشرح</a:t>
            </a:r>
            <a:endParaRPr lang="ar-EG" sz="32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9189561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5543600" y="571480"/>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نشاط 1</a:t>
            </a:r>
            <a:endParaRPr lang="ar-EG" sz="32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3083666" y="1404964"/>
            <a:ext cx="3072509"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0"/>
            <a:r>
              <a:rPr lang="ar-EG" sz="2800" b="1" dirty="0" smtClean="0">
                <a:solidFill>
                  <a:srgbClr val="FF0000"/>
                </a:solidFill>
              </a:rPr>
              <a:t>لوني نوع البشرة وصفاتها بلون واحد:</a:t>
            </a:r>
            <a:endParaRPr lang="ar-EG" sz="2800" b="1" dirty="0" smtClean="0">
              <a:solidFill>
                <a:srgbClr val="002060"/>
              </a:solidFill>
            </a:endParaRPr>
          </a:p>
        </p:txBody>
      </p:sp>
      <p:sp>
        <p:nvSpPr>
          <p:cNvPr id="6" name="مربع نص 5"/>
          <p:cNvSpPr txBox="1"/>
          <p:nvPr/>
        </p:nvSpPr>
        <p:spPr>
          <a:xfrm>
            <a:off x="154709" y="3435644"/>
            <a:ext cx="2928958" cy="523220"/>
          </a:xfrm>
          <a:prstGeom prst="rect">
            <a:avLst/>
          </a:prstGeom>
          <a:solidFill>
            <a:schemeClr val="tx1">
              <a:lumMod val="85000"/>
              <a:lumOff val="15000"/>
            </a:schemeClr>
          </a:solidFill>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0"/>
            <a:r>
              <a:rPr lang="ar-SA" sz="2800" b="1" dirty="0" smtClean="0">
                <a:solidFill>
                  <a:schemeClr val="bg1"/>
                </a:solidFill>
              </a:rPr>
              <a:t>بشرة دهنية</a:t>
            </a:r>
            <a:endParaRPr lang="ar-EG" sz="2800" b="1" dirty="0" smtClean="0">
              <a:solidFill>
                <a:schemeClr val="bg1"/>
              </a:solidFill>
            </a:endParaRPr>
          </a:p>
        </p:txBody>
      </p:sp>
      <p:sp>
        <p:nvSpPr>
          <p:cNvPr id="8" name="مربع نص 7"/>
          <p:cNvSpPr txBox="1"/>
          <p:nvPr/>
        </p:nvSpPr>
        <p:spPr>
          <a:xfrm>
            <a:off x="154709" y="2545692"/>
            <a:ext cx="2928958" cy="523220"/>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0"/>
            <a:r>
              <a:rPr lang="ar-SA" sz="2800" b="1" dirty="0" smtClean="0">
                <a:solidFill>
                  <a:schemeClr val="tx2">
                    <a:lumMod val="50000"/>
                  </a:schemeClr>
                </a:solidFill>
              </a:rPr>
              <a:t>بشرة جافة</a:t>
            </a:r>
            <a:endParaRPr lang="ar-EG" sz="2800" b="1" dirty="0" smtClean="0">
              <a:solidFill>
                <a:schemeClr val="tx2">
                  <a:lumMod val="50000"/>
                </a:schemeClr>
              </a:solidFill>
            </a:endParaRPr>
          </a:p>
        </p:txBody>
      </p:sp>
      <p:sp>
        <p:nvSpPr>
          <p:cNvPr id="10" name="مربع نص 9"/>
          <p:cNvSpPr txBox="1"/>
          <p:nvPr/>
        </p:nvSpPr>
        <p:spPr>
          <a:xfrm>
            <a:off x="6156176" y="2383891"/>
            <a:ext cx="2928958" cy="954107"/>
          </a:xfrm>
          <a:prstGeom prst="rect">
            <a:avLst/>
          </a:prstGeom>
          <a:solidFill>
            <a:schemeClr val="accent5">
              <a:lumMod val="75000"/>
            </a:schemeClr>
          </a:solidFill>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0"/>
            <a:r>
              <a:rPr lang="ar-SA" sz="2800" b="1" dirty="0" smtClean="0">
                <a:solidFill>
                  <a:srgbClr val="00B050"/>
                </a:solidFill>
              </a:rPr>
              <a:t>تكون لامعة زيتية الملمس</a:t>
            </a:r>
            <a:endParaRPr lang="ar-EG" sz="2800" b="1" dirty="0" smtClean="0">
              <a:solidFill>
                <a:srgbClr val="00B050"/>
              </a:solidFill>
            </a:endParaRPr>
          </a:p>
        </p:txBody>
      </p:sp>
      <p:sp>
        <p:nvSpPr>
          <p:cNvPr id="11" name="مربع نص 10"/>
          <p:cNvSpPr txBox="1"/>
          <p:nvPr/>
        </p:nvSpPr>
        <p:spPr>
          <a:xfrm>
            <a:off x="6156176" y="3692299"/>
            <a:ext cx="2928958" cy="523220"/>
          </a:xfrm>
          <a:prstGeom prst="rect">
            <a:avLst/>
          </a:prstGeom>
          <a:solidFill>
            <a:schemeClr val="accent6">
              <a:lumMod val="75000"/>
            </a:schemeClr>
          </a:solidFill>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0"/>
            <a:r>
              <a:rPr lang="ar-SA" sz="2800" b="1" dirty="0" smtClean="0">
                <a:solidFill>
                  <a:schemeClr val="tx1"/>
                </a:solidFill>
              </a:rPr>
              <a:t>بشرة عادية</a:t>
            </a:r>
            <a:endParaRPr lang="ar-EG" sz="2800" b="1" dirty="0" smtClean="0">
              <a:solidFill>
                <a:schemeClr val="tx1"/>
              </a:solidFill>
            </a:endParaRPr>
          </a:p>
        </p:txBody>
      </p:sp>
      <p:sp>
        <p:nvSpPr>
          <p:cNvPr id="12" name="مربع نص 11"/>
          <p:cNvSpPr txBox="1"/>
          <p:nvPr/>
        </p:nvSpPr>
        <p:spPr>
          <a:xfrm>
            <a:off x="6156176" y="4757465"/>
            <a:ext cx="2928958" cy="523220"/>
          </a:xfrm>
          <a:prstGeom prst="rect">
            <a:avLst/>
          </a:prstGeom>
          <a:solidFill>
            <a:schemeClr val="bg1">
              <a:lumMod val="50000"/>
            </a:schemeClr>
          </a:solidFill>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0"/>
            <a:r>
              <a:rPr lang="ar-SA" sz="2800" b="1" dirty="0" smtClean="0">
                <a:solidFill>
                  <a:srgbClr val="FF0000"/>
                </a:solidFill>
              </a:rPr>
              <a:t>خالية من الرطوبة</a:t>
            </a:r>
            <a:endParaRPr lang="ar-EG" sz="2800" b="1" dirty="0" smtClean="0">
              <a:solidFill>
                <a:srgbClr val="002060"/>
              </a:solidFill>
            </a:endParaRPr>
          </a:p>
        </p:txBody>
      </p:sp>
      <p:sp>
        <p:nvSpPr>
          <p:cNvPr id="13" name="مربع نص 12"/>
          <p:cNvSpPr txBox="1"/>
          <p:nvPr/>
        </p:nvSpPr>
        <p:spPr>
          <a:xfrm>
            <a:off x="154709" y="4111134"/>
            <a:ext cx="2928958" cy="1815882"/>
          </a:xfrm>
          <a:prstGeom prst="rect">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0"/>
            <a:r>
              <a:rPr lang="ar-SA" sz="2800" b="1" dirty="0" smtClean="0">
                <a:solidFill>
                  <a:srgbClr val="FF0000"/>
                </a:solidFill>
              </a:rPr>
              <a:t>تكون ملساء </a:t>
            </a:r>
            <a:r>
              <a:rPr lang="ar-SA" sz="2800" b="1" dirty="0" err="1" smtClean="0">
                <a:solidFill>
                  <a:srgbClr val="FF0000"/>
                </a:solidFill>
              </a:rPr>
              <a:t>ومتعدلة</a:t>
            </a:r>
            <a:r>
              <a:rPr lang="ar-SA" sz="2800" b="1" dirty="0" smtClean="0">
                <a:solidFill>
                  <a:srgbClr val="FF0000"/>
                </a:solidFill>
              </a:rPr>
              <a:t> الرطوبة لا تظهر عليها الإفرازات الدهنية التي تعطي معانا واضحا.</a:t>
            </a:r>
            <a:endParaRPr lang="ar-EG" sz="2800" b="1" dirty="0" smtClean="0">
              <a:solidFill>
                <a:srgbClr val="002060"/>
              </a:solidFill>
            </a:endParaRPr>
          </a:p>
        </p:txBody>
      </p:sp>
    </p:spTree>
    <p:custDataLst>
      <p:tags r:id="rId1"/>
    </p:custDataLst>
    <p:extLst>
      <p:ext uri="{BB962C8B-B14F-4D97-AF65-F5344CB8AC3E}">
        <p14:creationId xmlns:p14="http://schemas.microsoft.com/office/powerpoint/2010/main" val="26730751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11560" y="1948460"/>
            <a:ext cx="7789034" cy="2677656"/>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Low"/>
            <a:r>
              <a:rPr lang="ar-SA" sz="2800" b="1" dirty="0">
                <a:solidFill>
                  <a:srgbClr val="FF0000"/>
                </a:solidFill>
              </a:rPr>
              <a:t>قدمي طرائق وأساليب إبداعية لتوعية زميلاتك حول طرائق حماية البشرة.</a:t>
            </a:r>
          </a:p>
          <a:p>
            <a:pPr algn="justLow"/>
            <a:endParaRPr lang="en-US" sz="2800" b="1" dirty="0">
              <a:solidFill>
                <a:srgbClr val="FF0000"/>
              </a:solidFill>
            </a:endParaRPr>
          </a:p>
          <a:p>
            <a:r>
              <a:rPr lang="ar-EG" sz="2800" b="1" dirty="0" smtClean="0">
                <a:ln>
                  <a:prstDash val="solid"/>
                </a:ln>
                <a:solidFill>
                  <a:schemeClr val="tx2"/>
                </a:solidFill>
                <a:effectLst>
                  <a:outerShdw blurRad="88000" dist="50800" dir="5040000" algn="tl">
                    <a:schemeClr val="accent4">
                      <a:tint val="80000"/>
                      <a:satMod val="250000"/>
                      <a:alpha val="45000"/>
                    </a:schemeClr>
                  </a:outerShdw>
                </a:effectLst>
              </a:rPr>
              <a:t>- استخدام الكريمات المرطبة للبشرة.</a:t>
            </a:r>
          </a:p>
          <a:p>
            <a:r>
              <a:rPr lang="ar-EG" sz="2800" b="1" dirty="0" smtClean="0">
                <a:ln>
                  <a:prstDash val="solid"/>
                </a:ln>
                <a:solidFill>
                  <a:schemeClr val="tx2"/>
                </a:solidFill>
                <a:effectLst>
                  <a:outerShdw blurRad="88000" dist="50800" dir="5040000" algn="tl">
                    <a:schemeClr val="accent4">
                      <a:tint val="80000"/>
                      <a:satMod val="250000"/>
                      <a:alpha val="45000"/>
                    </a:schemeClr>
                  </a:outerShdw>
                </a:effectLst>
              </a:rPr>
              <a:t>- غسل الوجه بالماء والصابون يومياً.</a:t>
            </a:r>
          </a:p>
          <a:p>
            <a:r>
              <a:rPr lang="ar-EG" sz="2800" b="1" dirty="0" smtClean="0">
                <a:ln>
                  <a:prstDash val="solid"/>
                </a:ln>
                <a:solidFill>
                  <a:schemeClr val="tx2"/>
                </a:solidFill>
                <a:effectLst>
                  <a:outerShdw blurRad="88000" dist="50800" dir="5040000" algn="tl">
                    <a:schemeClr val="accent4">
                      <a:tint val="80000"/>
                      <a:satMod val="250000"/>
                      <a:alpha val="45000"/>
                    </a:schemeClr>
                  </a:outerShdw>
                </a:effectLst>
              </a:rPr>
              <a:t>- استخدام كريم واقي من أشعة الشمس.</a:t>
            </a:r>
            <a:endParaRPr lang="en-US" sz="2800" b="1" dirty="0">
              <a:ln>
                <a:prstDash val="solid"/>
              </a:ln>
              <a:solidFill>
                <a:schemeClr val="tx2"/>
              </a:solidFill>
              <a:effectLst>
                <a:outerShdw blurRad="88000" dist="50800" dir="5040000" algn="tl">
                  <a:schemeClr val="accent4">
                    <a:tint val="80000"/>
                    <a:satMod val="250000"/>
                    <a:alpha val="45000"/>
                  </a:schemeClr>
                </a:outerShdw>
              </a:effectLst>
            </a:endParaRPr>
          </a:p>
        </p:txBody>
      </p:sp>
      <p:sp>
        <p:nvSpPr>
          <p:cNvPr id="7" name="مربع نص 6"/>
          <p:cNvSpPr txBox="1"/>
          <p:nvPr/>
        </p:nvSpPr>
        <p:spPr>
          <a:xfrm>
            <a:off x="1727176" y="571480"/>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نشاط 2</a:t>
            </a:r>
            <a:endParaRPr lang="ar-SA"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41285592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up)">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up)">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up)">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27176" y="1285860"/>
            <a:ext cx="7416824" cy="2677656"/>
          </a:xfrm>
          <a:prstGeom prst="rect">
            <a:avLst/>
          </a:prstGeom>
        </p:spPr>
        <p:txBody>
          <a:bodyPr wrap="square">
            <a:spAutoFit/>
          </a:bodyPr>
          <a:lstStyle/>
          <a:p>
            <a:r>
              <a:rPr lang="ar-EG" sz="2800" b="1" dirty="0" smtClean="0">
                <a:solidFill>
                  <a:srgbClr val="C00000"/>
                </a:solidFill>
              </a:rPr>
              <a:t>نظافة البشرة :</a:t>
            </a:r>
          </a:p>
          <a:p>
            <a:r>
              <a:rPr lang="ar-EG" sz="2800" b="1" dirty="0" smtClean="0">
                <a:solidFill>
                  <a:prstClr val="black"/>
                </a:solidFill>
              </a:rPr>
              <a:t>النظافة المستمرة تزيل العرق والبكتيريا عن البشرة ,وتكسبها الرائحة الطيبة ,لذا عليك أن تغسلي بشرتك وتشطفيها جيدا بكمية كافية من الماء ,ثم تجففيها مباشرة ولا تتركيها تجف وحدها وضعي قليلا من الكريم المرطب المناسب علي الكفين والذراعين وجانبي الوجه والرقبة.</a:t>
            </a:r>
            <a:endParaRPr lang="en-US" sz="2800" b="1" dirty="0">
              <a:solidFill>
                <a:prstClr val="black"/>
              </a:solidFill>
            </a:endParaRPr>
          </a:p>
        </p:txBody>
      </p:sp>
      <p:sp>
        <p:nvSpPr>
          <p:cNvPr id="7" name="مربع نص 6"/>
          <p:cNvSpPr txBox="1"/>
          <p:nvPr/>
        </p:nvSpPr>
        <p:spPr>
          <a:xfrm>
            <a:off x="2571736" y="500042"/>
            <a:ext cx="3600400" cy="584775"/>
          </a:xfrm>
          <a:prstGeom prst="rect">
            <a:avLst/>
          </a:prstGeom>
          <a:noFill/>
        </p:spPr>
        <p:txBody>
          <a:bodyPr wrap="square" rtlCol="1">
            <a:spAutoFit/>
          </a:bodyPr>
          <a:lstStyle/>
          <a:p>
            <a:pPr algn="ctr"/>
            <a:r>
              <a:rPr lang="ar-EG" sz="3200"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الشرح</a:t>
            </a:r>
            <a:endParaRPr lang="ar-EG" sz="32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6" name="مستطيل 3"/>
          <p:cNvSpPr/>
          <p:nvPr/>
        </p:nvSpPr>
        <p:spPr>
          <a:xfrm>
            <a:off x="1727176" y="4071942"/>
            <a:ext cx="7416824" cy="2246769"/>
          </a:xfrm>
          <a:prstGeom prst="rect">
            <a:avLst/>
          </a:prstGeom>
        </p:spPr>
        <p:txBody>
          <a:bodyPr wrap="square">
            <a:spAutoFit/>
          </a:bodyPr>
          <a:lstStyle/>
          <a:p>
            <a:r>
              <a:rPr lang="ar-EG" sz="2800" b="1" dirty="0" smtClean="0">
                <a:solidFill>
                  <a:srgbClr val="00B050"/>
                </a:solidFill>
              </a:rPr>
              <a:t>فيتامين (</a:t>
            </a:r>
            <a:r>
              <a:rPr lang="en-US" sz="2800" b="1" dirty="0" smtClean="0">
                <a:solidFill>
                  <a:srgbClr val="00B050"/>
                </a:solidFill>
              </a:rPr>
              <a:t>(C </a:t>
            </a:r>
            <a:r>
              <a:rPr lang="ar-EG" sz="2800" b="1" dirty="0" smtClean="0">
                <a:solidFill>
                  <a:srgbClr val="00B050"/>
                </a:solidFill>
              </a:rPr>
              <a:t> و (</a:t>
            </a:r>
            <a:r>
              <a:rPr lang="en-US" sz="2800" b="1" dirty="0" smtClean="0">
                <a:solidFill>
                  <a:srgbClr val="00B050"/>
                </a:solidFill>
              </a:rPr>
              <a:t>(A</a:t>
            </a:r>
            <a:r>
              <a:rPr lang="ar-EG" sz="2800" b="1" dirty="0" smtClean="0">
                <a:solidFill>
                  <a:srgbClr val="00B050"/>
                </a:solidFill>
              </a:rPr>
              <a:t>ضروريان للحفاظ علي قوة البشرة وليونتها.ويتوفران في الفراولة والحمضيات والملفوف والطماطم والجزر, التمارين الرياضية تزيد من نضارة البشرة وليونتها,وتحافظ علي صحة خلايا البشرة ,المشي يساعد علي فتح مسامات الجلد. </a:t>
            </a:r>
            <a:endParaRPr lang="en-US" sz="2800" b="1" dirty="0">
              <a:solidFill>
                <a:srgbClr val="00B050"/>
              </a:solidFill>
            </a:endParaRPr>
          </a:p>
        </p:txBody>
      </p:sp>
    </p:spTree>
    <p:custDataLst>
      <p:tags r:id="rId1"/>
    </p:custDataLst>
    <p:extLst>
      <p:ext uri="{BB962C8B-B14F-4D97-AF65-F5344CB8AC3E}">
        <p14:creationId xmlns:p14="http://schemas.microsoft.com/office/powerpoint/2010/main" val="26518405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1500174"/>
            <a:ext cx="9144000" cy="3970318"/>
          </a:xfrm>
          <a:prstGeom prst="rect">
            <a:avLst/>
          </a:prstGeom>
        </p:spPr>
        <p:txBody>
          <a:bodyPr wrap="square">
            <a:spAutoFit/>
          </a:bodyPr>
          <a:lstStyle/>
          <a:p>
            <a:r>
              <a:rPr lang="ar-EG" sz="2800" b="1" dirty="0" smtClean="0">
                <a:solidFill>
                  <a:schemeClr val="bg1">
                    <a:lumMod val="50000"/>
                  </a:schemeClr>
                </a:solidFill>
              </a:rPr>
              <a:t>1.الإقلال من تناول الدهون والزيوت والمواد السكرية,والإكثار من تناول الماء والأغذية المفيدة التي تجعل البشرة الدهنية أقرب إلي البشرة العادية.</a:t>
            </a:r>
          </a:p>
          <a:p>
            <a:r>
              <a:rPr lang="ar-EG" sz="2800" b="1" dirty="0" smtClean="0">
                <a:solidFill>
                  <a:schemeClr val="accent4"/>
                </a:solidFill>
              </a:rPr>
              <a:t>2.تناول البروتيننات كاللحوم بأنواعها والحليب ومنتجاته والفيتامينات كالخضراوات والفواكه التي تحمي البشرة من الجفاف والتشقق وتقي من الألتهابات الجلدية ولاسيما فيتاميني (أ.ج).</a:t>
            </a:r>
          </a:p>
          <a:p>
            <a:r>
              <a:rPr lang="ar-EG" sz="2800" b="1" dirty="0" smtClean="0">
                <a:solidFill>
                  <a:schemeClr val="accent2">
                    <a:lumMod val="60000"/>
                    <a:lumOff val="40000"/>
                  </a:schemeClr>
                </a:solidFill>
              </a:rPr>
              <a:t>3.تناول الأغذية الغنية بالألياف النباتية كالفواكه والخضراوات وخبز البر.التي تقي من احتمال الإصابة بالإمساك الذي يعد سببا من أسباب تكون الدهون في البشرة.</a:t>
            </a:r>
          </a:p>
          <a:p>
            <a:r>
              <a:rPr lang="ar-EG" sz="2800" b="1" dirty="0" smtClean="0">
                <a:solidFill>
                  <a:schemeClr val="tx2">
                    <a:lumMod val="75000"/>
                  </a:schemeClr>
                </a:solidFill>
              </a:rPr>
              <a:t>4.تناول الغذاء المتوازن يفيد في صحة الجلد عامة وفي تحسين البشرة خاصة.</a:t>
            </a:r>
            <a:endParaRPr lang="en-US" sz="2800" b="1" dirty="0">
              <a:solidFill>
                <a:schemeClr val="tx2">
                  <a:lumMod val="75000"/>
                </a:schemeClr>
              </a:solidFill>
            </a:endParaRPr>
          </a:p>
        </p:txBody>
      </p:sp>
      <p:sp>
        <p:nvSpPr>
          <p:cNvPr id="7" name="عنوان 2"/>
          <p:cNvSpPr txBox="1">
            <a:spLocks/>
          </p:cNvSpPr>
          <p:nvPr/>
        </p:nvSpPr>
        <p:spPr>
          <a:xfrm>
            <a:off x="0" y="500042"/>
            <a:ext cx="9144000" cy="928694"/>
          </a:xfrm>
          <a:prstGeom prst="rect">
            <a:avLst/>
          </a:prstGeom>
          <a:solidFill>
            <a:schemeClr val="accent5">
              <a:lumMod val="75000"/>
            </a:schemeClr>
          </a:solidFill>
        </p:spPr>
        <p:txBody>
          <a:bodyPr/>
          <a:lstStyle/>
          <a:p>
            <a:pPr algn="ctr">
              <a:spcBef>
                <a:spcPct val="0"/>
              </a:spcBef>
              <a:defRPr/>
            </a:pPr>
            <a:r>
              <a:rPr lang="ar-EG" sz="2800" b="1" dirty="0" smtClean="0">
                <a:solidFill>
                  <a:prstClr val="black"/>
                </a:solidFill>
                <a:cs typeface="Times New Roman"/>
              </a:rPr>
              <a:t>للغذاء دورا رئيس في المحافظة علي نضارة البشرة وجمالها,لذلك ينصح بالآتي:</a:t>
            </a:r>
          </a:p>
          <a:p>
            <a:pPr algn="ctr">
              <a:spcBef>
                <a:spcPct val="0"/>
              </a:spcBef>
              <a:defRPr/>
            </a:pPr>
            <a:endParaRPr lang="en-US" sz="3200" dirty="0">
              <a:solidFill>
                <a:prstClr val="black"/>
              </a:solidFill>
            </a:endParaRPr>
          </a:p>
        </p:txBody>
      </p:sp>
    </p:spTree>
    <p:custDataLst>
      <p:tags r:id="rId1"/>
    </p:custDataLst>
    <p:extLst>
      <p:ext uri="{BB962C8B-B14F-4D97-AF65-F5344CB8AC3E}">
        <p14:creationId xmlns:p14="http://schemas.microsoft.com/office/powerpoint/2010/main" val="4539384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1144</TotalTime>
  <Words>1739</Words>
  <Application>Microsoft Office PowerPoint</Application>
  <PresentationFormat>عرض على الشاشة (3:4)‏</PresentationFormat>
  <Paragraphs>210</Paragraphs>
  <Slides>35</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35</vt:i4>
      </vt:variant>
    </vt:vector>
  </HeadingPairs>
  <TitlesOfParts>
    <vt:vector size="42" baseType="lpstr">
      <vt:lpstr>Arial</vt:lpstr>
      <vt:lpstr>Calibri</vt:lpstr>
      <vt:lpstr>Times New Roman</vt:lpstr>
      <vt:lpstr>Traditional Arabic</vt:lpstr>
      <vt:lpstr>Wingdings 2</vt:lpstr>
      <vt:lpstr>تصميم مخصص</vt:lpstr>
      <vt:lpstr>1_تصميم مخصص</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Al-Noor</cp:lastModifiedBy>
  <cp:revision>137</cp:revision>
  <dcterms:created xsi:type="dcterms:W3CDTF">2015-03-17T18:44:23Z</dcterms:created>
  <dcterms:modified xsi:type="dcterms:W3CDTF">2019-08-09T08:53:38Z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