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9" r:id="rId1"/>
  </p:sldMasterIdLst>
  <p:notesMasterIdLst>
    <p:notesMasterId r:id="rId41"/>
  </p:notesMasterIdLst>
  <p:sldIdLst>
    <p:sldId id="402" r:id="rId2"/>
    <p:sldId id="403" r:id="rId3"/>
    <p:sldId id="399" r:id="rId4"/>
    <p:sldId id="392" r:id="rId5"/>
    <p:sldId id="393" r:id="rId6"/>
    <p:sldId id="401" r:id="rId7"/>
    <p:sldId id="390" r:id="rId8"/>
    <p:sldId id="407" r:id="rId9"/>
    <p:sldId id="408" r:id="rId10"/>
    <p:sldId id="410" r:id="rId11"/>
    <p:sldId id="411" r:id="rId12"/>
    <p:sldId id="413" r:id="rId13"/>
    <p:sldId id="414" r:id="rId14"/>
    <p:sldId id="415" r:id="rId15"/>
    <p:sldId id="416" r:id="rId16"/>
    <p:sldId id="418" r:id="rId17"/>
    <p:sldId id="421" r:id="rId18"/>
    <p:sldId id="422" r:id="rId19"/>
    <p:sldId id="424" r:id="rId20"/>
    <p:sldId id="427" r:id="rId21"/>
    <p:sldId id="430" r:id="rId22"/>
    <p:sldId id="463" r:id="rId23"/>
    <p:sldId id="433" r:id="rId24"/>
    <p:sldId id="431" r:id="rId25"/>
    <p:sldId id="432" r:id="rId26"/>
    <p:sldId id="464" r:id="rId27"/>
    <p:sldId id="465" r:id="rId28"/>
    <p:sldId id="439" r:id="rId29"/>
    <p:sldId id="441" r:id="rId30"/>
    <p:sldId id="443" r:id="rId31"/>
    <p:sldId id="445" r:id="rId32"/>
    <p:sldId id="446" r:id="rId33"/>
    <p:sldId id="447" r:id="rId34"/>
    <p:sldId id="449" r:id="rId35"/>
    <p:sldId id="451" r:id="rId36"/>
    <p:sldId id="453" r:id="rId37"/>
    <p:sldId id="466" r:id="rId38"/>
    <p:sldId id="450" r:id="rId39"/>
    <p:sldId id="454" r:id="rId40"/>
  </p:sldIdLst>
  <p:sldSz cx="9144000" cy="6858000" type="screen4x3"/>
  <p:notesSz cx="6858000" cy="9144000"/>
  <p:custDataLst>
    <p:tags r:id="rId42"/>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4380"/>
    <p:restoredTop sz="92643" autoAdjust="0"/>
  </p:normalViewPr>
  <p:slideViewPr>
    <p:cSldViewPr>
      <p:cViewPr varScale="1">
        <p:scale>
          <a:sx n="34" d="100"/>
          <a:sy n="34" d="100"/>
        </p:scale>
        <p:origin x="-72" y="-9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56B4D98-AA1B-4669-8026-63F52ED75A91}" type="datetimeFigureOut">
              <a:rPr lang="ar-EG" smtClean="0"/>
              <a:pPr/>
              <a:t>08/12/1440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473FD6E-B6B8-4797-A434-6D2A2E1D8C84}" type="slidenum">
              <a:rPr lang="ar-EG" smtClean="0"/>
              <a:pPr/>
              <a:t>‹#›</a:t>
            </a:fld>
            <a:endParaRPr lang="ar-EG"/>
          </a:p>
        </p:txBody>
      </p:sp>
    </p:spTree>
    <p:extLst>
      <p:ext uri="{BB962C8B-B14F-4D97-AF65-F5344CB8AC3E}">
        <p14:creationId xmlns:p14="http://schemas.microsoft.com/office/powerpoint/2010/main" val="8233034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E1EB980-997D-4A91-A336-17FCDD466506}" type="slidenum">
              <a:rPr lang="ar-SA" smtClean="0"/>
              <a:pPr/>
              <a:t>10</a:t>
            </a:fld>
            <a:endParaRPr lang="ar-SA"/>
          </a:p>
        </p:txBody>
      </p:sp>
    </p:spTree>
    <p:extLst>
      <p:ext uri="{BB962C8B-B14F-4D97-AF65-F5344CB8AC3E}">
        <p14:creationId xmlns:p14="http://schemas.microsoft.com/office/powerpoint/2010/main" val="281187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E1EB980-997D-4A91-A336-17FCDD466506}" type="slidenum">
              <a:rPr lang="ar-SA" smtClean="0"/>
              <a:pPr/>
              <a:t>11</a:t>
            </a:fld>
            <a:endParaRPr lang="ar-SA"/>
          </a:p>
        </p:txBody>
      </p:sp>
    </p:spTree>
    <p:extLst>
      <p:ext uri="{BB962C8B-B14F-4D97-AF65-F5344CB8AC3E}">
        <p14:creationId xmlns:p14="http://schemas.microsoft.com/office/powerpoint/2010/main" val="281187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D386912-6CCC-4201-9395-53F49F552F2A}" type="slidenum">
              <a:rPr lang="ar-SA" smtClean="0"/>
              <a:pPr/>
              <a:t>19</a:t>
            </a:fld>
            <a:endParaRPr lang="ar-SA"/>
          </a:p>
        </p:txBody>
      </p:sp>
    </p:spTree>
    <p:extLst>
      <p:ext uri="{BB962C8B-B14F-4D97-AF65-F5344CB8AC3E}">
        <p14:creationId xmlns:p14="http://schemas.microsoft.com/office/powerpoint/2010/main" val="228618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1473FD6E-B6B8-4797-A434-6D2A2E1D8C84}" type="slidenum">
              <a:rPr lang="ar-EG" smtClean="0"/>
              <a:pPr/>
              <a:t>29</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90AA140-427E-4D62-916D-5BC5E8457B91}" type="slidenum">
              <a:rPr lang="ar-SA" smtClean="0"/>
              <a:pPr/>
              <a:t>31</a:t>
            </a:fld>
            <a:endParaRPr lang="ar-SA"/>
          </a:p>
        </p:txBody>
      </p:sp>
    </p:spTree>
    <p:extLst>
      <p:ext uri="{BB962C8B-B14F-4D97-AF65-F5344CB8AC3E}">
        <p14:creationId xmlns:p14="http://schemas.microsoft.com/office/powerpoint/2010/main" val="361520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190AA140-427E-4D62-916D-5BC5E8457B91}" type="slidenum">
              <a:rPr lang="ar-SA" smtClean="0"/>
              <a:pPr/>
              <a:t>33</a:t>
            </a:fld>
            <a:endParaRPr lang="ar-SA"/>
          </a:p>
        </p:txBody>
      </p:sp>
    </p:spTree>
    <p:extLst>
      <p:ext uri="{BB962C8B-B14F-4D97-AF65-F5344CB8AC3E}">
        <p14:creationId xmlns:p14="http://schemas.microsoft.com/office/powerpoint/2010/main" val="1866804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034029"/>
      </p:ext>
    </p:extLst>
  </p:cSld>
  <p:clrMapOvr>
    <a:masterClrMapping/>
  </p:clrMapOvr>
  <p:transition spd="slow">
    <p:diamond/>
    <p:sndAc>
      <p:stSnd>
        <p:snd r:embed="rId1" name="explode.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617317"/>
      </p:ext>
    </p:extLst>
  </p:cSld>
  <p:clrMapOvr>
    <a:masterClrMapping/>
  </p:clrMapOvr>
  <p:transition spd="slow">
    <p:diamond/>
    <p:sndAc>
      <p:stSnd>
        <p:snd r:embed="rId1" name="explode.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a:prstGeom prst="rect">
            <a:avLst/>
          </a:prstGeo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a:prstGeom prst="rect">
            <a:avLst/>
          </a:prstGeo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428309" y="6172201"/>
            <a:ext cx="1200150" cy="365125"/>
          </a:xfrm>
          <a:prstGeom prst="rect">
            <a:avLst/>
          </a:prstGeom>
        </p:spPr>
        <p:txBody>
          <a:bodyPr/>
          <a:lstStyle/>
          <a:p>
            <a:fld id="{C764DE79-268F-4C1A-8933-263129D2AF90}" type="datetimeFigureOut">
              <a:rPr lang="en-US" smtClean="0"/>
              <a:pPr/>
              <a:t>8/9/2019</a:t>
            </a:fld>
            <a:endParaRPr lang="en-US" dirty="0"/>
          </a:p>
        </p:txBody>
      </p:sp>
      <p:sp>
        <p:nvSpPr>
          <p:cNvPr id="5" name="Footer Placeholder 4"/>
          <p:cNvSpPr>
            <a:spLocks noGrp="1"/>
          </p:cNvSpPr>
          <p:nvPr>
            <p:ph type="ftr" sz="quarter" idx="11"/>
          </p:nvPr>
        </p:nvSpPr>
        <p:spPr>
          <a:xfrm>
            <a:off x="513159" y="6172201"/>
            <a:ext cx="56578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72400" y="5578476"/>
            <a:ext cx="856684" cy="669925"/>
          </a:xfrm>
          <a:prstGeom prst="rect">
            <a:avLst/>
          </a:prstGeom>
        </p:spPr>
        <p:txBody>
          <a:bodyPr/>
          <a:lstStyle/>
          <a:p>
            <a:fld id="{48F63A3B-78C7-47BE-AE5E-E10140E04643}" type="slidenum">
              <a:rPr lang="en-US" smtClean="0"/>
              <a:pPr/>
              <a:t>‹#›</a:t>
            </a:fld>
            <a:endParaRPr lang="en-US" dirty="0"/>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06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159" y="4487333"/>
            <a:ext cx="6400800" cy="150706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513159" y="685801"/>
            <a:ext cx="6400800" cy="3615267"/>
          </a:xfrm>
          <a:prstGeom prst="rect">
            <a:avLst/>
          </a:prstGeo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428309" y="6172201"/>
            <a:ext cx="1200150" cy="365125"/>
          </a:xfrm>
          <a:prstGeom prst="rect">
            <a:avLst/>
          </a:prstGeom>
        </p:spPr>
        <p:txBody>
          <a:bodyPr/>
          <a:lstStyle/>
          <a:p>
            <a:fld id="{C764DE79-268F-4C1A-8933-263129D2AF90}" type="datetimeFigureOut">
              <a:rPr lang="en-US" smtClean="0"/>
              <a:pPr/>
              <a:t>8/9/2019</a:t>
            </a:fld>
            <a:endParaRPr lang="en-US" dirty="0"/>
          </a:p>
        </p:txBody>
      </p:sp>
      <p:sp>
        <p:nvSpPr>
          <p:cNvPr id="5" name="Footer Placeholder 4"/>
          <p:cNvSpPr>
            <a:spLocks noGrp="1"/>
          </p:cNvSpPr>
          <p:nvPr>
            <p:ph type="ftr" sz="quarter" idx="11"/>
          </p:nvPr>
        </p:nvSpPr>
        <p:spPr>
          <a:xfrm>
            <a:off x="513159" y="6172201"/>
            <a:ext cx="565785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772400" y="5578476"/>
            <a:ext cx="856684" cy="6699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75946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1527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transition spd="slow">
    <p:diamond/>
    <p:sndAc>
      <p:stSnd>
        <p:snd r:embed="rId6" name="explode.wav"/>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36712"/>
            <a:ext cx="828092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amond/>
    <p:sndAc>
      <p:stSnd>
        <p:snd r:embed="rId2" name="explod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1892159" y="1071546"/>
            <a:ext cx="7251841" cy="3170099"/>
          </a:xfrm>
          <a:prstGeom prst="rect">
            <a:avLst/>
          </a:prstGeom>
          <a:noFill/>
        </p:spPr>
        <p:txBody>
          <a:bodyPr wrap="square" lIns="91440" tIns="45720" rIns="91440" bIns="45720">
            <a:spAutoFit/>
          </a:bodyPr>
          <a:lstStyle/>
          <a:p>
            <a:pPr algn="justLow"/>
            <a:r>
              <a:rPr lang="ar-EG" sz="3200" b="1" dirty="0" smtClean="0">
                <a:solidFill>
                  <a:srgbClr val="002060"/>
                </a:solidFill>
              </a:rPr>
              <a:t>ثانيا : التعرض للماء الساخن </a:t>
            </a:r>
            <a:r>
              <a:rPr lang="ar-SA" sz="3200" b="1" dirty="0" smtClean="0">
                <a:solidFill>
                  <a:srgbClr val="002060"/>
                </a:solidFill>
              </a:rPr>
              <a:t>:</a:t>
            </a:r>
            <a:endParaRPr lang="en-US" sz="3200" b="1" dirty="0">
              <a:solidFill>
                <a:srgbClr val="002060"/>
              </a:solidFill>
            </a:endParaRPr>
          </a:p>
          <a:p>
            <a:pPr marL="457200" indent="-457200" algn="justLow">
              <a:buFont typeface="Wingdings" pitchFamily="2" charset="2"/>
              <a:buChar char="Ø"/>
            </a:pPr>
            <a:r>
              <a:rPr lang="ar-EG" sz="2800" b="1" dirty="0" smtClean="0">
                <a:solidFill>
                  <a:srgbClr val="7030A0"/>
                </a:solidFill>
              </a:rPr>
              <a:t>تعتبر السخانات من الضروريات الأساسية التي لا يمكن الاستغناء عنها لتسخين الماء في حياتنا اليومية خاصة في فصل الشتاء , ولكن تنبغي صيانتها وعدم إهمالها وتغييرها إذا تعرضت لللصدأ,كما يجب الحذر عند استخدام الماء الساخن,وخلطه بالماء البارد لضبط درجة الحرارة المناسبة قبل الاستحمام لنحمي أنفسنا من الأخطار .</a:t>
            </a:r>
            <a:endParaRPr lang="en-US" sz="2800" b="1" dirty="0">
              <a:solidFill>
                <a:srgbClr val="7030A0"/>
              </a:solidFill>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نظافة الشَّعر</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إستراتيجية الرؤوس المرقمة</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
        <p:nvSpPr>
          <p:cNvPr id="6" name="مستطيل 12"/>
          <p:cNvSpPr/>
          <p:nvPr/>
        </p:nvSpPr>
        <p:spPr>
          <a:xfrm>
            <a:off x="1" y="4286256"/>
            <a:ext cx="9144000" cy="1077218"/>
          </a:xfrm>
          <a:prstGeom prst="rect">
            <a:avLst/>
          </a:prstGeom>
          <a:noFill/>
        </p:spPr>
        <p:txBody>
          <a:bodyPr wrap="square" lIns="91440" tIns="45720" rIns="91440" bIns="45720">
            <a:spAutoFit/>
          </a:bodyPr>
          <a:lstStyle/>
          <a:p>
            <a:pPr algn="justLow"/>
            <a:r>
              <a:rPr lang="ar-EG" sz="3200" b="1" dirty="0" smtClean="0">
                <a:solidFill>
                  <a:srgbClr val="002060"/>
                </a:solidFill>
              </a:rPr>
              <a:t>ما الأخطار المحتملة الحدوث عند استخدام الماء الساخن ؟</a:t>
            </a:r>
          </a:p>
          <a:p>
            <a:pPr algn="justLow"/>
            <a:r>
              <a:rPr lang="ar-EG" sz="3200" b="1" dirty="0" smtClean="0">
                <a:solidFill>
                  <a:srgbClr val="FF0000"/>
                </a:solidFill>
              </a:rPr>
              <a:t>الحروق وتشويه الوجه والجسم </a:t>
            </a:r>
            <a:endParaRPr lang="ar-EG" sz="3200" b="1" dirty="0" smtClean="0">
              <a:solidFill>
                <a:srgbClr val="FF0000"/>
              </a:solidFill>
            </a:endParaRPr>
          </a:p>
        </p:txBody>
      </p:sp>
    </p:spTree>
    <p:custDataLst>
      <p:tags r:id="rId1"/>
    </p:custDataLst>
    <p:extLst>
      <p:ext uri="{BB962C8B-B14F-4D97-AF65-F5344CB8AC3E}">
        <p14:creationId xmlns:p14="http://schemas.microsoft.com/office/powerpoint/2010/main" val="93445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animBg="1"/>
      <p:bldP spid="7"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0" y="500042"/>
            <a:ext cx="9143999" cy="5429288"/>
          </a:xfrm>
          <a:prstGeom prst="rect">
            <a:avLst/>
          </a:prstGeom>
          <a:noFill/>
          <a:ln w="9525">
            <a:noFill/>
            <a:miter lim="800000"/>
            <a:headEnd/>
            <a:tailEnd/>
          </a:ln>
          <a:effectLst/>
        </p:spPr>
      </p:pic>
      <p:sp>
        <p:nvSpPr>
          <p:cNvPr id="3" name="مربع نص 2"/>
          <p:cNvSpPr txBox="1"/>
          <p:nvPr/>
        </p:nvSpPr>
        <p:spPr>
          <a:xfrm>
            <a:off x="0" y="4509120"/>
            <a:ext cx="8892480" cy="584775"/>
          </a:xfrm>
          <a:prstGeom prst="rect">
            <a:avLst/>
          </a:prstGeom>
          <a:noFill/>
        </p:spPr>
        <p:txBody>
          <a:bodyPr wrap="square" rtlCol="1">
            <a:spAutoFit/>
          </a:bodyPr>
          <a:lstStyle/>
          <a:p>
            <a:r>
              <a:rPr lang="ar-EG" sz="3200" b="1" dirty="0" smtClean="0">
                <a:solidFill>
                  <a:srgbClr val="FF0000"/>
                </a:solidFill>
              </a:rPr>
              <a:t>بسبب تأثير الماء على  خلايا الجلد </a:t>
            </a:r>
            <a:endParaRPr lang="ar-EG" sz="3200" b="1" dirty="0">
              <a:solidFill>
                <a:srgbClr val="FF0000"/>
              </a:solidFill>
            </a:endParaRPr>
          </a:p>
        </p:txBody>
      </p:sp>
    </p:spTree>
    <p:custDataLst>
      <p:tags r:id="rId1"/>
    </p:custDataLst>
    <p:extLst>
      <p:ext uri="{BB962C8B-B14F-4D97-AF65-F5344CB8AC3E}">
        <p14:creationId xmlns:p14="http://schemas.microsoft.com/office/powerpoint/2010/main" val="121885057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a:off x="0" y="476888"/>
            <a:ext cx="9144000" cy="954107"/>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raditional Arabic" panose="02020603050405020304" pitchFamily="18" charset="-78"/>
              </a:rPr>
              <a:t>عن انس بن مالك(رضي الله عنه) </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:((كان النبي صلي الله عليه وسلم يغسل ,أو كان يغتسل ,بالصاع إلي خمسة أمداد ويتوضأ بالمد ))</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3074" name="Picture 2"/>
          <p:cNvPicPr>
            <a:picLocks noChangeAspect="1" noChangeArrowheads="1"/>
          </p:cNvPicPr>
          <p:nvPr/>
        </p:nvPicPr>
        <p:blipFill>
          <a:blip r:embed="rId4"/>
          <a:srcRect/>
          <a:stretch>
            <a:fillRect/>
          </a:stretch>
        </p:blipFill>
        <p:spPr bwMode="auto">
          <a:xfrm>
            <a:off x="0" y="1428736"/>
            <a:ext cx="9144000" cy="21383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0" y="3500438"/>
            <a:ext cx="9144000" cy="2714644"/>
          </a:xfrm>
          <a:prstGeom prst="rect">
            <a:avLst/>
          </a:prstGeom>
          <a:noFill/>
          <a:ln w="9525">
            <a:noFill/>
            <a:miter lim="800000"/>
            <a:headEnd/>
            <a:tailEnd/>
          </a:ln>
          <a:effectLst/>
        </p:spPr>
      </p:pic>
      <p:sp>
        <p:nvSpPr>
          <p:cNvPr id="2" name="مربع نص 1"/>
          <p:cNvSpPr txBox="1"/>
          <p:nvPr/>
        </p:nvSpPr>
        <p:spPr>
          <a:xfrm>
            <a:off x="1763688" y="5373216"/>
            <a:ext cx="6768752" cy="1077218"/>
          </a:xfrm>
          <a:prstGeom prst="rect">
            <a:avLst/>
          </a:prstGeom>
          <a:noFill/>
        </p:spPr>
        <p:txBody>
          <a:bodyPr wrap="square" rtlCol="1">
            <a:spAutoFit/>
          </a:bodyPr>
          <a:lstStyle/>
          <a:p>
            <a:r>
              <a:rPr lang="ar-EG" dirty="0" smtClean="0"/>
              <a:t> </a:t>
            </a:r>
            <a:r>
              <a:rPr lang="ar-EG" sz="3200" b="1" dirty="0" smtClean="0">
                <a:solidFill>
                  <a:srgbClr val="FF0000"/>
                </a:solidFill>
              </a:rPr>
              <a:t>نعم الصعق بالكهرباء ناتج عن استخدام سخان الحمام  وفيه اسلاك مكشوفة</a:t>
            </a:r>
            <a:endParaRPr lang="ar-EG" sz="3200" b="1" dirty="0">
              <a:solidFill>
                <a:srgbClr val="FF0000"/>
              </a:solidFill>
            </a:endParaRPr>
          </a:p>
        </p:txBody>
      </p:sp>
    </p:spTree>
    <p:custDataLst>
      <p:tags r:id="rId1"/>
    </p:custDataLst>
    <p:extLst>
      <p:ext uri="{BB962C8B-B14F-4D97-AF65-F5344CB8AC3E}">
        <p14:creationId xmlns:p14="http://schemas.microsoft.com/office/powerpoint/2010/main" val="904376789"/>
      </p:ext>
    </p:extLst>
  </p:cSld>
  <p:clrMapOvr>
    <a:masterClrMapping/>
  </p:clrMapOvr>
  <p:transition spd="slow">
    <p:diamond/>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500042"/>
            <a:ext cx="9143999" cy="585791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49092302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2"/>
          <p:cNvSpPr txBox="1">
            <a:spLocks/>
          </p:cNvSpPr>
          <p:nvPr/>
        </p:nvSpPr>
        <p:spPr>
          <a:xfrm>
            <a:off x="4500562" y="500042"/>
            <a:ext cx="4643438" cy="714380"/>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3600" dirty="0" smtClean="0">
                <a:latin typeface="+mj-lt"/>
                <a:ea typeface="+mj-ea"/>
              </a:rPr>
              <a:t>أخطار ما بعد الاستحمام</a:t>
            </a:r>
            <a:endParaRPr kumimoji="0" lang="ar-EG" sz="3600" b="0" i="0" u="none" strike="noStrike" kern="1200" cap="none" spc="0" normalizeH="0" baseline="0" noProof="0" dirty="0" smtClean="0">
              <a:ln>
                <a:noFill/>
              </a:ln>
              <a:solidFill>
                <a:schemeClr val="tx1"/>
              </a:solidFill>
              <a:effectLst/>
              <a:uLnTx/>
              <a:uFillTx/>
              <a:latin typeface="+mj-lt"/>
              <a:ea typeface="+mj-ea"/>
              <a:cs typeface="+mn-cs"/>
            </a:endParaRPr>
          </a:p>
        </p:txBody>
      </p:sp>
      <p:sp>
        <p:nvSpPr>
          <p:cNvPr id="10" name="Rectangle 9"/>
          <p:cNvSpPr/>
          <p:nvPr/>
        </p:nvSpPr>
        <p:spPr>
          <a:xfrm>
            <a:off x="4107044" y="1214422"/>
            <a:ext cx="5036956" cy="923330"/>
          </a:xfrm>
          <a:prstGeom prst="rect">
            <a:avLst/>
          </a:prstGeom>
          <a:noFill/>
        </p:spPr>
        <p:txBody>
          <a:bodyPr wrap="square" lIns="91440" tIns="45720" rIns="91440" bIns="45720">
            <a:spAutoFit/>
          </a:bodyPr>
          <a:lstStyle/>
          <a:p>
            <a:pPr algn="ctr"/>
            <a:r>
              <a:rPr lang="ar-EG"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rPr>
              <a:t>الرشح ونزلات البرد :</a:t>
            </a:r>
            <a:endParaRPr lang="ar-EG"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dist="38100" dir="2700000" algn="tl" rotWithShape="0">
                  <a:prstClr val="black">
                    <a:alpha val="40000"/>
                  </a:prstClr>
                </a:outerShdw>
              </a:effectLst>
            </a:endParaRPr>
          </a:p>
        </p:txBody>
      </p:sp>
      <p:sp>
        <p:nvSpPr>
          <p:cNvPr id="12" name="مستطيل 8"/>
          <p:cNvSpPr/>
          <p:nvPr/>
        </p:nvSpPr>
        <p:spPr>
          <a:xfrm>
            <a:off x="0" y="2071679"/>
            <a:ext cx="8572528" cy="3108543"/>
          </a:xfrm>
          <a:prstGeom prst="rect">
            <a:avLst/>
          </a:prstGeom>
          <a:noFill/>
        </p:spPr>
        <p:txBody>
          <a:bodyPr wrap="square" lIns="91440" tIns="45720" rIns="91440" bIns="45720">
            <a:spAutoFit/>
          </a:bodyPr>
          <a:lstStyle/>
          <a:p>
            <a:r>
              <a:rPr lang="ar-EG" sz="2800" b="1" dirty="0" smtClean="0"/>
              <a:t>قد نتعرض لنزلات البرد والإصابة بالرشح إذا لم نحرص بعد الاستحمام علي الأخد بأسباب السلامة والوقاية, نتيجة الانتقال من جو الحمام الدافئ إلي جو بارد ولكن بإمكاننا—بمشيئة الله تعالي—أن نتفادي الإصابة بذلك ,من خلال اتباع ما يأتي :</a:t>
            </a:r>
          </a:p>
          <a:p>
            <a:r>
              <a:rPr lang="ar-EG" sz="2800" b="1" dirty="0" smtClean="0"/>
              <a:t>صب الماء المعتدل الحرارة علي الجسم والرأس قبل الخروج من الحمام .</a:t>
            </a:r>
          </a:p>
          <a:p>
            <a:r>
              <a:rPr lang="ar-EG" sz="2800" b="1" dirty="0" smtClean="0"/>
              <a:t>تجفيف الجسم والشعر وتغطيتهما بمنشفة أو بثوب الاستحمام قبل الخروج.</a:t>
            </a:r>
            <a:endParaRPr lang="en-US" sz="2800" b="1" dirty="0"/>
          </a:p>
        </p:txBody>
      </p:sp>
      <p:pic>
        <p:nvPicPr>
          <p:cNvPr id="5123" name="Picture 3"/>
          <p:cNvPicPr>
            <a:picLocks noChangeAspect="1" noChangeArrowheads="1"/>
          </p:cNvPicPr>
          <p:nvPr/>
        </p:nvPicPr>
        <p:blipFill>
          <a:blip r:embed="rId3"/>
          <a:srcRect/>
          <a:stretch>
            <a:fillRect/>
          </a:stretch>
        </p:blipFill>
        <p:spPr bwMode="auto">
          <a:xfrm>
            <a:off x="0" y="5072074"/>
            <a:ext cx="9144000" cy="121444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3898079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0" y="332656"/>
            <a:ext cx="9144000" cy="5929354"/>
          </a:xfrm>
          <a:prstGeom prst="rect">
            <a:avLst/>
          </a:prstGeom>
          <a:noFill/>
          <a:ln w="9525">
            <a:noFill/>
            <a:miter lim="800000"/>
            <a:headEnd/>
            <a:tailEnd/>
          </a:ln>
          <a:effectLst/>
        </p:spPr>
      </p:pic>
      <p:sp>
        <p:nvSpPr>
          <p:cNvPr id="3" name="مربع نص 2"/>
          <p:cNvSpPr txBox="1"/>
          <p:nvPr/>
        </p:nvSpPr>
        <p:spPr>
          <a:xfrm>
            <a:off x="1907704" y="5149195"/>
            <a:ext cx="1692188" cy="584775"/>
          </a:xfrm>
          <a:prstGeom prst="rect">
            <a:avLst/>
          </a:prstGeom>
          <a:noFill/>
        </p:spPr>
        <p:txBody>
          <a:bodyPr wrap="square" rtlCol="1">
            <a:spAutoFit/>
          </a:bodyPr>
          <a:lstStyle/>
          <a:p>
            <a:r>
              <a:rPr lang="ar-EG" dirty="0" smtClean="0"/>
              <a:t> </a:t>
            </a:r>
            <a:r>
              <a:rPr lang="ar-EG" sz="3200" b="1" dirty="0" smtClean="0">
                <a:solidFill>
                  <a:srgbClr val="FF0000"/>
                </a:solidFill>
              </a:rPr>
              <a:t>فوطة</a:t>
            </a:r>
            <a:endParaRPr lang="ar-EG" sz="3200" b="1" dirty="0">
              <a:solidFill>
                <a:srgbClr val="FF0000"/>
              </a:solidFill>
            </a:endParaRPr>
          </a:p>
        </p:txBody>
      </p:sp>
      <p:sp>
        <p:nvSpPr>
          <p:cNvPr id="4" name="مربع نص 3"/>
          <p:cNvSpPr txBox="1"/>
          <p:nvPr/>
        </p:nvSpPr>
        <p:spPr>
          <a:xfrm>
            <a:off x="1187624" y="3505546"/>
            <a:ext cx="2088232" cy="584775"/>
          </a:xfrm>
          <a:prstGeom prst="rect">
            <a:avLst/>
          </a:prstGeom>
          <a:noFill/>
        </p:spPr>
        <p:txBody>
          <a:bodyPr wrap="square" rtlCol="1">
            <a:spAutoFit/>
          </a:bodyPr>
          <a:lstStyle/>
          <a:p>
            <a:r>
              <a:rPr lang="ar-EG" dirty="0" smtClean="0"/>
              <a:t> </a:t>
            </a:r>
            <a:r>
              <a:rPr lang="ar-EG" sz="3200" b="1" dirty="0" smtClean="0">
                <a:solidFill>
                  <a:srgbClr val="FF0000"/>
                </a:solidFill>
              </a:rPr>
              <a:t>بالمنديل</a:t>
            </a:r>
            <a:endParaRPr lang="ar-EG" sz="3200" b="1" dirty="0">
              <a:solidFill>
                <a:srgbClr val="FF0000"/>
              </a:solidFill>
            </a:endParaRPr>
          </a:p>
        </p:txBody>
      </p:sp>
      <p:sp>
        <p:nvSpPr>
          <p:cNvPr id="5" name="مربع نص 4"/>
          <p:cNvSpPr txBox="1"/>
          <p:nvPr/>
        </p:nvSpPr>
        <p:spPr>
          <a:xfrm>
            <a:off x="1061610" y="2492896"/>
            <a:ext cx="2214246" cy="584775"/>
          </a:xfrm>
          <a:prstGeom prst="rect">
            <a:avLst/>
          </a:prstGeom>
          <a:noFill/>
        </p:spPr>
        <p:txBody>
          <a:bodyPr wrap="square" rtlCol="1">
            <a:spAutoFit/>
          </a:bodyPr>
          <a:lstStyle/>
          <a:p>
            <a:r>
              <a:rPr lang="ar-EG" dirty="0" smtClean="0"/>
              <a:t> </a:t>
            </a:r>
            <a:r>
              <a:rPr lang="ar-EG" sz="3200" b="1" dirty="0" smtClean="0">
                <a:solidFill>
                  <a:srgbClr val="FF0000"/>
                </a:solidFill>
              </a:rPr>
              <a:t>سلامة </a:t>
            </a:r>
            <a:endParaRPr lang="ar-EG" sz="3200" b="1" dirty="0">
              <a:solidFill>
                <a:srgbClr val="FF0000"/>
              </a:solidFill>
            </a:endParaRPr>
          </a:p>
        </p:txBody>
      </p:sp>
      <p:sp>
        <p:nvSpPr>
          <p:cNvPr id="6" name="مربع نص 5"/>
          <p:cNvSpPr txBox="1"/>
          <p:nvPr/>
        </p:nvSpPr>
        <p:spPr>
          <a:xfrm>
            <a:off x="1583668" y="4613746"/>
            <a:ext cx="1692188" cy="584775"/>
          </a:xfrm>
          <a:prstGeom prst="rect">
            <a:avLst/>
          </a:prstGeom>
          <a:noFill/>
        </p:spPr>
        <p:txBody>
          <a:bodyPr wrap="square" rtlCol="1">
            <a:spAutoFit/>
          </a:bodyPr>
          <a:lstStyle/>
          <a:p>
            <a:r>
              <a:rPr lang="ar-EG" dirty="0" smtClean="0"/>
              <a:t> </a:t>
            </a:r>
            <a:r>
              <a:rPr lang="ar-EG" sz="3200" b="1" dirty="0" smtClean="0">
                <a:solidFill>
                  <a:srgbClr val="FF0000"/>
                </a:solidFill>
              </a:rPr>
              <a:t>باليدين</a:t>
            </a:r>
            <a:endParaRPr lang="ar-EG" sz="3200" b="1" dirty="0">
              <a:solidFill>
                <a:srgbClr val="FF0000"/>
              </a:solidFill>
            </a:endParaRPr>
          </a:p>
        </p:txBody>
      </p:sp>
    </p:spTree>
    <p:custDataLst>
      <p:tags r:id="rId1"/>
    </p:custDataLst>
    <p:extLst>
      <p:ext uri="{BB962C8B-B14F-4D97-AF65-F5344CB8AC3E}">
        <p14:creationId xmlns:p14="http://schemas.microsoft.com/office/powerpoint/2010/main" val="632288476"/>
      </p:ext>
    </p:extLst>
  </p:cSld>
  <p:clrMapOvr>
    <a:masterClrMapping/>
  </p:clrMapOvr>
  <p:transition spd="slow">
    <p:diamond/>
    <p:sndAc>
      <p:stSnd>
        <p:snd r:embed="rId3" name="explod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2"/>
          <p:cNvSpPr txBox="1">
            <a:spLocks/>
          </p:cNvSpPr>
          <p:nvPr/>
        </p:nvSpPr>
        <p:spPr>
          <a:xfrm>
            <a:off x="0" y="500042"/>
            <a:ext cx="9144000" cy="1000132"/>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2800" b="1" dirty="0" smtClean="0">
                <a:latin typeface="+mj-lt"/>
                <a:ea typeface="+mj-ea"/>
              </a:rPr>
              <a:t>ثانيا:ممارسة العادات الحسنة التي تساعد في المحافظة علي سلامة العينين والتي منها ما يأتي :</a:t>
            </a:r>
            <a:endParaRPr kumimoji="0" lang="en-US" sz="2800" b="1" i="0" u="none" strike="noStrike" kern="1200" cap="none" spc="0" normalizeH="0" baseline="0" noProof="0" dirty="0">
              <a:ln>
                <a:noFill/>
              </a:ln>
              <a:solidFill>
                <a:schemeClr val="tx1"/>
              </a:solidFill>
              <a:effectLst/>
              <a:uLnTx/>
              <a:uFillTx/>
              <a:latin typeface="+mj-lt"/>
              <a:ea typeface="+mj-ea"/>
              <a:cs typeface="+mn-cs"/>
            </a:endParaRPr>
          </a:p>
        </p:txBody>
      </p:sp>
      <p:sp>
        <p:nvSpPr>
          <p:cNvPr id="9" name="مستطيل 8"/>
          <p:cNvSpPr/>
          <p:nvPr/>
        </p:nvSpPr>
        <p:spPr>
          <a:xfrm>
            <a:off x="1857356" y="1500174"/>
            <a:ext cx="7286644" cy="4278094"/>
          </a:xfrm>
          <a:prstGeom prst="rect">
            <a:avLst/>
          </a:prstGeom>
          <a:noFill/>
        </p:spPr>
        <p:txBody>
          <a:bodyPr wrap="square" lIns="91440" tIns="45720" rIns="91440" bIns="45720">
            <a:spAutoFit/>
          </a:bodyPr>
          <a:lstStyle/>
          <a:p>
            <a:pPr marL="514350" indent="-514350">
              <a:buAutoNum type="arabicParenR"/>
            </a:pPr>
            <a:r>
              <a:rPr lang="ar-EG" sz="3400" b="1" dirty="0" smtClean="0"/>
              <a:t>تناول الأغذية التي تساعد علي سلامة الإبصار لإحتوائها علي فيتامين (أ),مثل </a:t>
            </a:r>
            <a:r>
              <a:rPr lang="ar-EG" sz="3400" b="1" dirty="0" smtClean="0"/>
              <a:t>: </a:t>
            </a:r>
            <a:r>
              <a:rPr lang="ar-EG" sz="3400" b="1" dirty="0" smtClean="0">
                <a:solidFill>
                  <a:srgbClr val="FF0000"/>
                </a:solidFill>
              </a:rPr>
              <a:t>الجزر</a:t>
            </a:r>
            <a:endParaRPr lang="ar-EG" sz="3400" b="1" dirty="0" smtClean="0">
              <a:solidFill>
                <a:srgbClr val="FF0000"/>
              </a:solidFill>
            </a:endParaRPr>
          </a:p>
          <a:p>
            <a:pPr marL="514350" indent="-514350">
              <a:buAutoNum type="arabicParenR"/>
            </a:pPr>
            <a:r>
              <a:rPr lang="ar-EG" sz="3400" b="1" dirty="0" smtClean="0"/>
              <a:t>..شرب اللبن و</a:t>
            </a:r>
            <a:r>
              <a:rPr lang="ar-EG" sz="3400" b="1" dirty="0" smtClean="0">
                <a:solidFill>
                  <a:srgbClr val="FF0000"/>
                </a:solidFill>
              </a:rPr>
              <a:t>الحليب</a:t>
            </a:r>
            <a:r>
              <a:rPr lang="ar-EG" sz="3400" b="1" dirty="0" smtClean="0"/>
              <a:t> ..</a:t>
            </a:r>
            <a:r>
              <a:rPr lang="ar-EG" sz="3400" b="1" dirty="0" smtClean="0"/>
              <a:t>الكافي.</a:t>
            </a:r>
          </a:p>
          <a:p>
            <a:pPr marL="514350" indent="-514350">
              <a:buAutoNum type="arabicParenR"/>
            </a:pPr>
            <a:r>
              <a:rPr lang="ar-EG" sz="3400" b="1" dirty="0" smtClean="0"/>
              <a:t>مراجعة </a:t>
            </a:r>
            <a:r>
              <a:rPr lang="ar-EG" sz="3400" b="1" dirty="0" smtClean="0">
                <a:solidFill>
                  <a:srgbClr val="FF0000"/>
                </a:solidFill>
              </a:rPr>
              <a:t>طبيب</a:t>
            </a:r>
            <a:r>
              <a:rPr lang="ar-EG" sz="3400" b="1" dirty="0" smtClean="0"/>
              <a:t> العيون </a:t>
            </a:r>
            <a:r>
              <a:rPr lang="ar-EG" sz="3400" b="1" dirty="0" smtClean="0"/>
              <a:t>عتد الشعور بألم.</a:t>
            </a:r>
          </a:p>
          <a:p>
            <a:pPr marL="514350" indent="-514350">
              <a:buAutoNum type="arabicParenR"/>
            </a:pPr>
            <a:r>
              <a:rPr lang="ar-EG" sz="3400" b="1" dirty="0" smtClean="0"/>
              <a:t>عدم التحديق في </a:t>
            </a:r>
            <a:r>
              <a:rPr lang="ar-EG" sz="3400" b="1" dirty="0"/>
              <a:t> </a:t>
            </a:r>
            <a:r>
              <a:rPr lang="ar-EG" sz="3400" b="1" dirty="0" smtClean="0"/>
              <a:t>الكمبيوتر</a:t>
            </a:r>
            <a:r>
              <a:rPr lang="ar-EG" sz="3400" b="1" dirty="0" smtClean="0"/>
              <a:t> </a:t>
            </a:r>
            <a:r>
              <a:rPr lang="ar-EG" sz="3400" b="1" dirty="0" smtClean="0"/>
              <a:t>أو التلفاز مدة طويلة .</a:t>
            </a:r>
          </a:p>
          <a:p>
            <a:pPr marL="514350" indent="-514350">
              <a:buAutoNum type="arabicParenR"/>
            </a:pPr>
            <a:r>
              <a:rPr lang="ar-EG" sz="3400" b="1" dirty="0" smtClean="0"/>
              <a:t>.الإضاءة ..</a:t>
            </a:r>
            <a:r>
              <a:rPr lang="ar-EG" sz="3400" b="1" dirty="0" smtClean="0"/>
              <a:t>الجيدة عند القراءة.</a:t>
            </a:r>
          </a:p>
          <a:p>
            <a:pPr marL="514350" indent="-514350">
              <a:buAutoNum type="arabicParenR"/>
            </a:pPr>
            <a:r>
              <a:rPr lang="ar-EG" sz="3400" b="1" dirty="0" smtClean="0"/>
              <a:t>الابتعاد عن الاماكن التي يكثر </a:t>
            </a:r>
            <a:r>
              <a:rPr lang="ar-EG" sz="3400" b="1" dirty="0" err="1" smtClean="0"/>
              <a:t>فيها.</a:t>
            </a:r>
            <a:r>
              <a:rPr lang="ar-EG" sz="3400" b="1" dirty="0" err="1" smtClean="0">
                <a:solidFill>
                  <a:srgbClr val="FF0000"/>
                </a:solidFill>
              </a:rPr>
              <a:t>الغبار</a:t>
            </a:r>
            <a:r>
              <a:rPr lang="ar-EG" sz="3400" b="1" dirty="0" smtClean="0"/>
              <a:t>.</a:t>
            </a:r>
            <a:endParaRPr lang="en-US" sz="3400" b="1" dirty="0"/>
          </a:p>
        </p:txBody>
      </p:sp>
      <p:pic>
        <p:nvPicPr>
          <p:cNvPr id="7171" name="Picture 3"/>
          <p:cNvPicPr>
            <a:picLocks noChangeAspect="1" noChangeArrowheads="1"/>
          </p:cNvPicPr>
          <p:nvPr/>
        </p:nvPicPr>
        <p:blipFill>
          <a:blip r:embed="rId3"/>
          <a:srcRect/>
          <a:stretch>
            <a:fillRect/>
          </a:stretch>
        </p:blipFill>
        <p:spPr bwMode="auto">
          <a:xfrm>
            <a:off x="0" y="1500174"/>
            <a:ext cx="1928794" cy="45529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81372905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5"/>
          <p:cNvGrpSpPr/>
          <p:nvPr/>
        </p:nvGrpSpPr>
        <p:grpSpPr>
          <a:xfrm>
            <a:off x="0" y="571480"/>
            <a:ext cx="2599253" cy="2357437"/>
            <a:chOff x="1" y="714348"/>
            <a:chExt cx="2599253" cy="2357437"/>
          </a:xfrm>
        </p:grpSpPr>
        <p:pic>
          <p:nvPicPr>
            <p:cNvPr id="8" name="صورة 7" descr="0152.png"/>
            <p:cNvPicPr>
              <a:picLocks noChangeAspect="1"/>
            </p:cNvPicPr>
            <p:nvPr/>
          </p:nvPicPr>
          <p:blipFill>
            <a:blip r:embed="rId3" cstate="print"/>
            <a:stretch>
              <a:fillRect/>
            </a:stretch>
          </p:blipFill>
          <p:spPr>
            <a:xfrm>
              <a:off x="1" y="714348"/>
              <a:ext cx="2534968" cy="2357437"/>
            </a:xfrm>
            <a:prstGeom prst="rect">
              <a:avLst/>
            </a:prstGeom>
          </p:spPr>
        </p:pic>
        <p:sp>
          <p:nvSpPr>
            <p:cNvPr id="9" name="سحابة 8"/>
            <p:cNvSpPr/>
            <p:nvPr/>
          </p:nvSpPr>
          <p:spPr>
            <a:xfrm>
              <a:off x="785786" y="802962"/>
              <a:ext cx="1813468" cy="91151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نشاط1</a:t>
              </a: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grpSp>
      <p:sp>
        <p:nvSpPr>
          <p:cNvPr id="12" name="عنوان 2"/>
          <p:cNvSpPr txBox="1">
            <a:spLocks/>
          </p:cNvSpPr>
          <p:nvPr/>
        </p:nvSpPr>
        <p:spPr>
          <a:xfrm>
            <a:off x="0" y="2928934"/>
            <a:ext cx="9144000" cy="3092354"/>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1" i="0" u="none" strike="noStrike" kern="1200" cap="none" spc="0" normalizeH="0" baseline="0" noProof="0" dirty="0" smtClean="0">
                <a:ln>
                  <a:noFill/>
                </a:ln>
                <a:solidFill>
                  <a:schemeClr val="tx1"/>
                </a:solidFill>
                <a:effectLst/>
                <a:uLnTx/>
                <a:uFillTx/>
                <a:latin typeface="+mj-lt"/>
                <a:ea typeface="+mj-ea"/>
              </a:rPr>
              <a:t>بناء علي العادات الحسنة السابق ذكرها , اكتبي نصيحة تساعد في المحافظة علي سلامة العينين واقرئيها</a:t>
            </a:r>
            <a:r>
              <a:rPr kumimoji="0" lang="ar-EG" sz="3600" b="1" i="0" u="none" strike="noStrike" kern="1200" cap="none" spc="0" normalizeH="0" noProof="0" dirty="0" smtClean="0">
                <a:ln>
                  <a:noFill/>
                </a:ln>
                <a:solidFill>
                  <a:schemeClr val="tx1"/>
                </a:solidFill>
                <a:effectLst/>
                <a:uLnTx/>
                <a:uFillTx/>
                <a:latin typeface="+mj-lt"/>
                <a:ea typeface="+mj-ea"/>
              </a:rPr>
              <a:t> </a:t>
            </a:r>
            <a:r>
              <a:rPr kumimoji="0" lang="ar-EG" sz="3600" b="1" i="0" u="none" strike="noStrike" kern="1200" cap="none" spc="0" normalizeH="0" noProof="0" dirty="0" smtClean="0">
                <a:ln>
                  <a:noFill/>
                </a:ln>
                <a:solidFill>
                  <a:schemeClr val="tx1"/>
                </a:solidFill>
                <a:effectLst/>
                <a:uLnTx/>
                <a:uFillTx/>
                <a:latin typeface="+mj-lt"/>
                <a:ea typeface="+mj-ea"/>
              </a:rPr>
              <a:t>علي</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1" i="0" u="none" strike="noStrike" kern="1200" cap="none" spc="0" normalizeH="0" noProof="0" dirty="0" smtClean="0">
                <a:ln>
                  <a:noFill/>
                </a:ln>
                <a:solidFill>
                  <a:srgbClr val="FF0000"/>
                </a:solidFill>
                <a:effectLst/>
                <a:uLnTx/>
                <a:uFillTx/>
                <a:latin typeface="+mj-lt"/>
                <a:ea typeface="+mj-ea"/>
              </a:rPr>
              <a:t>زميلاتك </a:t>
            </a:r>
            <a:r>
              <a:rPr lang="ar-EG" sz="3600" b="1" dirty="0" smtClean="0">
                <a:solidFill>
                  <a:srgbClr val="FF0000"/>
                </a:solidFill>
                <a:latin typeface="+mj-lt"/>
                <a:ea typeface="+mj-ea"/>
              </a:rPr>
              <a:t>ا</a:t>
            </a:r>
          </a:p>
          <a:p>
            <a:pPr marL="0" marR="0" lvl="0" indent="0" algn="ctr" defTabSz="914400" rtl="0" eaLnBrk="1" fontAlgn="auto" latinLnBrk="0" hangingPunct="1">
              <a:lnSpc>
                <a:spcPct val="100000"/>
              </a:lnSpc>
              <a:spcBef>
                <a:spcPct val="0"/>
              </a:spcBef>
              <a:spcAft>
                <a:spcPts val="0"/>
              </a:spcAft>
              <a:buClrTx/>
              <a:buSzTx/>
              <a:buFontTx/>
              <a:buNone/>
              <a:tabLst/>
              <a:defRPr/>
            </a:pPr>
            <a:r>
              <a:rPr lang="ar-EG" sz="3600" b="1" dirty="0">
                <a:solidFill>
                  <a:srgbClr val="FF0000"/>
                </a:solidFill>
                <a:latin typeface="+mj-lt"/>
                <a:ea typeface="+mj-ea"/>
              </a:rPr>
              <a:t>ا</a:t>
            </a:r>
            <a:r>
              <a:rPr lang="ar-EG" sz="3600" b="1" dirty="0" smtClean="0">
                <a:solidFill>
                  <a:srgbClr val="FF0000"/>
                </a:solidFill>
                <a:latin typeface="+mj-lt"/>
                <a:ea typeface="+mj-ea"/>
              </a:rPr>
              <a:t>لعينين </a:t>
            </a:r>
            <a:r>
              <a:rPr lang="ar-EG" sz="3600" b="1" dirty="0" smtClean="0">
                <a:solidFill>
                  <a:schemeClr val="tx1"/>
                </a:solidFill>
                <a:latin typeface="+mj-lt"/>
                <a:ea typeface="+mj-ea"/>
              </a:rPr>
              <a:t>نور نحافظ عليهما بالنظافة </a:t>
            </a:r>
            <a:r>
              <a:rPr kumimoji="0" lang="ar-EG" sz="3600" b="0" i="0" u="none" strike="noStrike" kern="1200" cap="none" spc="0" normalizeH="0" noProof="0" dirty="0" smtClean="0">
                <a:ln>
                  <a:noFill/>
                </a:ln>
                <a:solidFill>
                  <a:schemeClr val="tx1"/>
                </a:solidFill>
                <a:effectLst/>
                <a:uLnTx/>
                <a:uFillTx/>
                <a:latin typeface="+mj-lt"/>
                <a:ea typeface="+mj-ea"/>
                <a:cs typeface="+mn-cs"/>
              </a:rPr>
              <a:t>.</a:t>
            </a:r>
            <a:endParaRPr kumimoji="0" lang="en-US" sz="3600" b="1" i="0" u="none" strike="noStrike" kern="1200" cap="none" spc="0" normalizeH="0" baseline="0" noProof="0" dirty="0">
              <a:ln>
                <a:noFill/>
              </a:ln>
              <a:solidFill>
                <a:srgbClr val="00B050"/>
              </a:solidFill>
              <a:effectLst/>
              <a:uLnTx/>
              <a:uFillTx/>
              <a:latin typeface="+mj-lt"/>
              <a:ea typeface="+mj-ea"/>
              <a:cs typeface="+mn-cs"/>
            </a:endParaRPr>
          </a:p>
        </p:txBody>
      </p:sp>
    </p:spTree>
    <p:custDataLst>
      <p:tags r:id="rId1"/>
    </p:custDataLst>
    <p:extLst>
      <p:ext uri="{BB962C8B-B14F-4D97-AF65-F5344CB8AC3E}">
        <p14:creationId xmlns:p14="http://schemas.microsoft.com/office/powerpoint/2010/main" val="18675988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0" y="500042"/>
            <a:ext cx="9144000" cy="5929354"/>
          </a:xfrm>
          <a:prstGeom prst="rect">
            <a:avLst/>
          </a:prstGeom>
          <a:noFill/>
          <a:ln w="9525">
            <a:noFill/>
            <a:miter lim="800000"/>
            <a:headEnd/>
            <a:tailEnd/>
          </a:ln>
          <a:effectLst/>
        </p:spPr>
      </p:pic>
      <p:sp>
        <p:nvSpPr>
          <p:cNvPr id="9" name="مربع نص 8"/>
          <p:cNvSpPr txBox="1"/>
          <p:nvPr/>
        </p:nvSpPr>
        <p:spPr>
          <a:xfrm>
            <a:off x="-180528" y="5589240"/>
            <a:ext cx="3913583" cy="584775"/>
          </a:xfrm>
          <a:prstGeom prst="rect">
            <a:avLst/>
          </a:prstGeom>
          <a:noFill/>
        </p:spPr>
        <p:txBody>
          <a:bodyPr wrap="square" rtlCol="1">
            <a:spAutoFit/>
          </a:bodyPr>
          <a:lstStyle/>
          <a:p>
            <a:r>
              <a:rPr lang="ar-EG" dirty="0" smtClean="0"/>
              <a:t> </a:t>
            </a:r>
            <a:r>
              <a:rPr lang="ar-EG" sz="3200" b="1" dirty="0" smtClean="0">
                <a:solidFill>
                  <a:srgbClr val="FF0000"/>
                </a:solidFill>
              </a:rPr>
              <a:t>احمرار العينين  - تنظيفهما </a:t>
            </a:r>
            <a:endParaRPr lang="ar-EG" sz="3200" b="1" dirty="0">
              <a:solidFill>
                <a:srgbClr val="FF0000"/>
              </a:solidFill>
            </a:endParaRPr>
          </a:p>
        </p:txBody>
      </p:sp>
      <p:sp>
        <p:nvSpPr>
          <p:cNvPr id="10" name="مربع نص 9"/>
          <p:cNvSpPr txBox="1"/>
          <p:nvPr/>
        </p:nvSpPr>
        <p:spPr>
          <a:xfrm>
            <a:off x="-258964" y="4735436"/>
            <a:ext cx="3913583" cy="584775"/>
          </a:xfrm>
          <a:prstGeom prst="rect">
            <a:avLst/>
          </a:prstGeom>
          <a:noFill/>
        </p:spPr>
        <p:txBody>
          <a:bodyPr wrap="square" rtlCol="1">
            <a:spAutoFit/>
          </a:bodyPr>
          <a:lstStyle/>
          <a:p>
            <a:r>
              <a:rPr lang="ar-EG" sz="3200" b="1" dirty="0">
                <a:solidFill>
                  <a:srgbClr val="FF0000"/>
                </a:solidFill>
              </a:rPr>
              <a:t>ض</a:t>
            </a:r>
            <a:r>
              <a:rPr lang="ar-EG" sz="3200" b="1" dirty="0">
                <a:solidFill>
                  <a:srgbClr val="FF0000"/>
                </a:solidFill>
              </a:rPr>
              <a:t>ع</a:t>
            </a:r>
            <a:r>
              <a:rPr lang="ar-EG" sz="3200" b="1" dirty="0">
                <a:solidFill>
                  <a:srgbClr val="FF0000"/>
                </a:solidFill>
              </a:rPr>
              <a:t>ف </a:t>
            </a:r>
            <a:r>
              <a:rPr lang="ar-EG" sz="3200" b="1" dirty="0" smtClean="0">
                <a:solidFill>
                  <a:srgbClr val="FF0000"/>
                </a:solidFill>
              </a:rPr>
              <a:t>العينين  - تنظيفهما </a:t>
            </a:r>
            <a:endParaRPr lang="ar-EG" sz="3200" b="1" dirty="0">
              <a:solidFill>
                <a:srgbClr val="FF0000"/>
              </a:solidFill>
            </a:endParaRPr>
          </a:p>
        </p:txBody>
      </p:sp>
      <p:sp>
        <p:nvSpPr>
          <p:cNvPr id="11" name="مربع نص 10"/>
          <p:cNvSpPr txBox="1"/>
          <p:nvPr/>
        </p:nvSpPr>
        <p:spPr>
          <a:xfrm>
            <a:off x="-271328" y="4150661"/>
            <a:ext cx="3913583" cy="584775"/>
          </a:xfrm>
          <a:prstGeom prst="rect">
            <a:avLst/>
          </a:prstGeom>
          <a:noFill/>
        </p:spPr>
        <p:txBody>
          <a:bodyPr wrap="square" rtlCol="1">
            <a:spAutoFit/>
          </a:bodyPr>
          <a:lstStyle/>
          <a:p>
            <a:r>
              <a:rPr lang="ar-EG" dirty="0" smtClean="0"/>
              <a:t> </a:t>
            </a:r>
            <a:r>
              <a:rPr lang="ar-EG" sz="3200" b="1" dirty="0" smtClean="0">
                <a:solidFill>
                  <a:srgbClr val="FF0000"/>
                </a:solidFill>
              </a:rPr>
              <a:t>مرض العينين  - عدم اللعب </a:t>
            </a:r>
            <a:endParaRPr lang="ar-EG" sz="3200" b="1" dirty="0">
              <a:solidFill>
                <a:srgbClr val="FF0000"/>
              </a:solidFill>
            </a:endParaRPr>
          </a:p>
        </p:txBody>
      </p:sp>
      <p:sp>
        <p:nvSpPr>
          <p:cNvPr id="12" name="مربع نص 11"/>
          <p:cNvSpPr txBox="1"/>
          <p:nvPr/>
        </p:nvSpPr>
        <p:spPr>
          <a:xfrm>
            <a:off x="-49655" y="3757106"/>
            <a:ext cx="3913583" cy="400110"/>
          </a:xfrm>
          <a:prstGeom prst="rect">
            <a:avLst/>
          </a:prstGeom>
          <a:noFill/>
        </p:spPr>
        <p:txBody>
          <a:bodyPr wrap="square" rtlCol="1">
            <a:spAutoFit/>
          </a:bodyPr>
          <a:lstStyle/>
          <a:p>
            <a:r>
              <a:rPr lang="ar-EG" dirty="0" smtClean="0"/>
              <a:t> </a:t>
            </a:r>
            <a:r>
              <a:rPr lang="ar-EG" sz="2000" b="1" dirty="0" smtClean="0">
                <a:solidFill>
                  <a:srgbClr val="FF0000"/>
                </a:solidFill>
              </a:rPr>
              <a:t>زغللة وتشويش البصر  -ترك النظر للشمس</a:t>
            </a:r>
            <a:endParaRPr lang="ar-EG" sz="3200" b="1" dirty="0">
              <a:solidFill>
                <a:srgbClr val="FF0000"/>
              </a:solidFill>
            </a:endParaRPr>
          </a:p>
        </p:txBody>
      </p:sp>
      <p:sp>
        <p:nvSpPr>
          <p:cNvPr id="13" name="مربع نص 12"/>
          <p:cNvSpPr txBox="1"/>
          <p:nvPr/>
        </p:nvSpPr>
        <p:spPr>
          <a:xfrm>
            <a:off x="-180529" y="3172331"/>
            <a:ext cx="3913583" cy="584775"/>
          </a:xfrm>
          <a:prstGeom prst="rect">
            <a:avLst/>
          </a:prstGeom>
          <a:noFill/>
        </p:spPr>
        <p:txBody>
          <a:bodyPr wrap="square" rtlCol="1">
            <a:spAutoFit/>
          </a:bodyPr>
          <a:lstStyle/>
          <a:p>
            <a:r>
              <a:rPr lang="ar-EG" dirty="0" smtClean="0"/>
              <a:t> </a:t>
            </a:r>
            <a:r>
              <a:rPr lang="ar-EG" sz="3200" b="1" dirty="0" smtClean="0">
                <a:solidFill>
                  <a:srgbClr val="FF0000"/>
                </a:solidFill>
              </a:rPr>
              <a:t>حرق العينين – عدم اللعب</a:t>
            </a:r>
            <a:endParaRPr lang="ar-EG" sz="3200" b="1" dirty="0">
              <a:solidFill>
                <a:srgbClr val="FF0000"/>
              </a:solidFill>
            </a:endParaRPr>
          </a:p>
        </p:txBody>
      </p:sp>
      <p:sp>
        <p:nvSpPr>
          <p:cNvPr id="14" name="مربع نص 13"/>
          <p:cNvSpPr txBox="1"/>
          <p:nvPr/>
        </p:nvSpPr>
        <p:spPr>
          <a:xfrm>
            <a:off x="-28128" y="2636912"/>
            <a:ext cx="3913583" cy="523220"/>
          </a:xfrm>
          <a:prstGeom prst="rect">
            <a:avLst/>
          </a:prstGeom>
          <a:noFill/>
        </p:spPr>
        <p:txBody>
          <a:bodyPr wrap="square" rtlCol="1">
            <a:spAutoFit/>
          </a:bodyPr>
          <a:lstStyle/>
          <a:p>
            <a:r>
              <a:rPr lang="ar-EG" dirty="0" smtClean="0"/>
              <a:t> </a:t>
            </a:r>
            <a:r>
              <a:rPr lang="ar-EG" sz="2800" b="1" dirty="0" smtClean="0">
                <a:solidFill>
                  <a:srgbClr val="FF0000"/>
                </a:solidFill>
              </a:rPr>
              <a:t>فقع العينين   - ترك </a:t>
            </a:r>
            <a:r>
              <a:rPr lang="ar-EG" sz="2800" b="1" dirty="0" err="1" smtClean="0">
                <a:solidFill>
                  <a:srgbClr val="FF0000"/>
                </a:solidFill>
              </a:rPr>
              <a:t>الاستدخام</a:t>
            </a:r>
            <a:endParaRPr lang="ar-EG" sz="2800" b="1" dirty="0">
              <a:solidFill>
                <a:srgbClr val="FF0000"/>
              </a:solidFill>
            </a:endParaRPr>
          </a:p>
        </p:txBody>
      </p:sp>
      <p:sp>
        <p:nvSpPr>
          <p:cNvPr id="15" name="مربع نص 14"/>
          <p:cNvSpPr txBox="1"/>
          <p:nvPr/>
        </p:nvSpPr>
        <p:spPr>
          <a:xfrm>
            <a:off x="-188201" y="5253911"/>
            <a:ext cx="3913583" cy="584775"/>
          </a:xfrm>
          <a:prstGeom prst="rect">
            <a:avLst/>
          </a:prstGeom>
          <a:noFill/>
        </p:spPr>
        <p:txBody>
          <a:bodyPr wrap="square" rtlCol="1">
            <a:spAutoFit/>
          </a:bodyPr>
          <a:lstStyle/>
          <a:p>
            <a:r>
              <a:rPr lang="ar-EG" sz="3200" b="1" dirty="0">
                <a:solidFill>
                  <a:srgbClr val="FF0000"/>
                </a:solidFill>
              </a:rPr>
              <a:t>ض</a:t>
            </a:r>
            <a:r>
              <a:rPr lang="ar-EG" sz="3200" b="1" dirty="0">
                <a:solidFill>
                  <a:srgbClr val="FF0000"/>
                </a:solidFill>
              </a:rPr>
              <a:t>ع</a:t>
            </a:r>
            <a:r>
              <a:rPr lang="ar-EG" sz="3200" b="1" dirty="0">
                <a:solidFill>
                  <a:srgbClr val="FF0000"/>
                </a:solidFill>
              </a:rPr>
              <a:t>ف </a:t>
            </a:r>
            <a:r>
              <a:rPr lang="ar-EG" sz="3200" b="1" dirty="0" smtClean="0">
                <a:solidFill>
                  <a:srgbClr val="FF0000"/>
                </a:solidFill>
              </a:rPr>
              <a:t>العينين  - ترك ذلك </a:t>
            </a:r>
            <a:endParaRPr lang="ar-EG" sz="3200" b="1" dirty="0">
              <a:solidFill>
                <a:srgbClr val="FF0000"/>
              </a:solidFill>
            </a:endParaRPr>
          </a:p>
        </p:txBody>
      </p:sp>
    </p:spTree>
    <p:custDataLst>
      <p:tags r:id="rId1"/>
    </p:custDataLst>
    <p:extLst>
      <p:ext uri="{BB962C8B-B14F-4D97-AF65-F5344CB8AC3E}">
        <p14:creationId xmlns:p14="http://schemas.microsoft.com/office/powerpoint/2010/main" val="686637971"/>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p:cNvSpPr txBox="1"/>
          <p:nvPr/>
        </p:nvSpPr>
        <p:spPr>
          <a:xfrm flipH="1">
            <a:off x="1643042" y="2228848"/>
            <a:ext cx="5800772" cy="614424"/>
          </a:xfrm>
          <a:prstGeom prst="rect">
            <a:avLst/>
          </a:prstGeom>
          <a:noFill/>
          <a:ln>
            <a:gradFill>
              <a:gsLst>
                <a:gs pos="0">
                  <a:srgbClr val="FFC000"/>
                </a:gs>
                <a:gs pos="44000">
                  <a:schemeClr val="bg1"/>
                </a:gs>
                <a:gs pos="52000">
                  <a:srgbClr val="FFC000">
                    <a:alpha val="2500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rgbClr val="002060"/>
                </a:solidFill>
                <a:latin typeface="Arial" pitchFamily="34" charset="0"/>
                <a:cs typeface="Arial" pitchFamily="34" charset="0"/>
              </a:rPr>
              <a:t>دعك عينيك بشدة يؤذيهما</a:t>
            </a:r>
            <a:endParaRPr lang="en-US" sz="3200" b="1" dirty="0" smtClean="0">
              <a:solidFill>
                <a:srgbClr val="002060"/>
              </a:solidFill>
              <a:latin typeface="Arial" pitchFamily="34" charset="0"/>
              <a:cs typeface="Arial" pitchFamily="34" charset="0"/>
            </a:endParaRPr>
          </a:p>
        </p:txBody>
      </p:sp>
      <p:sp>
        <p:nvSpPr>
          <p:cNvPr id="10" name="نجمة ذات 5 نقاط 9"/>
          <p:cNvSpPr/>
          <p:nvPr/>
        </p:nvSpPr>
        <p:spPr>
          <a:xfrm>
            <a:off x="7143768" y="1643050"/>
            <a:ext cx="1514492" cy="1514492"/>
          </a:xfrm>
          <a:prstGeom prst="star5">
            <a:avLst>
              <a:gd name="adj" fmla="val 35060"/>
              <a:gd name="hf" fmla="val 105146"/>
              <a:gd name="vf" fmla="val 110557"/>
            </a:avLst>
          </a:prstGeom>
          <a:gradFill flip="none" rotWithShape="1">
            <a:gsLst>
              <a:gs pos="0">
                <a:srgbClr val="FFFF00">
                  <a:tint val="66000"/>
                  <a:satMod val="160000"/>
                </a:srgbClr>
              </a:gs>
              <a:gs pos="100000">
                <a:schemeClr val="bg1"/>
              </a:gs>
              <a:gs pos="100000">
                <a:schemeClr val="bg1"/>
              </a:gs>
            </a:gsLst>
            <a:path path="circle">
              <a:fillToRect t="100000" r="100000"/>
            </a:path>
            <a:tileRect l="-100000" b="-100000"/>
          </a:gradFill>
          <a:ln>
            <a:gradFill>
              <a:gsLst>
                <a:gs pos="0">
                  <a:srgbClr val="FFC000"/>
                </a:gs>
                <a:gs pos="38000">
                  <a:schemeClr val="bg1"/>
                </a:gs>
                <a:gs pos="100000">
                  <a:schemeClr val="bg1"/>
                </a:gs>
                <a:gs pos="7000">
                  <a:srgbClr val="F4A810"/>
                </a:gs>
                <a:gs pos="81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rgbClr val="002060"/>
                </a:solidFill>
                <a:latin typeface="Arial" pitchFamily="34" charset="0"/>
                <a:cs typeface="Arial" pitchFamily="34" charset="0"/>
              </a:rPr>
              <a:t>انتبهي</a:t>
            </a:r>
          </a:p>
        </p:txBody>
      </p:sp>
      <p:sp>
        <p:nvSpPr>
          <p:cNvPr id="11" name="مربع نص 10"/>
          <p:cNvSpPr txBox="1"/>
          <p:nvPr/>
        </p:nvSpPr>
        <p:spPr>
          <a:xfrm flipH="1">
            <a:off x="2271690" y="3286124"/>
            <a:ext cx="6443714" cy="1143008"/>
          </a:xfrm>
          <a:prstGeom prst="rect">
            <a:avLst/>
          </a:prstGeom>
          <a:noFill/>
          <a:ln>
            <a:gradFill>
              <a:gsLst>
                <a:gs pos="0">
                  <a:srgbClr val="FFC000"/>
                </a:gs>
                <a:gs pos="44000">
                  <a:schemeClr val="bg1"/>
                </a:gs>
                <a:gs pos="52000">
                  <a:srgbClr val="FFC000">
                    <a:alpha val="2500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3200" b="1" dirty="0" smtClean="0">
                <a:solidFill>
                  <a:srgbClr val="002060"/>
                </a:solidFill>
                <a:latin typeface="Arial" pitchFamily="34" charset="0"/>
                <a:cs typeface="Arial" pitchFamily="34" charset="0"/>
              </a:rPr>
              <a:t>أغلقي عينيك لحظات وامشي داخل الغرفة .</a:t>
            </a:r>
          </a:p>
          <a:p>
            <a:pPr algn="justLow"/>
            <a:r>
              <a:rPr lang="ar-EG" sz="3200" b="1" dirty="0" smtClean="0">
                <a:solidFill>
                  <a:srgbClr val="FF0000"/>
                </a:solidFill>
                <a:latin typeface="Arial" pitchFamily="34" charset="0"/>
                <a:cs typeface="Arial" pitchFamily="34" charset="0"/>
              </a:rPr>
              <a:t>ماذا سيحدث </a:t>
            </a:r>
            <a:r>
              <a:rPr lang="ar-EG" sz="3200" b="1" dirty="0" err="1" smtClean="0">
                <a:solidFill>
                  <a:srgbClr val="FF0000"/>
                </a:solidFill>
                <a:latin typeface="Arial" pitchFamily="34" charset="0"/>
                <a:cs typeface="Arial" pitchFamily="34" charset="0"/>
              </a:rPr>
              <a:t>لك</a:t>
            </a:r>
            <a:r>
              <a:rPr lang="ar-EG" sz="3200" b="1" dirty="0" smtClean="0">
                <a:solidFill>
                  <a:srgbClr val="FF0000"/>
                </a:solidFill>
                <a:latin typeface="Arial" pitchFamily="34" charset="0"/>
                <a:cs typeface="Arial" pitchFamily="34" charset="0"/>
              </a:rPr>
              <a:t> ؟ </a:t>
            </a:r>
            <a:endParaRPr lang="en-US" sz="3200" b="1" dirty="0" smtClean="0">
              <a:solidFill>
                <a:srgbClr val="FF0000"/>
              </a:solidFill>
              <a:latin typeface="Arial" pitchFamily="34" charset="0"/>
              <a:cs typeface="Arial" pitchFamily="34" charset="0"/>
            </a:endParaRPr>
          </a:p>
        </p:txBody>
      </p:sp>
      <p:sp>
        <p:nvSpPr>
          <p:cNvPr id="12" name="دمعة 11"/>
          <p:cNvSpPr/>
          <p:nvPr/>
        </p:nvSpPr>
        <p:spPr>
          <a:xfrm flipH="1">
            <a:off x="285720" y="4077072"/>
            <a:ext cx="2143140" cy="2143140"/>
          </a:xfrm>
          <a:prstGeom prst="teardrop">
            <a:avLst>
              <a:gd name="adj" fmla="val 117067"/>
            </a:avLst>
          </a:prstGeom>
          <a:gradFill flip="none" rotWithShape="1">
            <a:gsLst>
              <a:gs pos="0">
                <a:srgbClr val="FFFF00">
                  <a:tint val="66000"/>
                  <a:satMod val="160000"/>
                </a:srgbClr>
              </a:gs>
              <a:gs pos="100000">
                <a:schemeClr val="bg1"/>
              </a:gs>
              <a:gs pos="100000">
                <a:schemeClr val="bg1"/>
              </a:gs>
            </a:gsLst>
            <a:path path="circle">
              <a:fillToRect t="100000" r="100000"/>
            </a:path>
            <a:tileRect l="-100000" b="-100000"/>
          </a:gradFill>
          <a:ln>
            <a:gradFill>
              <a:gsLst>
                <a:gs pos="0">
                  <a:srgbClr val="FFC000"/>
                </a:gs>
                <a:gs pos="38000">
                  <a:schemeClr val="bg1"/>
                </a:gs>
                <a:gs pos="100000">
                  <a:schemeClr val="bg1"/>
                </a:gs>
                <a:gs pos="7000">
                  <a:srgbClr val="F4A810"/>
                </a:gs>
                <a:gs pos="81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002060"/>
                </a:solidFill>
                <a:latin typeface="Arial" pitchFamily="34" charset="0"/>
                <a:cs typeface="Arial" pitchFamily="34" charset="0"/>
              </a:rPr>
              <a:t>هل تعملين أهمية العينين في حياتك</a:t>
            </a:r>
          </a:p>
        </p:txBody>
      </p:sp>
      <p:sp>
        <p:nvSpPr>
          <p:cNvPr id="13"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نشاط (2)</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4" name="مربع نص 13"/>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36" y="1268760"/>
            <a:ext cx="1357322" cy="267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54641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170"/>
                                        </p:tgtEl>
                                        <p:attrNameLst>
                                          <p:attrName>style.visibility</p:attrName>
                                        </p:attrNameLst>
                                      </p:cBhvr>
                                      <p:to>
                                        <p:strVal val="visible"/>
                                      </p:to>
                                    </p:set>
                                    <p:animEffect transition="in" filter="circle(in)">
                                      <p:cBhvr>
                                        <p:cTn id="35"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928662" y="1428736"/>
            <a:ext cx="6115112" cy="61442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2800" b="1" dirty="0" smtClean="0">
                <a:solidFill>
                  <a:schemeClr val="dk1"/>
                </a:solidFill>
              </a:rPr>
              <a:t>يتوقع من المتعلمة في نهاية الوحدة أن:</a:t>
            </a:r>
            <a:endParaRPr lang="en-US" sz="2800" b="1" dirty="0" smtClean="0">
              <a:solidFill>
                <a:schemeClr val="dk1"/>
              </a:solidFill>
            </a:endParaRPr>
          </a:p>
        </p:txBody>
      </p:sp>
      <p:sp>
        <p:nvSpPr>
          <p:cNvPr id="7" name="نجمة ذات 5 نقاط 6"/>
          <p:cNvSpPr/>
          <p:nvPr/>
        </p:nvSpPr>
        <p:spPr>
          <a:xfrm>
            <a:off x="7200912" y="1414442"/>
            <a:ext cx="1514492" cy="1514492"/>
          </a:xfrm>
          <a:prstGeom prst="star5">
            <a:avLst>
              <a:gd name="adj" fmla="val 35060"/>
              <a:gd name="hf" fmla="val 105146"/>
              <a:gd name="vf" fmla="val 11055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a:gradFill>
              <a:gsLst>
                <a:gs pos="0">
                  <a:srgbClr val="5E9EFF"/>
                </a:gs>
                <a:gs pos="39999">
                  <a:srgbClr val="85C2FF"/>
                </a:gs>
                <a:gs pos="70000">
                  <a:srgbClr val="C4D6EB"/>
                </a:gs>
                <a:gs pos="100000">
                  <a:srgbClr val="FFEBFA"/>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smtClean="0">
                <a:solidFill>
                  <a:srgbClr val="002060"/>
                </a:solidFill>
                <a:latin typeface="Arial" pitchFamily="34" charset="0"/>
                <a:cs typeface="Arial" pitchFamily="34" charset="0"/>
              </a:rPr>
              <a:t>أهداف الوحدة</a:t>
            </a:r>
          </a:p>
        </p:txBody>
      </p:sp>
      <p:sp>
        <p:nvSpPr>
          <p:cNvPr id="9" name="مربع نص 8"/>
          <p:cNvSpPr txBox="1"/>
          <p:nvPr/>
        </p:nvSpPr>
        <p:spPr>
          <a:xfrm>
            <a:off x="928662" y="2143116"/>
            <a:ext cx="6115112" cy="3374116"/>
          </a:xfrm>
          <a:prstGeom prst="rect">
            <a:avLst/>
          </a:prstGeom>
          <a:noFill/>
          <a:ln>
            <a:gradFill>
              <a:gsLst>
                <a:gs pos="0">
                  <a:srgbClr val="FFC000"/>
                </a:gs>
                <a:gs pos="44000">
                  <a:schemeClr val="bg1"/>
                </a:gs>
                <a:gs pos="52000">
                  <a:srgbClr val="FFC000">
                    <a:alpha val="2500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EG" sz="2800" b="1" dirty="0" smtClean="0">
                <a:solidFill>
                  <a:srgbClr val="002060"/>
                </a:solidFill>
                <a:latin typeface="Arial" pitchFamily="34" charset="0"/>
                <a:cs typeface="Arial" pitchFamily="34" charset="0"/>
              </a:rPr>
              <a:t>أن تفسر  أهمية  المحافظة نظافة الجسم.</a:t>
            </a:r>
          </a:p>
          <a:p>
            <a:pPr algn="justLow"/>
            <a:r>
              <a:rPr lang="ar-EG" sz="2800" b="1" dirty="0" smtClean="0">
                <a:solidFill>
                  <a:srgbClr val="002060"/>
                </a:solidFill>
                <a:latin typeface="Arial" pitchFamily="34" charset="0"/>
                <a:cs typeface="Arial" pitchFamily="34" charset="0"/>
              </a:rPr>
              <a:t>أن تعدد  بعض طرائق السلامة أثناء الاستحمام</a:t>
            </a:r>
            <a:endParaRPr lang="ar-EG" sz="2800" b="1" dirty="0" smtClean="0">
              <a:solidFill>
                <a:srgbClr val="002060"/>
              </a:solidFill>
              <a:latin typeface="Arial" pitchFamily="34" charset="0"/>
              <a:cs typeface="Arial" pitchFamily="34" charset="0"/>
            </a:endParaRPr>
          </a:p>
          <a:p>
            <a:pPr algn="justLow"/>
            <a:r>
              <a:rPr lang="ar-EG" sz="2800" b="1" dirty="0" smtClean="0">
                <a:solidFill>
                  <a:srgbClr val="002060"/>
                </a:solidFill>
                <a:latin typeface="Arial" pitchFamily="34" charset="0"/>
                <a:cs typeface="Arial" pitchFamily="34" charset="0"/>
              </a:rPr>
              <a:t>أن تصمم بطاقة إرشادية تحث على نظافة الجسم.</a:t>
            </a:r>
            <a:endParaRPr lang="ar-EG" sz="2800" b="1" dirty="0" smtClean="0">
              <a:solidFill>
                <a:srgbClr val="002060"/>
              </a:solidFill>
              <a:latin typeface="Arial" pitchFamily="34" charset="0"/>
              <a:cs typeface="Arial" pitchFamily="34" charset="0"/>
            </a:endParaRPr>
          </a:p>
          <a:p>
            <a:pPr algn="justLow"/>
            <a:r>
              <a:rPr lang="ar-EG" sz="2800" b="1" dirty="0" smtClean="0">
                <a:solidFill>
                  <a:srgbClr val="002060"/>
                </a:solidFill>
                <a:latin typeface="Arial" pitchFamily="34" charset="0"/>
                <a:cs typeface="Arial" pitchFamily="34" charset="0"/>
              </a:rPr>
              <a:t>أن تشرح بعض الارشادات الهامة للمحافظ على سلامة الجسم</a:t>
            </a:r>
            <a:endParaRPr lang="ar-EG" sz="2800" b="1" dirty="0" smtClean="0">
              <a:solidFill>
                <a:srgbClr val="002060"/>
              </a:solidFill>
              <a:latin typeface="Arial" pitchFamily="34" charset="0"/>
              <a:cs typeface="Arial" pitchFamily="34" charset="0"/>
            </a:endParaRPr>
          </a:p>
          <a:p>
            <a:pPr algn="justLow"/>
            <a:r>
              <a:rPr lang="ar-EG" sz="2800" b="1" dirty="0" smtClean="0">
                <a:solidFill>
                  <a:srgbClr val="002060"/>
                </a:solidFill>
                <a:latin typeface="Arial" pitchFamily="34" charset="0"/>
                <a:cs typeface="Arial" pitchFamily="34" charset="0"/>
              </a:rPr>
              <a:t>أن تنظف أذنها بشكل سليم .</a:t>
            </a:r>
          </a:p>
          <a:p>
            <a:pPr algn="justLow"/>
            <a:r>
              <a:rPr lang="ar-EG" sz="2800" b="1" dirty="0" smtClean="0">
                <a:solidFill>
                  <a:srgbClr val="002060"/>
                </a:solidFill>
                <a:latin typeface="Arial" pitchFamily="34" charset="0"/>
                <a:cs typeface="Arial" pitchFamily="34" charset="0"/>
              </a:rPr>
              <a:t>أن ترتب خطوات تنظيف الأسنان بطريقة صحيحة</a:t>
            </a:r>
            <a:endParaRPr lang="en-US" sz="2800" b="1" dirty="0" smtClean="0">
              <a:solidFill>
                <a:srgbClr val="002060"/>
              </a:solidFill>
              <a:latin typeface="Arial" pitchFamily="34" charset="0"/>
              <a:cs typeface="Arial" pitchFamily="34" charset="0"/>
            </a:endParaRPr>
          </a:p>
        </p:txBody>
      </p:sp>
    </p:spTree>
  </p:cSld>
  <p:clrMapOvr>
    <a:masterClrMapping/>
  </p:clrMapOvr>
  <p:transition spd="slow">
    <p:diamond/>
    <p:sndAc>
      <p:stSnd>
        <p:snd r:embed="rId2" name="explod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12936" y="1071547"/>
            <a:ext cx="7331064" cy="2431435"/>
          </a:xfrm>
          <a:prstGeom prst="rect">
            <a:avLst/>
          </a:prstGeom>
        </p:spPr>
        <p:txBody>
          <a:bodyPr wrap="square">
            <a:spAutoFit/>
          </a:bodyPr>
          <a:lstStyle/>
          <a:p>
            <a:r>
              <a:rPr lang="ar-SA" sz="2800" dirty="0">
                <a:solidFill>
                  <a:schemeClr val="accent6">
                    <a:lumMod val="75000"/>
                  </a:schemeClr>
                </a:solidFill>
              </a:rPr>
              <a:t>رابعاً: زيارة طبيب العيون</a:t>
            </a:r>
            <a:r>
              <a:rPr lang="ar-SA" sz="2800" dirty="0" smtClean="0">
                <a:solidFill>
                  <a:schemeClr val="accent6">
                    <a:lumMod val="75000"/>
                  </a:schemeClr>
                </a:solidFill>
              </a:rPr>
              <a:t>:</a:t>
            </a:r>
          </a:p>
          <a:p>
            <a:endParaRPr lang="en-US" sz="2800" dirty="0"/>
          </a:p>
          <a:p>
            <a:pPr algn="justLow"/>
            <a:r>
              <a:rPr lang="ar-SA" sz="2400" dirty="0">
                <a:solidFill>
                  <a:schemeClr val="accent3">
                    <a:lumMod val="50000"/>
                  </a:schemeClr>
                </a:solidFill>
              </a:rPr>
              <a:t>إذا كنت تشعرين بالصداع بعد مشاهدة التلفاز أو عند قراءة كتاب أو مجلة، أو كان لديك احمرار أو غشاوة تمنع عنك الرؤية الصحيحة فيجب إخبار والديك ليذهبا بك إلى طبيب العيون لإجراء اختبار للعينين، وهذا الاختبار لا يسبب أي ألم، وعلى ضوئه يحدد الطبيب العلاج المناسب</a:t>
            </a:r>
            <a:r>
              <a:rPr lang="ar-SA" sz="2400" b="1" dirty="0" smtClean="0">
                <a:solidFill>
                  <a:schemeClr val="accent3">
                    <a:lumMod val="50000"/>
                  </a:schemeClr>
                </a:solidFill>
              </a:rPr>
              <a:t>.</a:t>
            </a:r>
            <a:endParaRPr lang="ar-SA" sz="2400" b="1" dirty="0">
              <a:solidFill>
                <a:schemeClr val="accent3">
                  <a:lumMod val="50000"/>
                </a:schemeClr>
              </a:solidFill>
            </a:endParaRPr>
          </a:p>
        </p:txBody>
      </p:sp>
      <p:sp>
        <p:nvSpPr>
          <p:cNvPr id="9"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سلامة العنين</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0" name="مربع نص 9"/>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480"/>
            <a:ext cx="1881361" cy="199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srcRect/>
          <a:stretch>
            <a:fillRect/>
          </a:stretch>
        </p:blipFill>
        <p:spPr bwMode="auto">
          <a:xfrm>
            <a:off x="0" y="3429000"/>
            <a:ext cx="9144000" cy="292895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9673763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barn(inVertical)">
                                      <p:cBhvr>
                                        <p:cTn id="2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خطط انسيابي: معالجة متعاقبة 6"/>
          <p:cNvSpPr/>
          <p:nvPr/>
        </p:nvSpPr>
        <p:spPr>
          <a:xfrm>
            <a:off x="1932591" y="1275050"/>
            <a:ext cx="6612482" cy="5040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3200" dirty="0">
                <a:solidFill>
                  <a:srgbClr val="C00000"/>
                </a:solidFill>
              </a:rPr>
              <a:t>انظري إلى الصور، واقرئي ما فيها من حوار:</a:t>
            </a:r>
            <a:r>
              <a:rPr lang="ar-SA" sz="3200" b="1" dirty="0" smtClean="0">
                <a:solidFill>
                  <a:srgbClr val="C00000"/>
                </a:solidFill>
              </a:rPr>
              <a:t>.</a:t>
            </a:r>
            <a:endParaRPr lang="ar-SA" sz="3200" b="1" dirty="0">
              <a:solidFill>
                <a:srgbClr val="C00000"/>
              </a:solidFill>
            </a:endParaRPr>
          </a:p>
        </p:txBody>
      </p:sp>
      <p:sp>
        <p:nvSpPr>
          <p:cNvPr id="12"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سلامة الأذنين</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3" name="مربع نص 12"/>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76872"/>
            <a:ext cx="8590508" cy="318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696820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barn(inVertical)">
                                      <p:cBhvr>
                                        <p:cTn id="2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771" y="564517"/>
            <a:ext cx="8289776" cy="445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82386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خطط انسيابي: معالجة متعاقبة 6"/>
          <p:cNvSpPr/>
          <p:nvPr/>
        </p:nvSpPr>
        <p:spPr>
          <a:xfrm>
            <a:off x="5744101" y="1139971"/>
            <a:ext cx="2715707" cy="50405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3200" b="1" dirty="0"/>
              <a:t>نظافة الأذنين:</a:t>
            </a:r>
            <a:endParaRPr lang="en-US" sz="3200" b="1" dirty="0"/>
          </a:p>
        </p:txBody>
      </p:sp>
      <p:sp>
        <p:nvSpPr>
          <p:cNvPr id="13"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سلامة الأذنين</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4" name="مربع نص 13"/>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2462" y="1772816"/>
            <a:ext cx="626745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907281"/>
            <a:ext cx="64611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299180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fade">
                                      <p:cBhvr>
                                        <p:cTn id="23" dur="1000"/>
                                        <p:tgtEl>
                                          <p:spTgt spid="11266"/>
                                        </p:tgtEl>
                                      </p:cBhvr>
                                    </p:animEffect>
                                    <p:anim calcmode="lin" valueType="num">
                                      <p:cBhvr>
                                        <p:cTn id="24" dur="1000" fill="hold"/>
                                        <p:tgtEl>
                                          <p:spTgt spid="11266"/>
                                        </p:tgtEl>
                                        <p:attrNameLst>
                                          <p:attrName>ppt_x</p:attrName>
                                        </p:attrNameLst>
                                      </p:cBhvr>
                                      <p:tavLst>
                                        <p:tav tm="0">
                                          <p:val>
                                            <p:strVal val="#ppt_x"/>
                                          </p:val>
                                        </p:tav>
                                        <p:tav tm="100000">
                                          <p:val>
                                            <p:strVal val="#ppt_x"/>
                                          </p:val>
                                        </p:tav>
                                      </p:tavLst>
                                    </p:anim>
                                    <p:anim calcmode="lin" valueType="num">
                                      <p:cBhvr>
                                        <p:cTn id="25"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267"/>
                                        </p:tgtEl>
                                        <p:attrNameLst>
                                          <p:attrName>style.visibility</p:attrName>
                                        </p:attrNameLst>
                                      </p:cBhvr>
                                      <p:to>
                                        <p:strVal val="visible"/>
                                      </p:to>
                                    </p:set>
                                    <p:animEffect transition="in" filter="fade">
                                      <p:cBhvr>
                                        <p:cTn id="30" dur="1000"/>
                                        <p:tgtEl>
                                          <p:spTgt spid="11267"/>
                                        </p:tgtEl>
                                      </p:cBhvr>
                                    </p:animEffect>
                                    <p:anim calcmode="lin" valueType="num">
                                      <p:cBhvr>
                                        <p:cTn id="31" dur="1000" fill="hold"/>
                                        <p:tgtEl>
                                          <p:spTgt spid="11267"/>
                                        </p:tgtEl>
                                        <p:attrNameLst>
                                          <p:attrName>ppt_x</p:attrName>
                                        </p:attrNameLst>
                                      </p:cBhvr>
                                      <p:tavLst>
                                        <p:tav tm="0">
                                          <p:val>
                                            <p:strVal val="#ppt_x"/>
                                          </p:val>
                                        </p:tav>
                                        <p:tav tm="100000">
                                          <p:val>
                                            <p:strVal val="#ppt_x"/>
                                          </p:val>
                                        </p:tav>
                                      </p:tavLst>
                                    </p:anim>
                                    <p:anim calcmode="lin" valueType="num">
                                      <p:cBhvr>
                                        <p:cTn id="32"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500042"/>
            <a:ext cx="9144000" cy="5786478"/>
          </a:xfrm>
          <a:prstGeom prst="rect">
            <a:avLst/>
          </a:prstGeom>
          <a:noFill/>
          <a:ln w="9525">
            <a:noFill/>
            <a:miter lim="800000"/>
            <a:headEnd/>
            <a:tailEnd/>
          </a:ln>
          <a:effectLst/>
        </p:spPr>
      </p:pic>
      <p:sp>
        <p:nvSpPr>
          <p:cNvPr id="3" name="مربع نص 2"/>
          <p:cNvSpPr txBox="1"/>
          <p:nvPr/>
        </p:nvSpPr>
        <p:spPr>
          <a:xfrm>
            <a:off x="1259632" y="2636912"/>
            <a:ext cx="1026835" cy="523220"/>
          </a:xfrm>
          <a:prstGeom prst="rect">
            <a:avLst/>
          </a:prstGeom>
          <a:noFill/>
        </p:spPr>
        <p:txBody>
          <a:bodyPr wrap="square" rtlCol="1">
            <a:spAutoFit/>
          </a:bodyPr>
          <a:lstStyle/>
          <a:p>
            <a:r>
              <a:rPr lang="ar-EG" sz="2800" b="1" dirty="0" smtClean="0">
                <a:solidFill>
                  <a:srgbClr val="FF0000"/>
                </a:solidFill>
              </a:rPr>
              <a:t>لا افعل</a:t>
            </a:r>
            <a:endParaRPr lang="ar-EG" sz="2800" b="1" dirty="0">
              <a:solidFill>
                <a:srgbClr val="FF0000"/>
              </a:solidFill>
            </a:endParaRPr>
          </a:p>
        </p:txBody>
      </p:sp>
      <p:sp>
        <p:nvSpPr>
          <p:cNvPr id="5" name="مربع نص 4"/>
          <p:cNvSpPr txBox="1"/>
          <p:nvPr/>
        </p:nvSpPr>
        <p:spPr>
          <a:xfrm>
            <a:off x="248053" y="3246181"/>
            <a:ext cx="1026835" cy="523220"/>
          </a:xfrm>
          <a:prstGeom prst="rect">
            <a:avLst/>
          </a:prstGeom>
          <a:noFill/>
        </p:spPr>
        <p:txBody>
          <a:bodyPr wrap="square" rtlCol="1">
            <a:spAutoFit/>
          </a:bodyPr>
          <a:lstStyle/>
          <a:p>
            <a:r>
              <a:rPr lang="ar-EG" sz="2800" b="1" dirty="0" smtClean="0">
                <a:solidFill>
                  <a:srgbClr val="FF0000"/>
                </a:solidFill>
              </a:rPr>
              <a:t>ل افعل</a:t>
            </a:r>
            <a:endParaRPr lang="ar-EG" sz="2800" b="1" dirty="0">
              <a:solidFill>
                <a:srgbClr val="FF0000"/>
              </a:solidFill>
            </a:endParaRPr>
          </a:p>
        </p:txBody>
      </p:sp>
      <p:sp>
        <p:nvSpPr>
          <p:cNvPr id="6" name="مربع نص 5"/>
          <p:cNvSpPr txBox="1"/>
          <p:nvPr/>
        </p:nvSpPr>
        <p:spPr>
          <a:xfrm>
            <a:off x="1259631" y="4077715"/>
            <a:ext cx="1026835" cy="523220"/>
          </a:xfrm>
          <a:prstGeom prst="rect">
            <a:avLst/>
          </a:prstGeom>
          <a:noFill/>
        </p:spPr>
        <p:txBody>
          <a:bodyPr wrap="square" rtlCol="1">
            <a:spAutoFit/>
          </a:bodyPr>
          <a:lstStyle/>
          <a:p>
            <a:r>
              <a:rPr lang="ar-EG" sz="2800" b="1" dirty="0" smtClean="0">
                <a:solidFill>
                  <a:srgbClr val="FF0000"/>
                </a:solidFill>
              </a:rPr>
              <a:t>لا افعل</a:t>
            </a:r>
            <a:endParaRPr lang="ar-EG" sz="2800" b="1" dirty="0">
              <a:solidFill>
                <a:srgbClr val="FF0000"/>
              </a:solidFill>
            </a:endParaRPr>
          </a:p>
        </p:txBody>
      </p:sp>
      <p:sp>
        <p:nvSpPr>
          <p:cNvPr id="7" name="مربع نص 6"/>
          <p:cNvSpPr txBox="1"/>
          <p:nvPr/>
        </p:nvSpPr>
        <p:spPr>
          <a:xfrm>
            <a:off x="1274421" y="4364112"/>
            <a:ext cx="1026835" cy="523220"/>
          </a:xfrm>
          <a:prstGeom prst="rect">
            <a:avLst/>
          </a:prstGeom>
          <a:noFill/>
        </p:spPr>
        <p:txBody>
          <a:bodyPr wrap="square" rtlCol="1">
            <a:spAutoFit/>
          </a:bodyPr>
          <a:lstStyle/>
          <a:p>
            <a:r>
              <a:rPr lang="ar-EG" sz="2800" b="1" dirty="0" smtClean="0">
                <a:solidFill>
                  <a:srgbClr val="FF0000"/>
                </a:solidFill>
              </a:rPr>
              <a:t>لا افعل</a:t>
            </a:r>
            <a:endParaRPr lang="ar-EG" sz="2800" b="1" dirty="0">
              <a:solidFill>
                <a:srgbClr val="FF0000"/>
              </a:solidFill>
            </a:endParaRPr>
          </a:p>
        </p:txBody>
      </p:sp>
      <p:sp>
        <p:nvSpPr>
          <p:cNvPr id="8" name="مربع نص 7"/>
          <p:cNvSpPr txBox="1"/>
          <p:nvPr/>
        </p:nvSpPr>
        <p:spPr>
          <a:xfrm>
            <a:off x="330246" y="4925974"/>
            <a:ext cx="1026835" cy="523220"/>
          </a:xfrm>
          <a:prstGeom prst="rect">
            <a:avLst/>
          </a:prstGeom>
          <a:noFill/>
        </p:spPr>
        <p:txBody>
          <a:bodyPr wrap="square" rtlCol="1">
            <a:spAutoFit/>
          </a:bodyPr>
          <a:lstStyle/>
          <a:p>
            <a:r>
              <a:rPr lang="ar-EG" sz="2800" b="1" dirty="0" smtClean="0">
                <a:solidFill>
                  <a:srgbClr val="FF0000"/>
                </a:solidFill>
              </a:rPr>
              <a:t>افعل</a:t>
            </a:r>
            <a:endParaRPr lang="ar-EG" sz="2800" b="1" dirty="0">
              <a:solidFill>
                <a:srgbClr val="FF0000"/>
              </a:solidFill>
            </a:endParaRPr>
          </a:p>
        </p:txBody>
      </p:sp>
      <p:sp>
        <p:nvSpPr>
          <p:cNvPr id="9" name="مربع نص 8"/>
          <p:cNvSpPr txBox="1"/>
          <p:nvPr/>
        </p:nvSpPr>
        <p:spPr>
          <a:xfrm>
            <a:off x="385197" y="5187584"/>
            <a:ext cx="1026835" cy="523220"/>
          </a:xfrm>
          <a:prstGeom prst="rect">
            <a:avLst/>
          </a:prstGeom>
          <a:noFill/>
        </p:spPr>
        <p:txBody>
          <a:bodyPr wrap="square" rtlCol="1">
            <a:spAutoFit/>
          </a:bodyPr>
          <a:lstStyle/>
          <a:p>
            <a:r>
              <a:rPr lang="ar-EG" sz="2800" b="1" dirty="0" smtClean="0">
                <a:solidFill>
                  <a:srgbClr val="FF0000"/>
                </a:solidFill>
              </a:rPr>
              <a:t>أفعل</a:t>
            </a:r>
            <a:endParaRPr lang="ar-EG" sz="2800" b="1" dirty="0">
              <a:solidFill>
                <a:srgbClr val="FF0000"/>
              </a:solidFill>
            </a:endParaRPr>
          </a:p>
        </p:txBody>
      </p:sp>
      <p:sp>
        <p:nvSpPr>
          <p:cNvPr id="10" name="مربع نص 9"/>
          <p:cNvSpPr txBox="1"/>
          <p:nvPr/>
        </p:nvSpPr>
        <p:spPr>
          <a:xfrm>
            <a:off x="1065336" y="5710804"/>
            <a:ext cx="1026835" cy="523220"/>
          </a:xfrm>
          <a:prstGeom prst="rect">
            <a:avLst/>
          </a:prstGeom>
          <a:noFill/>
        </p:spPr>
        <p:txBody>
          <a:bodyPr wrap="square" rtlCol="1">
            <a:spAutoFit/>
          </a:bodyPr>
          <a:lstStyle/>
          <a:p>
            <a:r>
              <a:rPr lang="ar-EG" sz="2800" b="1" dirty="0" smtClean="0">
                <a:solidFill>
                  <a:srgbClr val="FF0000"/>
                </a:solidFill>
              </a:rPr>
              <a:t>لا افعل</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456828934"/>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خطط انسيابي: معالجة متعاقبة 12"/>
          <p:cNvSpPr/>
          <p:nvPr/>
        </p:nvSpPr>
        <p:spPr>
          <a:xfrm>
            <a:off x="719666" y="2357430"/>
            <a:ext cx="8352928" cy="388843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1" anchor="ctr"/>
          <a:lstStyle/>
          <a:p>
            <a:r>
              <a:rPr lang="ar-EG" sz="3200" b="1" dirty="0" smtClean="0"/>
              <a:t>بالتشاور مع زميلاتك في المجموعة ,اقترحي طرائق مبتكرة لتنبيه الأصم بوجود شخص يطرق الباب.</a:t>
            </a:r>
            <a:endParaRPr lang="ar-EG" sz="3200" b="1" dirty="0" smtClean="0">
              <a:solidFill>
                <a:srgbClr val="FF0000"/>
              </a:solidFill>
            </a:endParaRPr>
          </a:p>
          <a:p>
            <a:r>
              <a:rPr lang="ar-EG" sz="3200" b="1" dirty="0" smtClean="0">
                <a:solidFill>
                  <a:srgbClr val="FF0000"/>
                </a:solidFill>
              </a:rPr>
              <a:t>ت</a:t>
            </a:r>
            <a:r>
              <a:rPr lang="ar-EG" sz="3200" b="1" dirty="0" smtClean="0"/>
              <a:t>عليق ألة  بسلك تجعله يحس بطرق الباب</a:t>
            </a:r>
            <a:endParaRPr lang="ar-SA" sz="3200" b="1" dirty="0" smtClean="0"/>
          </a:p>
        </p:txBody>
      </p:sp>
      <p:grpSp>
        <p:nvGrpSpPr>
          <p:cNvPr id="2" name="مجموعة 4"/>
          <p:cNvGrpSpPr/>
          <p:nvPr/>
        </p:nvGrpSpPr>
        <p:grpSpPr>
          <a:xfrm>
            <a:off x="0" y="0"/>
            <a:ext cx="2599253" cy="2357437"/>
            <a:chOff x="1" y="714348"/>
            <a:chExt cx="2599253" cy="2357437"/>
          </a:xfrm>
        </p:grpSpPr>
        <p:pic>
          <p:nvPicPr>
            <p:cNvPr id="6" name="صورة 5" descr="0152.png"/>
            <p:cNvPicPr>
              <a:picLocks noChangeAspect="1"/>
            </p:cNvPicPr>
            <p:nvPr/>
          </p:nvPicPr>
          <p:blipFill>
            <a:blip r:embed="rId3" cstate="print"/>
            <a:stretch>
              <a:fillRect/>
            </a:stretch>
          </p:blipFill>
          <p:spPr>
            <a:xfrm>
              <a:off x="1" y="714348"/>
              <a:ext cx="2534968" cy="2357437"/>
            </a:xfrm>
            <a:prstGeom prst="rect">
              <a:avLst/>
            </a:prstGeom>
          </p:spPr>
        </p:pic>
        <p:sp>
          <p:nvSpPr>
            <p:cNvPr id="7" name="سحابة 6"/>
            <p:cNvSpPr/>
            <p:nvPr/>
          </p:nvSpPr>
          <p:spPr>
            <a:xfrm>
              <a:off x="785786" y="802962"/>
              <a:ext cx="1813468" cy="91151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نشاط</a:t>
              </a:r>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4</a:t>
              </a: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grpSp>
      <p:sp>
        <p:nvSpPr>
          <p:cNvPr id="8" name="عنوان 2"/>
          <p:cNvSpPr txBox="1">
            <a:spLocks/>
          </p:cNvSpPr>
          <p:nvPr/>
        </p:nvSpPr>
        <p:spPr>
          <a:xfrm>
            <a:off x="5929322" y="500042"/>
            <a:ext cx="3214678"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سلامة الأذنين</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pic>
        <p:nvPicPr>
          <p:cNvPr id="15362" name="Picture 2"/>
          <p:cNvPicPr>
            <a:picLocks noChangeAspect="1" noChangeArrowheads="1"/>
          </p:cNvPicPr>
          <p:nvPr/>
        </p:nvPicPr>
        <p:blipFill>
          <a:blip r:embed="rId4"/>
          <a:srcRect/>
          <a:stretch>
            <a:fillRect/>
          </a:stretch>
        </p:blipFill>
        <p:spPr bwMode="auto">
          <a:xfrm>
            <a:off x="1714480" y="1000108"/>
            <a:ext cx="7429520" cy="128111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56536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0" y="576263"/>
            <a:ext cx="9144000" cy="57054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74537485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0" y="357166"/>
            <a:ext cx="9144000" cy="6000792"/>
          </a:xfrm>
          <a:prstGeom prst="rect">
            <a:avLst/>
          </a:prstGeom>
          <a:noFill/>
          <a:ln w="9525">
            <a:noFill/>
            <a:miter lim="800000"/>
            <a:headEnd/>
            <a:tailEnd/>
          </a:ln>
          <a:effectLst/>
        </p:spPr>
      </p:pic>
      <p:sp>
        <p:nvSpPr>
          <p:cNvPr id="3" name="مربع نص 2"/>
          <p:cNvSpPr txBox="1"/>
          <p:nvPr/>
        </p:nvSpPr>
        <p:spPr>
          <a:xfrm>
            <a:off x="1273954" y="1412776"/>
            <a:ext cx="1026835" cy="523220"/>
          </a:xfrm>
          <a:prstGeom prst="rect">
            <a:avLst/>
          </a:prstGeom>
          <a:noFill/>
        </p:spPr>
        <p:txBody>
          <a:bodyPr wrap="square" rtlCol="1">
            <a:spAutoFit/>
          </a:bodyPr>
          <a:lstStyle/>
          <a:p>
            <a:r>
              <a:rPr lang="ar-EG" sz="2800" b="1" dirty="0" smtClean="0">
                <a:solidFill>
                  <a:srgbClr val="FF0000"/>
                </a:solidFill>
              </a:rPr>
              <a:t>حسن</a:t>
            </a:r>
            <a:endParaRPr lang="ar-EG" sz="2800" b="1" dirty="0">
              <a:solidFill>
                <a:srgbClr val="FF0000"/>
              </a:solidFill>
            </a:endParaRPr>
          </a:p>
        </p:txBody>
      </p:sp>
      <p:sp>
        <p:nvSpPr>
          <p:cNvPr id="4" name="مربع نص 3"/>
          <p:cNvSpPr txBox="1"/>
          <p:nvPr/>
        </p:nvSpPr>
        <p:spPr>
          <a:xfrm>
            <a:off x="1426354" y="1565176"/>
            <a:ext cx="1026835" cy="523220"/>
          </a:xfrm>
          <a:prstGeom prst="rect">
            <a:avLst/>
          </a:prstGeom>
          <a:noFill/>
        </p:spPr>
        <p:txBody>
          <a:bodyPr wrap="square" rtlCol="1">
            <a:spAutoFit/>
          </a:bodyPr>
          <a:lstStyle/>
          <a:p>
            <a:r>
              <a:rPr lang="ar-EG" sz="2800" b="1" dirty="0" smtClean="0">
                <a:solidFill>
                  <a:srgbClr val="FF0000"/>
                </a:solidFill>
              </a:rPr>
              <a:t>حسن</a:t>
            </a:r>
            <a:endParaRPr lang="ar-EG" sz="2800" b="1" dirty="0">
              <a:solidFill>
                <a:srgbClr val="FF0000"/>
              </a:solidFill>
            </a:endParaRPr>
          </a:p>
        </p:txBody>
      </p:sp>
      <p:sp>
        <p:nvSpPr>
          <p:cNvPr id="5" name="مربع نص 4"/>
          <p:cNvSpPr txBox="1"/>
          <p:nvPr/>
        </p:nvSpPr>
        <p:spPr>
          <a:xfrm>
            <a:off x="399519" y="2131586"/>
            <a:ext cx="1026835" cy="523220"/>
          </a:xfrm>
          <a:prstGeom prst="rect">
            <a:avLst/>
          </a:prstGeom>
          <a:noFill/>
        </p:spPr>
        <p:txBody>
          <a:bodyPr wrap="square" rtlCol="1">
            <a:spAutoFit/>
          </a:bodyPr>
          <a:lstStyle/>
          <a:p>
            <a:r>
              <a:rPr lang="ar-EG" sz="2800" b="1" dirty="0" smtClean="0">
                <a:solidFill>
                  <a:srgbClr val="FF0000"/>
                </a:solidFill>
              </a:rPr>
              <a:t>سيئ</a:t>
            </a:r>
            <a:endParaRPr lang="ar-EG" sz="2800" b="1" dirty="0">
              <a:solidFill>
                <a:srgbClr val="FF0000"/>
              </a:solidFill>
            </a:endParaRPr>
          </a:p>
        </p:txBody>
      </p:sp>
      <p:sp>
        <p:nvSpPr>
          <p:cNvPr id="6" name="مربع نص 5"/>
          <p:cNvSpPr txBox="1"/>
          <p:nvPr/>
        </p:nvSpPr>
        <p:spPr>
          <a:xfrm>
            <a:off x="1273953" y="2393196"/>
            <a:ext cx="1026835" cy="523220"/>
          </a:xfrm>
          <a:prstGeom prst="rect">
            <a:avLst/>
          </a:prstGeom>
          <a:noFill/>
        </p:spPr>
        <p:txBody>
          <a:bodyPr wrap="square" rtlCol="1">
            <a:spAutoFit/>
          </a:bodyPr>
          <a:lstStyle/>
          <a:p>
            <a:r>
              <a:rPr lang="ar-EG" sz="2800" b="1" dirty="0" smtClean="0">
                <a:solidFill>
                  <a:srgbClr val="FF0000"/>
                </a:solidFill>
              </a:rPr>
              <a:t>حسن</a:t>
            </a:r>
            <a:endParaRPr lang="ar-EG" sz="2800" b="1" dirty="0">
              <a:solidFill>
                <a:srgbClr val="FF0000"/>
              </a:solidFill>
            </a:endParaRPr>
          </a:p>
        </p:txBody>
      </p:sp>
      <p:sp>
        <p:nvSpPr>
          <p:cNvPr id="7" name="مربع نص 6"/>
          <p:cNvSpPr txBox="1"/>
          <p:nvPr/>
        </p:nvSpPr>
        <p:spPr>
          <a:xfrm>
            <a:off x="1065336" y="2596801"/>
            <a:ext cx="1026835" cy="523220"/>
          </a:xfrm>
          <a:prstGeom prst="rect">
            <a:avLst/>
          </a:prstGeom>
          <a:noFill/>
        </p:spPr>
        <p:txBody>
          <a:bodyPr wrap="square" rtlCol="1">
            <a:spAutoFit/>
          </a:bodyPr>
          <a:lstStyle/>
          <a:p>
            <a:r>
              <a:rPr lang="ar-EG" sz="2800" b="1" dirty="0" smtClean="0">
                <a:solidFill>
                  <a:srgbClr val="FF0000"/>
                </a:solidFill>
              </a:rPr>
              <a:t>حسن</a:t>
            </a:r>
            <a:endParaRPr lang="ar-EG" sz="2800" b="1" dirty="0">
              <a:solidFill>
                <a:srgbClr val="FF0000"/>
              </a:solidFill>
            </a:endParaRPr>
          </a:p>
        </p:txBody>
      </p:sp>
      <p:sp>
        <p:nvSpPr>
          <p:cNvPr id="8" name="مربع نص 7"/>
          <p:cNvSpPr txBox="1"/>
          <p:nvPr/>
        </p:nvSpPr>
        <p:spPr>
          <a:xfrm>
            <a:off x="1370136" y="2834342"/>
            <a:ext cx="1026835" cy="523220"/>
          </a:xfrm>
          <a:prstGeom prst="rect">
            <a:avLst/>
          </a:prstGeom>
          <a:noFill/>
        </p:spPr>
        <p:txBody>
          <a:bodyPr wrap="square" rtlCol="1">
            <a:spAutoFit/>
          </a:bodyPr>
          <a:lstStyle/>
          <a:p>
            <a:r>
              <a:rPr lang="ar-EG" sz="2800" b="1" dirty="0" smtClean="0">
                <a:solidFill>
                  <a:srgbClr val="FF0000"/>
                </a:solidFill>
              </a:rPr>
              <a:t>حسن</a:t>
            </a:r>
            <a:endParaRPr lang="ar-EG" sz="2800" b="1" dirty="0">
              <a:solidFill>
                <a:srgbClr val="FF0000"/>
              </a:solidFill>
            </a:endParaRPr>
          </a:p>
        </p:txBody>
      </p:sp>
      <p:sp>
        <p:nvSpPr>
          <p:cNvPr id="9" name="مربع نص 8"/>
          <p:cNvSpPr txBox="1"/>
          <p:nvPr/>
        </p:nvSpPr>
        <p:spPr>
          <a:xfrm>
            <a:off x="247119" y="3327839"/>
            <a:ext cx="1026835" cy="523220"/>
          </a:xfrm>
          <a:prstGeom prst="rect">
            <a:avLst/>
          </a:prstGeom>
          <a:noFill/>
        </p:spPr>
        <p:txBody>
          <a:bodyPr wrap="square" rtlCol="1">
            <a:spAutoFit/>
          </a:bodyPr>
          <a:lstStyle/>
          <a:p>
            <a:r>
              <a:rPr lang="ar-EG" sz="2800" b="1" dirty="0" smtClean="0">
                <a:solidFill>
                  <a:srgbClr val="FF0000"/>
                </a:solidFill>
              </a:rPr>
              <a:t>سيئ</a:t>
            </a:r>
            <a:endParaRPr lang="ar-EG" sz="2800" b="1" dirty="0">
              <a:solidFill>
                <a:srgbClr val="FF0000"/>
              </a:solidFill>
            </a:endParaRPr>
          </a:p>
        </p:txBody>
      </p:sp>
      <p:sp>
        <p:nvSpPr>
          <p:cNvPr id="10" name="مربع نص 9"/>
          <p:cNvSpPr txBox="1"/>
          <p:nvPr/>
        </p:nvSpPr>
        <p:spPr>
          <a:xfrm>
            <a:off x="551919" y="2283986"/>
            <a:ext cx="1026835" cy="523220"/>
          </a:xfrm>
          <a:prstGeom prst="rect">
            <a:avLst/>
          </a:prstGeom>
          <a:noFill/>
        </p:spPr>
        <p:txBody>
          <a:bodyPr wrap="square" rtlCol="1">
            <a:spAutoFit/>
          </a:bodyPr>
          <a:lstStyle/>
          <a:p>
            <a:r>
              <a:rPr lang="ar-EG" sz="2800" b="1" dirty="0" smtClean="0">
                <a:solidFill>
                  <a:srgbClr val="FF0000"/>
                </a:solidFill>
              </a:rPr>
              <a:t>سيئ</a:t>
            </a:r>
            <a:endParaRPr lang="ar-EG" sz="2800" b="1" dirty="0">
              <a:solidFill>
                <a:srgbClr val="FF0000"/>
              </a:solidFill>
            </a:endParaRPr>
          </a:p>
        </p:txBody>
      </p:sp>
      <p:sp>
        <p:nvSpPr>
          <p:cNvPr id="11" name="مربع نص 10"/>
          <p:cNvSpPr txBox="1"/>
          <p:nvPr/>
        </p:nvSpPr>
        <p:spPr>
          <a:xfrm>
            <a:off x="1065336" y="5517232"/>
            <a:ext cx="5810920" cy="523220"/>
          </a:xfrm>
          <a:prstGeom prst="rect">
            <a:avLst/>
          </a:prstGeom>
          <a:noFill/>
        </p:spPr>
        <p:txBody>
          <a:bodyPr wrap="square" rtlCol="1">
            <a:spAutoFit/>
          </a:bodyPr>
          <a:lstStyle/>
          <a:p>
            <a:r>
              <a:rPr lang="ar-EG" sz="2800" b="1" dirty="0" smtClean="0">
                <a:solidFill>
                  <a:srgbClr val="FF0000"/>
                </a:solidFill>
              </a:rPr>
              <a:t>تضعف السنان  بالتسوس وغيره  ونحتاج لخلعها </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14332902"/>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5757946" y="405450"/>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اولا: بالفرشاة والمعجون :</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18435" name="Picture 3"/>
          <p:cNvPicPr>
            <a:picLocks noChangeAspect="1" noChangeArrowheads="1"/>
          </p:cNvPicPr>
          <p:nvPr/>
        </p:nvPicPr>
        <p:blipFill>
          <a:blip r:embed="rId3"/>
          <a:srcRect/>
          <a:stretch>
            <a:fillRect/>
          </a:stretch>
        </p:blipFill>
        <p:spPr bwMode="auto">
          <a:xfrm>
            <a:off x="214346" y="577476"/>
            <a:ext cx="9144000" cy="5500726"/>
          </a:xfrm>
          <a:prstGeom prst="rect">
            <a:avLst/>
          </a:prstGeom>
          <a:noFill/>
          <a:ln w="9525">
            <a:noFill/>
            <a:miter lim="800000"/>
            <a:headEnd/>
            <a:tailEnd/>
          </a:ln>
          <a:effectLst/>
        </p:spPr>
      </p:pic>
      <p:sp>
        <p:nvSpPr>
          <p:cNvPr id="7" name="مربع نص 6"/>
          <p:cNvSpPr txBox="1"/>
          <p:nvPr/>
        </p:nvSpPr>
        <p:spPr>
          <a:xfrm>
            <a:off x="6544501" y="4653136"/>
            <a:ext cx="1026835" cy="523220"/>
          </a:xfrm>
          <a:prstGeom prst="rect">
            <a:avLst/>
          </a:prstGeom>
          <a:noFill/>
        </p:spPr>
        <p:txBody>
          <a:bodyPr wrap="square" rtlCol="1">
            <a:spAutoFit/>
          </a:bodyPr>
          <a:lstStyle/>
          <a:p>
            <a:r>
              <a:rPr lang="ar-EG" sz="2800" b="1" dirty="0" smtClean="0">
                <a:solidFill>
                  <a:srgbClr val="FF0000"/>
                </a:solidFill>
              </a:rPr>
              <a:t>بين</a:t>
            </a:r>
            <a:endParaRPr lang="ar-EG" sz="2800" b="1" dirty="0">
              <a:solidFill>
                <a:srgbClr val="FF0000"/>
              </a:solidFill>
            </a:endParaRPr>
          </a:p>
        </p:txBody>
      </p:sp>
      <p:sp>
        <p:nvSpPr>
          <p:cNvPr id="8" name="مربع نص 7"/>
          <p:cNvSpPr txBox="1"/>
          <p:nvPr/>
        </p:nvSpPr>
        <p:spPr>
          <a:xfrm>
            <a:off x="2650176" y="3589449"/>
            <a:ext cx="3935625" cy="523220"/>
          </a:xfrm>
          <a:prstGeom prst="rect">
            <a:avLst/>
          </a:prstGeom>
          <a:noFill/>
        </p:spPr>
        <p:txBody>
          <a:bodyPr wrap="square" rtlCol="1">
            <a:spAutoFit/>
          </a:bodyPr>
          <a:lstStyle/>
          <a:p>
            <a:r>
              <a:rPr lang="ar-EG" sz="2800" b="1" dirty="0" smtClean="0">
                <a:solidFill>
                  <a:srgbClr val="FF0000"/>
                </a:solidFill>
              </a:rPr>
              <a:t>الداخل</a:t>
            </a:r>
            <a:endParaRPr lang="ar-EG" sz="2800" b="1" dirty="0">
              <a:solidFill>
                <a:srgbClr val="FF0000"/>
              </a:solidFill>
            </a:endParaRPr>
          </a:p>
        </p:txBody>
      </p:sp>
      <p:sp>
        <p:nvSpPr>
          <p:cNvPr id="9" name="مربع نص 8"/>
          <p:cNvSpPr txBox="1"/>
          <p:nvPr/>
        </p:nvSpPr>
        <p:spPr>
          <a:xfrm>
            <a:off x="4716592" y="2506246"/>
            <a:ext cx="1026835" cy="523220"/>
          </a:xfrm>
          <a:prstGeom prst="rect">
            <a:avLst/>
          </a:prstGeom>
          <a:noFill/>
        </p:spPr>
        <p:txBody>
          <a:bodyPr wrap="square" rtlCol="1">
            <a:spAutoFit/>
          </a:bodyPr>
          <a:lstStyle/>
          <a:p>
            <a:r>
              <a:rPr lang="ar-EG" sz="2800" b="1" dirty="0" smtClean="0">
                <a:solidFill>
                  <a:srgbClr val="FF0000"/>
                </a:solidFill>
              </a:rPr>
              <a:t>اسفل </a:t>
            </a:r>
            <a:endParaRPr lang="ar-EG" sz="2800" b="1" dirty="0">
              <a:solidFill>
                <a:srgbClr val="FF0000"/>
              </a:solidFill>
            </a:endParaRPr>
          </a:p>
        </p:txBody>
      </p:sp>
      <p:sp>
        <p:nvSpPr>
          <p:cNvPr id="11" name="مربع نص 10"/>
          <p:cNvSpPr txBox="1"/>
          <p:nvPr/>
        </p:nvSpPr>
        <p:spPr>
          <a:xfrm>
            <a:off x="6072384" y="2492896"/>
            <a:ext cx="1026835" cy="523220"/>
          </a:xfrm>
          <a:prstGeom prst="rect">
            <a:avLst/>
          </a:prstGeom>
          <a:noFill/>
        </p:spPr>
        <p:txBody>
          <a:bodyPr wrap="square" rtlCol="1">
            <a:spAutoFit/>
          </a:bodyPr>
          <a:lstStyle/>
          <a:p>
            <a:r>
              <a:rPr lang="ar-EG" sz="2800" b="1" dirty="0" smtClean="0">
                <a:solidFill>
                  <a:srgbClr val="FF0000"/>
                </a:solidFill>
              </a:rPr>
              <a:t>عرضيا</a:t>
            </a:r>
            <a:endParaRPr lang="ar-EG" sz="2800" b="1" dirty="0">
              <a:solidFill>
                <a:srgbClr val="FF0000"/>
              </a:solidFill>
            </a:endParaRPr>
          </a:p>
        </p:txBody>
      </p:sp>
      <p:sp>
        <p:nvSpPr>
          <p:cNvPr id="12" name="مربع نص 11"/>
          <p:cNvSpPr txBox="1"/>
          <p:nvPr/>
        </p:nvSpPr>
        <p:spPr>
          <a:xfrm>
            <a:off x="4731111" y="1439198"/>
            <a:ext cx="1026835" cy="523220"/>
          </a:xfrm>
          <a:prstGeom prst="rect">
            <a:avLst/>
          </a:prstGeom>
          <a:noFill/>
        </p:spPr>
        <p:txBody>
          <a:bodyPr wrap="square" rtlCol="1">
            <a:spAutoFit/>
          </a:bodyPr>
          <a:lstStyle/>
          <a:p>
            <a:r>
              <a:rPr lang="ar-EG" sz="2800" b="1" dirty="0" smtClean="0">
                <a:solidFill>
                  <a:srgbClr val="FF0000"/>
                </a:solidFill>
              </a:rPr>
              <a:t>أعلى</a:t>
            </a:r>
            <a:endParaRPr lang="ar-EG" sz="2800" b="1" dirty="0">
              <a:solidFill>
                <a:srgbClr val="FF0000"/>
              </a:solidFill>
            </a:endParaRPr>
          </a:p>
        </p:txBody>
      </p:sp>
      <p:sp>
        <p:nvSpPr>
          <p:cNvPr id="13" name="مربع نص 12"/>
          <p:cNvSpPr txBox="1"/>
          <p:nvPr/>
        </p:nvSpPr>
        <p:spPr>
          <a:xfrm>
            <a:off x="6156175" y="1283497"/>
            <a:ext cx="1026835" cy="523220"/>
          </a:xfrm>
          <a:prstGeom prst="rect">
            <a:avLst/>
          </a:prstGeom>
          <a:noFill/>
        </p:spPr>
        <p:txBody>
          <a:bodyPr wrap="square" rtlCol="1">
            <a:spAutoFit/>
          </a:bodyPr>
          <a:lstStyle/>
          <a:p>
            <a:r>
              <a:rPr lang="ar-EG" sz="2800" b="1" dirty="0" smtClean="0">
                <a:solidFill>
                  <a:srgbClr val="FF0000"/>
                </a:solidFill>
              </a:rPr>
              <a:t>عرضيا</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381372905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4"/>
          <a:srcRect/>
          <a:stretch>
            <a:fillRect/>
          </a:stretch>
        </p:blipFill>
        <p:spPr bwMode="auto">
          <a:xfrm>
            <a:off x="0" y="500042"/>
            <a:ext cx="9143999" cy="5857916"/>
          </a:xfrm>
          <a:prstGeom prst="rect">
            <a:avLst/>
          </a:prstGeom>
          <a:noFill/>
          <a:ln w="9525">
            <a:noFill/>
            <a:miter lim="800000"/>
            <a:headEnd/>
            <a:tailEnd/>
          </a:ln>
          <a:effectLst/>
        </p:spPr>
      </p:pic>
      <p:sp>
        <p:nvSpPr>
          <p:cNvPr id="3" name="مربع نص 2"/>
          <p:cNvSpPr txBox="1"/>
          <p:nvPr/>
        </p:nvSpPr>
        <p:spPr>
          <a:xfrm>
            <a:off x="827584" y="4437112"/>
            <a:ext cx="6408711" cy="523220"/>
          </a:xfrm>
          <a:prstGeom prst="rect">
            <a:avLst/>
          </a:prstGeom>
          <a:noFill/>
        </p:spPr>
        <p:txBody>
          <a:bodyPr wrap="square" rtlCol="1">
            <a:spAutoFit/>
          </a:bodyPr>
          <a:lstStyle/>
          <a:p>
            <a:r>
              <a:rPr lang="ar-EG" sz="2800" b="1" dirty="0" smtClean="0">
                <a:solidFill>
                  <a:srgbClr val="FF0000"/>
                </a:solidFill>
              </a:rPr>
              <a:t> تنتقل الأمراض  للأسنان وتضعف</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306270058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6325" y="5566440"/>
            <a:ext cx="60226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0" b="1" dirty="0" smtClean="0"/>
              <a:t>الصورة الثانية أفضل </a:t>
            </a:r>
            <a:endParaRPr lang="en-US" sz="4000" b="1" dirty="0"/>
          </a:p>
        </p:txBody>
      </p:sp>
      <p:grpSp>
        <p:nvGrpSpPr>
          <p:cNvPr id="11" name="مجموعة 10"/>
          <p:cNvGrpSpPr/>
          <p:nvPr/>
        </p:nvGrpSpPr>
        <p:grpSpPr>
          <a:xfrm>
            <a:off x="0" y="785794"/>
            <a:ext cx="2599253" cy="2357437"/>
            <a:chOff x="1" y="714348"/>
            <a:chExt cx="2599253" cy="2357437"/>
          </a:xfrm>
        </p:grpSpPr>
        <p:pic>
          <p:nvPicPr>
            <p:cNvPr id="12" name="صورة 11" descr="0152.png"/>
            <p:cNvPicPr>
              <a:picLocks noChangeAspect="1"/>
            </p:cNvPicPr>
            <p:nvPr/>
          </p:nvPicPr>
          <p:blipFill>
            <a:blip r:embed="rId3" cstate="print"/>
            <a:stretch>
              <a:fillRect/>
            </a:stretch>
          </p:blipFill>
          <p:spPr>
            <a:xfrm>
              <a:off x="1" y="714348"/>
              <a:ext cx="2534968" cy="2357437"/>
            </a:xfrm>
            <a:prstGeom prst="rect">
              <a:avLst/>
            </a:prstGeom>
          </p:spPr>
        </p:pic>
        <p:sp>
          <p:nvSpPr>
            <p:cNvPr id="13" name="سحابة 12"/>
            <p:cNvSpPr/>
            <p:nvPr/>
          </p:nvSpPr>
          <p:spPr>
            <a:xfrm>
              <a:off x="785786" y="802962"/>
              <a:ext cx="1813468" cy="91151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نشاط1</a:t>
              </a: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grpSp>
      <p:sp>
        <p:nvSpPr>
          <p:cNvPr id="10" name="عنوان 2"/>
          <p:cNvSpPr txBox="1">
            <a:spLocks/>
          </p:cNvSpPr>
          <p:nvPr/>
        </p:nvSpPr>
        <p:spPr>
          <a:xfrm>
            <a:off x="3347864" y="500042"/>
            <a:ext cx="5796136"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600" b="0" i="0" u="none" strike="noStrike" kern="1200" cap="none" spc="0" normalizeH="0" baseline="0" noProof="0" dirty="0" smtClean="0">
                <a:ln>
                  <a:noFill/>
                </a:ln>
                <a:solidFill>
                  <a:srgbClr val="FF0000"/>
                </a:solidFill>
                <a:effectLst/>
                <a:uLnTx/>
                <a:uFillTx/>
                <a:latin typeface="+mj-lt"/>
                <a:ea typeface="+mj-ea"/>
                <a:cs typeface="+mn-cs"/>
              </a:rPr>
              <a:t>نظافة </a:t>
            </a:r>
            <a:r>
              <a:rPr kumimoji="0" lang="ar-SA" sz="3600" b="0" i="0" u="none" strike="noStrike" kern="1200" cap="none" spc="0" normalizeH="0" baseline="0" noProof="0" dirty="0" smtClean="0">
                <a:ln>
                  <a:noFill/>
                </a:ln>
                <a:solidFill>
                  <a:srgbClr val="FF0000"/>
                </a:solidFill>
                <a:effectLst/>
                <a:uLnTx/>
                <a:uFillTx/>
                <a:latin typeface="+mj-lt"/>
                <a:ea typeface="+mj-ea"/>
                <a:cs typeface="+mn-cs"/>
              </a:rPr>
              <a:t>الجسم والسلامة أثناء الاستحمام</a:t>
            </a:r>
            <a:endParaRPr kumimoji="0" lang="en-US" sz="3600" b="0" i="0" u="none" strike="noStrike" kern="1200" cap="none" spc="0" normalizeH="0" baseline="0" noProof="0" dirty="0">
              <a:ln>
                <a:noFill/>
              </a:ln>
              <a:solidFill>
                <a:srgbClr val="FF0000"/>
              </a:solidFill>
              <a:effectLst/>
              <a:uLnTx/>
              <a:uFillTx/>
              <a:latin typeface="+mj-lt"/>
              <a:ea typeface="+mj-ea"/>
              <a:cs typeface="+mn-cs"/>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763" y="1330167"/>
            <a:ext cx="5839717" cy="397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426326" y="3957302"/>
            <a:ext cx="4546296" cy="461665"/>
          </a:xfrm>
          <a:prstGeom prst="rect">
            <a:avLst/>
          </a:prstGeom>
          <a:noFill/>
        </p:spPr>
        <p:txBody>
          <a:bodyPr wrap="square" rtlCol="1">
            <a:spAutoFit/>
          </a:bodyPr>
          <a:lstStyle/>
          <a:p>
            <a:r>
              <a:rPr lang="ar-EG" sz="2400" b="1" dirty="0" smtClean="0">
                <a:solidFill>
                  <a:srgbClr val="FF0000"/>
                </a:solidFill>
              </a:rPr>
              <a:t>يتسخ الجسم ويصاب  بالأمراض</a:t>
            </a:r>
            <a:endParaRPr lang="ar-EG" sz="2400" b="1" dirty="0">
              <a:solidFill>
                <a:srgbClr val="FF0000"/>
              </a:solidFill>
            </a:endParaRPr>
          </a:p>
        </p:txBody>
      </p:sp>
      <p:sp>
        <p:nvSpPr>
          <p:cNvPr id="14" name="مربع نص 13"/>
          <p:cNvSpPr txBox="1"/>
          <p:nvPr/>
        </p:nvSpPr>
        <p:spPr>
          <a:xfrm>
            <a:off x="1267484" y="4861676"/>
            <a:ext cx="4546296" cy="461665"/>
          </a:xfrm>
          <a:prstGeom prst="rect">
            <a:avLst/>
          </a:prstGeom>
          <a:noFill/>
        </p:spPr>
        <p:txBody>
          <a:bodyPr wrap="square" rtlCol="1">
            <a:spAutoFit/>
          </a:bodyPr>
          <a:lstStyle/>
          <a:p>
            <a:r>
              <a:rPr lang="ar-EG" sz="2400" b="1" dirty="0" smtClean="0">
                <a:solidFill>
                  <a:srgbClr val="FF0000"/>
                </a:solidFill>
              </a:rPr>
              <a:t>يكون الجسم نظيفا  ويحافظ على صحته</a:t>
            </a:r>
            <a:endParaRPr lang="ar-EG" sz="2400" b="1" dirty="0">
              <a:solidFill>
                <a:srgbClr val="FF0000"/>
              </a:solidFill>
            </a:endParaRPr>
          </a:p>
        </p:txBody>
      </p:sp>
    </p:spTree>
    <p:custDataLst>
      <p:tags r:id="rId1"/>
    </p:custDataLst>
    <p:extLst>
      <p:ext uri="{BB962C8B-B14F-4D97-AF65-F5344CB8AC3E}">
        <p14:creationId xmlns:p14="http://schemas.microsoft.com/office/powerpoint/2010/main" val="5860885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89976" y="5084792"/>
            <a:ext cx="6958586" cy="461665"/>
          </a:xfrm>
          <a:prstGeom prst="rect">
            <a:avLst/>
          </a:prstGeom>
        </p:spPr>
        <p:txBody>
          <a:bodyPr wrap="square">
            <a:spAutoFit/>
          </a:bodyPr>
          <a:lstStyle/>
          <a:p>
            <a:r>
              <a:rPr lang="ar-SA" sz="2400" dirty="0" smtClean="0"/>
              <a:t>.</a:t>
            </a:r>
            <a:endParaRPr lang="ar-SA" sz="2400" dirty="0"/>
          </a:p>
        </p:txBody>
      </p:sp>
      <p:pic>
        <p:nvPicPr>
          <p:cNvPr id="20482" name="Picture 2"/>
          <p:cNvPicPr>
            <a:picLocks noChangeAspect="1" noChangeArrowheads="1"/>
          </p:cNvPicPr>
          <p:nvPr/>
        </p:nvPicPr>
        <p:blipFill>
          <a:blip r:embed="rId3"/>
          <a:srcRect/>
          <a:stretch>
            <a:fillRect/>
          </a:stretch>
        </p:blipFill>
        <p:spPr bwMode="auto">
          <a:xfrm>
            <a:off x="0" y="500042"/>
            <a:ext cx="9144000" cy="5786477"/>
          </a:xfrm>
          <a:prstGeom prst="rect">
            <a:avLst/>
          </a:prstGeom>
          <a:noFill/>
          <a:ln w="9525">
            <a:noFill/>
            <a:miter lim="800000"/>
            <a:headEnd/>
            <a:tailEnd/>
          </a:ln>
          <a:effectLst/>
        </p:spPr>
      </p:pic>
      <p:sp>
        <p:nvSpPr>
          <p:cNvPr id="5" name="مربع نص 4"/>
          <p:cNvSpPr txBox="1"/>
          <p:nvPr/>
        </p:nvSpPr>
        <p:spPr>
          <a:xfrm>
            <a:off x="827584" y="4437112"/>
            <a:ext cx="7272808" cy="523220"/>
          </a:xfrm>
          <a:prstGeom prst="rect">
            <a:avLst/>
          </a:prstGeom>
          <a:noFill/>
        </p:spPr>
        <p:txBody>
          <a:bodyPr wrap="square" rtlCol="1">
            <a:spAutoFit/>
          </a:bodyPr>
          <a:lstStyle/>
          <a:p>
            <a:r>
              <a:rPr lang="ar-EG" sz="2800" b="1" dirty="0" smtClean="0">
                <a:solidFill>
                  <a:srgbClr val="FF0000"/>
                </a:solidFill>
              </a:rPr>
              <a:t> كلاهما ينظف الأسنان  - الاختلاف السواك يكون بدون معجون</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117392043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4"/>
          <a:srcRect/>
          <a:stretch>
            <a:fillRect/>
          </a:stretch>
        </p:blipFill>
        <p:spPr bwMode="auto">
          <a:xfrm>
            <a:off x="0" y="428604"/>
            <a:ext cx="9144000" cy="5929353"/>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003514987"/>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428604"/>
            <a:ext cx="9144000" cy="5929353"/>
          </a:xfrm>
          <a:prstGeom prst="rect">
            <a:avLst/>
          </a:prstGeom>
          <a:noFill/>
          <a:ln w="9525">
            <a:noFill/>
            <a:miter lim="800000"/>
            <a:headEnd/>
            <a:tailEnd/>
          </a:ln>
          <a:effectLst/>
        </p:spPr>
      </p:pic>
      <p:sp>
        <p:nvSpPr>
          <p:cNvPr id="3" name="مربع نص 2"/>
          <p:cNvSpPr txBox="1"/>
          <p:nvPr/>
        </p:nvSpPr>
        <p:spPr>
          <a:xfrm>
            <a:off x="539552" y="5589240"/>
            <a:ext cx="7272808" cy="523220"/>
          </a:xfrm>
          <a:prstGeom prst="rect">
            <a:avLst/>
          </a:prstGeom>
          <a:noFill/>
        </p:spPr>
        <p:txBody>
          <a:bodyPr wrap="square" rtlCol="1">
            <a:spAutoFit/>
          </a:bodyPr>
          <a:lstStyle/>
          <a:p>
            <a:r>
              <a:rPr lang="ar-EG" sz="2800" b="1" dirty="0" smtClean="0">
                <a:solidFill>
                  <a:srgbClr val="FF0000"/>
                </a:solidFill>
              </a:rPr>
              <a:t>ضعف الأسنان                        - حدث ما توقعته</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1590594729"/>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91072" y="928670"/>
            <a:ext cx="8352928" cy="954107"/>
          </a:xfrm>
          <a:prstGeom prst="rect">
            <a:avLst/>
          </a:prstGeom>
          <a:noFill/>
        </p:spPr>
        <p:txBody>
          <a:bodyPr wrap="square" lIns="91440" tIns="45720" rIns="91440" bIns="45720">
            <a:spAutoFit/>
          </a:bodyPr>
          <a:lstStyle/>
          <a:p>
            <a:pPr algn="justLow"/>
            <a:r>
              <a:rPr lang="ar-EG" sz="2800" b="1" dirty="0" smtClean="0">
                <a:solidFill>
                  <a:schemeClr val="accent4">
                    <a:lumMod val="50000"/>
                  </a:schemeClr>
                </a:solidFill>
              </a:rPr>
              <a:t>تناول كمية كافية من الفواكه والخضروات الطازجة يوميا,يحافظ علي اللثة لإحتوائها علي فيتامين (ج).</a:t>
            </a:r>
            <a:endParaRPr lang="en-US" sz="2800" b="1" dirty="0">
              <a:solidFill>
                <a:schemeClr val="accent4">
                  <a:lumMod val="50000"/>
                </a:schemeClr>
              </a:solidFill>
            </a:endParaRPr>
          </a:p>
        </p:txBody>
      </p:sp>
      <p:pic>
        <p:nvPicPr>
          <p:cNvPr id="23554" name="Picture 2"/>
          <p:cNvPicPr>
            <a:picLocks noChangeAspect="1" noChangeArrowheads="1"/>
          </p:cNvPicPr>
          <p:nvPr/>
        </p:nvPicPr>
        <p:blipFill>
          <a:blip r:embed="rId4"/>
          <a:srcRect/>
          <a:stretch>
            <a:fillRect/>
          </a:stretch>
        </p:blipFill>
        <p:spPr bwMode="auto">
          <a:xfrm>
            <a:off x="0" y="1857364"/>
            <a:ext cx="3143240" cy="1214446"/>
          </a:xfrm>
          <a:prstGeom prst="rect">
            <a:avLst/>
          </a:prstGeom>
          <a:noFill/>
          <a:ln w="9525">
            <a:noFill/>
            <a:miter lim="800000"/>
            <a:headEnd/>
            <a:tailEnd/>
          </a:ln>
          <a:effectLst/>
        </p:spPr>
      </p:pic>
      <p:pic>
        <p:nvPicPr>
          <p:cNvPr id="23557" name="Picture 5"/>
          <p:cNvPicPr>
            <a:picLocks noChangeAspect="1" noChangeArrowheads="1"/>
          </p:cNvPicPr>
          <p:nvPr/>
        </p:nvPicPr>
        <p:blipFill>
          <a:blip r:embed="rId5"/>
          <a:srcRect/>
          <a:stretch>
            <a:fillRect/>
          </a:stretch>
        </p:blipFill>
        <p:spPr bwMode="auto">
          <a:xfrm>
            <a:off x="3214678" y="4143380"/>
            <a:ext cx="5929322" cy="214314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4799844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214422"/>
            <a:ext cx="9144000" cy="954107"/>
          </a:xfrm>
          <a:prstGeom prst="rect">
            <a:avLst/>
          </a:prstGeom>
        </p:spPr>
        <p:txBody>
          <a:bodyPr wrap="square">
            <a:spAutoFit/>
          </a:bodyPr>
          <a:lstStyle/>
          <a:p>
            <a:r>
              <a:rPr lang="ar-EG" sz="2800" b="1" dirty="0" smtClean="0">
                <a:solidFill>
                  <a:schemeClr val="accent6">
                    <a:lumMod val="75000"/>
                  </a:schemeClr>
                </a:solidFill>
              </a:rPr>
              <a:t>بناء علي المعلومات السابق ذكرها,عبري عن رأيك حول الحقيقة الآتية,ثم دونيه في الجدول :</a:t>
            </a:r>
            <a:endParaRPr lang="en-US" sz="2800" b="1" dirty="0">
              <a:solidFill>
                <a:schemeClr val="accent6">
                  <a:lumMod val="75000"/>
                </a:schemeClr>
              </a:solidFill>
            </a:endParaRPr>
          </a:p>
        </p:txBody>
      </p:sp>
      <p:sp>
        <p:nvSpPr>
          <p:cNvPr id="6"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نشاط(7)</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24578" name="Picture 2"/>
          <p:cNvPicPr>
            <a:picLocks noChangeAspect="1" noChangeArrowheads="1"/>
          </p:cNvPicPr>
          <p:nvPr/>
        </p:nvPicPr>
        <p:blipFill>
          <a:blip r:embed="rId3"/>
          <a:srcRect/>
          <a:stretch>
            <a:fillRect/>
          </a:stretch>
        </p:blipFill>
        <p:spPr bwMode="auto">
          <a:xfrm>
            <a:off x="0" y="2214554"/>
            <a:ext cx="9144000" cy="2857520"/>
          </a:xfrm>
          <a:prstGeom prst="rect">
            <a:avLst/>
          </a:prstGeom>
          <a:noFill/>
          <a:ln w="9525">
            <a:noFill/>
            <a:miter lim="800000"/>
            <a:headEnd/>
            <a:tailEnd/>
          </a:ln>
          <a:effectLst/>
        </p:spPr>
      </p:pic>
      <p:sp>
        <p:nvSpPr>
          <p:cNvPr id="9" name="مستطيل 3"/>
          <p:cNvSpPr/>
          <p:nvPr/>
        </p:nvSpPr>
        <p:spPr>
          <a:xfrm>
            <a:off x="0" y="4929198"/>
            <a:ext cx="9144000" cy="1384995"/>
          </a:xfrm>
          <a:prstGeom prst="rect">
            <a:avLst/>
          </a:prstGeom>
        </p:spPr>
        <p:txBody>
          <a:bodyPr wrap="square">
            <a:spAutoFit/>
          </a:bodyPr>
          <a:lstStyle/>
          <a:p>
            <a:r>
              <a:rPr lang="ar-EG" sz="2800" b="1" dirty="0" smtClean="0">
                <a:solidFill>
                  <a:schemeClr val="accent6">
                    <a:lumMod val="75000"/>
                  </a:schemeClr>
                </a:solidFill>
              </a:rPr>
              <a:t>للحصول علي معلومات اكثر عن الفلورايد,يمكنك الاطلاع علي كتاب(جرعة وعي) والذي يعد أحد إسهامات وزارة الصحة في التحول الوطني القائم علي بناء جيل صحي يهتم بالوقاية قبل العلاج.</a:t>
            </a:r>
            <a:endParaRPr lang="en-US" sz="2800" b="1" dirty="0">
              <a:solidFill>
                <a:schemeClr val="accent6">
                  <a:lumMod val="75000"/>
                </a:schemeClr>
              </a:solidFill>
            </a:endParaRPr>
          </a:p>
        </p:txBody>
      </p:sp>
      <p:sp>
        <p:nvSpPr>
          <p:cNvPr id="7" name="مربع نص 6"/>
          <p:cNvSpPr txBox="1"/>
          <p:nvPr/>
        </p:nvSpPr>
        <p:spPr>
          <a:xfrm>
            <a:off x="827584" y="3643314"/>
            <a:ext cx="3258600" cy="646331"/>
          </a:xfrm>
          <a:prstGeom prst="rect">
            <a:avLst/>
          </a:prstGeom>
          <a:noFill/>
        </p:spPr>
        <p:txBody>
          <a:bodyPr wrap="square" rtlCol="1">
            <a:spAutoFit/>
          </a:bodyPr>
          <a:lstStyle/>
          <a:p>
            <a:r>
              <a:rPr lang="ar-EG" sz="2800" b="1" dirty="0" smtClean="0">
                <a:solidFill>
                  <a:srgbClr val="FF0000"/>
                </a:solidFill>
              </a:rPr>
              <a:t> </a:t>
            </a:r>
            <a:r>
              <a:rPr lang="ar-EG" sz="3600" b="1" dirty="0" smtClean="0">
                <a:solidFill>
                  <a:srgbClr val="FF0000"/>
                </a:solidFill>
              </a:rPr>
              <a:t>كلام علمي وصحيح</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169528303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up)">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8" grpId="0"/>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0" y="500042"/>
            <a:ext cx="9143999" cy="585791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636392778"/>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2"/>
          <p:cNvSpPr txBox="1">
            <a:spLocks/>
          </p:cNvSpPr>
          <p:nvPr/>
        </p:nvSpPr>
        <p:spPr>
          <a:xfrm>
            <a:off x="0" y="500042"/>
            <a:ext cx="9144000" cy="500066"/>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2400" b="1" dirty="0" smtClean="0">
                <a:latin typeface="+mj-lt"/>
                <a:ea typeface="+mj-ea"/>
              </a:rPr>
              <a:t>2) قدمي نصيحة لزميلاتك للمحافظة علي أسنانهن من خلال التعليق علي الأشكال الآتية :</a:t>
            </a:r>
            <a:endParaRPr kumimoji="0" lang="en-US" sz="2400" b="1" i="0" u="none" strike="noStrike" kern="1200" cap="none" spc="0" normalizeH="0" baseline="0" noProof="0" dirty="0">
              <a:ln>
                <a:noFill/>
              </a:ln>
              <a:solidFill>
                <a:schemeClr val="tx1"/>
              </a:solidFill>
              <a:effectLst/>
              <a:uLnTx/>
              <a:uFillTx/>
              <a:latin typeface="+mj-lt"/>
              <a:ea typeface="+mj-ea"/>
              <a:cs typeface="+mn-cs"/>
            </a:endParaRPr>
          </a:p>
        </p:txBody>
      </p:sp>
      <p:sp>
        <p:nvSpPr>
          <p:cNvPr id="10" name="عنوان 2"/>
          <p:cNvSpPr txBox="1">
            <a:spLocks/>
          </p:cNvSpPr>
          <p:nvPr/>
        </p:nvSpPr>
        <p:spPr>
          <a:xfrm>
            <a:off x="0" y="3500438"/>
            <a:ext cx="9144000" cy="1143008"/>
          </a:xfrm>
          <a:prstGeom prst="rect">
            <a:avLst/>
          </a:prstGeom>
          <a:noFill/>
          <a:ln>
            <a:no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ar-EG" sz="2900" b="1" dirty="0" smtClean="0">
                <a:solidFill>
                  <a:srgbClr val="FF0000"/>
                </a:solidFill>
                <a:latin typeface="+mj-lt"/>
                <a:ea typeface="+mj-ea"/>
              </a:rPr>
              <a:t>أ)وضع كريمات علي الجسم بعد الاستحمام.</a:t>
            </a:r>
          </a:p>
          <a:p>
            <a:pPr marL="0" marR="0" lvl="0" indent="0" defTabSz="914400" rtl="0" eaLnBrk="1" fontAlgn="auto" latinLnBrk="0" hangingPunct="1">
              <a:lnSpc>
                <a:spcPct val="100000"/>
              </a:lnSpc>
              <a:spcBef>
                <a:spcPct val="0"/>
              </a:spcBef>
              <a:spcAft>
                <a:spcPts val="0"/>
              </a:spcAft>
              <a:buClrTx/>
              <a:buSzTx/>
              <a:buFontTx/>
              <a:buNone/>
              <a:tabLst/>
              <a:defRPr/>
            </a:pPr>
            <a:r>
              <a:rPr kumimoji="0" lang="ar-EG" sz="3200" b="1" i="0" u="none" strike="noStrike" kern="1200" cap="none" spc="0" normalizeH="0" baseline="0" noProof="0" dirty="0" smtClean="0">
                <a:ln>
                  <a:noFill/>
                </a:ln>
                <a:effectLst/>
                <a:uLnTx/>
                <a:uFillTx/>
                <a:latin typeface="+mj-lt"/>
                <a:ea typeface="+mj-ea"/>
                <a:cs typeface="+mn-cs"/>
              </a:rPr>
              <a:t>................................................</a:t>
            </a:r>
          </a:p>
          <a:p>
            <a:pPr marL="0" marR="0" lvl="0" indent="0" defTabSz="914400" rtl="0" eaLnBrk="1" fontAlgn="auto" latinLnBrk="0" hangingPunct="1">
              <a:lnSpc>
                <a:spcPct val="100000"/>
              </a:lnSpc>
              <a:spcBef>
                <a:spcPct val="0"/>
              </a:spcBef>
              <a:spcAft>
                <a:spcPts val="0"/>
              </a:spcAft>
              <a:buClrTx/>
              <a:buSzTx/>
              <a:buFontTx/>
              <a:buNone/>
              <a:tabLst/>
              <a:defRPr/>
            </a:pPr>
            <a:r>
              <a:rPr lang="ar-EG" sz="2900" b="1" dirty="0" smtClean="0">
                <a:solidFill>
                  <a:srgbClr val="FF0000"/>
                </a:solidFill>
                <a:latin typeface="+mj-lt"/>
                <a:ea typeface="+mj-ea"/>
              </a:rPr>
              <a:t>ب)التأكد من درجة حرارة الماء قبل الاستحمام.</a:t>
            </a:r>
          </a:p>
          <a:p>
            <a:pPr marL="0" marR="0" lvl="0" indent="0" defTabSz="914400" rtl="0" eaLnBrk="1" fontAlgn="auto" latinLnBrk="0" hangingPunct="1">
              <a:lnSpc>
                <a:spcPct val="100000"/>
              </a:lnSpc>
              <a:spcBef>
                <a:spcPct val="0"/>
              </a:spcBef>
              <a:spcAft>
                <a:spcPts val="0"/>
              </a:spcAft>
              <a:buClrTx/>
              <a:buSzTx/>
              <a:buFontTx/>
              <a:buNone/>
              <a:tabLst/>
              <a:defRPr/>
            </a:pPr>
            <a:r>
              <a:rPr kumimoji="0" lang="ar-EG" sz="2900" b="1" i="0" u="none" strike="noStrike" kern="1200" cap="none" spc="0" normalizeH="0" baseline="0" noProof="0" dirty="0" smtClean="0">
                <a:ln>
                  <a:noFill/>
                </a:ln>
                <a:effectLst/>
                <a:uLnTx/>
                <a:uFillTx/>
                <a:latin typeface="+mj-lt"/>
                <a:ea typeface="+mj-ea"/>
                <a:cs typeface="+mn-cs"/>
              </a:rPr>
              <a:t>................................................</a:t>
            </a:r>
          </a:p>
          <a:p>
            <a:pPr marL="0" marR="0" lvl="0" indent="0" defTabSz="914400" rtl="0" eaLnBrk="1" fontAlgn="auto" latinLnBrk="0" hangingPunct="1">
              <a:lnSpc>
                <a:spcPct val="100000"/>
              </a:lnSpc>
              <a:spcBef>
                <a:spcPct val="0"/>
              </a:spcBef>
              <a:spcAft>
                <a:spcPts val="0"/>
              </a:spcAft>
              <a:buClrTx/>
              <a:buSzTx/>
              <a:buFontTx/>
              <a:buNone/>
              <a:tabLst/>
              <a:defRPr/>
            </a:pPr>
            <a:r>
              <a:rPr lang="ar-EG" sz="2900" b="1" dirty="0" smtClean="0">
                <a:solidFill>
                  <a:srgbClr val="FF0000"/>
                </a:solidFill>
                <a:latin typeface="+mj-lt"/>
                <a:ea typeface="+mj-ea"/>
              </a:rPr>
              <a:t>ج)عدم ترك الصابون علي أرضية الحمام بعد الاستحمام.</a:t>
            </a:r>
          </a:p>
          <a:p>
            <a:pPr marL="0" marR="0" lvl="0" indent="0" defTabSz="914400" rtl="0" eaLnBrk="1" fontAlgn="auto" latinLnBrk="0" hangingPunct="1">
              <a:lnSpc>
                <a:spcPct val="100000"/>
              </a:lnSpc>
              <a:spcBef>
                <a:spcPct val="0"/>
              </a:spcBef>
              <a:spcAft>
                <a:spcPts val="0"/>
              </a:spcAft>
              <a:buClrTx/>
              <a:buSzTx/>
              <a:buFontTx/>
              <a:buNone/>
              <a:tabLst/>
              <a:defRPr/>
            </a:pPr>
            <a:r>
              <a:rPr lang="ar-EG" sz="2900" b="1" dirty="0" smtClean="0">
                <a:latin typeface="+mj-lt"/>
                <a:ea typeface="+mj-ea"/>
              </a:rPr>
              <a:t>......................................................</a:t>
            </a:r>
          </a:p>
        </p:txBody>
      </p:sp>
      <p:sp>
        <p:nvSpPr>
          <p:cNvPr id="11" name="عنوان 2"/>
          <p:cNvSpPr txBox="1">
            <a:spLocks/>
          </p:cNvSpPr>
          <p:nvPr/>
        </p:nvSpPr>
        <p:spPr>
          <a:xfrm>
            <a:off x="0" y="2928934"/>
            <a:ext cx="9144000"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3600" dirty="0" smtClean="0">
                <a:latin typeface="+mj-lt"/>
                <a:ea typeface="+mj-ea"/>
              </a:rPr>
              <a:t>عللي :</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pic>
        <p:nvPicPr>
          <p:cNvPr id="26626" name="Picture 2"/>
          <p:cNvPicPr>
            <a:picLocks noChangeAspect="1" noChangeArrowheads="1"/>
          </p:cNvPicPr>
          <p:nvPr/>
        </p:nvPicPr>
        <p:blipFill>
          <a:blip r:embed="rId3"/>
          <a:srcRect/>
          <a:stretch>
            <a:fillRect/>
          </a:stretch>
        </p:blipFill>
        <p:spPr bwMode="auto">
          <a:xfrm>
            <a:off x="0" y="1071546"/>
            <a:ext cx="9144000" cy="192882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6140357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71546"/>
            <a:ext cx="9144000" cy="3785652"/>
          </a:xfrm>
          <a:prstGeom prst="rect">
            <a:avLst/>
          </a:prstGeom>
        </p:spPr>
        <p:txBody>
          <a:bodyPr wrap="square">
            <a:spAutoFit/>
          </a:bodyPr>
          <a:lstStyle/>
          <a:p>
            <a:r>
              <a:rPr lang="ar-EG" sz="4000" b="1" dirty="0" smtClean="0">
                <a:solidFill>
                  <a:schemeClr val="accent1">
                    <a:lumMod val="75000"/>
                  </a:schemeClr>
                </a:solidFill>
              </a:rPr>
              <a:t>أ)تنظيف الأسنان بعد الوجبات بالسواك أو الفرشاة.</a:t>
            </a:r>
          </a:p>
          <a:p>
            <a:r>
              <a:rPr lang="ar-EG" sz="4000" b="1" dirty="0" smtClean="0">
                <a:solidFill>
                  <a:schemeClr val="accent1">
                    <a:lumMod val="75000"/>
                  </a:schemeClr>
                </a:solidFill>
              </a:rPr>
              <a:t>ب)أكل السكريات بكثرة.</a:t>
            </a:r>
          </a:p>
          <a:p>
            <a:r>
              <a:rPr lang="ar-EG" sz="4000" b="1" dirty="0" smtClean="0">
                <a:solidFill>
                  <a:schemeClr val="accent1">
                    <a:lumMod val="75000"/>
                  </a:schemeClr>
                </a:solidFill>
              </a:rPr>
              <a:t>ج)زيارة طبيب الأسنان كل ستة أشهر.</a:t>
            </a:r>
          </a:p>
          <a:p>
            <a:r>
              <a:rPr lang="ar-EG" sz="4000" b="1" dirty="0" smtClean="0">
                <a:solidFill>
                  <a:schemeClr val="accent1">
                    <a:lumMod val="75000"/>
                  </a:schemeClr>
                </a:solidFill>
              </a:rPr>
              <a:t>د)تكسير المكسرات وفتح العلب بالأسنان.</a:t>
            </a:r>
          </a:p>
          <a:p>
            <a:r>
              <a:rPr lang="ar-EG" sz="4000" b="1" dirty="0" smtClean="0">
                <a:solidFill>
                  <a:schemeClr val="accent1">
                    <a:lumMod val="75000"/>
                  </a:schemeClr>
                </a:solidFill>
              </a:rPr>
              <a:t>ه)تناول الخضروات والفواكه والأجبان والأسماك واللحوم,وشرب الكثير من الحليب.</a:t>
            </a:r>
            <a:endParaRPr lang="en-US" sz="4000" b="1" dirty="0">
              <a:solidFill>
                <a:schemeClr val="accent1">
                  <a:lumMod val="75000"/>
                </a:schemeClr>
              </a:solidFill>
            </a:endParaRPr>
          </a:p>
        </p:txBody>
      </p:sp>
      <p:sp>
        <p:nvSpPr>
          <p:cNvPr id="6" name="عنوان 2"/>
          <p:cNvSpPr txBox="1">
            <a:spLocks/>
          </p:cNvSpPr>
          <p:nvPr/>
        </p:nvSpPr>
        <p:spPr>
          <a:xfrm>
            <a:off x="0" y="428604"/>
            <a:ext cx="9144000" cy="642942"/>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3200" b="1" dirty="0" smtClean="0">
                <a:latin typeface="+mj-lt"/>
                <a:ea typeface="+mj-ea"/>
              </a:rPr>
              <a:t>ضعي خطا تحت السلوك المطلوب لصحة الأسنان في الجمل الآتية:</a:t>
            </a:r>
            <a:endParaRPr kumimoji="0" lang="en-US" sz="3200" b="1" i="0" u="none" strike="noStrike" kern="1200" cap="none" spc="0" normalizeH="0" baseline="0" noProof="0" dirty="0">
              <a:ln>
                <a:noFill/>
              </a:ln>
              <a:solidFill>
                <a:schemeClr val="tx1"/>
              </a:solidFill>
              <a:effectLst/>
              <a:uLnTx/>
              <a:uFillTx/>
              <a:latin typeface="+mj-lt"/>
              <a:ea typeface="+mj-ea"/>
              <a:cs typeface="+mn-cs"/>
            </a:endParaRPr>
          </a:p>
        </p:txBody>
      </p:sp>
      <p:pic>
        <p:nvPicPr>
          <p:cNvPr id="27650" name="Picture 2"/>
          <p:cNvPicPr>
            <a:picLocks noChangeAspect="1" noChangeArrowheads="1"/>
          </p:cNvPicPr>
          <p:nvPr/>
        </p:nvPicPr>
        <p:blipFill>
          <a:blip r:embed="rId3"/>
          <a:srcRect/>
          <a:stretch>
            <a:fillRect/>
          </a:stretch>
        </p:blipFill>
        <p:spPr bwMode="auto">
          <a:xfrm>
            <a:off x="71438" y="1643050"/>
            <a:ext cx="2643174" cy="142876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0935461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395536" y="1142984"/>
            <a:ext cx="8748464"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200" dirty="0">
                <a:solidFill>
                  <a:schemeClr val="accent5">
                    <a:lumMod val="75000"/>
                  </a:schemeClr>
                </a:solidFill>
              </a:rPr>
              <a:t> </a:t>
            </a:r>
            <a:endParaRPr lang="en-US" sz="3200" dirty="0">
              <a:solidFill>
                <a:schemeClr val="accent5">
                  <a:lumMod val="75000"/>
                </a:schemeClr>
              </a:solidFill>
            </a:endParaRPr>
          </a:p>
          <a:p>
            <a:pPr marL="514350" indent="-514350">
              <a:buFont typeface="Wingdings" pitchFamily="2" charset="2"/>
              <a:buChar char="Ø"/>
            </a:pPr>
            <a:r>
              <a:rPr lang="ar-EG" sz="3200" dirty="0" smtClean="0">
                <a:solidFill>
                  <a:srgbClr val="FF0000"/>
                </a:solidFill>
              </a:rPr>
              <a:t>عدد مرات الاستحمام في الشتاء اكثر منها في الصيف</a:t>
            </a:r>
            <a:r>
              <a:rPr lang="ar-SA" sz="3200" dirty="0" smtClean="0">
                <a:solidFill>
                  <a:srgbClr val="FF0000"/>
                </a:solidFill>
              </a:rPr>
              <a:t>.</a:t>
            </a:r>
            <a:endParaRPr lang="ar-EG" sz="3200" dirty="0" smtClean="0">
              <a:solidFill>
                <a:srgbClr val="FF0000"/>
              </a:solidFill>
            </a:endParaRPr>
          </a:p>
          <a:p>
            <a:pPr marL="514350" indent="-514350">
              <a:buFont typeface="Wingdings" pitchFamily="2" charset="2"/>
              <a:buChar char="Ø"/>
            </a:pPr>
            <a:r>
              <a:rPr lang="ar-EG" sz="3200" dirty="0" smtClean="0"/>
              <a:t>........................................................</a:t>
            </a:r>
            <a:endParaRPr lang="en-US" sz="3200" dirty="0"/>
          </a:p>
          <a:p>
            <a:pPr marL="514350" indent="-514350">
              <a:buFont typeface="Wingdings" pitchFamily="2" charset="2"/>
              <a:buChar char="Ø"/>
            </a:pPr>
            <a:r>
              <a:rPr lang="ar-EG" sz="3200" dirty="0" smtClean="0">
                <a:solidFill>
                  <a:srgbClr val="FF0000"/>
                </a:solidFill>
              </a:rPr>
              <a:t>نستخدم أعواد الأذن لتنظيفها من الداخل.</a:t>
            </a:r>
          </a:p>
          <a:p>
            <a:pPr marL="514350" indent="-514350">
              <a:buFont typeface="Wingdings" pitchFamily="2" charset="2"/>
              <a:buChar char="Ø"/>
            </a:pPr>
            <a:r>
              <a:rPr lang="ar-EG" sz="3200" dirty="0" smtClean="0"/>
              <a:t>........................................................</a:t>
            </a:r>
          </a:p>
          <a:p>
            <a:pPr marL="514350" indent="-514350">
              <a:buFont typeface="Wingdings" pitchFamily="2" charset="2"/>
              <a:buChar char="Ø"/>
            </a:pPr>
            <a:r>
              <a:rPr lang="ar-EG" sz="3200" dirty="0" smtClean="0">
                <a:solidFill>
                  <a:srgbClr val="FF0000"/>
                </a:solidFill>
              </a:rPr>
              <a:t>يعتبر الفلور عاملا مساعدا علي تسوس الأسنان.</a:t>
            </a:r>
          </a:p>
          <a:p>
            <a:pPr marL="514350" indent="-514350">
              <a:buFont typeface="Wingdings" pitchFamily="2" charset="2"/>
              <a:buChar char="Ø"/>
            </a:pPr>
            <a:r>
              <a:rPr lang="ar-EG" sz="3200" dirty="0" smtClean="0"/>
              <a:t>........................................................</a:t>
            </a:r>
            <a:endParaRPr lang="en-US" sz="3200" dirty="0"/>
          </a:p>
        </p:txBody>
      </p:sp>
      <p:pic>
        <p:nvPicPr>
          <p:cNvPr id="25" name="صورة 24" descr="Boy2.jpg"/>
          <p:cNvPicPr/>
          <p:nvPr/>
        </p:nvPicPr>
        <p:blipFill>
          <a:blip r:embed="rId3">
            <a:extLst>
              <a:ext uri="{28A0092B-C50C-407E-A947-70E740481C1C}">
                <a14:useLocalDpi xmlns:a14="http://schemas.microsoft.com/office/drawing/2010/main" val="0"/>
              </a:ext>
            </a:extLst>
          </a:blip>
          <a:srcRect/>
          <a:stretch>
            <a:fillRect/>
          </a:stretch>
        </p:blipFill>
        <p:spPr bwMode="auto">
          <a:xfrm>
            <a:off x="433915" y="2034420"/>
            <a:ext cx="1512168" cy="2524125"/>
          </a:xfrm>
          <a:prstGeom prst="rect">
            <a:avLst/>
          </a:prstGeom>
          <a:noFill/>
          <a:ln>
            <a:noFill/>
          </a:ln>
        </p:spPr>
      </p:pic>
      <p:sp>
        <p:nvSpPr>
          <p:cNvPr id="5" name="عنوان 2"/>
          <p:cNvSpPr txBox="1">
            <a:spLocks/>
          </p:cNvSpPr>
          <p:nvPr/>
        </p:nvSpPr>
        <p:spPr>
          <a:xfrm>
            <a:off x="0" y="500042"/>
            <a:ext cx="9144000" cy="642942"/>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3600" dirty="0" smtClean="0">
                <a:latin typeface="+mj-lt"/>
                <a:ea typeface="+mj-ea"/>
              </a:rPr>
              <a:t>5)صححي العبارات الآتية :</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Tree>
    <p:custDataLst>
      <p:tags r:id="rId1"/>
    </p:custDataLst>
    <p:extLst>
      <p:ext uri="{BB962C8B-B14F-4D97-AF65-F5344CB8AC3E}">
        <p14:creationId xmlns:p14="http://schemas.microsoft.com/office/powerpoint/2010/main" val="16608352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571480"/>
            <a:ext cx="9144000" cy="5786478"/>
          </a:xfrm>
          <a:prstGeom prst="rect">
            <a:avLst/>
          </a:prstGeom>
          <a:noFill/>
          <a:ln w="9525">
            <a:noFill/>
            <a:miter lim="800000"/>
            <a:headEnd/>
            <a:tailEnd/>
          </a:ln>
          <a:effectLst/>
        </p:spPr>
      </p:pic>
      <p:sp>
        <p:nvSpPr>
          <p:cNvPr id="3" name="مربع نص 2"/>
          <p:cNvSpPr txBox="1"/>
          <p:nvPr/>
        </p:nvSpPr>
        <p:spPr>
          <a:xfrm>
            <a:off x="827584" y="4437112"/>
            <a:ext cx="7272808" cy="830997"/>
          </a:xfrm>
          <a:prstGeom prst="rect">
            <a:avLst/>
          </a:prstGeom>
          <a:noFill/>
        </p:spPr>
        <p:txBody>
          <a:bodyPr wrap="square" rtlCol="1">
            <a:spAutoFit/>
          </a:bodyPr>
          <a:lstStyle/>
          <a:p>
            <a:r>
              <a:rPr lang="ar-EG" sz="2800" b="1" dirty="0" smtClean="0">
                <a:solidFill>
                  <a:srgbClr val="FF0000"/>
                </a:solidFill>
              </a:rPr>
              <a:t> </a:t>
            </a:r>
            <a:r>
              <a:rPr lang="ar-EG" sz="4800" b="1" dirty="0" smtClean="0">
                <a:solidFill>
                  <a:srgbClr val="FF0000"/>
                </a:solidFill>
              </a:rPr>
              <a:t>حافظي على نظافة أسنانك</a:t>
            </a:r>
            <a:endParaRPr lang="ar-EG" sz="4800" b="1" dirty="0">
              <a:solidFill>
                <a:srgbClr val="FF0000"/>
              </a:solidFill>
            </a:endParaRPr>
          </a:p>
        </p:txBody>
      </p:sp>
    </p:spTree>
    <p:extLst>
      <p:ext uri="{BB962C8B-B14F-4D97-AF65-F5344CB8AC3E}">
        <p14:creationId xmlns:p14="http://schemas.microsoft.com/office/powerpoint/2010/main" val="1290933383"/>
      </p:ext>
    </p:extLst>
  </p:cSld>
  <p:clrMapOvr>
    <a:masterClrMapping/>
  </p:clrMapOvr>
  <p:transition spd="slow">
    <p:diamond/>
    <p:sndAc>
      <p:stSnd>
        <p:snd r:embed="rId2" name="explod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755576" y="1556792"/>
            <a:ext cx="7812360" cy="523220"/>
          </a:xfrm>
          <a:prstGeom prst="rect">
            <a:avLst/>
          </a:prstGeom>
        </p:spPr>
        <p:txBody>
          <a:bodyPr wrap="square">
            <a:spAutoFit/>
          </a:bodyPr>
          <a:lstStyle/>
          <a:p>
            <a:r>
              <a:rPr lang="ar-SA" sz="2400" b="1" dirty="0">
                <a:solidFill>
                  <a:schemeClr val="bg2">
                    <a:lumMod val="50000"/>
                  </a:schemeClr>
                </a:solidFill>
              </a:rPr>
              <a:t>اقرئي العبارات التالية، ثم اكتبي رقم كل صورة في المربع المناسب لها</a:t>
            </a:r>
            <a:r>
              <a:rPr lang="ar-SA" sz="2800" b="1" dirty="0">
                <a:solidFill>
                  <a:schemeClr val="bg2">
                    <a:lumMod val="50000"/>
                  </a:schemeClr>
                </a:solidFill>
              </a:rPr>
              <a:t>:</a:t>
            </a:r>
            <a:endParaRPr lang="en-US" sz="2800" b="1" dirty="0">
              <a:solidFill>
                <a:schemeClr val="bg2">
                  <a:lumMod val="50000"/>
                </a:schemeClr>
              </a:solidFill>
            </a:endParaRPr>
          </a:p>
        </p:txBody>
      </p:sp>
      <p:sp>
        <p:nvSpPr>
          <p:cNvPr id="7" name="مستطيل 6"/>
          <p:cNvSpPr/>
          <p:nvPr/>
        </p:nvSpPr>
        <p:spPr>
          <a:xfrm>
            <a:off x="1691680" y="2080012"/>
            <a:ext cx="6876256" cy="3046988"/>
          </a:xfrm>
          <a:prstGeom prst="rect">
            <a:avLst/>
          </a:prstGeom>
          <a:noFill/>
        </p:spPr>
        <p:txBody>
          <a:bodyPr wrap="square">
            <a:spAutoFit/>
          </a:bodyPr>
          <a:lstStyle/>
          <a:p>
            <a:r>
              <a:rPr lang="ar-SA" sz="2400" b="1" dirty="0">
                <a:solidFill>
                  <a:schemeClr val="accent6">
                    <a:lumMod val="75000"/>
                  </a:schemeClr>
                </a:solidFill>
              </a:rPr>
              <a:t>تُجهّز أدوات </a:t>
            </a:r>
            <a:r>
              <a:rPr lang="ar-SA" sz="2400" b="1" dirty="0" smtClean="0">
                <a:solidFill>
                  <a:schemeClr val="accent6">
                    <a:lumMod val="75000"/>
                  </a:schemeClr>
                </a:solidFill>
              </a:rPr>
              <a:t>الاستحمام.     </a:t>
            </a:r>
            <a:r>
              <a:rPr lang="ar-SA" sz="2400" b="1" dirty="0" smtClean="0"/>
              <a:t> 1</a:t>
            </a:r>
            <a:endParaRPr lang="en-US" sz="2400" b="1" dirty="0" smtClean="0"/>
          </a:p>
          <a:p>
            <a:r>
              <a:rPr lang="ar-SA" sz="2400" b="1" dirty="0" smtClean="0">
                <a:solidFill>
                  <a:schemeClr val="accent6">
                    <a:lumMod val="75000"/>
                  </a:schemeClr>
                </a:solidFill>
              </a:rPr>
              <a:t>تُستخدم بعض الكريمات الخاصة بالجلد لترطيبه. </a:t>
            </a:r>
            <a:r>
              <a:rPr lang="ar-SA" sz="2400" b="1" dirty="0" smtClean="0"/>
              <a:t>6</a:t>
            </a:r>
            <a:endParaRPr lang="en-US" sz="2400" b="1" dirty="0" smtClean="0"/>
          </a:p>
          <a:p>
            <a:r>
              <a:rPr lang="ar-SA" sz="2400" b="1" dirty="0" smtClean="0">
                <a:solidFill>
                  <a:schemeClr val="accent6">
                    <a:lumMod val="75000"/>
                  </a:schemeClr>
                </a:solidFill>
              </a:rPr>
              <a:t>يُشطف </a:t>
            </a:r>
            <a:r>
              <a:rPr lang="ar-SA" sz="2400" b="1" dirty="0">
                <a:solidFill>
                  <a:schemeClr val="accent6">
                    <a:lumMod val="75000"/>
                  </a:schemeClr>
                </a:solidFill>
              </a:rPr>
              <a:t>الجسم جيدًا للتخلص من الصابون، ويجفف بمنشفة </a:t>
            </a:r>
            <a:r>
              <a:rPr lang="ar-SA" sz="2400" b="1" dirty="0" smtClean="0">
                <a:solidFill>
                  <a:schemeClr val="accent6">
                    <a:lumMod val="75000"/>
                  </a:schemeClr>
                </a:solidFill>
              </a:rPr>
              <a:t>خاصة.</a:t>
            </a:r>
            <a:r>
              <a:rPr lang="ar-SA" sz="2400" b="1" dirty="0" smtClean="0"/>
              <a:t>4</a:t>
            </a:r>
            <a:endParaRPr lang="en-US" sz="2400" b="1" dirty="0"/>
          </a:p>
          <a:p>
            <a:r>
              <a:rPr lang="ar-SA" sz="2400" b="1" dirty="0">
                <a:solidFill>
                  <a:schemeClr val="accent6">
                    <a:lumMod val="75000"/>
                  </a:schemeClr>
                </a:solidFill>
              </a:rPr>
              <a:t>تُرتدى الملابس النظيفة، الداخلية والخارجية</a:t>
            </a:r>
            <a:r>
              <a:rPr lang="ar-SA" sz="2400" b="1" dirty="0" smtClean="0">
                <a:solidFill>
                  <a:schemeClr val="accent6">
                    <a:lumMod val="75000"/>
                  </a:schemeClr>
                </a:solidFill>
              </a:rPr>
              <a:t>.  </a:t>
            </a:r>
            <a:r>
              <a:rPr lang="ar-SA" sz="2400" b="1" dirty="0" smtClean="0"/>
              <a:t>5</a:t>
            </a:r>
            <a:endParaRPr lang="en-US" sz="2400" b="1" dirty="0"/>
          </a:p>
          <a:p>
            <a:r>
              <a:rPr lang="ar-SA" sz="2400" b="1" dirty="0">
                <a:solidFill>
                  <a:schemeClr val="accent6">
                    <a:lumMod val="75000"/>
                  </a:schemeClr>
                </a:solidFill>
              </a:rPr>
              <a:t>يُدعك الجسم </a:t>
            </a:r>
            <a:r>
              <a:rPr lang="ar-SA" sz="2400" b="1" dirty="0" smtClean="0">
                <a:solidFill>
                  <a:schemeClr val="accent6">
                    <a:lumMod val="75000"/>
                  </a:schemeClr>
                </a:solidFill>
              </a:rPr>
              <a:t>بليفة ناعمة </a:t>
            </a:r>
            <a:r>
              <a:rPr lang="ar-SA" sz="2400" b="1" dirty="0">
                <a:solidFill>
                  <a:schemeClr val="accent6">
                    <a:lumMod val="75000"/>
                  </a:schemeClr>
                </a:solidFill>
              </a:rPr>
              <a:t>ابتداءً من الوجه، ثم خلف الأذنين والرقبة، </a:t>
            </a:r>
            <a:r>
              <a:rPr lang="ar-SA" sz="2400" b="1" dirty="0" smtClean="0">
                <a:solidFill>
                  <a:schemeClr val="accent6">
                    <a:lumMod val="75000"/>
                  </a:schemeClr>
                </a:solidFill>
              </a:rPr>
              <a:t>حتى</a:t>
            </a:r>
            <a:r>
              <a:rPr lang="ar-SA" sz="2400" b="1" dirty="0">
                <a:solidFill>
                  <a:schemeClr val="accent6">
                    <a:lumMod val="75000"/>
                  </a:schemeClr>
                </a:solidFill>
              </a:rPr>
              <a:t> </a:t>
            </a:r>
            <a:r>
              <a:rPr lang="ar-SA" sz="2400" b="1" dirty="0" smtClean="0">
                <a:solidFill>
                  <a:schemeClr val="accent6">
                    <a:lumMod val="75000"/>
                  </a:schemeClr>
                </a:solidFill>
              </a:rPr>
              <a:t>نهاية الجسم.</a:t>
            </a:r>
            <a:r>
              <a:rPr lang="ar-SA" sz="2400" b="1" dirty="0" smtClean="0"/>
              <a:t>2</a:t>
            </a:r>
            <a:endParaRPr lang="en-US" sz="2400" b="1" dirty="0"/>
          </a:p>
          <a:p>
            <a:r>
              <a:rPr lang="ar-SA" sz="2400" b="1" dirty="0">
                <a:solidFill>
                  <a:schemeClr val="accent6">
                    <a:lumMod val="75000"/>
                  </a:schemeClr>
                </a:solidFill>
              </a:rPr>
              <a:t>تُنظف القدمان جيدًا، خاصة </a:t>
            </a:r>
            <a:r>
              <a:rPr lang="ar-SA" sz="2400" b="1" dirty="0" smtClean="0">
                <a:solidFill>
                  <a:schemeClr val="accent6">
                    <a:lumMod val="75000"/>
                  </a:schemeClr>
                </a:solidFill>
              </a:rPr>
              <a:t>ما بين </a:t>
            </a:r>
            <a:r>
              <a:rPr lang="ar-SA" sz="2400" b="1" dirty="0">
                <a:solidFill>
                  <a:schemeClr val="accent6">
                    <a:lumMod val="75000"/>
                  </a:schemeClr>
                </a:solidFill>
              </a:rPr>
              <a:t>الأصابع وحول الأظافر </a:t>
            </a:r>
            <a:r>
              <a:rPr lang="ar-SA" sz="2400" b="1" dirty="0" smtClean="0">
                <a:solidFill>
                  <a:schemeClr val="accent6">
                    <a:lumMod val="75000"/>
                  </a:schemeClr>
                </a:solidFill>
              </a:rPr>
              <a:t>والكعبين.</a:t>
            </a:r>
            <a:r>
              <a:rPr lang="ar-SA" sz="2400" b="1" dirty="0" smtClean="0"/>
              <a:t>3</a:t>
            </a:r>
            <a:endParaRPr lang="en-US" sz="2400" b="1" dirty="0" smtClean="0"/>
          </a:p>
        </p:txBody>
      </p:sp>
      <p:sp>
        <p:nvSpPr>
          <p:cNvPr id="1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600" b="0" i="0" u="none" strike="noStrike" kern="1200" cap="none" spc="0" normalizeH="0" baseline="0" noProof="0" dirty="0" smtClean="0">
                <a:ln>
                  <a:noFill/>
                </a:ln>
                <a:solidFill>
                  <a:schemeClr val="tx1"/>
                </a:solidFill>
                <a:effectLst/>
                <a:uLnTx/>
                <a:uFillTx/>
                <a:latin typeface="+mj-lt"/>
                <a:ea typeface="+mj-ea"/>
                <a:cs typeface="+mn-cs"/>
              </a:rPr>
              <a:t>طريقة الاستحمام </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8" name="مربع نص 17"/>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4" y="1023262"/>
            <a:ext cx="1431961" cy="123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41" y="2269140"/>
            <a:ext cx="1375967" cy="12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090" y="3625943"/>
            <a:ext cx="1512168" cy="122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32" y="4914928"/>
            <a:ext cx="1375967" cy="120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2262" y="4978573"/>
            <a:ext cx="1409794" cy="128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5027818"/>
            <a:ext cx="1425814" cy="117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087914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ipe(down)">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arn(inVertical)">
                                      <p:cBhvr>
                                        <p:cTn id="24" dur="500"/>
                                        <p:tgtEl>
                                          <p:spTgt spid="30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wipe(down)">
                                      <p:cBhvr>
                                        <p:cTn id="29" dur="500"/>
                                        <p:tgtEl>
                                          <p:spTgt spid="307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barn(inVertical)">
                                      <p:cBhvr>
                                        <p:cTn id="34" dur="500"/>
                                        <p:tgtEl>
                                          <p:spTgt spid="307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barn(inVertical)">
                                      <p:cBhvr>
                                        <p:cTn id="39" dur="500"/>
                                        <p:tgtEl>
                                          <p:spTgt spid="30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fade">
                                      <p:cBhvr>
                                        <p:cTn id="59" dur="500"/>
                                        <p:tgtEl>
                                          <p:spTgt spid="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500"/>
                                        <p:tgtEl>
                                          <p:spTgt spid="7">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Effect transition="in" filter="fade">
                                      <p:cBhvr>
                                        <p:cTn id="69" dur="500"/>
                                        <p:tgtEl>
                                          <p:spTgt spid="7">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079"/>
                                        </p:tgtEl>
                                        <p:attrNameLst>
                                          <p:attrName>style.visibility</p:attrName>
                                        </p:attrNameLst>
                                      </p:cBhvr>
                                      <p:to>
                                        <p:strVal val="visible"/>
                                      </p:to>
                                    </p:set>
                                    <p:animEffect transition="in" filter="barn(inVertical)">
                                      <p:cBhvr>
                                        <p:cTn id="79"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إطار 4"/>
          <p:cNvSpPr/>
          <p:nvPr/>
        </p:nvSpPr>
        <p:spPr>
          <a:xfrm>
            <a:off x="395536" y="1428736"/>
            <a:ext cx="8385124" cy="1267837"/>
          </a:xfrm>
          <a:prstGeom prst="frame">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smtClean="0">
                <a:solidFill>
                  <a:schemeClr val="tx1">
                    <a:lumMod val="75000"/>
                    <a:lumOff val="25000"/>
                  </a:schemeClr>
                </a:solidFill>
              </a:rPr>
              <a:t>تخيلي </a:t>
            </a:r>
            <a:r>
              <a:rPr lang="ar-SA" sz="2800" b="1" dirty="0">
                <a:solidFill>
                  <a:schemeClr val="tx1">
                    <a:lumMod val="75000"/>
                    <a:lumOff val="25000"/>
                  </a:schemeClr>
                </a:solidFill>
              </a:rPr>
              <a:t>أنك صحفية في مدرستك، واجمعي آراء </a:t>
            </a:r>
            <a:r>
              <a:rPr lang="ar-SA" sz="2800" b="1" dirty="0" smtClean="0">
                <a:solidFill>
                  <a:schemeClr val="tx1">
                    <a:lumMod val="75000"/>
                    <a:lumOff val="25000"/>
                  </a:schemeClr>
                </a:solidFill>
              </a:rPr>
              <a:t>زميلاتك</a:t>
            </a:r>
            <a:endParaRPr lang="ar-EG" sz="2800" b="1" dirty="0" smtClean="0">
              <a:solidFill>
                <a:schemeClr val="tx1">
                  <a:lumMod val="75000"/>
                  <a:lumOff val="25000"/>
                </a:schemeClr>
              </a:solidFill>
            </a:endParaRPr>
          </a:p>
          <a:p>
            <a:r>
              <a:rPr lang="ar-SA" sz="2800" b="1" dirty="0" smtClean="0">
                <a:solidFill>
                  <a:schemeClr val="tx1">
                    <a:lumMod val="75000"/>
                    <a:lumOff val="25000"/>
                  </a:schemeClr>
                </a:solidFill>
              </a:rPr>
              <a:t>عن </a:t>
            </a:r>
            <a:r>
              <a:rPr lang="ar-SA" sz="2800" b="1" dirty="0">
                <a:solidFill>
                  <a:schemeClr val="tx1">
                    <a:lumMod val="75000"/>
                    <a:lumOff val="25000"/>
                  </a:schemeClr>
                </a:solidFill>
              </a:rPr>
              <a:t>فوائد الاستحمام، والأضرار الناتجة عن إهماله</a:t>
            </a:r>
            <a:r>
              <a:rPr lang="ar-SA" sz="2800" b="1" dirty="0" smtClean="0">
                <a:solidFill>
                  <a:schemeClr val="tx1">
                    <a:lumMod val="75000"/>
                    <a:lumOff val="25000"/>
                  </a:schemeClr>
                </a:solidFill>
              </a:rPr>
              <a:t>:</a:t>
            </a:r>
            <a:endParaRPr lang="en-US" sz="2800" b="1" dirty="0">
              <a:solidFill>
                <a:schemeClr val="tx1">
                  <a:lumMod val="75000"/>
                  <a:lumOff val="25000"/>
                </a:schemeClr>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841726450"/>
              </p:ext>
            </p:extLst>
          </p:nvPr>
        </p:nvGraphicFramePr>
        <p:xfrm>
          <a:off x="395536" y="3012912"/>
          <a:ext cx="8361852" cy="2316480"/>
        </p:xfrm>
        <a:graphic>
          <a:graphicData uri="http://schemas.openxmlformats.org/drawingml/2006/table">
            <a:tbl>
              <a:tblPr rtl="1" firstRow="1" bandRow="1">
                <a:tableStyleId>{00A15C55-8517-42AA-B614-E9B94910E393}</a:tableStyleId>
              </a:tblPr>
              <a:tblGrid>
                <a:gridCol w="4180926"/>
                <a:gridCol w="4180926"/>
              </a:tblGrid>
              <a:tr h="370840">
                <a:tc>
                  <a:txBody>
                    <a:bodyPr/>
                    <a:lstStyle/>
                    <a:p>
                      <a:pPr algn="ctr" rtl="1"/>
                      <a:r>
                        <a:rPr lang="ar-SA" sz="2800" dirty="0" smtClean="0">
                          <a:solidFill>
                            <a:sysClr val="windowText" lastClr="000000"/>
                          </a:solidFill>
                        </a:rPr>
                        <a:t>فوائد</a:t>
                      </a:r>
                      <a:r>
                        <a:rPr lang="ar-SA" sz="2800" baseline="0" dirty="0" smtClean="0">
                          <a:solidFill>
                            <a:sysClr val="windowText" lastClr="000000"/>
                          </a:solidFill>
                        </a:rPr>
                        <a:t> الاستحمام</a:t>
                      </a:r>
                      <a:endParaRPr lang="ar-SA" sz="2800" dirty="0">
                        <a:solidFill>
                          <a:sysClr val="windowText" lastClr="000000"/>
                        </a:solidFill>
                      </a:endParaRPr>
                    </a:p>
                  </a:txBody>
                  <a:tcPr/>
                </a:tc>
                <a:tc>
                  <a:txBody>
                    <a:bodyPr/>
                    <a:lstStyle/>
                    <a:p>
                      <a:pPr algn="ctr" rtl="1"/>
                      <a:r>
                        <a:rPr lang="ar-SA" sz="2800" dirty="0" smtClean="0">
                          <a:solidFill>
                            <a:sysClr val="windowText" lastClr="000000"/>
                          </a:solidFill>
                        </a:rPr>
                        <a:t>أضرار عدم الاستحمام</a:t>
                      </a:r>
                      <a:endParaRPr lang="ar-SA" sz="2800" dirty="0">
                        <a:solidFill>
                          <a:sysClr val="windowText" lastClr="000000"/>
                        </a:solidFill>
                      </a:endParaRPr>
                    </a:p>
                  </a:txBody>
                  <a:tcPr/>
                </a:tc>
              </a:tr>
              <a:tr h="370840">
                <a:tc>
                  <a:txBody>
                    <a:bodyPr/>
                    <a:lstStyle/>
                    <a:p>
                      <a:pPr marL="342900" indent="-342900" algn="justLow" rtl="1">
                        <a:buAutoNum type="arabicPeriod"/>
                      </a:pPr>
                      <a:r>
                        <a:rPr lang="ar-SA" sz="2800" dirty="0" smtClean="0"/>
                        <a:t>المحافظة على نظافة الجسم</a:t>
                      </a:r>
                    </a:p>
                    <a:p>
                      <a:pPr marL="342900" indent="-342900" algn="justLow" rtl="1">
                        <a:buAutoNum type="arabicPeriod"/>
                      </a:pPr>
                      <a:r>
                        <a:rPr lang="ar-SA" sz="2800" dirty="0" smtClean="0"/>
                        <a:t>المحافظة على أنفسنا من الأمراض</a:t>
                      </a:r>
                    </a:p>
                    <a:p>
                      <a:pPr marL="342900" indent="-342900" algn="justLow" rtl="1">
                        <a:buAutoNum type="arabicPeriod"/>
                      </a:pPr>
                      <a:r>
                        <a:rPr lang="ar-SA" sz="2800" dirty="0" smtClean="0"/>
                        <a:t>المحافظة</a:t>
                      </a:r>
                      <a:r>
                        <a:rPr lang="ar-SA" sz="2800" baseline="0" dirty="0" smtClean="0"/>
                        <a:t> على نضارة البشرة</a:t>
                      </a:r>
                      <a:endParaRPr lang="ar-SA" sz="2800" dirty="0"/>
                    </a:p>
                  </a:txBody>
                  <a:tcPr/>
                </a:tc>
                <a:tc>
                  <a:txBody>
                    <a:bodyPr/>
                    <a:lstStyle/>
                    <a:p>
                      <a:pPr marL="342900" indent="-342900" algn="justLow" rtl="1">
                        <a:buAutoNum type="arabicPeriod"/>
                      </a:pPr>
                      <a:r>
                        <a:rPr lang="ar-SA" sz="2800" dirty="0" smtClean="0"/>
                        <a:t>الإصابة بالأمراض</a:t>
                      </a:r>
                    </a:p>
                    <a:p>
                      <a:pPr marL="342900" indent="-342900" algn="justLow" rtl="1">
                        <a:buAutoNum type="arabicPeriod"/>
                      </a:pPr>
                      <a:r>
                        <a:rPr lang="ar-SA" sz="2800" dirty="0" smtClean="0"/>
                        <a:t>ظهور الروائح الكريهة من الجسم</a:t>
                      </a:r>
                    </a:p>
                    <a:p>
                      <a:pPr marL="342900" indent="-342900" algn="justLow" rtl="1">
                        <a:buAutoNum type="arabicPeriod"/>
                      </a:pPr>
                      <a:r>
                        <a:rPr lang="ar-SA" sz="2800" dirty="0" smtClean="0"/>
                        <a:t>تدهور البشرة</a:t>
                      </a:r>
                      <a:endParaRPr lang="ar-SA" sz="2800" dirty="0"/>
                    </a:p>
                  </a:txBody>
                  <a:tcPr/>
                </a:tc>
              </a:tr>
            </a:tbl>
          </a:graphicData>
        </a:graphic>
      </p:graphicFrame>
      <p:grpSp>
        <p:nvGrpSpPr>
          <p:cNvPr id="6" name="مجموعة 5"/>
          <p:cNvGrpSpPr/>
          <p:nvPr/>
        </p:nvGrpSpPr>
        <p:grpSpPr>
          <a:xfrm>
            <a:off x="142844" y="285745"/>
            <a:ext cx="2599253" cy="2357437"/>
            <a:chOff x="1" y="714348"/>
            <a:chExt cx="2599253" cy="2357437"/>
          </a:xfrm>
        </p:grpSpPr>
        <p:pic>
          <p:nvPicPr>
            <p:cNvPr id="7" name="صورة 6" descr="0152.png"/>
            <p:cNvPicPr>
              <a:picLocks noChangeAspect="1"/>
            </p:cNvPicPr>
            <p:nvPr/>
          </p:nvPicPr>
          <p:blipFill>
            <a:blip r:embed="rId4" cstate="print"/>
            <a:stretch>
              <a:fillRect/>
            </a:stretch>
          </p:blipFill>
          <p:spPr>
            <a:xfrm>
              <a:off x="1" y="714348"/>
              <a:ext cx="2534968" cy="2357437"/>
            </a:xfrm>
            <a:prstGeom prst="rect">
              <a:avLst/>
            </a:prstGeom>
          </p:spPr>
        </p:pic>
        <p:sp>
          <p:nvSpPr>
            <p:cNvPr id="9" name="سحابة 8"/>
            <p:cNvSpPr/>
            <p:nvPr/>
          </p:nvSpPr>
          <p:spPr>
            <a:xfrm>
              <a:off x="785786" y="802962"/>
              <a:ext cx="1813468" cy="91151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نشاط</a:t>
              </a:r>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2</a:t>
              </a: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grpSp>
      <p:sp>
        <p:nvSpPr>
          <p:cNvPr id="8"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600" b="0" i="0" u="none" strike="noStrike" kern="1200" cap="none" spc="0" normalizeH="0" baseline="0" noProof="0" smtClean="0">
                <a:ln>
                  <a:noFill/>
                </a:ln>
                <a:solidFill>
                  <a:schemeClr val="tx1"/>
                </a:solidFill>
                <a:effectLst/>
                <a:uLnTx/>
                <a:uFillTx/>
                <a:latin typeface="+mj-lt"/>
                <a:ea typeface="+mj-ea"/>
                <a:cs typeface="+mn-cs"/>
              </a:rPr>
              <a:t>نظافة الجسم</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44" y="1071546"/>
            <a:ext cx="1908875" cy="162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4608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أتعرف على معانى الحديث.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600" b="0" i="0" u="none" strike="noStrike" kern="1200" cap="none" spc="0" normalizeH="0" baseline="0" noProof="0" dirty="0" smtClean="0">
                <a:ln>
                  <a:noFill/>
                </a:ln>
                <a:solidFill>
                  <a:schemeClr val="tx1"/>
                </a:solidFill>
                <a:effectLst/>
                <a:uLnTx/>
                <a:uFillTx/>
                <a:latin typeface="+mj-lt"/>
                <a:ea typeface="+mj-ea"/>
                <a:cs typeface="+mn-cs"/>
              </a:rPr>
              <a:t>نظافة الجسم</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grpSp>
        <p:nvGrpSpPr>
          <p:cNvPr id="10" name="مجموعة 9"/>
          <p:cNvGrpSpPr/>
          <p:nvPr/>
        </p:nvGrpSpPr>
        <p:grpSpPr>
          <a:xfrm>
            <a:off x="142844" y="285745"/>
            <a:ext cx="2599253" cy="2357437"/>
            <a:chOff x="1" y="714348"/>
            <a:chExt cx="2599253" cy="2357437"/>
          </a:xfrm>
        </p:grpSpPr>
        <p:pic>
          <p:nvPicPr>
            <p:cNvPr id="11" name="صورة 10" descr="0152.png"/>
            <p:cNvPicPr>
              <a:picLocks noChangeAspect="1"/>
            </p:cNvPicPr>
            <p:nvPr/>
          </p:nvPicPr>
          <p:blipFill>
            <a:blip r:embed="rId3" cstate="print"/>
            <a:stretch>
              <a:fillRect/>
            </a:stretch>
          </p:blipFill>
          <p:spPr>
            <a:xfrm>
              <a:off x="1" y="714348"/>
              <a:ext cx="2534968" cy="2357437"/>
            </a:xfrm>
            <a:prstGeom prst="rect">
              <a:avLst/>
            </a:prstGeom>
          </p:spPr>
        </p:pic>
        <p:sp>
          <p:nvSpPr>
            <p:cNvPr id="12" name="سحابة 11"/>
            <p:cNvSpPr/>
            <p:nvPr/>
          </p:nvSpPr>
          <p:spPr>
            <a:xfrm>
              <a:off x="785786" y="802962"/>
              <a:ext cx="1813468" cy="91151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نشاط</a:t>
              </a:r>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3</a:t>
              </a: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071546"/>
            <a:ext cx="8580812" cy="487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498646" y="4409543"/>
            <a:ext cx="4943744" cy="954107"/>
          </a:xfrm>
          <a:prstGeom prst="rect">
            <a:avLst/>
          </a:prstGeom>
          <a:noFill/>
        </p:spPr>
        <p:txBody>
          <a:bodyPr wrap="square" rtlCol="1">
            <a:spAutoFit/>
          </a:bodyPr>
          <a:lstStyle/>
          <a:p>
            <a:r>
              <a:rPr lang="ar-EG" sz="2800" b="1" dirty="0" smtClean="0">
                <a:solidFill>
                  <a:srgbClr val="FF0000"/>
                </a:solidFill>
              </a:rPr>
              <a:t>تصرف </a:t>
            </a:r>
            <a:r>
              <a:rPr lang="ar-EG" sz="2800" b="1" dirty="0" err="1" smtClean="0">
                <a:solidFill>
                  <a:srgbClr val="FF0000"/>
                </a:solidFill>
              </a:rPr>
              <a:t>خاطىء</a:t>
            </a:r>
            <a:r>
              <a:rPr lang="ar-EG" sz="2800" b="1" dirty="0" smtClean="0">
                <a:solidFill>
                  <a:srgbClr val="FF0000"/>
                </a:solidFill>
              </a:rPr>
              <a:t> ويصيب بالأمراض وانصحها  بترك قضم الأظافر</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512122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6" y="2214554"/>
            <a:ext cx="5286412" cy="290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flipH="1">
            <a:off x="2143108" y="3174088"/>
            <a:ext cx="5201164" cy="1000132"/>
          </a:xfrm>
          <a:prstGeom prst="rect">
            <a:avLst/>
          </a:prstGeom>
          <a:noFill/>
          <a:ln>
            <a:gradFill>
              <a:gsLst>
                <a:gs pos="0">
                  <a:srgbClr val="FFC000"/>
                </a:gs>
                <a:gs pos="44000">
                  <a:schemeClr val="bg1"/>
                </a:gs>
                <a:gs pos="52000">
                  <a:srgbClr val="FFC000">
                    <a:alpha val="2500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smtClean="0">
                <a:solidFill>
                  <a:srgbClr val="002060"/>
                </a:solidFill>
                <a:latin typeface="Arial" pitchFamily="34" charset="0"/>
                <a:cs typeface="Arial" pitchFamily="34" charset="0"/>
              </a:rPr>
              <a:t>تذكري </a:t>
            </a:r>
            <a:r>
              <a:rPr lang="ar-SA" sz="4000" b="1" dirty="0" smtClean="0">
                <a:solidFill>
                  <a:srgbClr val="002060"/>
                </a:solidFill>
                <a:latin typeface="Arial" pitchFamily="34" charset="0"/>
                <a:cs typeface="Arial" pitchFamily="34" charset="0"/>
              </a:rPr>
              <a:t>تقليم </a:t>
            </a:r>
            <a:r>
              <a:rPr lang="ar-SA" sz="4000" b="1" dirty="0">
                <a:solidFill>
                  <a:srgbClr val="002060"/>
                </a:solidFill>
                <a:latin typeface="Arial" pitchFamily="34" charset="0"/>
                <a:cs typeface="Arial" pitchFamily="34" charset="0"/>
              </a:rPr>
              <a:t>أظافرك كلما </a:t>
            </a:r>
            <a:r>
              <a:rPr lang="ar-SA" sz="4000" b="1" dirty="0" smtClean="0">
                <a:solidFill>
                  <a:srgbClr val="002060"/>
                </a:solidFill>
                <a:latin typeface="Arial" pitchFamily="34" charset="0"/>
                <a:cs typeface="Arial" pitchFamily="34" charset="0"/>
              </a:rPr>
              <a:t>طالت</a:t>
            </a:r>
            <a:endParaRPr lang="en-US" sz="4000" b="1" dirty="0">
              <a:solidFill>
                <a:srgbClr val="002060"/>
              </a:solidFill>
              <a:latin typeface="Arial" pitchFamily="34" charset="0"/>
              <a:cs typeface="Arial" pitchFamily="34" charset="0"/>
            </a:endParaRPr>
          </a:p>
        </p:txBody>
      </p:sp>
      <p:pic>
        <p:nvPicPr>
          <p:cNvPr id="8" name="صورة 7" descr="0156.png"/>
          <p:cNvPicPr>
            <a:picLocks noChangeAspect="1"/>
          </p:cNvPicPr>
          <p:nvPr/>
        </p:nvPicPr>
        <p:blipFill>
          <a:blip r:embed="rId4" cstate="print"/>
          <a:stretch>
            <a:fillRect/>
          </a:stretch>
        </p:blipFill>
        <p:spPr>
          <a:xfrm>
            <a:off x="6904423" y="2102518"/>
            <a:ext cx="2239577" cy="3040994"/>
          </a:xfrm>
          <a:prstGeom prst="rect">
            <a:avLst/>
          </a:prstGeom>
        </p:spPr>
      </p:pic>
      <p:sp>
        <p:nvSpPr>
          <p:cNvPr id="10"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3600" b="0" i="0" u="none" strike="noStrike" kern="1200" cap="none" spc="0" normalizeH="0" baseline="0" noProof="0" dirty="0" smtClean="0">
                <a:ln>
                  <a:noFill/>
                </a:ln>
                <a:solidFill>
                  <a:schemeClr val="tx1"/>
                </a:solidFill>
                <a:effectLst/>
                <a:uLnTx/>
                <a:uFillTx/>
                <a:latin typeface="+mj-lt"/>
                <a:ea typeface="+mj-ea"/>
                <a:cs typeface="+mn-cs"/>
              </a:rPr>
              <a:t>نظافة الجسم</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1" name="مربع نص 10"/>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29673763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2"/>
          <p:cNvSpPr txBox="1">
            <a:spLocks/>
          </p:cNvSpPr>
          <p:nvPr/>
        </p:nvSpPr>
        <p:spPr>
          <a:xfrm>
            <a:off x="5572132" y="500042"/>
            <a:ext cx="3571868"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السلامة</a:t>
            </a:r>
            <a:r>
              <a:rPr kumimoji="0" lang="ar-EG" sz="3600" b="0" i="0" u="none" strike="noStrike" kern="1200" cap="none" spc="0" normalizeH="0" noProof="0" dirty="0" smtClean="0">
                <a:ln>
                  <a:noFill/>
                </a:ln>
                <a:solidFill>
                  <a:schemeClr val="tx1"/>
                </a:solidFill>
                <a:effectLst/>
                <a:uLnTx/>
                <a:uFillTx/>
                <a:latin typeface="+mj-lt"/>
                <a:ea typeface="+mj-ea"/>
                <a:cs typeface="+mn-cs"/>
              </a:rPr>
              <a:t> اثناء الاستحمام</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9" name="مربع نص 8"/>
          <p:cNvSpPr txBox="1"/>
          <p:nvPr/>
        </p:nvSpPr>
        <p:spPr>
          <a:xfrm>
            <a:off x="4929190" y="2857496"/>
            <a:ext cx="4386250"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اولا: الانزلاق علي أرضية الحمام:</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
        <p:nvSpPr>
          <p:cNvPr id="12" name="مستطيل 6"/>
          <p:cNvSpPr/>
          <p:nvPr/>
        </p:nvSpPr>
        <p:spPr>
          <a:xfrm>
            <a:off x="0" y="1142984"/>
            <a:ext cx="9144000" cy="1200329"/>
          </a:xfrm>
          <a:prstGeom prst="rect">
            <a:avLst/>
          </a:prstGeom>
          <a:noFill/>
        </p:spPr>
        <p:txBody>
          <a:bodyPr wrap="square">
            <a:spAutoFit/>
          </a:bodyPr>
          <a:lstStyle/>
          <a:p>
            <a:r>
              <a:rPr lang="ar-EG" sz="2400" b="1" dirty="0" smtClean="0"/>
              <a:t>الاستحمام بصفة دورية ينشط الإنسان جسميا ونفسيا لأنه يعمل علي إزالة الأوساخ المتراكمة علي الجسم ويخلصه من روائح العرق,كما يساعده علي التخلص من بعض الآلام التي تصيب العضلات بسبب الركض واللعب .</a:t>
            </a:r>
            <a:endParaRPr lang="en-US" sz="2400" b="1" dirty="0" smtClean="0"/>
          </a:p>
        </p:txBody>
      </p:sp>
      <p:sp>
        <p:nvSpPr>
          <p:cNvPr id="14" name="عنوان 2"/>
          <p:cNvSpPr txBox="1">
            <a:spLocks/>
          </p:cNvSpPr>
          <p:nvPr/>
        </p:nvSpPr>
        <p:spPr>
          <a:xfrm>
            <a:off x="5572132" y="2285992"/>
            <a:ext cx="3571868"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400" b="1" i="0" u="none" strike="noStrike" kern="1200" cap="none" spc="0" normalizeH="0" baseline="0" noProof="0" dirty="0" smtClean="0">
                <a:ln>
                  <a:noFill/>
                </a:ln>
                <a:solidFill>
                  <a:schemeClr val="tx1"/>
                </a:solidFill>
                <a:effectLst/>
                <a:uLnTx/>
                <a:uFillTx/>
                <a:latin typeface="+mj-lt"/>
                <a:ea typeface="+mj-ea"/>
                <a:cs typeface="+mn-cs"/>
              </a:rPr>
              <a:t>الأخطار</a:t>
            </a:r>
            <a:r>
              <a:rPr kumimoji="0" lang="ar-EG" sz="3400" b="1" i="0" u="none" strike="noStrike" kern="1200" cap="none" spc="0" normalizeH="0" noProof="0" dirty="0" smtClean="0">
                <a:ln>
                  <a:noFill/>
                </a:ln>
                <a:solidFill>
                  <a:schemeClr val="tx1"/>
                </a:solidFill>
                <a:effectLst/>
                <a:uLnTx/>
                <a:uFillTx/>
                <a:latin typeface="+mj-lt"/>
                <a:ea typeface="+mj-ea"/>
                <a:cs typeface="+mn-cs"/>
              </a:rPr>
              <a:t> أثناء الاستحمام</a:t>
            </a:r>
            <a:endParaRPr kumimoji="0" lang="en-US" sz="3400" b="1" i="0" u="none" strike="noStrike" kern="1200" cap="none" spc="0" normalizeH="0" baseline="0" noProof="0" dirty="0">
              <a:ln>
                <a:noFill/>
              </a:ln>
              <a:solidFill>
                <a:schemeClr val="tx1"/>
              </a:solidFill>
              <a:effectLst/>
              <a:uLnTx/>
              <a:uFillTx/>
              <a:latin typeface="+mj-lt"/>
              <a:ea typeface="+mj-ea"/>
              <a:cs typeface="+mn-cs"/>
            </a:endParaRPr>
          </a:p>
        </p:txBody>
      </p:sp>
      <p:sp>
        <p:nvSpPr>
          <p:cNvPr id="15" name="مستطيل 6"/>
          <p:cNvSpPr/>
          <p:nvPr/>
        </p:nvSpPr>
        <p:spPr>
          <a:xfrm>
            <a:off x="0" y="3357562"/>
            <a:ext cx="9144000" cy="2862322"/>
          </a:xfrm>
          <a:prstGeom prst="rect">
            <a:avLst/>
          </a:prstGeom>
          <a:noFill/>
        </p:spPr>
        <p:txBody>
          <a:bodyPr wrap="square">
            <a:spAutoFit/>
          </a:bodyPr>
          <a:lstStyle/>
          <a:p>
            <a:r>
              <a:rPr lang="ar-EG" sz="3000" b="1" dirty="0" smtClean="0"/>
              <a:t>آحمي نفسك أثناء الاستحمام بتفادي مسببات الانزلاق في الحمام بمراعاة  ما يأتي :</a:t>
            </a:r>
          </a:p>
          <a:p>
            <a:r>
              <a:rPr lang="ar-EG" sz="3000" b="1" dirty="0" smtClean="0"/>
              <a:t>خلو أرض الحمام من الماء أو الصابون قبل البدء بالاتحمام.</a:t>
            </a:r>
          </a:p>
          <a:p>
            <a:r>
              <a:rPr lang="ar-EG" sz="3000" b="1" dirty="0" smtClean="0"/>
              <a:t>وضع قطعة خشنة من المطاط أو النسيج الليفي السميك مكان الوقوف في الحمام .</a:t>
            </a:r>
          </a:p>
          <a:p>
            <a:r>
              <a:rPr lang="ar-EG" sz="3000" b="1" dirty="0" smtClean="0"/>
              <a:t>استخدام الحذاء المناسب الذي لا يسبب الانزلاق علي أرضية الحمام .</a:t>
            </a:r>
            <a:endParaRPr lang="en-US" sz="3000" b="1" dirty="0" smtClean="0"/>
          </a:p>
        </p:txBody>
      </p:sp>
    </p:spTree>
    <p:custDataLst>
      <p:tags r:id="rId1"/>
    </p:custDataLst>
    <p:extLst>
      <p:ext uri="{BB962C8B-B14F-4D97-AF65-F5344CB8AC3E}">
        <p14:creationId xmlns:p14="http://schemas.microsoft.com/office/powerpoint/2010/main" val="2601368777"/>
      </p:ext>
    </p:extLst>
  </p:cSld>
  <p:clrMapOvr>
    <a:masterClrMapping/>
  </p:clrMapOvr>
  <p:transition spd="slow">
    <p:diamond/>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fade">
                                      <p:cBhvr>
                                        <p:cTn id="40" dur="500"/>
                                        <p:tgtEl>
                                          <p:spTgt spid="1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Effect transition="in" filter="fade">
                                      <p:cBhvr>
                                        <p:cTn id="45" dur="500"/>
                                        <p:tgtEl>
                                          <p:spTgt spid="1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xEl>
                                              <p:pRg st="2" end="2"/>
                                            </p:txEl>
                                          </p:spTgt>
                                        </p:tgtEl>
                                        <p:attrNameLst>
                                          <p:attrName>style.visibility</p:attrName>
                                        </p:attrNameLst>
                                      </p:cBhvr>
                                      <p:to>
                                        <p:strVal val="visible"/>
                                      </p:to>
                                    </p:set>
                                    <p:animEffect transition="in" filter="fade">
                                      <p:cBhvr>
                                        <p:cTn id="50" dur="500"/>
                                        <p:tgtEl>
                                          <p:spTgt spid="1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xEl>
                                              <p:pRg st="3" end="3"/>
                                            </p:txEl>
                                          </p:spTgt>
                                        </p:tgtEl>
                                        <p:attrNameLst>
                                          <p:attrName>style.visibility</p:attrName>
                                        </p:attrNameLst>
                                      </p:cBhvr>
                                      <p:to>
                                        <p:strVal val="visible"/>
                                      </p:to>
                                    </p:set>
                                    <p:animEffect transition="in" filter="fade">
                                      <p:cBhvr>
                                        <p:cTn id="5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0" y="642918"/>
            <a:ext cx="9144000" cy="5572164"/>
          </a:xfrm>
          <a:prstGeom prst="rect">
            <a:avLst/>
          </a:prstGeom>
          <a:noFill/>
          <a:ln w="9525">
            <a:noFill/>
            <a:miter lim="800000"/>
            <a:headEnd/>
            <a:tailEnd/>
          </a:ln>
          <a:effectLst/>
        </p:spPr>
      </p:pic>
      <p:sp>
        <p:nvSpPr>
          <p:cNvPr id="2" name="مربع نص 1"/>
          <p:cNvSpPr txBox="1"/>
          <p:nvPr/>
        </p:nvSpPr>
        <p:spPr>
          <a:xfrm>
            <a:off x="0" y="4509120"/>
            <a:ext cx="8892480" cy="1077218"/>
          </a:xfrm>
          <a:prstGeom prst="rect">
            <a:avLst/>
          </a:prstGeom>
          <a:noFill/>
        </p:spPr>
        <p:txBody>
          <a:bodyPr wrap="square" rtlCol="1">
            <a:spAutoFit/>
          </a:bodyPr>
          <a:lstStyle/>
          <a:p>
            <a:r>
              <a:rPr lang="ar-EG" sz="3200" b="1" dirty="0" smtClean="0">
                <a:solidFill>
                  <a:srgbClr val="FF0000"/>
                </a:solidFill>
              </a:rPr>
              <a:t>وجود قطع من الصابون في  أرضية الحمام  وكذلك حذاء الحمام من بلاسيك يزحلق – عمد عدم ثبات القدم لمرض وخلافه</a:t>
            </a:r>
            <a:endParaRPr lang="ar-EG" sz="3200" b="1" dirty="0">
              <a:solidFill>
                <a:srgbClr val="FF0000"/>
              </a:solidFill>
            </a:endParaRPr>
          </a:p>
        </p:txBody>
      </p:sp>
    </p:spTree>
    <p:custDataLst>
      <p:tags r:id="rId1"/>
    </p:custDataLst>
    <p:extLst>
      <p:ext uri="{BB962C8B-B14F-4D97-AF65-F5344CB8AC3E}">
        <p14:creationId xmlns:p14="http://schemas.microsoft.com/office/powerpoint/2010/main" val="4008016688"/>
      </p:ext>
    </p:extLst>
  </p:cSld>
  <p:clrMapOvr>
    <a:masterClrMapping/>
  </p:clrMapOvr>
  <p:transition spd="slow">
    <p:diamond/>
    <p:sndAc>
      <p:stSnd>
        <p:snd r:embed="rId3" name="explode.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TotalTime>
  <Words>1025</Words>
  <Application>Microsoft Office PowerPoint</Application>
  <PresentationFormat>عرض على الشاشة (3:4)‏</PresentationFormat>
  <Paragraphs>169</Paragraphs>
  <Slides>39</Slides>
  <Notes>6</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Arab Doha</cp:lastModifiedBy>
  <cp:revision>135</cp:revision>
  <dcterms:created xsi:type="dcterms:W3CDTF">2015-03-17T18:44:23Z</dcterms:created>
  <dcterms:modified xsi:type="dcterms:W3CDTF">2019-08-09T11:31:23Z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