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6" r:id="rId1"/>
  </p:sldMasterIdLst>
  <p:sldIdLst>
    <p:sldId id="354" r:id="rId2"/>
    <p:sldId id="367" r:id="rId3"/>
    <p:sldId id="394" r:id="rId4"/>
    <p:sldId id="404" r:id="rId5"/>
    <p:sldId id="392" r:id="rId6"/>
    <p:sldId id="403" r:id="rId7"/>
    <p:sldId id="396" r:id="rId8"/>
    <p:sldId id="402" r:id="rId9"/>
    <p:sldId id="381" r:id="rId10"/>
    <p:sldId id="397" r:id="rId11"/>
    <p:sldId id="390" r:id="rId12"/>
    <p:sldId id="359" r:id="rId13"/>
    <p:sldId id="399" r:id="rId14"/>
    <p:sldId id="398" r:id="rId15"/>
  </p:sldIdLst>
  <p:sldSz cx="9144000" cy="6858000" type="screen4x3"/>
  <p:notesSz cx="6858000" cy="9144000"/>
  <p:custDataLst>
    <p:tags r:id="rId16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472" autoAdjust="0"/>
    <p:restoredTop sz="94660"/>
  </p:normalViewPr>
  <p:slideViewPr>
    <p:cSldViewPr>
      <p:cViewPr varScale="1">
        <p:scale>
          <a:sx n="52" d="100"/>
          <a:sy n="52" d="100"/>
        </p:scale>
        <p:origin x="-84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9" name="مستطيل 8"/>
          <p:cNvSpPr/>
          <p:nvPr userDrawn="1"/>
        </p:nvSpPr>
        <p:spPr>
          <a:xfrm>
            <a:off x="683568" y="764704"/>
            <a:ext cx="7776864" cy="504056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28" name="Picture 4" descr="C:\Users\NORALMOALEM\Documents\1277831833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45" y="548680"/>
            <a:ext cx="8676710" cy="5798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16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5949280"/>
            <a:ext cx="2133600" cy="365125"/>
          </a:xfrm>
          <a:prstGeom prst="rect">
            <a:avLst/>
          </a:prstGeom>
        </p:spPr>
        <p:txBody>
          <a:bodyPr/>
          <a:lstStyle/>
          <a:p>
            <a:fld id="{C9B26DDC-D403-4938-9866-B8767864D004}" type="datetimeFigureOut">
              <a:rPr lang="ar-SA" smtClean="0"/>
              <a:t>04/12/1440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594419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B31B77-466A-471A-A02C-68D5044882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374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5949280"/>
            <a:ext cx="2133600" cy="365125"/>
          </a:xfrm>
          <a:prstGeom prst="rect">
            <a:avLst/>
          </a:prstGeom>
        </p:spPr>
        <p:txBody>
          <a:bodyPr/>
          <a:lstStyle/>
          <a:p>
            <a:fld id="{C9B26DDC-D403-4938-9866-B8767864D004}" type="datetimeFigureOut">
              <a:rPr lang="ar-SA" smtClean="0"/>
              <a:t>04/12/1440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594419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B31B77-466A-471A-A02C-68D5044882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275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dirty="0" smtClean="0"/>
              <a:t>انقر لتحرير أنماط النص الرئيسي</a:t>
            </a:r>
          </a:p>
          <a:p>
            <a:pPr lvl="1"/>
            <a:r>
              <a:rPr lang="ar-SA" dirty="0" smtClean="0"/>
              <a:t>المستوى الثاني</a:t>
            </a:r>
          </a:p>
          <a:p>
            <a:pPr lvl="2"/>
            <a:r>
              <a:rPr lang="ar-SA" dirty="0" smtClean="0"/>
              <a:t>المستوى الثالث</a:t>
            </a:r>
          </a:p>
          <a:p>
            <a:pPr lvl="3"/>
            <a:r>
              <a:rPr lang="ar-SA" dirty="0" smtClean="0"/>
              <a:t>المستوى الرابع</a:t>
            </a:r>
          </a:p>
          <a:p>
            <a:pPr lvl="4"/>
            <a:r>
              <a:rPr lang="ar-SA" dirty="0" smtClean="0"/>
              <a:t>المستوى الخامس</a:t>
            </a:r>
            <a:endParaRPr lang="ar-SA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5949280"/>
            <a:ext cx="2133600" cy="365125"/>
          </a:xfrm>
          <a:prstGeom prst="rect">
            <a:avLst/>
          </a:prstGeom>
        </p:spPr>
        <p:txBody>
          <a:bodyPr/>
          <a:lstStyle/>
          <a:p>
            <a:fld id="{C9B26DDC-D403-4938-9866-B8767864D004}" type="datetimeFigureOut">
              <a:rPr lang="ar-SA" smtClean="0"/>
              <a:t>04/12/1440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594419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B31B77-466A-471A-A02C-68D504488239}" type="slidenum">
              <a:rPr lang="ar-SA" smtClean="0"/>
              <a:t>‹#›</a:t>
            </a:fld>
            <a:endParaRPr lang="ar-SA"/>
          </a:p>
        </p:txBody>
      </p:sp>
      <p:sp>
        <p:nvSpPr>
          <p:cNvPr id="15" name="عنوان 14"/>
          <p:cNvSpPr>
            <a:spLocks noGrp="1"/>
          </p:cNvSpPr>
          <p:nvPr>
            <p:ph type="title"/>
          </p:nvPr>
        </p:nvSpPr>
        <p:spPr>
          <a:xfrm>
            <a:off x="4139952" y="476672"/>
            <a:ext cx="4176464" cy="864096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547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5949280"/>
            <a:ext cx="2133600" cy="365125"/>
          </a:xfrm>
          <a:prstGeom prst="rect">
            <a:avLst/>
          </a:prstGeom>
        </p:spPr>
        <p:txBody>
          <a:bodyPr/>
          <a:lstStyle/>
          <a:p>
            <a:fld id="{C9B26DDC-D403-4938-9866-B8767864D004}" type="datetimeFigureOut">
              <a:rPr lang="ar-SA" smtClean="0"/>
              <a:t>04/12/1440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594419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B31B77-466A-471A-A02C-68D504488239}" type="slidenum">
              <a:rPr lang="ar-SA" smtClean="0"/>
              <a:t>‹#›</a:t>
            </a:fld>
            <a:endParaRPr lang="ar-SA"/>
          </a:p>
        </p:txBody>
      </p:sp>
      <p:sp>
        <p:nvSpPr>
          <p:cNvPr id="13" name="عنوان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7365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553200" y="5949280"/>
            <a:ext cx="2133600" cy="365125"/>
          </a:xfrm>
          <a:prstGeom prst="rect">
            <a:avLst/>
          </a:prstGeom>
        </p:spPr>
        <p:txBody>
          <a:bodyPr/>
          <a:lstStyle/>
          <a:p>
            <a:fld id="{C9B26DDC-D403-4938-9866-B8767864D004}" type="datetimeFigureOut">
              <a:rPr lang="ar-SA" smtClean="0"/>
              <a:t>04/12/1440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124200" y="594419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B31B77-466A-471A-A02C-68D5044882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196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>
            <a:off x="6553200" y="5949280"/>
            <a:ext cx="2133600" cy="365125"/>
          </a:xfrm>
          <a:prstGeom prst="rect">
            <a:avLst/>
          </a:prstGeom>
        </p:spPr>
        <p:txBody>
          <a:bodyPr/>
          <a:lstStyle/>
          <a:p>
            <a:fld id="{C9B26DDC-D403-4938-9866-B8767864D004}" type="datetimeFigureOut">
              <a:rPr lang="ar-SA" smtClean="0"/>
              <a:t>04/12/1440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3124200" y="594419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B31B77-466A-471A-A02C-68D5044882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211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6553200" y="5949280"/>
            <a:ext cx="2133600" cy="365125"/>
          </a:xfrm>
          <a:prstGeom prst="rect">
            <a:avLst/>
          </a:prstGeom>
        </p:spPr>
        <p:txBody>
          <a:bodyPr/>
          <a:lstStyle/>
          <a:p>
            <a:fld id="{C9B26DDC-D403-4938-9866-B8767864D004}" type="datetimeFigureOut">
              <a:rPr lang="ar-SA" smtClean="0"/>
              <a:t>04/12/1440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>
            <a:off x="3124200" y="594419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B31B77-466A-471A-A02C-68D5044882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5272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6553200" y="5949280"/>
            <a:ext cx="2133600" cy="365125"/>
          </a:xfrm>
          <a:prstGeom prst="rect">
            <a:avLst/>
          </a:prstGeom>
        </p:spPr>
        <p:txBody>
          <a:bodyPr/>
          <a:lstStyle/>
          <a:p>
            <a:fld id="{C9B26DDC-D403-4938-9866-B8767864D004}" type="datetimeFigureOut">
              <a:rPr lang="ar-SA" smtClean="0"/>
              <a:t>04/12/1440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3124200" y="594419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B31B77-466A-471A-A02C-68D504488239}" type="slidenum">
              <a:rPr lang="ar-SA" smtClean="0"/>
              <a:t>‹#›</a:t>
            </a:fld>
            <a:endParaRPr lang="ar-SA"/>
          </a:p>
        </p:txBody>
      </p:sp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692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553200" y="5949280"/>
            <a:ext cx="2133600" cy="365125"/>
          </a:xfrm>
          <a:prstGeom prst="rect">
            <a:avLst/>
          </a:prstGeom>
        </p:spPr>
        <p:txBody>
          <a:bodyPr/>
          <a:lstStyle/>
          <a:p>
            <a:fld id="{C9B26DDC-D403-4938-9866-B8767864D004}" type="datetimeFigureOut">
              <a:rPr lang="ar-SA" smtClean="0"/>
              <a:t>04/12/1440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124200" y="594419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B31B77-466A-471A-A02C-68D5044882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107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553200" y="5949280"/>
            <a:ext cx="2133600" cy="365125"/>
          </a:xfrm>
          <a:prstGeom prst="rect">
            <a:avLst/>
          </a:prstGeom>
        </p:spPr>
        <p:txBody>
          <a:bodyPr/>
          <a:lstStyle/>
          <a:p>
            <a:fld id="{C9B26DDC-D403-4938-9866-B8767864D004}" type="datetimeFigureOut">
              <a:rPr lang="ar-SA" smtClean="0"/>
              <a:t>04/12/1440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124200" y="594419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B31B77-466A-471A-A02C-68D5044882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7531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46122" y="511176"/>
            <a:ext cx="3744416" cy="88434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none"/>
        </p:style>
        <p:txBody>
          <a:bodyPr vert="horz" lIns="91440" tIns="45720" rIns="91440" bIns="45720" rtlCol="1" anchor="ctr">
            <a:normAutofit/>
          </a:bodyPr>
          <a:lstStyle/>
          <a:p>
            <a:r>
              <a:rPr lang="ar-SA" dirty="0" smtClean="0"/>
              <a:t>عنوان الدرس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7707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dirty="0" smtClean="0"/>
              <a:t>انقر لتحرير أنماط النص الرئيسي</a:t>
            </a:r>
          </a:p>
          <a:p>
            <a:pPr lvl="1"/>
            <a:r>
              <a:rPr lang="ar-SA" dirty="0" smtClean="0"/>
              <a:t>المستوى الثاني</a:t>
            </a:r>
          </a:p>
          <a:p>
            <a:pPr lvl="2"/>
            <a:r>
              <a:rPr lang="ar-SA" dirty="0" smtClean="0"/>
              <a:t>المستوى الثالث</a:t>
            </a:r>
          </a:p>
          <a:p>
            <a:pPr lvl="3"/>
            <a:r>
              <a:rPr lang="ar-SA" dirty="0" smtClean="0"/>
              <a:t>المستوى الرابع</a:t>
            </a:r>
          </a:p>
          <a:p>
            <a:pPr lvl="4"/>
            <a:r>
              <a:rPr lang="ar-SA" dirty="0" smtClean="0"/>
              <a:t>المستوى الخامس</a:t>
            </a:r>
            <a:endParaRPr lang="ar-SA" dirty="0"/>
          </a:p>
        </p:txBody>
      </p:sp>
      <p:sp>
        <p:nvSpPr>
          <p:cNvPr id="7" name="خماسي 6">
            <a:hlinkClick r:id="" action="ppaction://hlinkshowjump?jump=previousslide"/>
          </p:cNvPr>
          <p:cNvSpPr/>
          <p:nvPr/>
        </p:nvSpPr>
        <p:spPr>
          <a:xfrm>
            <a:off x="5940152" y="6021288"/>
            <a:ext cx="2016224" cy="504056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السابق</a:t>
            </a:r>
            <a:endParaRPr lang="ar-SA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شارة رتبة 7"/>
          <p:cNvSpPr/>
          <p:nvPr/>
        </p:nvSpPr>
        <p:spPr>
          <a:xfrm>
            <a:off x="7714474" y="6012662"/>
            <a:ext cx="504056" cy="504056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9" name="خماسي 8">
            <a:hlinkClick r:id="" action="ppaction://hlinkshowjump?jump=nextslide"/>
          </p:cNvPr>
          <p:cNvSpPr/>
          <p:nvPr/>
        </p:nvSpPr>
        <p:spPr>
          <a:xfrm flipH="1">
            <a:off x="1259632" y="6021288"/>
            <a:ext cx="2016224" cy="504056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التالي</a:t>
            </a:r>
            <a:endParaRPr lang="ar-SA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شارة رتبة 9"/>
          <p:cNvSpPr/>
          <p:nvPr/>
        </p:nvSpPr>
        <p:spPr>
          <a:xfrm flipH="1">
            <a:off x="1006104" y="6023200"/>
            <a:ext cx="504056" cy="504056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275856" y="6029914"/>
            <a:ext cx="2664296" cy="4973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الرئيسية</a:t>
            </a:r>
            <a:endParaRPr lang="ar-SA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096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1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3851920" y="485298"/>
            <a:ext cx="4464496" cy="940966"/>
          </a:xfrm>
        </p:spPr>
        <p:txBody>
          <a:bodyPr/>
          <a:lstStyle/>
          <a:p>
            <a:r>
              <a:rPr lang="ar-SA" sz="3600" dirty="0" smtClean="0">
                <a:solidFill>
                  <a:srgbClr val="FF0000"/>
                </a:solidFill>
              </a:rPr>
              <a:t>السلامة أثناء عبور </a:t>
            </a:r>
            <a:r>
              <a:rPr lang="ar-SA" sz="3600" dirty="0">
                <a:solidFill>
                  <a:srgbClr val="FF0000"/>
                </a:solidFill>
              </a:rPr>
              <a:t>الشارع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827584" y="567342"/>
            <a:ext cx="36004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التمهيد</a:t>
            </a:r>
            <a:endParaRPr lang="ar-EG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مخطط انسيابي: بيانات 7"/>
          <p:cNvSpPr/>
          <p:nvPr/>
        </p:nvSpPr>
        <p:spPr>
          <a:xfrm>
            <a:off x="1835696" y="1916833"/>
            <a:ext cx="6977248" cy="3096343"/>
          </a:xfrm>
          <a:prstGeom prst="flowChartInputOutp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b="1" dirty="0" smtClean="0"/>
              <a:t>صفي ما ترينه في الشكل أمامك؟</a:t>
            </a:r>
            <a:endParaRPr lang="ar-SA" sz="2800" b="1" dirty="0"/>
          </a:p>
        </p:txBody>
      </p:sp>
      <p:grpSp>
        <p:nvGrpSpPr>
          <p:cNvPr id="12" name="مجموعة 11"/>
          <p:cNvGrpSpPr/>
          <p:nvPr/>
        </p:nvGrpSpPr>
        <p:grpSpPr>
          <a:xfrm>
            <a:off x="30793" y="111128"/>
            <a:ext cx="2082876" cy="756636"/>
            <a:chOff x="179512" y="692696"/>
            <a:chExt cx="2082876" cy="75663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5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37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10" y="1336784"/>
            <a:ext cx="1744447" cy="274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372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354034" y="2348880"/>
            <a:ext cx="8352928" cy="1800200"/>
          </a:xfrm>
        </p:spPr>
        <p:txBody>
          <a:bodyPr/>
          <a:lstStyle/>
          <a:p>
            <a:r>
              <a:rPr lang="ar-EG" sz="4400" dirty="0" smtClean="0">
                <a:effectLst/>
                <a:cs typeface="+mn-cs"/>
              </a:rPr>
              <a:t>طبقي إرشادات السلامة أثناء  </a:t>
            </a:r>
            <a:r>
              <a:rPr lang="ar-EG" sz="4400" dirty="0" smtClean="0">
                <a:effectLst/>
                <a:cs typeface="+mn-cs"/>
              </a:rPr>
              <a:t>عبور الشارع في فناء المدرسة</a:t>
            </a:r>
            <a:endParaRPr lang="ar-SA" sz="4400" dirty="0">
              <a:effectLst/>
              <a:cs typeface="+mn-cs"/>
            </a:endParaRPr>
          </a:p>
        </p:txBody>
      </p:sp>
      <p:sp>
        <p:nvSpPr>
          <p:cNvPr id="7" name="سحابة 6"/>
          <p:cNvSpPr/>
          <p:nvPr/>
        </p:nvSpPr>
        <p:spPr>
          <a:xfrm>
            <a:off x="6516216" y="800966"/>
            <a:ext cx="2088232" cy="104962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نشاط5</a:t>
            </a:r>
            <a:endParaRPr lang="ar-EG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5" name="مجموعة 4"/>
          <p:cNvGrpSpPr/>
          <p:nvPr/>
        </p:nvGrpSpPr>
        <p:grpSpPr>
          <a:xfrm>
            <a:off x="30793" y="111128"/>
            <a:ext cx="2082876" cy="756636"/>
            <a:chOff x="179512" y="692696"/>
            <a:chExt cx="2082876" cy="75663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41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7105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3491880" y="687192"/>
            <a:ext cx="4833867" cy="851485"/>
          </a:xfrm>
        </p:spPr>
        <p:txBody>
          <a:bodyPr/>
          <a:lstStyle/>
          <a:p>
            <a:r>
              <a:rPr lang="ar-EG" sz="4400" dirty="0" smtClean="0"/>
              <a:t>إرشادات عامة</a:t>
            </a:r>
            <a:endParaRPr lang="ar-SA" sz="4400" dirty="0"/>
          </a:p>
        </p:txBody>
      </p:sp>
      <p:sp>
        <p:nvSpPr>
          <p:cNvPr id="2" name="مستطيل 1"/>
          <p:cNvSpPr/>
          <p:nvPr/>
        </p:nvSpPr>
        <p:spPr>
          <a:xfrm>
            <a:off x="380819" y="2054252"/>
            <a:ext cx="814717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ar-SA" sz="2800" b="1" dirty="0" smtClean="0"/>
              <a:t>تسيري </a:t>
            </a:r>
            <a:r>
              <a:rPr lang="ar-SA" sz="2800" b="1" dirty="0"/>
              <a:t>على </a:t>
            </a:r>
            <a:r>
              <a:rPr lang="ar-SA" sz="2800" b="1" dirty="0" smtClean="0"/>
              <a:t>الرصيف </a:t>
            </a:r>
            <a:r>
              <a:rPr lang="ar-SA" sz="2800" b="1" dirty="0"/>
              <a:t>بعد عبور </a:t>
            </a:r>
            <a:r>
              <a:rPr lang="ar-SA" sz="2800" b="1" dirty="0" smtClean="0"/>
              <a:t>الشارع.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ar-SA" sz="2800" b="1" dirty="0" smtClean="0"/>
              <a:t>لا </a:t>
            </a:r>
            <a:r>
              <a:rPr lang="ar-SA" sz="2800" b="1" dirty="0"/>
              <a:t>تلقي النفايات في </a:t>
            </a:r>
            <a:r>
              <a:rPr lang="ar-SA" sz="2800" b="1" dirty="0" smtClean="0"/>
              <a:t>الشارع </a:t>
            </a:r>
            <a:r>
              <a:rPr lang="ar-SA" sz="2800" b="1" dirty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ar-SA" sz="2800" b="1" dirty="0" smtClean="0"/>
              <a:t>تعبري الشارع بسرعة </a:t>
            </a:r>
            <a:r>
              <a:rPr lang="ar-SA" sz="2800" b="1" dirty="0"/>
              <a:t>بعد </a:t>
            </a:r>
            <a:r>
              <a:rPr lang="ar-SA" sz="2800" b="1" dirty="0" smtClean="0"/>
              <a:t>أن تتأكدي </a:t>
            </a:r>
            <a:r>
              <a:rPr lang="ar-SA" sz="2800" b="1" dirty="0"/>
              <a:t>خلوه </a:t>
            </a:r>
            <a:r>
              <a:rPr lang="ar-SA" sz="2800" b="1" dirty="0" smtClean="0"/>
              <a:t>من</a:t>
            </a:r>
            <a:r>
              <a:rPr lang="ar-EG" sz="2800" b="1" dirty="0" smtClean="0"/>
              <a:t> </a:t>
            </a:r>
            <a:r>
              <a:rPr lang="ar-SA" sz="2800" b="1" dirty="0" smtClean="0"/>
              <a:t>السيارات.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ar-SA" sz="2800" b="1" dirty="0" smtClean="0"/>
              <a:t>تلتزمي بالحشمة.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ar-SA" sz="2800" b="1" dirty="0" smtClean="0"/>
              <a:t>تتجنبي </a:t>
            </a:r>
            <a:r>
              <a:rPr lang="ar-SA" sz="2800" b="1" dirty="0"/>
              <a:t>اللعب في </a:t>
            </a:r>
            <a:r>
              <a:rPr lang="ar-SA" sz="2800" b="1" dirty="0" smtClean="0"/>
              <a:t>الشارع</a:t>
            </a:r>
            <a:r>
              <a:rPr lang="ar-SA" sz="2800" b="1" dirty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ar-SA" sz="2800" b="1" dirty="0" smtClean="0"/>
              <a:t>لا </a:t>
            </a:r>
            <a:r>
              <a:rPr lang="ar-SA" sz="2800" b="1" dirty="0"/>
              <a:t>تتحدثي مع الغرباء في </a:t>
            </a:r>
            <a:r>
              <a:rPr lang="ar-SA" sz="2800" b="1" dirty="0" smtClean="0"/>
              <a:t>الشارع</a:t>
            </a:r>
            <a:r>
              <a:rPr lang="ar-SA" sz="2800" b="1" dirty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ar-SA" sz="2800" b="1" dirty="0" smtClean="0"/>
              <a:t>لا تستخدمي </a:t>
            </a:r>
            <a:r>
              <a:rPr lang="ar-SA" sz="2800" b="1" dirty="0"/>
              <a:t>مواقف ذوي الاحتياجات </a:t>
            </a:r>
            <a:r>
              <a:rPr lang="ar-SA" sz="2800" b="1" dirty="0" smtClean="0"/>
              <a:t>الخاصة.</a:t>
            </a:r>
            <a:endParaRPr lang="ar-SA" sz="2800" b="1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30793" y="111128"/>
            <a:ext cx="2082876" cy="756636"/>
            <a:chOff x="179512" y="692696"/>
            <a:chExt cx="2082876" cy="75663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41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673763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627538" y="525368"/>
            <a:ext cx="3816424" cy="851485"/>
          </a:xfrm>
        </p:spPr>
        <p:txBody>
          <a:bodyPr/>
          <a:lstStyle/>
          <a:p>
            <a:r>
              <a:rPr lang="ar-EG" sz="4400" dirty="0" smtClean="0"/>
              <a:t>هيا نمرح </a:t>
            </a:r>
            <a:endParaRPr lang="ar-SA" sz="4400" dirty="0"/>
          </a:p>
        </p:txBody>
      </p:sp>
      <p:sp>
        <p:nvSpPr>
          <p:cNvPr id="4" name="مستطيل 3"/>
          <p:cNvSpPr/>
          <p:nvPr/>
        </p:nvSpPr>
        <p:spPr>
          <a:xfrm>
            <a:off x="1599143" y="1700807"/>
            <a:ext cx="69028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ar-S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أصل الضوء المناسب مع </a:t>
            </a:r>
            <a:r>
              <a:rPr lang="ar-SA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الإشاءة</a:t>
            </a:r>
            <a:r>
              <a:rPr lang="ar-S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الصحيحة:</a:t>
            </a:r>
            <a:r>
              <a:rPr lang="ar-SA" dirty="0" smtClean="0"/>
              <a:t>:</a:t>
            </a:r>
            <a:endParaRPr lang="ar-S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3319463"/>
            <a:ext cx="285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999A9E"/>
              </a:clrFrom>
              <a:clrTo>
                <a:srgbClr val="999A9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38" y="1145522"/>
            <a:ext cx="1440159" cy="4824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5004048" y="2708919"/>
            <a:ext cx="265779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ar-SA" sz="2800" b="1" dirty="0" smtClean="0">
                <a:solidFill>
                  <a:srgbClr val="0070C0"/>
                </a:solidFill>
              </a:rPr>
              <a:t>ضوء </a:t>
            </a:r>
            <a:r>
              <a:rPr lang="ar-SA" sz="2800" b="1" dirty="0">
                <a:solidFill>
                  <a:srgbClr val="0070C0"/>
                </a:solidFill>
              </a:rPr>
              <a:t>التوقف</a:t>
            </a:r>
            <a:r>
              <a:rPr lang="ar-SA" sz="2800" b="1" dirty="0" smtClean="0">
                <a:solidFill>
                  <a:srgbClr val="0070C0"/>
                </a:solidFill>
              </a:rPr>
              <a:t>.</a:t>
            </a:r>
            <a:endParaRPr lang="ar-SA" sz="2800" b="1" dirty="0">
              <a:solidFill>
                <a:srgbClr val="0070C0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ar-SA" sz="2800" b="1" dirty="0" smtClean="0">
                <a:solidFill>
                  <a:srgbClr val="0070C0"/>
                </a:solidFill>
              </a:rPr>
              <a:t>ضوء الاستعداد</a:t>
            </a:r>
          </a:p>
          <a:p>
            <a:pPr>
              <a:lnSpc>
                <a:spcPct val="150000"/>
              </a:lnSpc>
            </a:pPr>
            <a:r>
              <a:rPr lang="ar-SA" sz="2800" b="1" dirty="0">
                <a:solidFill>
                  <a:srgbClr val="0070C0"/>
                </a:solidFill>
              </a:rPr>
              <a:t>- </a:t>
            </a:r>
            <a:r>
              <a:rPr lang="ar-SA" sz="2800" b="1" dirty="0" smtClean="0">
                <a:solidFill>
                  <a:srgbClr val="0070C0"/>
                </a:solidFill>
              </a:rPr>
              <a:t>ضوء الانطلاق.</a:t>
            </a:r>
            <a:endParaRPr lang="ar-SA" sz="2800" dirty="0">
              <a:solidFill>
                <a:srgbClr val="0070C0"/>
              </a:solidFill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1088732" y="1423247"/>
            <a:ext cx="857278" cy="82288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شكل بيضاوي 17"/>
          <p:cNvSpPr/>
          <p:nvPr/>
        </p:nvSpPr>
        <p:spPr>
          <a:xfrm>
            <a:off x="1088732" y="2749482"/>
            <a:ext cx="847653" cy="789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FF00"/>
              </a:solidFill>
            </a:endParaRPr>
          </a:p>
        </p:txBody>
      </p:sp>
      <p:sp>
        <p:nvSpPr>
          <p:cNvPr id="19" name="شكل بيضاوي 18"/>
          <p:cNvSpPr/>
          <p:nvPr/>
        </p:nvSpPr>
        <p:spPr>
          <a:xfrm>
            <a:off x="1079107" y="4024314"/>
            <a:ext cx="857278" cy="885542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FF00"/>
              </a:solidFill>
            </a:endParaRPr>
          </a:p>
        </p:txBody>
      </p:sp>
      <p:grpSp>
        <p:nvGrpSpPr>
          <p:cNvPr id="12" name="مجموعة 11"/>
          <p:cNvGrpSpPr/>
          <p:nvPr/>
        </p:nvGrpSpPr>
        <p:grpSpPr>
          <a:xfrm>
            <a:off x="30793" y="111128"/>
            <a:ext cx="2082876" cy="756636"/>
            <a:chOff x="179512" y="692696"/>
            <a:chExt cx="2082876" cy="75663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5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42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194135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12" y="3033523"/>
            <a:ext cx="3847140" cy="2212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24944"/>
            <a:ext cx="4479518" cy="2401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3423360" y="848056"/>
            <a:ext cx="50786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ar-SA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ألوّن </a:t>
            </a:r>
            <a:r>
              <a:rPr lang="ar-S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الإشارة باللون الصحيح:</a:t>
            </a:r>
            <a:endParaRPr lang="ar-S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3004220"/>
            <a:ext cx="285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شكل بيضاوي 1"/>
          <p:cNvSpPr/>
          <p:nvPr/>
        </p:nvSpPr>
        <p:spPr>
          <a:xfrm>
            <a:off x="7884368" y="3544637"/>
            <a:ext cx="144016" cy="216024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شكل بيضاوي 9"/>
          <p:cNvSpPr/>
          <p:nvPr/>
        </p:nvSpPr>
        <p:spPr>
          <a:xfrm>
            <a:off x="3390997" y="3328613"/>
            <a:ext cx="144016" cy="21602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1" name="مجموعة 10"/>
          <p:cNvGrpSpPr/>
          <p:nvPr/>
        </p:nvGrpSpPr>
        <p:grpSpPr>
          <a:xfrm>
            <a:off x="30793" y="111128"/>
            <a:ext cx="2082876" cy="756636"/>
            <a:chOff x="179512" y="692696"/>
            <a:chExt cx="2082876" cy="75663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4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42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671366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4008438" y="692696"/>
            <a:ext cx="4434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ar-SA" sz="3600" b="1" dirty="0" smtClean="0"/>
              <a:t> </a:t>
            </a:r>
            <a:r>
              <a:rPr lang="ar-SA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أكمل الأحرف الناقصة</a:t>
            </a:r>
            <a:r>
              <a:rPr lang="ar-SA" sz="3600" dirty="0"/>
              <a:t>:</a:t>
            </a:r>
            <a:r>
              <a:rPr lang="ar-S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ar-S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3319463"/>
            <a:ext cx="285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4FBFE"/>
              </a:clrFrom>
              <a:clrTo>
                <a:srgbClr val="F4FB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055" y="2128838"/>
            <a:ext cx="218122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4FBFE"/>
              </a:clrFrom>
              <a:clrTo>
                <a:srgbClr val="F4FB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2747963"/>
            <a:ext cx="29432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4FBFE"/>
              </a:clrFrom>
              <a:clrTo>
                <a:srgbClr val="F4FB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03" y="1358318"/>
            <a:ext cx="285750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108" y="2264272"/>
            <a:ext cx="84772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57" y="4299586"/>
            <a:ext cx="28860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3524114" y="3207842"/>
            <a:ext cx="3738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ا</a:t>
            </a:r>
            <a:endParaRPr lang="ar-SA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431139" y="5074742"/>
            <a:ext cx="5597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ع</a:t>
            </a:r>
            <a:endParaRPr lang="ar-SA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560803" y="4295121"/>
            <a:ext cx="9204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ص</a:t>
            </a:r>
            <a:endParaRPr lang="ar-SA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628835" y="4295121"/>
            <a:ext cx="630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ي</a:t>
            </a:r>
            <a:endParaRPr lang="ar-SA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2171" y="1742241"/>
            <a:ext cx="976444" cy="563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 smtClean="0">
                <a:solidFill>
                  <a:srgbClr val="FF0000"/>
                </a:solidFill>
              </a:rPr>
              <a:t>رصيف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90246" y="2493437"/>
            <a:ext cx="976444" cy="563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 smtClean="0">
                <a:solidFill>
                  <a:srgbClr val="FF0000"/>
                </a:solidFill>
              </a:rPr>
              <a:t>شارع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18" name="مجموعة 17"/>
          <p:cNvGrpSpPr/>
          <p:nvPr/>
        </p:nvGrpSpPr>
        <p:grpSpPr>
          <a:xfrm>
            <a:off x="30793" y="111128"/>
            <a:ext cx="2082876" cy="756636"/>
            <a:chOff x="179512" y="692696"/>
            <a:chExt cx="2082876" cy="756636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1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43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68948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2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5512083" y="692696"/>
            <a:ext cx="2808312" cy="940967"/>
          </a:xfrm>
        </p:spPr>
        <p:txBody>
          <a:bodyPr/>
          <a:lstStyle/>
          <a:p>
            <a:r>
              <a:rPr lang="ar-SA" dirty="0"/>
              <a:t>عبور الشارع</a:t>
            </a:r>
          </a:p>
        </p:txBody>
      </p:sp>
      <p:grpSp>
        <p:nvGrpSpPr>
          <p:cNvPr id="14" name="مجموعة 13"/>
          <p:cNvGrpSpPr/>
          <p:nvPr/>
        </p:nvGrpSpPr>
        <p:grpSpPr>
          <a:xfrm>
            <a:off x="30793" y="111128"/>
            <a:ext cx="2082876" cy="756636"/>
            <a:chOff x="179512" y="692696"/>
            <a:chExt cx="2082876" cy="756636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7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37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3" name="مستطيل 12"/>
          <p:cNvSpPr/>
          <p:nvPr/>
        </p:nvSpPr>
        <p:spPr>
          <a:xfrm>
            <a:off x="2339752" y="4564285"/>
            <a:ext cx="6411481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EG" sz="2800" b="1" dirty="0" smtClean="0"/>
              <a:t>الإشارة الضوئية نوعان: </a:t>
            </a:r>
          </a:p>
          <a:p>
            <a:pPr algn="ctr"/>
            <a:r>
              <a:rPr lang="ar-EG" sz="2800" b="1" dirty="0" smtClean="0">
                <a:solidFill>
                  <a:srgbClr val="0070C0"/>
                </a:solidFill>
              </a:rPr>
              <a:t>إشارة للسيارات ، وإشارة </a:t>
            </a:r>
            <a:r>
              <a:rPr lang="ar-EG" sz="2800" b="1" dirty="0" err="1" smtClean="0">
                <a:solidFill>
                  <a:srgbClr val="0070C0"/>
                </a:solidFill>
              </a:rPr>
              <a:t>للمشأة</a:t>
            </a:r>
            <a:r>
              <a:rPr lang="ar-EG" sz="2800" b="1" dirty="0" smtClean="0">
                <a:solidFill>
                  <a:srgbClr val="0070C0"/>
                </a:solidFill>
              </a:rPr>
              <a:t>.</a:t>
            </a:r>
            <a:endParaRPr lang="ar-SA" sz="2800" b="1" dirty="0">
              <a:solidFill>
                <a:srgbClr val="0070C0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2306343" y="2792052"/>
            <a:ext cx="6411481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800" b="1" dirty="0"/>
              <a:t>الإشارة الضوئية تساعد على </a:t>
            </a:r>
            <a:r>
              <a:rPr lang="ar-SA" sz="2800" b="1" dirty="0" smtClean="0"/>
              <a:t>تنظيم</a:t>
            </a:r>
            <a:r>
              <a:rPr lang="ar-EG" sz="2800" b="1" dirty="0" smtClean="0"/>
              <a:t> </a:t>
            </a:r>
            <a:r>
              <a:rPr lang="ar-SA" sz="2800" b="1" dirty="0" smtClean="0">
                <a:solidFill>
                  <a:srgbClr val="0070C0"/>
                </a:solidFill>
              </a:rPr>
              <a:t>الطريق</a:t>
            </a:r>
            <a:endParaRPr lang="ar-SA" sz="2800" b="1" dirty="0">
              <a:solidFill>
                <a:srgbClr val="0070C0"/>
              </a:solidFill>
            </a:endParaRPr>
          </a:p>
          <a:p>
            <a:endParaRPr lang="ar-SA" sz="2800" b="1" dirty="0" smtClean="0"/>
          </a:p>
          <a:p>
            <a:r>
              <a:rPr lang="ar-SA" sz="2800" b="1" dirty="0"/>
              <a:t>ماذا </a:t>
            </a:r>
            <a:r>
              <a:rPr lang="ar-SA" sz="2800" b="1" dirty="0" smtClean="0"/>
              <a:t>يسمى </a:t>
            </a:r>
            <a:r>
              <a:rPr lang="ar-SA" sz="2800" b="1" dirty="0"/>
              <a:t>هذا </a:t>
            </a:r>
            <a:r>
              <a:rPr lang="ar-SA" sz="2800" b="1" dirty="0" smtClean="0"/>
              <a:t>المكان؟ </a:t>
            </a:r>
            <a:r>
              <a:rPr lang="ar-SA" sz="2800" b="1" dirty="0" smtClean="0">
                <a:solidFill>
                  <a:srgbClr val="0070C0"/>
                </a:solidFill>
              </a:rPr>
              <a:t>طريق المشاة</a:t>
            </a:r>
            <a:endParaRPr lang="ar-SA" sz="2800" b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28" y="1556791"/>
            <a:ext cx="1649091" cy="1458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44" y="4302347"/>
            <a:ext cx="2124075" cy="1216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84324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  <p:bldP spid="2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مجموعة 5"/>
          <p:cNvGrpSpPr/>
          <p:nvPr/>
        </p:nvGrpSpPr>
        <p:grpSpPr>
          <a:xfrm>
            <a:off x="30793" y="111128"/>
            <a:ext cx="2082876" cy="756636"/>
            <a:chOff x="179512" y="692696"/>
            <a:chExt cx="2082876" cy="75663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38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1" name="شكل بيضاوي 10"/>
          <p:cNvSpPr/>
          <p:nvPr/>
        </p:nvSpPr>
        <p:spPr>
          <a:xfrm>
            <a:off x="4608003" y="2928582"/>
            <a:ext cx="864096" cy="7920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67764"/>
            <a:ext cx="6840759" cy="4865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مربع نص 12"/>
          <p:cNvSpPr txBox="1"/>
          <p:nvPr/>
        </p:nvSpPr>
        <p:spPr>
          <a:xfrm>
            <a:off x="3707904" y="3383414"/>
            <a:ext cx="14401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الأخضر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4752019" y="3535814"/>
            <a:ext cx="14401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الأصفر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2557294" y="3645024"/>
            <a:ext cx="145939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الأحمر</a:t>
            </a:r>
            <a:endParaRPr lang="ar-EG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75988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5789519" y="620688"/>
            <a:ext cx="2736304" cy="851485"/>
          </a:xfrm>
        </p:spPr>
        <p:txBody>
          <a:bodyPr/>
          <a:lstStyle/>
          <a:p>
            <a:r>
              <a:rPr lang="ar-EG" sz="4400" dirty="0" smtClean="0"/>
              <a:t>فكـــــري</a:t>
            </a:r>
            <a:endParaRPr lang="ar-SA" sz="4400" dirty="0"/>
          </a:p>
        </p:txBody>
      </p:sp>
      <p:sp>
        <p:nvSpPr>
          <p:cNvPr id="5" name="إطار 4"/>
          <p:cNvSpPr/>
          <p:nvPr/>
        </p:nvSpPr>
        <p:spPr>
          <a:xfrm>
            <a:off x="611560" y="2242086"/>
            <a:ext cx="7920978" cy="1042898"/>
          </a:xfrm>
          <a:prstGeom prst="fra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4500" b="1" dirty="0">
                <a:solidFill>
                  <a:prstClr val="black"/>
                </a:solidFill>
              </a:rPr>
              <a:t>بماذا تعمل </a:t>
            </a:r>
            <a:r>
              <a:rPr lang="ar-SA" sz="4500" b="1" dirty="0" smtClean="0">
                <a:solidFill>
                  <a:prstClr val="black"/>
                </a:solidFill>
              </a:rPr>
              <a:t>الإشارة الضوئية؟</a:t>
            </a:r>
            <a:endParaRPr lang="ar-SA" sz="4500" b="1" dirty="0">
              <a:solidFill>
                <a:srgbClr val="FF00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789976" y="5084792"/>
            <a:ext cx="6958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dirty="0" smtClean="0">
                <a:solidFill>
                  <a:prstClr val="black"/>
                </a:solidFill>
              </a:rPr>
              <a:t>.</a:t>
            </a:r>
            <a:endParaRPr lang="ar-SA" sz="2400" dirty="0">
              <a:solidFill>
                <a:prstClr val="black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3626070" y="3717032"/>
            <a:ext cx="1891865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5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بالكهرباء</a:t>
            </a:r>
            <a:endParaRPr lang="ar-SA" sz="4500" b="1" dirty="0">
              <a:ln w="1905"/>
              <a:gradFill>
                <a:gsLst>
                  <a:gs pos="0">
                    <a:srgbClr val="F14124">
                      <a:shade val="20000"/>
                      <a:satMod val="200000"/>
                    </a:srgbClr>
                  </a:gs>
                  <a:gs pos="78000">
                    <a:srgbClr val="F14124">
                      <a:tint val="90000"/>
                      <a:shade val="89000"/>
                      <a:satMod val="220000"/>
                    </a:srgbClr>
                  </a:gs>
                  <a:gs pos="100000">
                    <a:srgbClr val="F14124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7" name="مجموعة 6"/>
          <p:cNvGrpSpPr/>
          <p:nvPr/>
        </p:nvGrpSpPr>
        <p:grpSpPr>
          <a:xfrm>
            <a:off x="30793" y="111128"/>
            <a:ext cx="2082876" cy="756636"/>
            <a:chOff x="179512" y="692696"/>
            <a:chExt cx="2082876" cy="75663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38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537293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تعرف على معانى الحدي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/>
          <p:nvPr/>
        </p:nvSpPr>
        <p:spPr>
          <a:xfrm>
            <a:off x="4788024" y="643335"/>
            <a:ext cx="259228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نشاط 2</a:t>
            </a:r>
            <a:endParaRPr lang="ar-EG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إطار 4"/>
          <p:cNvSpPr/>
          <p:nvPr/>
        </p:nvSpPr>
        <p:spPr>
          <a:xfrm>
            <a:off x="379332" y="1700808"/>
            <a:ext cx="8441140" cy="1758613"/>
          </a:xfrm>
          <a:prstGeom prst="fra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8000" b="1" dirty="0" smtClean="0"/>
              <a:t>بالكهرباء</a:t>
            </a:r>
            <a:endParaRPr lang="ar-SA" sz="8000" b="1" dirty="0">
              <a:solidFill>
                <a:srgbClr val="FF0000"/>
              </a:solidFill>
            </a:endParaRPr>
          </a:p>
        </p:txBody>
      </p:sp>
      <p:grpSp>
        <p:nvGrpSpPr>
          <p:cNvPr id="12" name="مجموعة 11"/>
          <p:cNvGrpSpPr/>
          <p:nvPr/>
        </p:nvGrpSpPr>
        <p:grpSpPr>
          <a:xfrm>
            <a:off x="30793" y="111128"/>
            <a:ext cx="2082876" cy="756636"/>
            <a:chOff x="179512" y="692696"/>
            <a:chExt cx="2082876" cy="75663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6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40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866379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تعرف على معانى الحدي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مجموعة 12"/>
          <p:cNvGrpSpPr/>
          <p:nvPr/>
        </p:nvGrpSpPr>
        <p:grpSpPr>
          <a:xfrm>
            <a:off x="30793" y="111128"/>
            <a:ext cx="2082876" cy="756636"/>
            <a:chOff x="179512" y="692696"/>
            <a:chExt cx="2082876" cy="756636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6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29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28" y="1196752"/>
            <a:ext cx="7892220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3707904" y="3383414"/>
            <a:ext cx="14401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خضراء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3707904" y="4293096"/>
            <a:ext cx="14401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الأحمر</a:t>
            </a:r>
            <a:endParaRPr lang="ar-EG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20137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إطار 4"/>
          <p:cNvSpPr/>
          <p:nvPr/>
        </p:nvSpPr>
        <p:spPr>
          <a:xfrm>
            <a:off x="1043608" y="1375370"/>
            <a:ext cx="7786062" cy="1104245"/>
          </a:xfrm>
          <a:prstGeom prst="fra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400" b="1" dirty="0" smtClean="0"/>
              <a:t>استخدمي الرسوم التخطيطية التالية لتصفي مشكلة عبور الشارع من الأماكن غير المخصصة</a:t>
            </a:r>
            <a:endParaRPr lang="ar-SA" sz="2400" b="1" dirty="0">
              <a:solidFill>
                <a:srgbClr val="FF0000"/>
              </a:solidFill>
            </a:endParaRPr>
          </a:p>
        </p:txBody>
      </p:sp>
      <p:grpSp>
        <p:nvGrpSpPr>
          <p:cNvPr id="13" name="مجموعة 12"/>
          <p:cNvGrpSpPr/>
          <p:nvPr/>
        </p:nvGrpSpPr>
        <p:grpSpPr>
          <a:xfrm>
            <a:off x="30793" y="111128"/>
            <a:ext cx="2082876" cy="756636"/>
            <a:chOff x="179512" y="692696"/>
            <a:chExt cx="2082876" cy="756636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6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29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176" y="2081417"/>
            <a:ext cx="4352925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54641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تعرف على معانى الحدي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/>
          <p:nvPr/>
        </p:nvSpPr>
        <p:spPr>
          <a:xfrm>
            <a:off x="4716016" y="867764"/>
            <a:ext cx="262829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نشاط 4</a:t>
            </a:r>
            <a:endParaRPr lang="ar-EG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2" name="إطار 11"/>
          <p:cNvSpPr/>
          <p:nvPr/>
        </p:nvSpPr>
        <p:spPr>
          <a:xfrm>
            <a:off x="611560" y="1988840"/>
            <a:ext cx="8208912" cy="3067348"/>
          </a:xfrm>
          <a:prstGeom prst="fra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EG" sz="2400" b="1" dirty="0" smtClean="0">
                <a:solidFill>
                  <a:srgbClr val="FF0000"/>
                </a:solidFill>
              </a:rPr>
              <a:t>قدمي نصيحة </a:t>
            </a:r>
            <a:r>
              <a:rPr lang="ar-EG" sz="2400" b="1" dirty="0" smtClean="0">
                <a:solidFill>
                  <a:srgbClr val="FF0000"/>
                </a:solidFill>
              </a:rPr>
              <a:t>لزملائك اثناء عبورهن للشارع:</a:t>
            </a:r>
            <a:endParaRPr lang="ar-EG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ar-EG" sz="2400" b="1" dirty="0" smtClean="0"/>
              <a:t>1- يجب الحرص عند العبور؛ حتى لا نتعرض للحوادث والصدمات.</a:t>
            </a:r>
          </a:p>
          <a:p>
            <a:pPr>
              <a:lnSpc>
                <a:spcPct val="150000"/>
              </a:lnSpc>
            </a:pPr>
            <a:r>
              <a:rPr lang="ar-EG" sz="2400" b="1" dirty="0" smtClean="0"/>
              <a:t>2- يجب الانتباه للطريق وعدم القيادة بسرعة متهورة.</a:t>
            </a:r>
          </a:p>
          <a:p>
            <a:pPr>
              <a:lnSpc>
                <a:spcPct val="150000"/>
              </a:lnSpc>
            </a:pPr>
            <a:r>
              <a:rPr lang="ar-EG" sz="2400" b="1" dirty="0" smtClean="0"/>
              <a:t>3- يجب علينا سرعة الاتصال بالإسعاف عند وجود حادثة في الطريق. </a:t>
            </a:r>
            <a:endParaRPr lang="ar-SA" sz="2400" b="1" dirty="0">
              <a:solidFill>
                <a:srgbClr val="FF0000"/>
              </a:solidFill>
            </a:endParaRPr>
          </a:p>
        </p:txBody>
      </p:sp>
      <p:grpSp>
        <p:nvGrpSpPr>
          <p:cNvPr id="13" name="مجموعة 12"/>
          <p:cNvGrpSpPr/>
          <p:nvPr/>
        </p:nvGrpSpPr>
        <p:grpSpPr>
          <a:xfrm>
            <a:off x="30793" y="111128"/>
            <a:ext cx="2082876" cy="756636"/>
            <a:chOff x="179512" y="692696"/>
            <a:chExt cx="2082876" cy="756636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6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40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716276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تعرف على معانى الحدي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إطار 4"/>
          <p:cNvSpPr/>
          <p:nvPr/>
        </p:nvSpPr>
        <p:spPr>
          <a:xfrm>
            <a:off x="3285633" y="1268761"/>
            <a:ext cx="4814759" cy="2085796"/>
          </a:xfrm>
          <a:prstGeom prst="fra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3200" b="1" dirty="0"/>
              <a:t>هل </a:t>
            </a:r>
            <a:r>
              <a:rPr lang="ar-SA" sz="3200" b="1" dirty="0" smtClean="0"/>
              <a:t>مدرستك </a:t>
            </a:r>
            <a:r>
              <a:rPr lang="ar-SA" sz="3200" b="1" dirty="0"/>
              <a:t>قريبة من </a:t>
            </a:r>
            <a:r>
              <a:rPr lang="ar-SA" sz="3200" b="1" dirty="0" smtClean="0"/>
              <a:t>شارع </a:t>
            </a:r>
            <a:r>
              <a:rPr lang="ar-SA" sz="3200" b="1" dirty="0" smtClean="0"/>
              <a:t>رئيسي ؟</a:t>
            </a:r>
          </a:p>
          <a:p>
            <a:r>
              <a:rPr lang="ar-SA" sz="3200" b="1" dirty="0" smtClean="0">
                <a:solidFill>
                  <a:srgbClr val="FF0000"/>
                </a:solidFill>
              </a:rPr>
              <a:t>نعم مدرستي في شارع رئيسي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9" name="إطار 8"/>
          <p:cNvSpPr/>
          <p:nvPr/>
        </p:nvSpPr>
        <p:spPr>
          <a:xfrm>
            <a:off x="4283968" y="3068960"/>
            <a:ext cx="4619117" cy="2085796"/>
          </a:xfrm>
          <a:prstGeom prst="fra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3200" b="1" dirty="0"/>
              <a:t>عند عبور </a:t>
            </a:r>
            <a:r>
              <a:rPr lang="ar-SA" sz="3200" b="1" dirty="0" smtClean="0"/>
              <a:t>الشوارع الرئيسة أحرص </a:t>
            </a:r>
            <a:r>
              <a:rPr lang="ar-SA" sz="3200" b="1" dirty="0"/>
              <a:t>على </a:t>
            </a:r>
            <a:r>
              <a:rPr lang="ar-SA" sz="3200" b="1" dirty="0" smtClean="0"/>
              <a:t>استخدام جسر المشاة؟</a:t>
            </a:r>
            <a:endParaRPr lang="ar-SA" sz="3200" b="1" dirty="0">
              <a:solidFill>
                <a:srgbClr val="FF0000"/>
              </a:solidFill>
            </a:endParaRPr>
          </a:p>
        </p:txBody>
      </p:sp>
      <p:grpSp>
        <p:nvGrpSpPr>
          <p:cNvPr id="7" name="مجموعة 6"/>
          <p:cNvGrpSpPr/>
          <p:nvPr/>
        </p:nvGrpSpPr>
        <p:grpSpPr>
          <a:xfrm>
            <a:off x="30793" y="111128"/>
            <a:ext cx="2082876" cy="756636"/>
            <a:chOff x="179512" y="692696"/>
            <a:chExt cx="2082876" cy="75663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40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8959"/>
            <a:ext cx="4018012" cy="2161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35149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تعرف على معانى الحدي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تعرف على معانى الحدي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9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نسق Office">
  <a:themeElements>
    <a:clrScheme name="دفق الهوا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851</TotalTime>
  <Words>265</Words>
  <Application>Microsoft Office PowerPoint</Application>
  <PresentationFormat>عرض على الشاشة (3:4)‏</PresentationFormat>
  <Paragraphs>80</Paragraphs>
  <Slides>14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نسق Office</vt:lpstr>
      <vt:lpstr>السلامة أثناء عبور الشارع</vt:lpstr>
      <vt:lpstr>عبور الشارع</vt:lpstr>
      <vt:lpstr>عرض تقديمي في PowerPoint</vt:lpstr>
      <vt:lpstr>فكـــــري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طبقي إرشادات السلامة أثناء  عبور الشارع في فناء المدرسة</vt:lpstr>
      <vt:lpstr>إرشادات عامة</vt:lpstr>
      <vt:lpstr>هيا نمرح 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NORALMOALEM</dc:creator>
  <cp:lastModifiedBy>Arab Doha</cp:lastModifiedBy>
  <cp:revision>95</cp:revision>
  <dcterms:created xsi:type="dcterms:W3CDTF">2015-03-17T18:44:23Z</dcterms:created>
  <dcterms:modified xsi:type="dcterms:W3CDTF">2019-08-05T16:23:46Z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DA8001F7-B120-4E2B-ADD3-331C2177BC2B</vt:lpwstr>
  </property>
  <property fmtid="{D5CDD505-2E9C-101B-9397-08002B2CF9AE}" pid="3" name="ArticulatePath">
    <vt:lpwstr>كامل</vt:lpwstr>
  </property>
</Properties>
</file>