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362" r:id="rId2"/>
    <p:sldId id="381" r:id="rId3"/>
    <p:sldId id="364" r:id="rId4"/>
    <p:sldId id="372" r:id="rId5"/>
    <p:sldId id="382" r:id="rId6"/>
    <p:sldId id="383" r:id="rId7"/>
    <p:sldId id="374" r:id="rId8"/>
    <p:sldId id="376" r:id="rId9"/>
    <p:sldId id="385" r:id="rId10"/>
    <p:sldId id="377" r:id="rId11"/>
    <p:sldId id="384" r:id="rId12"/>
    <p:sldId id="380" r:id="rId13"/>
    <p:sldId id="369" r:id="rId14"/>
  </p:sldIdLst>
  <p:sldSz cx="9144000" cy="6858000" type="screen4x3"/>
  <p:notesSz cx="6858000" cy="9144000"/>
  <p:custDataLst>
    <p:tags r:id="rId1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85" autoAdjust="0"/>
    <p:restoredTop sz="94660"/>
  </p:normalViewPr>
  <p:slideViewPr>
    <p:cSldViewPr>
      <p:cViewPr varScale="1">
        <p:scale>
          <a:sx n="52" d="100"/>
          <a:sy n="52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9" name="مستطيل 8"/>
          <p:cNvSpPr/>
          <p:nvPr userDrawn="1"/>
        </p:nvSpPr>
        <p:spPr>
          <a:xfrm>
            <a:off x="683568" y="764704"/>
            <a:ext cx="7776864" cy="504056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8" name="Picture 4" descr="C:\Users\NORALMOALEM\Documents\1277831833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645" y="548680"/>
            <a:ext cx="8676710" cy="5798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1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374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275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عنوان 14"/>
          <p:cNvSpPr>
            <a:spLocks noGrp="1"/>
          </p:cNvSpPr>
          <p:nvPr>
            <p:ph type="title"/>
          </p:nvPr>
        </p:nvSpPr>
        <p:spPr>
          <a:xfrm>
            <a:off x="4139952" y="476672"/>
            <a:ext cx="4176464" cy="864096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547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عنوان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365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196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211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272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69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107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31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46122" y="511176"/>
            <a:ext cx="3744416" cy="88434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vert="horz" lIns="91440" tIns="45720" rIns="91440" bIns="45720" rtlCol="1" anchor="ctr">
            <a:normAutofit/>
          </a:bodyPr>
          <a:lstStyle/>
          <a:p>
            <a:r>
              <a:rPr lang="ar-SA" dirty="0" smtClean="0"/>
              <a:t>عنوان الدرس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ar-SA" dirty="0"/>
          </a:p>
        </p:txBody>
      </p:sp>
      <p:sp>
        <p:nvSpPr>
          <p:cNvPr id="7" name="خماسي 6">
            <a:hlinkClick r:id="" action="ppaction://hlinkshowjump?jump=previousslide"/>
          </p:cNvPr>
          <p:cNvSpPr/>
          <p:nvPr/>
        </p:nvSpPr>
        <p:spPr>
          <a:xfrm>
            <a:off x="5940152" y="6021288"/>
            <a:ext cx="2016224" cy="504056"/>
          </a:xfrm>
          <a:prstGeom prst="homePlat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السابق</a:t>
            </a:r>
            <a:endParaRPr lang="ar-SA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شارة رتبة 7"/>
          <p:cNvSpPr/>
          <p:nvPr/>
        </p:nvSpPr>
        <p:spPr>
          <a:xfrm>
            <a:off x="7714474" y="6012662"/>
            <a:ext cx="504056" cy="50405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خماسي 8">
            <a:hlinkClick r:id="" action="ppaction://hlinkshowjump?jump=nextslide"/>
          </p:cNvPr>
          <p:cNvSpPr/>
          <p:nvPr/>
        </p:nvSpPr>
        <p:spPr>
          <a:xfrm flipH="1">
            <a:off x="1259632" y="6021288"/>
            <a:ext cx="2016224" cy="504056"/>
          </a:xfrm>
          <a:prstGeom prst="homePlat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التالي</a:t>
            </a:r>
            <a:endParaRPr lang="ar-SA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شارة رتبة 9"/>
          <p:cNvSpPr/>
          <p:nvPr/>
        </p:nvSpPr>
        <p:spPr>
          <a:xfrm flipH="1">
            <a:off x="1006104" y="6023200"/>
            <a:ext cx="504056" cy="50405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75856" y="6029914"/>
            <a:ext cx="2664296" cy="4973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الرئيسية</a:t>
            </a:r>
            <a:endParaRPr lang="ar-SA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6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563888" y="543818"/>
            <a:ext cx="5043200" cy="940966"/>
          </a:xfrm>
        </p:spPr>
        <p:txBody>
          <a:bodyPr/>
          <a:lstStyle/>
          <a:p>
            <a:r>
              <a:rPr lang="ar-SA" sz="3600" dirty="0">
                <a:effectLst/>
              </a:rPr>
              <a:t>كيف أتصرف إذا بقي معي نقود؟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التمهيد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72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6740128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ربع نص 13"/>
          <p:cNvSpPr txBox="1"/>
          <p:nvPr/>
        </p:nvSpPr>
        <p:spPr>
          <a:xfrm>
            <a:off x="3995936" y="2420888"/>
            <a:ext cx="126485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2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798987" y="4342874"/>
            <a:ext cx="126485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1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798987" y="3424353"/>
            <a:ext cx="126485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</a:t>
            </a:r>
            <a:endParaRPr lang="ar-EG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53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-27376" y="125086"/>
            <a:ext cx="2082876" cy="756636"/>
            <a:chOff x="179512" y="692696"/>
            <a:chExt cx="2082876" cy="75663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77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0" name="عنوان 2"/>
          <p:cNvSpPr txBox="1">
            <a:spLocks/>
          </p:cNvSpPr>
          <p:nvPr/>
        </p:nvSpPr>
        <p:spPr>
          <a:xfrm>
            <a:off x="371510" y="1196752"/>
            <a:ext cx="8242269" cy="4032448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dirty="0" smtClean="0">
                <a:solidFill>
                  <a:srgbClr val="FF0000"/>
                </a:solidFill>
                <a:effectLst/>
              </a:rPr>
              <a:t>إرشادات عامة </a:t>
            </a:r>
            <a:endParaRPr lang="ar-EG" dirty="0" smtClean="0">
              <a:solidFill>
                <a:srgbClr val="FF0000"/>
              </a:solidFill>
              <a:effectLst/>
            </a:endParaRPr>
          </a:p>
          <a:p>
            <a:pPr marL="457200" indent="-457200" algn="r">
              <a:buFontTx/>
              <a:buChar char="-"/>
            </a:pPr>
            <a:r>
              <a:rPr lang="ar-EG" dirty="0" smtClean="0">
                <a:solidFill>
                  <a:srgbClr val="0070C0"/>
                </a:solidFill>
                <a:effectLst/>
              </a:rPr>
              <a:t>المال نعمة فاشكري الله عليها.</a:t>
            </a:r>
          </a:p>
          <a:p>
            <a:pPr marL="457200" indent="-457200" algn="r">
              <a:buFontTx/>
              <a:buChar char="-"/>
            </a:pPr>
            <a:r>
              <a:rPr lang="ar-EG" dirty="0" smtClean="0">
                <a:solidFill>
                  <a:srgbClr val="0070C0"/>
                </a:solidFill>
                <a:effectLst/>
              </a:rPr>
              <a:t>هناك فرقًا بين الكرم والإسراف وبين البخل وحسن التدبير.</a:t>
            </a:r>
          </a:p>
          <a:p>
            <a:pPr marL="457200" indent="-457200" algn="r">
              <a:buFontTx/>
              <a:buChar char="-"/>
            </a:pPr>
            <a:r>
              <a:rPr lang="ar-EG" dirty="0" smtClean="0">
                <a:solidFill>
                  <a:srgbClr val="0070C0"/>
                </a:solidFill>
                <a:effectLst/>
              </a:rPr>
              <a:t>من الحكمة حسن التصرف في المال.</a:t>
            </a:r>
          </a:p>
          <a:p>
            <a:pPr marL="457200" indent="-457200" algn="r">
              <a:buFontTx/>
              <a:buChar char="-"/>
            </a:pPr>
            <a:r>
              <a:rPr lang="ar-EG" dirty="0" smtClean="0">
                <a:solidFill>
                  <a:srgbClr val="0070C0"/>
                </a:solidFill>
                <a:effectLst/>
              </a:rPr>
              <a:t>الصدقة تزيد المال ولا تنقصه.</a:t>
            </a:r>
          </a:p>
          <a:p>
            <a:pPr marL="457200" indent="-457200" algn="r">
              <a:buFontTx/>
              <a:buChar char="-"/>
            </a:pPr>
            <a:r>
              <a:rPr lang="ar-EG" dirty="0" smtClean="0">
                <a:solidFill>
                  <a:srgbClr val="0070C0"/>
                </a:solidFill>
                <a:effectLst/>
              </a:rPr>
              <a:t>البخل صفة ذميمة ينبغي تجنبها.</a:t>
            </a:r>
            <a:endParaRPr lang="ar-SA" dirty="0">
              <a:solidFill>
                <a:srgbClr val="0070C0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5908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004047" y="687192"/>
            <a:ext cx="3897409" cy="1224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EG" sz="2400" dirty="0" smtClean="0">
                <a:solidFill>
                  <a:srgbClr val="FF0000"/>
                </a:solidFill>
                <a:effectLst/>
              </a:rPr>
              <a:t>سألتُ زميلاتي هذا السؤال:</a:t>
            </a:r>
            <a:br>
              <a:rPr lang="ar-EG" sz="2400" dirty="0" smtClean="0">
                <a:solidFill>
                  <a:srgbClr val="FF0000"/>
                </a:solidFill>
                <a:effectLst/>
              </a:rPr>
            </a:br>
            <a:r>
              <a:rPr lang="ar-EG" sz="2400" dirty="0" smtClean="0">
                <a:solidFill>
                  <a:srgbClr val="FF0000"/>
                </a:solidFill>
                <a:effectLst/>
              </a:rPr>
              <a:t>(كيف تصرفين المال المتبقي لديك؟)</a:t>
            </a:r>
            <a:br>
              <a:rPr lang="ar-EG" sz="2400" dirty="0" smtClean="0">
                <a:solidFill>
                  <a:srgbClr val="FF0000"/>
                </a:solidFill>
                <a:effectLst/>
              </a:rPr>
            </a:br>
            <a:r>
              <a:rPr lang="ar-EG" sz="2400" dirty="0" smtClean="0">
                <a:solidFill>
                  <a:srgbClr val="FF0000"/>
                </a:solidFill>
                <a:effectLst/>
              </a:rPr>
              <a:t>فكانت إجابتهن كالآتي: </a:t>
            </a:r>
            <a:endParaRPr lang="ar-SA" sz="2400" dirty="0">
              <a:solidFill>
                <a:srgbClr val="FF0000"/>
              </a:solidFill>
              <a:effectLst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79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04864"/>
            <a:ext cx="3168352" cy="123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5"/>
            <a:ext cx="3499769" cy="123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90" y="3573016"/>
            <a:ext cx="426047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31" y="4581128"/>
            <a:ext cx="3138774" cy="128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ستطيل 9"/>
          <p:cNvSpPr/>
          <p:nvPr/>
        </p:nvSpPr>
        <p:spPr>
          <a:xfrm>
            <a:off x="4776149" y="4101201"/>
            <a:ext cx="2736304" cy="25202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4355021" y="5049180"/>
            <a:ext cx="4537459" cy="68407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00" b="1" dirty="0" smtClean="0">
                <a:solidFill>
                  <a:srgbClr val="0070C0"/>
                </a:solidFill>
              </a:rPr>
              <a:t>أختار إجابة مما سبق لتكون إجابة لي.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61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27510" y="692696"/>
            <a:ext cx="6592961" cy="864096"/>
          </a:xfrm>
        </p:spPr>
        <p:txBody>
          <a:bodyPr/>
          <a:lstStyle/>
          <a:p>
            <a:r>
              <a:rPr lang="ar-EG" dirty="0" smtClean="0"/>
              <a:t>أصل التصرف الحسن والتصرف المذموم بما يناسبها من الكلمات التالية: </a:t>
            </a:r>
            <a:endParaRPr lang="ar-SA" dirty="0"/>
          </a:p>
        </p:txBody>
      </p:sp>
      <p:grpSp>
        <p:nvGrpSpPr>
          <p:cNvPr id="13" name="مجموعة 12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80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28" y="1640381"/>
            <a:ext cx="5021484" cy="419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رابط كسهم مستقيم 3"/>
          <p:cNvCxnSpPr/>
          <p:nvPr/>
        </p:nvCxnSpPr>
        <p:spPr>
          <a:xfrm>
            <a:off x="4283968" y="3140968"/>
            <a:ext cx="1872208" cy="16561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V="1">
            <a:off x="4273254" y="2744924"/>
            <a:ext cx="1090834" cy="5400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4283968" y="3284984"/>
            <a:ext cx="18722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flipV="1">
            <a:off x="4355976" y="3738332"/>
            <a:ext cx="1800200" cy="4107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4355976" y="4149080"/>
            <a:ext cx="864778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V="1">
            <a:off x="4307850" y="2204864"/>
            <a:ext cx="1056238" cy="17388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8465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123930" y="513996"/>
            <a:ext cx="4176464" cy="864096"/>
          </a:xfrm>
        </p:spPr>
        <p:txBody>
          <a:bodyPr/>
          <a:lstStyle/>
          <a:p>
            <a:r>
              <a:rPr lang="ar-SA" sz="3600" dirty="0"/>
              <a:t>كيف أتصرف إذا بقي معي نقود؟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899592" y="561454"/>
            <a:ext cx="29119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الواجب</a:t>
            </a:r>
            <a:endParaRPr lang="ar-EG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67544" y="151278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أجمع بعض الصور لحصالات</a:t>
            </a:r>
            <a:endParaRPr lang="ar-SA" sz="40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مستطيل ذو زوايا قطرية مستديرة 8"/>
          <p:cNvSpPr/>
          <p:nvPr/>
        </p:nvSpPr>
        <p:spPr>
          <a:xfrm>
            <a:off x="539552" y="2355354"/>
            <a:ext cx="8136904" cy="3521918"/>
          </a:xfrm>
          <a:prstGeom prst="round2DiagRect">
            <a:avLst>
              <a:gd name="adj1" fmla="val 25830"/>
              <a:gd name="adj2" fmla="val 0"/>
            </a:avLst>
          </a:prstGeom>
          <a:ln w="5715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602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058613" y="880505"/>
            <a:ext cx="4545835" cy="851485"/>
          </a:xfrm>
        </p:spPr>
        <p:txBody>
          <a:bodyPr/>
          <a:lstStyle/>
          <a:p>
            <a:r>
              <a:rPr lang="ar-SA" sz="3200" dirty="0" smtClean="0"/>
              <a:t>كيف أتصرف إذا بقي معي نقود؟</a:t>
            </a:r>
            <a:endParaRPr lang="ar-SA" sz="32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1062" y="5373216"/>
            <a:ext cx="823293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b="1" dirty="0" smtClean="0">
                <a:solidFill>
                  <a:srgbClr val="0070C0"/>
                </a:solidFill>
              </a:rPr>
              <a:t>الأب – الأم – الجد – جدتي ـ حصالتي.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7" name="مجموعة 6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72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05" y="1475001"/>
            <a:ext cx="808892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80784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563888" y="522622"/>
            <a:ext cx="4761859" cy="851485"/>
          </a:xfrm>
        </p:spPr>
        <p:txBody>
          <a:bodyPr/>
          <a:lstStyle/>
          <a:p>
            <a:r>
              <a:rPr lang="ar-SA" sz="3200" dirty="0"/>
              <a:t>كيف أتصرف إذا بقي معي نقود؟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دبوس زينة 10"/>
          <p:cNvSpPr/>
          <p:nvPr/>
        </p:nvSpPr>
        <p:spPr>
          <a:xfrm>
            <a:off x="1640787" y="4077072"/>
            <a:ext cx="6427266" cy="1872208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/>
              <a:t>أدخر </a:t>
            </a:r>
            <a:r>
              <a:rPr lang="ar-SA" sz="2400" b="1" dirty="0"/>
              <a:t>جزءاً منه في </a:t>
            </a:r>
            <a:r>
              <a:rPr lang="ar-SA" sz="2400" b="1" dirty="0" smtClean="0"/>
              <a:t>الحصالة</a:t>
            </a:r>
            <a:r>
              <a:rPr lang="ar-SA" sz="2400" b="1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/>
              <a:t>أتصدق </a:t>
            </a:r>
            <a:r>
              <a:rPr lang="ar-SA" sz="2400" b="1" dirty="0"/>
              <a:t>بجزء منه.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/>
              <a:t> أشتري الأشياء الضرورية </a:t>
            </a:r>
            <a:r>
              <a:rPr lang="ar-SA" sz="2400" b="1" dirty="0"/>
              <a:t>فقط.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/>
              <a:t>أقرض </a:t>
            </a:r>
            <a:r>
              <a:rPr lang="ar-SA" sz="2400" b="1" dirty="0"/>
              <a:t>من يحتاج من الأهل </a:t>
            </a:r>
            <a:r>
              <a:rPr lang="ar-SA" sz="2400" b="1" dirty="0" smtClean="0"/>
              <a:t>والأقارب</a:t>
            </a:r>
            <a:r>
              <a:rPr lang="ar-EG" sz="2400" b="1" dirty="0" smtClean="0"/>
              <a:t> </a:t>
            </a:r>
            <a:r>
              <a:rPr lang="ar-SA" sz="2400" b="1" dirty="0" smtClean="0"/>
              <a:t>والأصدقاء</a:t>
            </a:r>
            <a:r>
              <a:rPr lang="ar-SA" sz="2400" b="1" dirty="0"/>
              <a:t>.</a:t>
            </a:r>
          </a:p>
        </p:txBody>
      </p:sp>
      <p:sp>
        <p:nvSpPr>
          <p:cNvPr id="18" name="سحابة 17"/>
          <p:cNvSpPr/>
          <p:nvPr/>
        </p:nvSpPr>
        <p:spPr>
          <a:xfrm>
            <a:off x="1072231" y="3131840"/>
            <a:ext cx="7788088" cy="9281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/>
              <a:t>كيف </a:t>
            </a:r>
            <a:r>
              <a:rPr lang="ar-SA" sz="3200" b="1" dirty="0" smtClean="0"/>
              <a:t>أتصرف </a:t>
            </a:r>
            <a:r>
              <a:rPr lang="ar-SA" sz="3200" b="1" dirty="0"/>
              <a:t>بما بقي معي من نقود؟</a:t>
            </a:r>
          </a:p>
        </p:txBody>
      </p:sp>
      <p:grpSp>
        <p:nvGrpSpPr>
          <p:cNvPr id="7" name="مجموعة 6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73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48220"/>
            <a:ext cx="7848872" cy="203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39980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741990" y="687192"/>
            <a:ext cx="5049891" cy="851485"/>
          </a:xfrm>
        </p:spPr>
        <p:txBody>
          <a:bodyPr/>
          <a:lstStyle/>
          <a:p>
            <a:r>
              <a:rPr lang="ar-SA" sz="3600" dirty="0"/>
              <a:t>كيف أتصرف إذا بقي معي نقود؟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68727"/>
            <a:ext cx="4253969" cy="2234921"/>
          </a:xfrm>
          <a:prstGeom prst="rect">
            <a:avLst/>
          </a:prstGeom>
        </p:spPr>
      </p:pic>
      <p:grpSp>
        <p:nvGrpSpPr>
          <p:cNvPr id="7" name="مجموعة 6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73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09812"/>
            <a:ext cx="4507468" cy="327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007" y="3053525"/>
            <a:ext cx="6762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12726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دبوس زينة 10"/>
          <p:cNvSpPr/>
          <p:nvPr/>
        </p:nvSpPr>
        <p:spPr>
          <a:xfrm>
            <a:off x="2843808" y="3356992"/>
            <a:ext cx="6120680" cy="158417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0070C0"/>
                </a:solidFill>
              </a:rPr>
              <a:t> أشتري الأشياء غير الضرورية،</a:t>
            </a:r>
            <a:r>
              <a:rPr lang="ar-EG" sz="2400" b="1" dirty="0" smtClean="0">
                <a:solidFill>
                  <a:srgbClr val="0070C0"/>
                </a:solidFill>
              </a:rPr>
              <a:t> </a:t>
            </a:r>
            <a:r>
              <a:rPr lang="ar-SA" sz="2400" b="1" dirty="0" smtClean="0">
                <a:solidFill>
                  <a:srgbClr val="0070C0"/>
                </a:solidFill>
              </a:rPr>
              <a:t>والباهظة </a:t>
            </a:r>
            <a:r>
              <a:rPr lang="ar-SA" sz="2400" b="1" dirty="0">
                <a:solidFill>
                  <a:srgbClr val="0070C0"/>
                </a:solidFill>
              </a:rPr>
              <a:t>الثمن.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0070C0"/>
                </a:solidFill>
              </a:rPr>
              <a:t> أشتري </a:t>
            </a:r>
            <a:r>
              <a:rPr lang="ar-SA" sz="2400" b="1" dirty="0">
                <a:solidFill>
                  <a:srgbClr val="0070C0"/>
                </a:solidFill>
              </a:rPr>
              <a:t>الكثير من الحلوى.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0070C0"/>
                </a:solidFill>
              </a:rPr>
              <a:t>أجمع المال وأحرم نفسي من</a:t>
            </a:r>
            <a:r>
              <a:rPr lang="ar-EG" sz="2400" b="1" dirty="0" smtClean="0">
                <a:solidFill>
                  <a:srgbClr val="0070C0"/>
                </a:solidFill>
              </a:rPr>
              <a:t> </a:t>
            </a:r>
            <a:r>
              <a:rPr lang="ar-SA" sz="2400" b="1" dirty="0" smtClean="0">
                <a:solidFill>
                  <a:srgbClr val="0070C0"/>
                </a:solidFill>
              </a:rPr>
              <a:t>الضروريات</a:t>
            </a:r>
            <a:r>
              <a:rPr lang="ar-SA" sz="2400" b="1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3" y="2852936"/>
            <a:ext cx="2984265" cy="3206992"/>
          </a:xfrm>
          <a:prstGeom prst="rect">
            <a:avLst/>
          </a:prstGeom>
        </p:spPr>
      </p:pic>
      <p:grpSp>
        <p:nvGrpSpPr>
          <p:cNvPr id="7" name="مجموعة 6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74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925" y="1532017"/>
            <a:ext cx="6865499" cy="182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25625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717420" y="867764"/>
            <a:ext cx="5112568" cy="851485"/>
          </a:xfrm>
        </p:spPr>
        <p:txBody>
          <a:bodyPr/>
          <a:lstStyle/>
          <a:p>
            <a:r>
              <a:rPr lang="ar-SA" sz="3600" dirty="0"/>
              <a:t>كيف أتصرف إذا بقي معي نقود؟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451570"/>
            <a:ext cx="4253969" cy="2234921"/>
          </a:xfrm>
          <a:prstGeom prst="rect">
            <a:avLst/>
          </a:prstGeom>
        </p:spPr>
      </p:pic>
      <p:grpSp>
        <p:nvGrpSpPr>
          <p:cNvPr id="7" name="مجموعة 6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75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460851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81290"/>
            <a:ext cx="5810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81950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مستطيل ذو زاوية واحدة مخدوشة ودائرية 11"/>
          <p:cNvSpPr/>
          <p:nvPr/>
        </p:nvSpPr>
        <p:spPr>
          <a:xfrm>
            <a:off x="251520" y="1628800"/>
            <a:ext cx="8524159" cy="1512168"/>
          </a:xfrm>
          <a:prstGeom prst="snip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3200" b="1" dirty="0" smtClean="0"/>
              <a:t> </a:t>
            </a:r>
            <a:r>
              <a:rPr lang="ar-SA" sz="3200" b="1" dirty="0" smtClean="0"/>
              <a:t>قال </a:t>
            </a:r>
            <a:r>
              <a:rPr lang="ar-SA" sz="3200" b="1" dirty="0"/>
              <a:t>الله </a:t>
            </a:r>
            <a:r>
              <a:rPr lang="ar-SA" sz="3200" b="1" dirty="0" smtClean="0"/>
              <a:t>تعالى:</a:t>
            </a:r>
            <a:endParaRPr lang="ar-SA" sz="3200" b="1" dirty="0"/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(إن </a:t>
            </a:r>
            <a:r>
              <a:rPr lang="ar-SA" sz="3200" b="1" dirty="0">
                <a:solidFill>
                  <a:srgbClr val="FF0000"/>
                </a:solidFill>
              </a:rPr>
              <a:t>المبذرين </a:t>
            </a:r>
            <a:r>
              <a:rPr lang="ar-SA" sz="3200" b="1" dirty="0" smtClean="0">
                <a:solidFill>
                  <a:srgbClr val="FF0000"/>
                </a:solidFill>
              </a:rPr>
              <a:t>كانوا إخوان</a:t>
            </a:r>
            <a:r>
              <a:rPr lang="ar-EG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0070C0"/>
                </a:solidFill>
              </a:rPr>
              <a:t>الشياطين</a:t>
            </a:r>
            <a:r>
              <a:rPr lang="ar-EG" sz="3200" b="1" dirty="0" smtClean="0">
                <a:solidFill>
                  <a:srgbClr val="0070C0"/>
                </a:solidFill>
              </a:rPr>
              <a:t>) </a:t>
            </a:r>
            <a:r>
              <a:rPr lang="ar-SA" sz="2500" b="1" dirty="0" smtClean="0"/>
              <a:t>(سورة الإسراء</a:t>
            </a:r>
            <a:r>
              <a:rPr lang="ar-EG" sz="2500" b="1" dirty="0" smtClean="0"/>
              <a:t> آية 27</a:t>
            </a:r>
            <a:r>
              <a:rPr lang="ar-SA" sz="2500" b="1" dirty="0" smtClean="0"/>
              <a:t>)</a:t>
            </a:r>
          </a:p>
          <a:p>
            <a:pPr algn="ctr"/>
            <a:r>
              <a:rPr lang="ar-SA" sz="2500" b="1" dirty="0" smtClean="0"/>
              <a:t>ترشد </a:t>
            </a:r>
            <a:r>
              <a:rPr lang="ar-SA" sz="2500" b="1" dirty="0" err="1" smtClean="0"/>
              <a:t>الاية</a:t>
            </a:r>
            <a:r>
              <a:rPr lang="ar-SA" sz="2500" b="1" dirty="0" smtClean="0"/>
              <a:t> إلى ترك التبذير </a:t>
            </a:r>
            <a:endParaRPr lang="ar-SA" sz="2500" b="1" dirty="0"/>
          </a:p>
        </p:txBody>
      </p:sp>
      <p:grpSp>
        <p:nvGrpSpPr>
          <p:cNvPr id="5" name="مجموعة 4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76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0" name="مستطيل ذو زاوية واحدة مخدوشة ودائرية 9"/>
          <p:cNvSpPr/>
          <p:nvPr/>
        </p:nvSpPr>
        <p:spPr>
          <a:xfrm>
            <a:off x="251520" y="3501008"/>
            <a:ext cx="8524159" cy="1512168"/>
          </a:xfrm>
          <a:prstGeom prst="snip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نشاط3: </a:t>
            </a:r>
            <a:r>
              <a:rPr lang="ar-EG" sz="3200" b="1" dirty="0" smtClean="0">
                <a:solidFill>
                  <a:srgbClr val="FF0000"/>
                </a:solidFill>
              </a:rPr>
              <a:t>إذا ادخرت كل يوم ريالاً من مصروفك المدرسي، كم ريالاً تدخرين في أسبوع؟</a:t>
            </a:r>
          </a:p>
          <a:p>
            <a:pPr algn="ctr"/>
            <a:r>
              <a:rPr lang="ar-EG" sz="3200" b="1" dirty="0" smtClean="0">
                <a:solidFill>
                  <a:srgbClr val="0070C0"/>
                </a:solidFill>
              </a:rPr>
              <a:t>5 ريالات.</a:t>
            </a:r>
            <a:endParaRPr lang="ar-SA" sz="32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201135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37939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253" y="1995234"/>
            <a:ext cx="4262611" cy="380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51520" y="929518"/>
            <a:ext cx="8645663" cy="987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نشاط 4</a:t>
            </a:r>
            <a:r>
              <a:rPr lang="ar-EG" dirty="0" smtClean="0">
                <a:solidFill>
                  <a:srgbClr val="FF0000"/>
                </a:solidFill>
                <a:effectLst/>
              </a:rPr>
              <a:t/>
            </a:r>
            <a:br>
              <a:rPr lang="ar-EG" dirty="0" smtClean="0">
                <a:solidFill>
                  <a:srgbClr val="FF0000"/>
                </a:solidFill>
                <a:effectLst/>
              </a:rPr>
            </a:br>
            <a:r>
              <a:rPr lang="ar-EG" dirty="0" smtClean="0">
                <a:solidFill>
                  <a:srgbClr val="FF0000"/>
                </a:solidFill>
                <a:effectLst/>
              </a:rPr>
              <a:t>ابحثي </a:t>
            </a:r>
            <a:r>
              <a:rPr lang="ar-EG" dirty="0" smtClean="0">
                <a:solidFill>
                  <a:srgbClr val="FF0000"/>
                </a:solidFill>
                <a:effectLst/>
              </a:rPr>
              <a:t>عن الكلمات المتشابهة داخل المربع واشطبيها لتبقى صفة ينبغي أن تتصف بها:</a:t>
            </a:r>
            <a:endParaRPr lang="ar-SA" dirty="0">
              <a:solidFill>
                <a:srgbClr val="FF0000"/>
              </a:solidFill>
              <a:effectLst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7092280" y="4828210"/>
            <a:ext cx="148630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الصفة هي:</a:t>
            </a:r>
          </a:p>
          <a:p>
            <a:pPr algn="ctr"/>
            <a:r>
              <a:rPr lang="ar-SA" sz="2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الاقتصاد</a:t>
            </a:r>
            <a:endParaRPr lang="ar-SA" sz="28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7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76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5283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461872" y="485298"/>
            <a:ext cx="3816424" cy="851485"/>
          </a:xfrm>
        </p:spPr>
        <p:txBody>
          <a:bodyPr/>
          <a:lstStyle/>
          <a:p>
            <a:r>
              <a:rPr lang="ar-SA" sz="3200" dirty="0"/>
              <a:t>كيف أتصرف إذا بقي معي نقود؟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نشاط5</a:t>
            </a:r>
            <a:endParaRPr lang="ar-EG" sz="44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pSp>
        <p:nvGrpSpPr>
          <p:cNvPr id="7" name="مجموعة 6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77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3" name="Oval 4"/>
          <p:cNvSpPr/>
          <p:nvPr/>
        </p:nvSpPr>
        <p:spPr>
          <a:xfrm>
            <a:off x="2113669" y="2204864"/>
            <a:ext cx="1620557" cy="158417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28" y="1336783"/>
            <a:ext cx="8431772" cy="439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2411760" y="4581128"/>
            <a:ext cx="421717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SA" sz="3200" b="1" dirty="0" smtClean="0">
                <a:solidFill>
                  <a:prstClr val="black"/>
                </a:solidFill>
              </a:rPr>
              <a:t>ضاع ماله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فقدان المال عند الحاجة إليه</a:t>
            </a:r>
            <a:endParaRPr lang="ar-EG" sz="3200" b="1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63691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نسق Office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282</Words>
  <Application>Microsoft Office PowerPoint</Application>
  <PresentationFormat>عرض على الشاشة (3:4)‏</PresentationFormat>
  <Paragraphs>71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كيف أتصرف إذا بقي معي نقود؟</vt:lpstr>
      <vt:lpstr>كيف أتصرف إذا بقي معي نقود؟</vt:lpstr>
      <vt:lpstr>كيف أتصرف إذا بقي معي نقود؟</vt:lpstr>
      <vt:lpstr>كيف أتصرف إذا بقي معي نقود؟</vt:lpstr>
      <vt:lpstr>عرض تقديمي في PowerPoint</vt:lpstr>
      <vt:lpstr>كيف أتصرف إذا بقي معي نقود؟</vt:lpstr>
      <vt:lpstr>عرض تقديمي في PowerPoint</vt:lpstr>
      <vt:lpstr>نشاط 4 ابحثي عن الكلمات المتشابهة داخل المربع واشطبيها لتبقى صفة ينبغي أن تتصف بها:</vt:lpstr>
      <vt:lpstr>كيف أتصرف إذا بقي معي نقود؟</vt:lpstr>
      <vt:lpstr>عرض تقديمي في PowerPoint</vt:lpstr>
      <vt:lpstr>سألتُ زميلاتي هذا السؤال: (كيف تصرفين المال المتبقي لديك؟) فكانت إجابتهن كالآتي: </vt:lpstr>
      <vt:lpstr>أصل التصرف الحسن والتصرف المذموم بما يناسبها من الكلمات التالية: </vt:lpstr>
      <vt:lpstr>كيف أتصرف إذا بقي معي نقود؟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NORALMOALEM</dc:creator>
  <cp:lastModifiedBy>Arab Doha</cp:lastModifiedBy>
  <cp:revision>83</cp:revision>
  <dcterms:created xsi:type="dcterms:W3CDTF">2015-03-17T18:44:23Z</dcterms:created>
  <dcterms:modified xsi:type="dcterms:W3CDTF">2019-08-05T17:50:49Z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DA8001F7-B120-4E2B-ADD3-331C2177BC2B</vt:lpwstr>
  </property>
  <property fmtid="{D5CDD505-2E9C-101B-9397-08002B2CF9AE}" pid="3" name="ArticulatePath">
    <vt:lpwstr>كامل</vt:lpwstr>
  </property>
</Properties>
</file>