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5"/>
  </p:notesMasterIdLst>
  <p:sldIdLst>
    <p:sldId id="280" r:id="rId2"/>
    <p:sldId id="281" r:id="rId3"/>
    <p:sldId id="279" r:id="rId4"/>
    <p:sldId id="257" r:id="rId5"/>
    <p:sldId id="278" r:id="rId6"/>
    <p:sldId id="260" r:id="rId7"/>
    <p:sldId id="261" r:id="rId8"/>
    <p:sldId id="263" r:id="rId9"/>
    <p:sldId id="265" r:id="rId10"/>
    <p:sldId id="285" r:id="rId11"/>
    <p:sldId id="266" r:id="rId12"/>
    <p:sldId id="270" r:id="rId13"/>
    <p:sldId id="268" r:id="rId14"/>
    <p:sldId id="283" r:id="rId15"/>
    <p:sldId id="269" r:id="rId16"/>
    <p:sldId id="271" r:id="rId17"/>
    <p:sldId id="272" r:id="rId18"/>
    <p:sldId id="273" r:id="rId19"/>
    <p:sldId id="275" r:id="rId20"/>
    <p:sldId id="274" r:id="rId21"/>
    <p:sldId id="286" r:id="rId22"/>
    <p:sldId id="277" r:id="rId23"/>
    <p:sldId id="284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‏​​♋٭ ρгe̠‎тту ĸɑdooϳ ·̵" initials="‏ρĸ·" lastIdx="1" clrIdx="0">
    <p:extLst>
      <p:ext uri="{19B8F6BF-5375-455C-9EA6-DF929625EA0E}">
        <p15:presenceInfo xmlns:p15="http://schemas.microsoft.com/office/powerpoint/2012/main" userId="0f7d709dc2dcff3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1002C"/>
    <a:srgbClr val="F7BAA8"/>
    <a:srgbClr val="D97B8A"/>
    <a:srgbClr val="E858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نمط فاتح 3 - تميي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426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27T11:14:05.852" idx="1">
    <p:pos x="767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028CD09-7610-4E23-8589-ED5DAFA6D3E3}" type="datetimeFigureOut">
              <a:rPr lang="ar-SA" smtClean="0"/>
              <a:t>10/02/42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C84165A-1DCA-461E-B8E3-240DA1C989B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919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2889-5291-4AE2-B0E1-2C23776D84F6}" type="datetimeFigureOut">
              <a:rPr lang="ar-SA" smtClean="0"/>
              <a:t>10/02/42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B0E9-D7FE-43E0-ADB3-0BFB59A739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9131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2889-5291-4AE2-B0E1-2C23776D84F6}" type="datetimeFigureOut">
              <a:rPr lang="ar-SA" smtClean="0"/>
              <a:t>10/02/42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B0E9-D7FE-43E0-ADB3-0BFB59A739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376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2889-5291-4AE2-B0E1-2C23776D84F6}" type="datetimeFigureOut">
              <a:rPr lang="ar-SA" smtClean="0"/>
              <a:t>10/02/42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B0E9-D7FE-43E0-ADB3-0BFB59A739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53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2889-5291-4AE2-B0E1-2C23776D84F6}" type="datetimeFigureOut">
              <a:rPr lang="ar-SA" smtClean="0"/>
              <a:t>10/02/42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B0E9-D7FE-43E0-ADB3-0BFB59A739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48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2889-5291-4AE2-B0E1-2C23776D84F6}" type="datetimeFigureOut">
              <a:rPr lang="ar-SA" smtClean="0"/>
              <a:t>10/02/42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B0E9-D7FE-43E0-ADB3-0BFB59A739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534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2889-5291-4AE2-B0E1-2C23776D84F6}" type="datetimeFigureOut">
              <a:rPr lang="ar-SA" smtClean="0"/>
              <a:t>10/02/42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B0E9-D7FE-43E0-ADB3-0BFB59A739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485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2889-5291-4AE2-B0E1-2C23776D84F6}" type="datetimeFigureOut">
              <a:rPr lang="ar-SA" smtClean="0"/>
              <a:t>10/02/42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B0E9-D7FE-43E0-ADB3-0BFB59A739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080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2889-5291-4AE2-B0E1-2C23776D84F6}" type="datetimeFigureOut">
              <a:rPr lang="ar-SA" smtClean="0"/>
              <a:t>10/02/42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B0E9-D7FE-43E0-ADB3-0BFB59A739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578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2889-5291-4AE2-B0E1-2C23776D84F6}" type="datetimeFigureOut">
              <a:rPr lang="ar-SA" smtClean="0"/>
              <a:t>10/02/42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B0E9-D7FE-43E0-ADB3-0BFB59A739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6334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2889-5291-4AE2-B0E1-2C23776D84F6}" type="datetimeFigureOut">
              <a:rPr lang="ar-SA" smtClean="0"/>
              <a:t>10/02/42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B0E9-D7FE-43E0-ADB3-0BFB59A739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4545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2889-5291-4AE2-B0E1-2C23776D84F6}" type="datetimeFigureOut">
              <a:rPr lang="ar-SA" smtClean="0"/>
              <a:t>10/02/42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B0E9-D7FE-43E0-ADB3-0BFB59A739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758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92889-5291-4AE2-B0E1-2C23776D84F6}" type="datetimeFigureOut">
              <a:rPr lang="ar-SA" smtClean="0"/>
              <a:t>10/02/42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7B0E9-D7FE-43E0-ADB3-0BFB59A739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753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.me/abd_tawheed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>
            <a:extLst>
              <a:ext uri="{FF2B5EF4-FFF2-40B4-BE49-F238E27FC236}">
                <a16:creationId xmlns:a16="http://schemas.microsoft.com/office/drawing/2014/main" id="{F7686839-1500-48CC-91E0-C64BBF785AD3}"/>
              </a:ext>
            </a:extLst>
          </p:cNvPr>
          <p:cNvGrpSpPr/>
          <p:nvPr/>
        </p:nvGrpSpPr>
        <p:grpSpPr>
          <a:xfrm>
            <a:off x="2785926" y="833934"/>
            <a:ext cx="7344816" cy="5337394"/>
            <a:chOff x="1907704" y="1459898"/>
            <a:chExt cx="5328592" cy="3922120"/>
          </a:xfrm>
          <a:noFill/>
        </p:grpSpPr>
        <p:sp>
          <p:nvSpPr>
            <p:cNvPr id="21" name="Rectangle 1">
              <a:extLst>
                <a:ext uri="{FF2B5EF4-FFF2-40B4-BE49-F238E27FC236}">
                  <a16:creationId xmlns:a16="http://schemas.microsoft.com/office/drawing/2014/main" id="{FCC0EF8B-351A-4960-A273-594BA4BFC5D9}"/>
                </a:ext>
              </a:extLst>
            </p:cNvPr>
            <p:cNvSpPr/>
            <p:nvPr/>
          </p:nvSpPr>
          <p:spPr>
            <a:xfrm>
              <a:off x="2026972" y="1556793"/>
              <a:ext cx="5065308" cy="3728330"/>
            </a:xfrm>
            <a:custGeom>
              <a:avLst/>
              <a:gdLst/>
              <a:ahLst/>
              <a:cxnLst/>
              <a:rect l="l" t="t" r="r" b="b"/>
              <a:pathLst>
                <a:path w="4464496" h="4464497">
                  <a:moveTo>
                    <a:pt x="1087670" y="0"/>
                  </a:moveTo>
                  <a:lnTo>
                    <a:pt x="2209558" y="0"/>
                  </a:lnTo>
                  <a:lnTo>
                    <a:pt x="2254939" y="0"/>
                  </a:lnTo>
                  <a:lnTo>
                    <a:pt x="3376827" y="0"/>
                  </a:lnTo>
                  <a:cubicBezTo>
                    <a:pt x="3376827" y="221413"/>
                    <a:pt x="3556317" y="400903"/>
                    <a:pt x="3777730" y="400903"/>
                  </a:cubicBezTo>
                  <a:cubicBezTo>
                    <a:pt x="3779832" y="400903"/>
                    <a:pt x="3781931" y="400887"/>
                    <a:pt x="3784017" y="400269"/>
                  </a:cubicBezTo>
                  <a:lnTo>
                    <a:pt x="3784017" y="683477"/>
                  </a:lnTo>
                  <a:lnTo>
                    <a:pt x="4064227" y="683477"/>
                  </a:lnTo>
                  <a:cubicBezTo>
                    <a:pt x="4063609" y="685563"/>
                    <a:pt x="4063593" y="687662"/>
                    <a:pt x="4063593" y="689764"/>
                  </a:cubicBezTo>
                  <a:cubicBezTo>
                    <a:pt x="4063593" y="911177"/>
                    <a:pt x="4243083" y="1090667"/>
                    <a:pt x="4464496" y="1090667"/>
                  </a:cubicBezTo>
                  <a:lnTo>
                    <a:pt x="4464496" y="2212555"/>
                  </a:lnTo>
                  <a:lnTo>
                    <a:pt x="4464496" y="2257936"/>
                  </a:lnTo>
                  <a:lnTo>
                    <a:pt x="4464496" y="3379824"/>
                  </a:lnTo>
                  <a:cubicBezTo>
                    <a:pt x="4243083" y="3379824"/>
                    <a:pt x="4063593" y="3559314"/>
                    <a:pt x="4063593" y="3780727"/>
                  </a:cubicBezTo>
                  <a:cubicBezTo>
                    <a:pt x="4063593" y="3782829"/>
                    <a:pt x="4063609" y="3784928"/>
                    <a:pt x="4064227" y="3787014"/>
                  </a:cubicBezTo>
                  <a:lnTo>
                    <a:pt x="3784016" y="3787014"/>
                  </a:lnTo>
                  <a:lnTo>
                    <a:pt x="3784016" y="4064228"/>
                  </a:lnTo>
                  <a:cubicBezTo>
                    <a:pt x="3781930" y="4063610"/>
                    <a:pt x="3779831" y="4063594"/>
                    <a:pt x="3777729" y="4063594"/>
                  </a:cubicBezTo>
                  <a:cubicBezTo>
                    <a:pt x="3556316" y="4063594"/>
                    <a:pt x="3376826" y="4243084"/>
                    <a:pt x="3376826" y="4464497"/>
                  </a:cubicBezTo>
                  <a:lnTo>
                    <a:pt x="2254940" y="4464497"/>
                  </a:lnTo>
                  <a:lnTo>
                    <a:pt x="2209557" y="4464497"/>
                  </a:lnTo>
                  <a:lnTo>
                    <a:pt x="1087671" y="4464497"/>
                  </a:lnTo>
                  <a:cubicBezTo>
                    <a:pt x="1087671" y="4243084"/>
                    <a:pt x="908181" y="4063594"/>
                    <a:pt x="686768" y="4063594"/>
                  </a:cubicBezTo>
                  <a:cubicBezTo>
                    <a:pt x="684666" y="4063594"/>
                    <a:pt x="682567" y="4063610"/>
                    <a:pt x="680481" y="4064228"/>
                  </a:cubicBezTo>
                  <a:lnTo>
                    <a:pt x="680481" y="3787013"/>
                  </a:lnTo>
                  <a:lnTo>
                    <a:pt x="400269" y="3787013"/>
                  </a:lnTo>
                  <a:cubicBezTo>
                    <a:pt x="400887" y="3784927"/>
                    <a:pt x="400903" y="3782828"/>
                    <a:pt x="400903" y="3780726"/>
                  </a:cubicBezTo>
                  <a:cubicBezTo>
                    <a:pt x="400903" y="3559313"/>
                    <a:pt x="221413" y="3379823"/>
                    <a:pt x="0" y="3379823"/>
                  </a:cubicBezTo>
                  <a:lnTo>
                    <a:pt x="0" y="2257937"/>
                  </a:lnTo>
                  <a:lnTo>
                    <a:pt x="0" y="2212554"/>
                  </a:lnTo>
                  <a:lnTo>
                    <a:pt x="0" y="1090668"/>
                  </a:lnTo>
                  <a:cubicBezTo>
                    <a:pt x="221413" y="1090668"/>
                    <a:pt x="400903" y="911178"/>
                    <a:pt x="400903" y="689765"/>
                  </a:cubicBezTo>
                  <a:cubicBezTo>
                    <a:pt x="400903" y="687663"/>
                    <a:pt x="400887" y="685564"/>
                    <a:pt x="400269" y="683478"/>
                  </a:cubicBezTo>
                  <a:lnTo>
                    <a:pt x="680480" y="683478"/>
                  </a:lnTo>
                  <a:lnTo>
                    <a:pt x="680480" y="400269"/>
                  </a:lnTo>
                  <a:cubicBezTo>
                    <a:pt x="682566" y="400887"/>
                    <a:pt x="684665" y="400903"/>
                    <a:pt x="686767" y="400903"/>
                  </a:cubicBezTo>
                  <a:cubicBezTo>
                    <a:pt x="908180" y="400903"/>
                    <a:pt x="1087670" y="221413"/>
                    <a:pt x="1087670" y="0"/>
                  </a:cubicBezTo>
                  <a:close/>
                </a:path>
              </a:pathLst>
            </a:custGeom>
            <a:solidFill>
              <a:schemeClr val="accent3">
                <a:alpha val="19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b="1" dirty="0">
                <a:solidFill>
                  <a:schemeClr val="accent1">
                    <a:lumMod val="50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  <a:p>
              <a:pPr algn="ctr"/>
              <a:endParaRPr lang="ar-SA" altLang="ko-KR" b="1" dirty="0">
                <a:solidFill>
                  <a:schemeClr val="accent1">
                    <a:lumMod val="50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  <a:p>
              <a:pPr algn="ctr"/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280F855B-FA19-4C5F-B450-BC7324B884F3}"/>
                </a:ext>
              </a:extLst>
            </p:cNvPr>
            <p:cNvSpPr/>
            <p:nvPr/>
          </p:nvSpPr>
          <p:spPr>
            <a:xfrm>
              <a:off x="1907704" y="1459898"/>
              <a:ext cx="5328592" cy="3922120"/>
            </a:xfrm>
            <a:custGeom>
              <a:avLst/>
              <a:gdLst/>
              <a:ahLst/>
              <a:cxnLst/>
              <a:rect l="l" t="t" r="r" b="b"/>
              <a:pathLst>
                <a:path w="4464496" h="4464497">
                  <a:moveTo>
                    <a:pt x="1087670" y="0"/>
                  </a:moveTo>
                  <a:lnTo>
                    <a:pt x="2209558" y="0"/>
                  </a:lnTo>
                  <a:lnTo>
                    <a:pt x="2254939" y="0"/>
                  </a:lnTo>
                  <a:lnTo>
                    <a:pt x="3376827" y="0"/>
                  </a:lnTo>
                  <a:cubicBezTo>
                    <a:pt x="3376827" y="221413"/>
                    <a:pt x="3556317" y="400903"/>
                    <a:pt x="3777730" y="400903"/>
                  </a:cubicBezTo>
                  <a:cubicBezTo>
                    <a:pt x="3779832" y="400903"/>
                    <a:pt x="3781931" y="400887"/>
                    <a:pt x="3784017" y="400269"/>
                  </a:cubicBezTo>
                  <a:lnTo>
                    <a:pt x="3784017" y="683477"/>
                  </a:lnTo>
                  <a:lnTo>
                    <a:pt x="4064227" y="683477"/>
                  </a:lnTo>
                  <a:cubicBezTo>
                    <a:pt x="4063609" y="685563"/>
                    <a:pt x="4063593" y="687662"/>
                    <a:pt x="4063593" y="689764"/>
                  </a:cubicBezTo>
                  <a:cubicBezTo>
                    <a:pt x="4063593" y="911177"/>
                    <a:pt x="4243083" y="1090667"/>
                    <a:pt x="4464496" y="1090667"/>
                  </a:cubicBezTo>
                  <a:lnTo>
                    <a:pt x="4464496" y="2212555"/>
                  </a:lnTo>
                  <a:lnTo>
                    <a:pt x="4464496" y="2257936"/>
                  </a:lnTo>
                  <a:lnTo>
                    <a:pt x="4464496" y="3379824"/>
                  </a:lnTo>
                  <a:cubicBezTo>
                    <a:pt x="4243083" y="3379824"/>
                    <a:pt x="4063593" y="3559314"/>
                    <a:pt x="4063593" y="3780727"/>
                  </a:cubicBezTo>
                  <a:cubicBezTo>
                    <a:pt x="4063593" y="3782829"/>
                    <a:pt x="4063609" y="3784928"/>
                    <a:pt x="4064227" y="3787014"/>
                  </a:cubicBezTo>
                  <a:lnTo>
                    <a:pt x="3784016" y="3787014"/>
                  </a:lnTo>
                  <a:lnTo>
                    <a:pt x="3784016" y="4064228"/>
                  </a:lnTo>
                  <a:cubicBezTo>
                    <a:pt x="3781930" y="4063610"/>
                    <a:pt x="3779831" y="4063594"/>
                    <a:pt x="3777729" y="4063594"/>
                  </a:cubicBezTo>
                  <a:cubicBezTo>
                    <a:pt x="3556316" y="4063594"/>
                    <a:pt x="3376826" y="4243084"/>
                    <a:pt x="3376826" y="4464497"/>
                  </a:cubicBezTo>
                  <a:lnTo>
                    <a:pt x="2254940" y="4464497"/>
                  </a:lnTo>
                  <a:lnTo>
                    <a:pt x="2209557" y="4464497"/>
                  </a:lnTo>
                  <a:lnTo>
                    <a:pt x="1087671" y="4464497"/>
                  </a:lnTo>
                  <a:cubicBezTo>
                    <a:pt x="1087671" y="4243084"/>
                    <a:pt x="908181" y="4063594"/>
                    <a:pt x="686768" y="4063594"/>
                  </a:cubicBezTo>
                  <a:cubicBezTo>
                    <a:pt x="684666" y="4063594"/>
                    <a:pt x="682567" y="4063610"/>
                    <a:pt x="680481" y="4064228"/>
                  </a:cubicBezTo>
                  <a:lnTo>
                    <a:pt x="680481" y="3787013"/>
                  </a:lnTo>
                  <a:lnTo>
                    <a:pt x="400269" y="3787013"/>
                  </a:lnTo>
                  <a:cubicBezTo>
                    <a:pt x="400887" y="3784927"/>
                    <a:pt x="400903" y="3782828"/>
                    <a:pt x="400903" y="3780726"/>
                  </a:cubicBezTo>
                  <a:cubicBezTo>
                    <a:pt x="400903" y="3559313"/>
                    <a:pt x="221413" y="3379823"/>
                    <a:pt x="0" y="3379823"/>
                  </a:cubicBezTo>
                  <a:lnTo>
                    <a:pt x="0" y="2257937"/>
                  </a:lnTo>
                  <a:lnTo>
                    <a:pt x="0" y="2212554"/>
                  </a:lnTo>
                  <a:lnTo>
                    <a:pt x="0" y="1090668"/>
                  </a:lnTo>
                  <a:cubicBezTo>
                    <a:pt x="221413" y="1090668"/>
                    <a:pt x="400903" y="911178"/>
                    <a:pt x="400903" y="689765"/>
                  </a:cubicBezTo>
                  <a:cubicBezTo>
                    <a:pt x="400903" y="687663"/>
                    <a:pt x="400887" y="685564"/>
                    <a:pt x="400269" y="683478"/>
                  </a:cubicBezTo>
                  <a:lnTo>
                    <a:pt x="680480" y="683478"/>
                  </a:lnTo>
                  <a:lnTo>
                    <a:pt x="680480" y="400269"/>
                  </a:lnTo>
                  <a:cubicBezTo>
                    <a:pt x="682566" y="400887"/>
                    <a:pt x="684665" y="400903"/>
                    <a:pt x="686767" y="400903"/>
                  </a:cubicBezTo>
                  <a:cubicBezTo>
                    <a:pt x="908180" y="400903"/>
                    <a:pt x="1087670" y="221413"/>
                    <a:pt x="1087670" y="0"/>
                  </a:cubicBezTo>
                  <a:close/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مستطيل 4"/>
          <p:cNvSpPr/>
          <p:nvPr/>
        </p:nvSpPr>
        <p:spPr>
          <a:xfrm>
            <a:off x="3971434" y="2042423"/>
            <a:ext cx="4912864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solidFill>
                  <a:schemeClr val="accent1">
                    <a:lumMod val="50000"/>
                  </a:schemeClr>
                </a:solidFill>
                <a:cs typeface="Calibri"/>
                <a:sym typeface="Calibri"/>
              </a:rPr>
              <a:t>الإيمان بالرسل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  <a:cs typeface="Calibri"/>
                <a:sym typeface="Calibri"/>
              </a:rPr>
              <a:t> </a:t>
            </a:r>
          </a:p>
          <a:p>
            <a:pPr algn="ctr"/>
            <a:r>
              <a:rPr lang="ar-SA" sz="24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  <a:sym typeface="Calibri"/>
              </a:rPr>
              <a:t>(الدرس الثالث: رسالة محمد </a:t>
            </a:r>
            <a:r>
              <a:rPr lang="ar-SA" sz="2400" b="1" dirty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ﷺ</a:t>
            </a:r>
            <a:r>
              <a:rPr lang="ar-SA" sz="24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/>
                <a:sym typeface="Calibri"/>
              </a:rPr>
              <a:t> ).</a:t>
            </a:r>
            <a:endParaRPr lang="ar-SA" sz="24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6" name="Group 28"/>
          <p:cNvGrpSpPr/>
          <p:nvPr/>
        </p:nvGrpSpPr>
        <p:grpSpPr>
          <a:xfrm>
            <a:off x="5131723" y="3061663"/>
            <a:ext cx="2592288" cy="180858"/>
            <a:chOff x="5364088" y="1664804"/>
            <a:chExt cx="3096344" cy="216024"/>
          </a:xfrm>
        </p:grpSpPr>
        <p:grpSp>
          <p:nvGrpSpPr>
            <p:cNvPr id="7" name="Group 18"/>
            <p:cNvGrpSpPr/>
            <p:nvPr/>
          </p:nvGrpSpPr>
          <p:grpSpPr>
            <a:xfrm>
              <a:off x="6804248" y="1664804"/>
              <a:ext cx="216024" cy="216024"/>
              <a:chOff x="7740352" y="1772816"/>
              <a:chExt cx="216024" cy="216024"/>
            </a:xfrm>
          </p:grpSpPr>
          <p:sp>
            <p:nvSpPr>
              <p:cNvPr id="14" name="Rectangle 16"/>
              <p:cNvSpPr/>
              <p:nvPr/>
            </p:nvSpPr>
            <p:spPr>
              <a:xfrm>
                <a:off x="7740352" y="1772816"/>
                <a:ext cx="216024" cy="216024"/>
              </a:xfrm>
              <a:prstGeom prst="rect">
                <a:avLst/>
              </a:prstGeom>
              <a:noFill/>
              <a:ln w="15875">
                <a:solidFill>
                  <a:srgbClr val="783C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Rectangle 17"/>
              <p:cNvSpPr/>
              <p:nvPr/>
            </p:nvSpPr>
            <p:spPr>
              <a:xfrm rot="2700000">
                <a:off x="7740352" y="1772816"/>
                <a:ext cx="216024" cy="216024"/>
              </a:xfrm>
              <a:prstGeom prst="rect">
                <a:avLst/>
              </a:prstGeom>
              <a:noFill/>
              <a:ln w="15875">
                <a:solidFill>
                  <a:srgbClr val="783C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Group 24"/>
            <p:cNvGrpSpPr/>
            <p:nvPr/>
          </p:nvGrpSpPr>
          <p:grpSpPr>
            <a:xfrm>
              <a:off x="7164288" y="1731045"/>
              <a:ext cx="1296144" cy="83542"/>
              <a:chOff x="7164288" y="1761282"/>
              <a:chExt cx="1296144" cy="83542"/>
            </a:xfrm>
          </p:grpSpPr>
          <p:cxnSp>
            <p:nvCxnSpPr>
              <p:cNvPr id="12" name="Straight Connector 20"/>
              <p:cNvCxnSpPr/>
              <p:nvPr/>
            </p:nvCxnSpPr>
            <p:spPr>
              <a:xfrm>
                <a:off x="7164288" y="1761282"/>
                <a:ext cx="1296144" cy="0"/>
              </a:xfrm>
              <a:prstGeom prst="line">
                <a:avLst/>
              </a:prstGeom>
              <a:ln w="12700">
                <a:solidFill>
                  <a:srgbClr val="783C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22"/>
              <p:cNvCxnSpPr/>
              <p:nvPr/>
            </p:nvCxnSpPr>
            <p:spPr>
              <a:xfrm>
                <a:off x="7164288" y="1844824"/>
                <a:ext cx="1080120" cy="0"/>
              </a:xfrm>
              <a:prstGeom prst="line">
                <a:avLst/>
              </a:prstGeom>
              <a:ln w="12700">
                <a:solidFill>
                  <a:srgbClr val="783C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25"/>
            <p:cNvGrpSpPr/>
            <p:nvPr/>
          </p:nvGrpSpPr>
          <p:grpSpPr>
            <a:xfrm flipH="1">
              <a:off x="5364088" y="1731045"/>
              <a:ext cx="1296144" cy="83542"/>
              <a:chOff x="7164288" y="1761282"/>
              <a:chExt cx="1296144" cy="83542"/>
            </a:xfrm>
          </p:grpSpPr>
          <p:cxnSp>
            <p:nvCxnSpPr>
              <p:cNvPr id="10" name="Straight Connector 26"/>
              <p:cNvCxnSpPr/>
              <p:nvPr/>
            </p:nvCxnSpPr>
            <p:spPr>
              <a:xfrm>
                <a:off x="7164288" y="1761282"/>
                <a:ext cx="1296144" cy="0"/>
              </a:xfrm>
              <a:prstGeom prst="line">
                <a:avLst/>
              </a:prstGeom>
              <a:ln w="12700">
                <a:solidFill>
                  <a:srgbClr val="783C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27"/>
              <p:cNvCxnSpPr/>
              <p:nvPr/>
            </p:nvCxnSpPr>
            <p:spPr>
              <a:xfrm>
                <a:off x="7164288" y="1844824"/>
                <a:ext cx="1080120" cy="0"/>
              </a:xfrm>
              <a:prstGeom prst="line">
                <a:avLst/>
              </a:prstGeom>
              <a:ln w="12700">
                <a:solidFill>
                  <a:srgbClr val="783C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صورة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333" y="117558"/>
            <a:ext cx="2273638" cy="143275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13049A2-53FE-465F-8CCD-945A694834A4}"/>
              </a:ext>
            </a:extLst>
          </p:cNvPr>
          <p:cNvSpPr/>
          <p:nvPr/>
        </p:nvSpPr>
        <p:spPr>
          <a:xfrm>
            <a:off x="3863698" y="4467989"/>
            <a:ext cx="53091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اعداد العرض: </a:t>
            </a:r>
          </a:p>
          <a:p>
            <a:pPr algn="ctr"/>
            <a:r>
              <a:rPr lang="ar-SA" b="1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أ.خديجة</a:t>
            </a:r>
            <a:r>
              <a:rPr lang="ar-SA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.</a:t>
            </a:r>
            <a:r>
              <a:rPr lang="en-US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0564378627</a:t>
            </a:r>
            <a:endParaRPr lang="ar-SA" b="1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algn="ctr"/>
            <a:r>
              <a:rPr lang="ar-SA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أشرف عليه:</a:t>
            </a:r>
          </a:p>
          <a:p>
            <a:pPr algn="ctr"/>
            <a:r>
              <a:rPr lang="ar-SA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أ. عبدالرحمن الشراري.	        أ. تركية الثبيتي.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ea typeface="Calibri"/>
                <a:cs typeface="Calibri"/>
                <a:sym typeface="Calibri"/>
                <a:hlinkClick r:id="rId3"/>
              </a:rPr>
              <a:t>http://t.me/abd_tawheed</a:t>
            </a:r>
            <a:endParaRPr lang="en-US" b="1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5317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وايا قطرية مستديرة 8"/>
          <p:cNvSpPr/>
          <p:nvPr/>
        </p:nvSpPr>
        <p:spPr>
          <a:xfrm>
            <a:off x="167679" y="6284794"/>
            <a:ext cx="3141578" cy="491319"/>
          </a:xfrm>
          <a:prstGeom prst="round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البحث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443" l="1367" r="994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" y="851331"/>
            <a:ext cx="6546578" cy="5717437"/>
          </a:xfrm>
          <a:prstGeom prst="rect">
            <a:avLst/>
          </a:prstGeom>
        </p:spPr>
      </p:pic>
      <p:sp>
        <p:nvSpPr>
          <p:cNvPr id="30" name="مستطيل 29"/>
          <p:cNvSpPr/>
          <p:nvPr/>
        </p:nvSpPr>
        <p:spPr>
          <a:xfrm>
            <a:off x="1060594" y="2546774"/>
            <a:ext cx="4270720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ذُكر أولوا العزم في القرآن</a:t>
            </a:r>
          </a:p>
          <a:p>
            <a:pPr algn="ctr"/>
            <a:r>
              <a:rPr lang="ar-SA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الكريم في موضعين (سورة الأحزاب</a:t>
            </a:r>
          </a:p>
          <a:p>
            <a:pPr algn="ctr"/>
            <a:r>
              <a:rPr lang="ar-SA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و سورة الشورى) ،</a:t>
            </a:r>
          </a:p>
          <a:p>
            <a:pPr algn="ctr"/>
            <a:r>
              <a:rPr lang="ar-SA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ابحث/ي عن الآيات !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59F3811-031C-4258-9069-3D020A1CE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8458" y="4032297"/>
            <a:ext cx="2703118" cy="269532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1A994ABE-D28E-40A3-BCCE-E4639AD46A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72" y="52620"/>
            <a:ext cx="4094987" cy="1435213"/>
          </a:xfrm>
          <a:prstGeom prst="rect">
            <a:avLst/>
          </a:prstGeom>
        </p:spPr>
      </p:pic>
      <p:sp>
        <p:nvSpPr>
          <p:cNvPr id="55" name="مستطيل 54">
            <a:extLst>
              <a:ext uri="{FF2B5EF4-FFF2-40B4-BE49-F238E27FC236}">
                <a16:creationId xmlns:a16="http://schemas.microsoft.com/office/drawing/2014/main" id="{4E82DAC0-154F-4E7F-8FD2-56E17532C616}"/>
              </a:ext>
            </a:extLst>
          </p:cNvPr>
          <p:cNvSpPr/>
          <p:nvPr/>
        </p:nvSpPr>
        <p:spPr>
          <a:xfrm>
            <a:off x="4136880" y="356155"/>
            <a:ext cx="40895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أفضل الأنبياء والرسل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BDFD4928-47B0-4FF6-B011-CE1D25E432BB}"/>
              </a:ext>
            </a:extLst>
          </p:cNvPr>
          <p:cNvSpPr txBox="1"/>
          <p:nvPr/>
        </p:nvSpPr>
        <p:spPr>
          <a:xfrm>
            <a:off x="6473371" y="1791368"/>
            <a:ext cx="5268686" cy="41549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</a:rPr>
              <a:t>قوله تعالى: </a:t>
            </a:r>
          </a:p>
          <a:p>
            <a:pPr algn="ctr"/>
            <a:r>
              <a:rPr lang="ar-SA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raditional Arabic" panose="02020603050405020304" pitchFamily="18" charset="-78"/>
              </a:rPr>
              <a:t>وَإِذْ أَخَذْنَا مِنَ النَّبِيِّينَ مِيثَاقَهُمْ وَمِنكَ وَمِن نُّوحٍ وَإِبْرَاهِيمَ </a:t>
            </a:r>
            <a:r>
              <a:rPr lang="ar-SA" sz="24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raditional Arabic" panose="02020603050405020304" pitchFamily="18" charset="-78"/>
              </a:rPr>
              <a:t>وَمُوسَىٰ</a:t>
            </a:r>
            <a:r>
              <a:rPr lang="ar-SA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raditional Arabic" panose="02020603050405020304" pitchFamily="18" charset="-78"/>
              </a:rPr>
              <a:t> وَعِيسَى ابْنِ مَرْيَمَ ۖ وَأَخَذْنَا مِنْهُم مِّيثَاقًا غَلِيظًا (7)الأحزاب</a:t>
            </a:r>
          </a:p>
          <a:p>
            <a:pPr algn="ctr"/>
            <a:endParaRPr lang="ar-SA" sz="24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</a:endParaRPr>
          </a:p>
          <a:p>
            <a:pPr algn="ctr"/>
            <a:r>
              <a:rPr lang="ar-SA" sz="2400" dirty="0">
                <a:solidFill>
                  <a:schemeClr val="accent1">
                    <a:lumMod val="50000"/>
                  </a:schemeClr>
                </a:solidFill>
              </a:rPr>
              <a:t>قوله تعالى:</a:t>
            </a:r>
            <a:br>
              <a:rPr lang="ar-SA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ar-SA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raditional Arabic" panose="02020603050405020304" pitchFamily="18" charset="-78"/>
              </a:rPr>
              <a:t>۞ شَرَعَ لَكُم مِّنَ الدِّينِ مَا </a:t>
            </a:r>
            <a:r>
              <a:rPr lang="ar-SA" sz="24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raditional Arabic" panose="02020603050405020304" pitchFamily="18" charset="-78"/>
              </a:rPr>
              <a:t>وَصَّىٰ</a:t>
            </a:r>
            <a:r>
              <a:rPr lang="ar-SA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raditional Arabic" panose="02020603050405020304" pitchFamily="18" charset="-78"/>
              </a:rPr>
              <a:t> بِهِ نُوحًا وَالَّذِي أَوْحَيْنَا إِلَيْكَ وَمَا وَصَّيْنَا بِهِ إِبْرَاهِيمَ </a:t>
            </a:r>
            <a:r>
              <a:rPr lang="ar-SA" sz="24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raditional Arabic" panose="02020603050405020304" pitchFamily="18" charset="-78"/>
              </a:rPr>
              <a:t>وَمُوسَىٰ</a:t>
            </a:r>
            <a:r>
              <a:rPr lang="ar-SA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raditional Arabic" panose="02020603050405020304" pitchFamily="18" charset="-78"/>
              </a:rPr>
              <a:t> </a:t>
            </a:r>
            <a:r>
              <a:rPr lang="ar-SA" sz="24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raditional Arabic" panose="02020603050405020304" pitchFamily="18" charset="-78"/>
              </a:rPr>
              <a:t>وَعِيسَىٰ</a:t>
            </a:r>
            <a:r>
              <a:rPr lang="ar-SA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raditional Arabic" panose="02020603050405020304" pitchFamily="18" charset="-78"/>
              </a:rPr>
              <a:t> ۖ أَنْ أَقِيمُوا الدِّينَ وَلَا تَتَفَرَّقُوا فِيهِ ۚ كَبُرَ عَلَى الْمُشْرِكِينَ مَا تَدْعُوهُمْ إِلَيْهِ ۚ اللَّهُ يَجْتَبِي إِلَيْهِ مَن يَشَاءُ وَيَهْدِي إِلَيْهِ مَن يُنِيبُ (13)الشورى</a:t>
            </a:r>
            <a:endParaRPr lang="ar-SA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9" name="Picture 2" descr="تناقض الايات القرانية فيما بينها">
            <a:extLst>
              <a:ext uri="{FF2B5EF4-FFF2-40B4-BE49-F238E27FC236}">
                <a16:creationId xmlns:a16="http://schemas.microsoft.com/office/drawing/2014/main" id="{A76AE2BE-8D5E-40EC-BC44-4537DA32A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13" y="4362656"/>
            <a:ext cx="3373367" cy="2285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7575798-FB2A-4026-9D70-8A82C1B047FE}"/>
              </a:ext>
            </a:extLst>
          </p:cNvPr>
          <p:cNvSpPr/>
          <p:nvPr/>
        </p:nvSpPr>
        <p:spPr>
          <a:xfrm>
            <a:off x="10250529" y="1125596"/>
            <a:ext cx="1491528" cy="574106"/>
          </a:xfrm>
          <a:prstGeom prst="roundRect">
            <a:avLst/>
          </a:prstGeom>
          <a:solidFill>
            <a:srgbClr val="D1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  <a:latin typeface="Tajawal" panose="00000500000000000000" pitchFamily="2" charset="-78"/>
              </a:rPr>
              <a:t>نشاط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  <a:latin typeface="Tajawal" panose="00000500000000000000" pitchFamily="2" charset="-78"/>
              </a:rPr>
              <a:t>ص62</a:t>
            </a:r>
          </a:p>
        </p:txBody>
      </p:sp>
    </p:spTree>
    <p:extLst>
      <p:ext uri="{BB962C8B-B14F-4D97-AF65-F5344CB8AC3E}">
        <p14:creationId xmlns:p14="http://schemas.microsoft.com/office/powerpoint/2010/main" val="42923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" name="صورة 20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9" y="1429131"/>
            <a:ext cx="6196693" cy="537624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640607" y="1882082"/>
            <a:ext cx="5138286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ar-SA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باستخدام استراتيجية التبرير المنطقي ، وضحي معنى قول الرسول </a:t>
            </a:r>
            <a:r>
              <a:rPr lang="ar-SA" sz="32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ﷺ</a:t>
            </a:r>
            <a:r>
              <a:rPr lang="ar-SA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 ،</a:t>
            </a:r>
          </a:p>
          <a:p>
            <a:pPr lvl="0" algn="ctr"/>
            <a:r>
              <a:rPr lang="ar-SA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و برري النهي عن المفاضلة !</a:t>
            </a:r>
            <a:endParaRPr lang="ar-SA" sz="3200" b="1" dirty="0">
              <a:solidFill>
                <a:schemeClr val="bg1"/>
              </a:solidFill>
              <a:latin typeface="Traditional Arabic" panose="02020603050405020304" pitchFamily="18" charset="-78"/>
            </a:endParaRPr>
          </a:p>
        </p:txBody>
      </p:sp>
      <p:sp>
        <p:nvSpPr>
          <p:cNvPr id="9" name="مستطيل ذو زوايا قطرية مستديرة 8"/>
          <p:cNvSpPr/>
          <p:nvPr/>
        </p:nvSpPr>
        <p:spPr>
          <a:xfrm>
            <a:off x="167679" y="6284794"/>
            <a:ext cx="3141578" cy="491319"/>
          </a:xfrm>
          <a:prstGeom prst="round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50000"/>
                  </a:schemeClr>
                </a:solidFill>
                <a:latin typeface="Traditional Arabic" panose="02020603050405020304" pitchFamily="18" charset="-78"/>
              </a:rPr>
              <a:t>استراتيجية التبرير المنطقي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7391314" y="3995586"/>
            <a:ext cx="3868199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ar-SA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قال </a:t>
            </a:r>
            <a:r>
              <a:rPr lang="ar-SA" sz="40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ﷺ :" لا تفضلوا بين انبياء الله "</a:t>
            </a:r>
            <a:r>
              <a:rPr lang="ar-SA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 </a:t>
            </a:r>
          </a:p>
        </p:txBody>
      </p:sp>
      <p:sp>
        <p:nvSpPr>
          <p:cNvPr id="2049" name="مستطيل 2048"/>
          <p:cNvSpPr/>
          <p:nvPr/>
        </p:nvSpPr>
        <p:spPr>
          <a:xfrm>
            <a:off x="918386" y="2971652"/>
            <a:ext cx="497151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نهى النبي صلى الله عليه وسلم </a:t>
            </a:r>
          </a:p>
          <a:p>
            <a:pPr algn="ctr"/>
            <a:r>
              <a:rPr lang="ar-SA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عن المفاضلة بين  الأنبياء </a:t>
            </a:r>
            <a:r>
              <a:rPr lang="ar-SA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سوى ما فضلهم الله سبحانه وتعالى وهم أولوا العزم من الرسل، </a:t>
            </a:r>
            <a:r>
              <a:rPr lang="ar-SA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و النهي أن تكون المفاضلة على وجه الحميّة </a:t>
            </a:r>
          </a:p>
          <a:p>
            <a:pPr algn="ctr"/>
            <a:r>
              <a:rPr lang="ar-SA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و العصبية </a:t>
            </a:r>
            <a:r>
              <a:rPr lang="ar-SA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أو على وجه التنقص للمفضول. </a:t>
            </a:r>
            <a:r>
              <a:rPr lang="ar-SA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و لا ينفي ذلك أن النبي محمد ﷺ أفضل الأنبياء والرسل والخلق أجمعين.</a:t>
            </a:r>
            <a:endParaRPr lang="ar-SA" sz="2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47A9F53-0697-4945-A008-0C601378AA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72" y="52620"/>
            <a:ext cx="4094987" cy="143521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8679880-D173-4D96-8BAF-B370EB4D3D27}"/>
              </a:ext>
            </a:extLst>
          </p:cNvPr>
          <p:cNvSpPr/>
          <p:nvPr/>
        </p:nvSpPr>
        <p:spPr>
          <a:xfrm>
            <a:off x="4136880" y="356155"/>
            <a:ext cx="40895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أفضل الأنبياء والرسل</a:t>
            </a:r>
          </a:p>
        </p:txBody>
      </p:sp>
    </p:spTree>
    <p:extLst>
      <p:ext uri="{BB962C8B-B14F-4D97-AF65-F5344CB8AC3E}">
        <p14:creationId xmlns:p14="http://schemas.microsoft.com/office/powerpoint/2010/main" val="22904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0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0264248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453345"/>
            <a:ext cx="8969828" cy="5107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758D13FD-2222-4F60-94D3-53CA90FF8B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72" y="52620"/>
            <a:ext cx="4094987" cy="1435213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6C784875-3656-4D0E-8093-059FCB8F552B}"/>
              </a:ext>
            </a:extLst>
          </p:cNvPr>
          <p:cNvSpPr/>
          <p:nvPr/>
        </p:nvSpPr>
        <p:spPr>
          <a:xfrm>
            <a:off x="4081575" y="356155"/>
            <a:ext cx="42001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ar-SA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خصائص النبي محمد</a:t>
            </a:r>
            <a:r>
              <a:rPr lang="ar-SA" sz="40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ﷺ</a:t>
            </a:r>
            <a:endParaRPr lang="ar-SA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982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687727" y="183276"/>
            <a:ext cx="1100012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ar-SA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من خلال مشاهدتك للمقطع السابق تذكر/ي بعض خصائص النبي محمد </a:t>
            </a:r>
            <a:r>
              <a:rPr lang="ar-SA" sz="36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ﷺ</a:t>
            </a:r>
          </a:p>
          <a:p>
            <a:pPr lvl="0" algn="ctr"/>
            <a:r>
              <a:rPr lang="ar-SA" sz="36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وشارك/ي بها صديقك/صديقتك !</a:t>
            </a:r>
          </a:p>
        </p:txBody>
      </p:sp>
      <p:pic>
        <p:nvPicPr>
          <p:cNvPr id="3076" name="Picture 4" descr="نتيجة بحث الصور عن محم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909" y="731320"/>
            <a:ext cx="2567200" cy="21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ICOR: Collaboration - AVID Martin">
            <a:extLst>
              <a:ext uri="{FF2B5EF4-FFF2-40B4-BE49-F238E27FC236}">
                <a16:creationId xmlns:a16="http://schemas.microsoft.com/office/drawing/2014/main" id="{6F1D1145-9AA0-4459-A09F-C9B179314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8858"/>
            <a:ext cx="4482010" cy="252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226FC8C-49F2-4E84-A086-4C05A344B321}"/>
              </a:ext>
            </a:extLst>
          </p:cNvPr>
          <p:cNvSpPr/>
          <p:nvPr/>
        </p:nvSpPr>
        <p:spPr>
          <a:xfrm>
            <a:off x="8108631" y="1541417"/>
            <a:ext cx="3579223" cy="50157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u="sng" dirty="0">
                <a:solidFill>
                  <a:srgbClr val="F1002C"/>
                </a:solidFill>
              </a:rPr>
              <a:t>خُذ واحدة*</a:t>
            </a:r>
          </a:p>
          <a:p>
            <a:pPr algn="ctr"/>
            <a:r>
              <a:rPr lang="ar-SA" sz="2400" dirty="0">
                <a:solidFill>
                  <a:schemeClr val="bg1">
                    <a:lumMod val="85000"/>
                  </a:schemeClr>
                </a:solidFill>
              </a:rPr>
              <a:t>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9B79455-15A7-452E-940C-63C4FEC2D0AD}"/>
              </a:ext>
            </a:extLst>
          </p:cNvPr>
          <p:cNvSpPr/>
          <p:nvPr/>
        </p:nvSpPr>
        <p:spPr>
          <a:xfrm>
            <a:off x="4306388" y="1541417"/>
            <a:ext cx="3579223" cy="50157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u="sng" dirty="0">
                <a:solidFill>
                  <a:srgbClr val="F1002C"/>
                </a:solidFill>
              </a:rPr>
              <a:t>أعط واحدة*</a:t>
            </a:r>
          </a:p>
          <a:p>
            <a:pPr algn="ctr"/>
            <a:r>
              <a:rPr lang="ar-SA" sz="2400" dirty="0">
                <a:solidFill>
                  <a:schemeClr val="bg1">
                    <a:lumMod val="85000"/>
                  </a:schemeClr>
                </a:solidFill>
              </a:rPr>
              <a:t>______________________________________________________________________________________________________________________________________________________________________________________________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05523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86142F5-83D7-4743-80D2-88D2F47CE4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72" y="52620"/>
            <a:ext cx="4094987" cy="143521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4DC80F7-7D17-456A-ADD5-3C37A753D455}"/>
              </a:ext>
            </a:extLst>
          </p:cNvPr>
          <p:cNvSpPr/>
          <p:nvPr/>
        </p:nvSpPr>
        <p:spPr>
          <a:xfrm>
            <a:off x="4081575" y="356155"/>
            <a:ext cx="42001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ar-SA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خصائص النبي محمد</a:t>
            </a:r>
            <a:r>
              <a:rPr lang="ar-SA" sz="40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ﷺ</a:t>
            </a:r>
            <a:endParaRPr lang="ar-SA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زاوية مطوية 4"/>
          <p:cNvSpPr/>
          <p:nvPr/>
        </p:nvSpPr>
        <p:spPr>
          <a:xfrm>
            <a:off x="7562850" y="1609769"/>
            <a:ext cx="4171949" cy="1097229"/>
          </a:xfrm>
          <a:prstGeom prst="foldedCorne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latin typeface="Traditional Arabic" panose="02020603050405020304" pitchFamily="18" charset="-78"/>
              </a:rPr>
              <a:t>النصر بالرعب مسيرة شهر.</a:t>
            </a:r>
          </a:p>
        </p:txBody>
      </p:sp>
      <p:sp>
        <p:nvSpPr>
          <p:cNvPr id="11" name="زاوية مطوية 10"/>
          <p:cNvSpPr/>
          <p:nvPr/>
        </p:nvSpPr>
        <p:spPr>
          <a:xfrm>
            <a:off x="3924299" y="1617759"/>
            <a:ext cx="3467099" cy="1089239"/>
          </a:xfrm>
          <a:prstGeom prst="foldedCorne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latin typeface="Traditional Arabic" panose="02020603050405020304" pitchFamily="18" charset="-78"/>
              </a:rPr>
              <a:t>جُعلت الأرض له ولأمته</a:t>
            </a:r>
          </a:p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latin typeface="Traditional Arabic" panose="02020603050405020304" pitchFamily="18" charset="-78"/>
              </a:rPr>
              <a:t> مسجِدًا وطهورًا.</a:t>
            </a:r>
          </a:p>
        </p:txBody>
      </p:sp>
      <p:sp>
        <p:nvSpPr>
          <p:cNvPr id="12" name="زاوية مطوية 11"/>
          <p:cNvSpPr/>
          <p:nvPr/>
        </p:nvSpPr>
        <p:spPr>
          <a:xfrm>
            <a:off x="3924298" y="2773425"/>
            <a:ext cx="3467099" cy="1050481"/>
          </a:xfrm>
          <a:prstGeom prst="foldedCorne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latin typeface="Traditional Arabic" panose="02020603050405020304" pitchFamily="18" charset="-78"/>
              </a:rPr>
              <a:t>أُحلت له الغنائم.</a:t>
            </a:r>
          </a:p>
        </p:txBody>
      </p:sp>
      <p:sp>
        <p:nvSpPr>
          <p:cNvPr id="13" name="زاوية مطوية 12"/>
          <p:cNvSpPr/>
          <p:nvPr/>
        </p:nvSpPr>
        <p:spPr>
          <a:xfrm>
            <a:off x="7562850" y="2754236"/>
            <a:ext cx="4171946" cy="1050481"/>
          </a:xfrm>
          <a:prstGeom prst="foldedCorne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latin typeface="Traditional Arabic" panose="02020603050405020304" pitchFamily="18" charset="-78"/>
              </a:rPr>
              <a:t>أُعطي الشفاعة للفصل بين</a:t>
            </a:r>
          </a:p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latin typeface="Traditional Arabic" panose="02020603050405020304" pitchFamily="18" charset="-78"/>
              </a:rPr>
              <a:t> العباد يوم القيامة</a:t>
            </a:r>
          </a:p>
        </p:txBody>
      </p:sp>
      <p:sp>
        <p:nvSpPr>
          <p:cNvPr id="14" name="زاوية مطوية 13"/>
          <p:cNvSpPr/>
          <p:nvPr/>
        </p:nvSpPr>
        <p:spPr>
          <a:xfrm>
            <a:off x="7562850" y="3923583"/>
            <a:ext cx="4171946" cy="1059466"/>
          </a:xfrm>
          <a:prstGeom prst="foldedCorne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latin typeface="Traditional Arabic" panose="02020603050405020304" pitchFamily="18" charset="-78"/>
              </a:rPr>
              <a:t>عموم رسالته للناس كافة والجن.</a:t>
            </a:r>
          </a:p>
        </p:txBody>
      </p:sp>
      <p:sp>
        <p:nvSpPr>
          <p:cNvPr id="15" name="زاوية مطوية 14"/>
          <p:cNvSpPr/>
          <p:nvPr/>
        </p:nvSpPr>
        <p:spPr>
          <a:xfrm>
            <a:off x="3924297" y="3898757"/>
            <a:ext cx="3467099" cy="1059465"/>
          </a:xfrm>
          <a:prstGeom prst="foldedCorne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latin typeface="Traditional Arabic" panose="02020603050405020304" pitchFamily="18" charset="-78"/>
              </a:rPr>
              <a:t>أُعطي جوامع الكلم.</a:t>
            </a:r>
          </a:p>
        </p:txBody>
      </p:sp>
      <p:sp>
        <p:nvSpPr>
          <p:cNvPr id="16" name="زاوية مطوية 15"/>
          <p:cNvSpPr/>
          <p:nvPr/>
        </p:nvSpPr>
        <p:spPr>
          <a:xfrm>
            <a:off x="3924297" y="5055023"/>
            <a:ext cx="3467099" cy="1059466"/>
          </a:xfrm>
          <a:prstGeom prst="foldedCorne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latin typeface="Traditional Arabic" panose="02020603050405020304" pitchFamily="18" charset="-78"/>
              </a:rPr>
              <a:t>خُتم به النبيون ، فلا نبي بعده.</a:t>
            </a:r>
          </a:p>
        </p:txBody>
      </p:sp>
      <p:pic>
        <p:nvPicPr>
          <p:cNvPr id="3076" name="Picture 4" descr="نتيجة بحث الصور عن محم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6" y="1307138"/>
            <a:ext cx="5003059" cy="427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زاوية مطوية 13">
            <a:extLst>
              <a:ext uri="{FF2B5EF4-FFF2-40B4-BE49-F238E27FC236}">
                <a16:creationId xmlns:a16="http://schemas.microsoft.com/office/drawing/2014/main" id="{3A1EA119-2C0C-4A39-B0BE-3305C9B4412F}"/>
              </a:ext>
            </a:extLst>
          </p:cNvPr>
          <p:cNvSpPr/>
          <p:nvPr/>
        </p:nvSpPr>
        <p:spPr>
          <a:xfrm>
            <a:off x="7562850" y="5103802"/>
            <a:ext cx="4171946" cy="1010687"/>
          </a:xfrm>
          <a:prstGeom prst="foldedCorne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latin typeface="Traditional Arabic" panose="02020603050405020304" pitchFamily="18" charset="-78"/>
              </a:rPr>
              <a:t>أخذ الله الميثاق على جميع الرسل والأنبياء بالإيمان به واتباعه.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2EAA2220-E504-4555-B22A-25B44E2BC50C}"/>
              </a:ext>
            </a:extLst>
          </p:cNvPr>
          <p:cNvSpPr/>
          <p:nvPr/>
        </p:nvSpPr>
        <p:spPr>
          <a:xfrm>
            <a:off x="10587413" y="140558"/>
            <a:ext cx="1491528" cy="574106"/>
          </a:xfrm>
          <a:prstGeom prst="roundRect">
            <a:avLst/>
          </a:prstGeom>
          <a:solidFill>
            <a:srgbClr val="D1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  <a:latin typeface="Tajawal" panose="00000500000000000000" pitchFamily="2" charset="-78"/>
              </a:rPr>
              <a:t>نشاط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  <a:latin typeface="Tajawal" panose="00000500000000000000" pitchFamily="2" charset="-78"/>
              </a:rPr>
              <a:t>ص63</a:t>
            </a:r>
          </a:p>
        </p:txBody>
      </p:sp>
    </p:spTree>
    <p:extLst>
      <p:ext uri="{BB962C8B-B14F-4D97-AF65-F5344CB8AC3E}">
        <p14:creationId xmlns:p14="http://schemas.microsoft.com/office/powerpoint/2010/main" val="5200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شريعة محم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72" y="1667008"/>
            <a:ext cx="7812528" cy="519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371">
            <a:off x="98380" y="563075"/>
            <a:ext cx="6943033" cy="5201054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938472" y="1907829"/>
            <a:ext cx="530267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والنبي محمد </a:t>
            </a:r>
            <a:r>
              <a:rPr lang="ar-SA" sz="4000" b="1" dirty="0">
                <a:solidFill>
                  <a:schemeClr val="accent2">
                    <a:lumMod val="75000"/>
                  </a:schemeClr>
                </a:solidFill>
                <a:latin typeface="Traditional Arabic" panose="02020603050405020304" pitchFamily="18" charset="-78"/>
              </a:rPr>
              <a:t>ﷺ </a:t>
            </a:r>
            <a:r>
              <a:rPr lang="ar-SA" sz="40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حُجة الله على خلقه </a:t>
            </a:r>
            <a:r>
              <a:rPr lang="ar-SA" sz="4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إلى يوم القيامة ويجب اتباعه، ولا يقبل الله من أحدٍ شريعة إ</a:t>
            </a:r>
            <a:r>
              <a:rPr lang="ar-SA" sz="40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لا شريعة مُحمد.</a:t>
            </a:r>
          </a:p>
        </p:txBody>
      </p:sp>
    </p:spTree>
    <p:extLst>
      <p:ext uri="{BB962C8B-B14F-4D97-AF65-F5344CB8AC3E}">
        <p14:creationId xmlns:p14="http://schemas.microsoft.com/office/powerpoint/2010/main" val="7242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82E9941-27A1-4343-87F2-3D21F211EC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72" y="52620"/>
            <a:ext cx="4094987" cy="143521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188581" y="2028766"/>
            <a:ext cx="79223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استنبطي وجه الدلالة من خلال أدلة القرآن الكريم :</a:t>
            </a:r>
            <a:endParaRPr lang="ar-SA" sz="44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aphicFrame>
        <p:nvGraphicFramePr>
          <p:cNvPr id="7" name="جدول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072732"/>
              </p:ext>
            </p:extLst>
          </p:nvPr>
        </p:nvGraphicFramePr>
        <p:xfrm>
          <a:off x="943429" y="2928836"/>
          <a:ext cx="10566400" cy="3094593"/>
        </p:xfrm>
        <a:graphic>
          <a:graphicData uri="http://schemas.openxmlformats.org/drawingml/2006/table">
            <a:tbl>
              <a:tblPr rtl="1" firstRow="1" bandRow="1">
                <a:tableStyleId>{ED083AE6-46FA-4A59-8FB0-9F97EB10719F}</a:tableStyleId>
              </a:tblPr>
              <a:tblGrid>
                <a:gridCol w="5283200">
                  <a:extLst>
                    <a:ext uri="{9D8B030D-6E8A-4147-A177-3AD203B41FA5}">
                      <a16:colId xmlns:a16="http://schemas.microsoft.com/office/drawing/2014/main" val="3297681268"/>
                    </a:ext>
                  </a:extLst>
                </a:gridCol>
                <a:gridCol w="5283200">
                  <a:extLst>
                    <a:ext uri="{9D8B030D-6E8A-4147-A177-3AD203B41FA5}">
                      <a16:colId xmlns:a16="http://schemas.microsoft.com/office/drawing/2014/main" val="2919820283"/>
                    </a:ext>
                  </a:extLst>
                </a:gridCol>
              </a:tblGrid>
              <a:tr h="1062417"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الدليل: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وجه</a:t>
                      </a:r>
                      <a:r>
                        <a:rPr lang="ar-SA" sz="44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 الدلالة: </a:t>
                      </a:r>
                      <a:endParaRPr lang="ar-SA" sz="44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8199318"/>
                  </a:ext>
                </a:extLst>
              </a:tr>
              <a:tr h="2032176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قال تعالى:</a:t>
                      </a:r>
                      <a:r>
                        <a:rPr lang="ar-SA" sz="40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 "</a:t>
                      </a:r>
                      <a:r>
                        <a:rPr lang="ar-SA" sz="4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وَمَا كُنْتَ تَتْلُو مِنْ قَبْلِهِ مِنْ كِتَابٍ وَلا تَخُطُّهُ بِيَمِينِكَ إِذًا لارْتَابَ الْمُبْطِلُونَ"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44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976715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85E96144-B980-4411-B59D-C2EC6CC94D25}"/>
              </a:ext>
            </a:extLst>
          </p:cNvPr>
          <p:cNvSpPr/>
          <p:nvPr/>
        </p:nvSpPr>
        <p:spPr>
          <a:xfrm>
            <a:off x="4905520" y="356155"/>
            <a:ext cx="25523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ar-SA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أدلة نبوته </a:t>
            </a:r>
            <a:r>
              <a:rPr lang="ar-SA" sz="40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ﷺ:</a:t>
            </a:r>
            <a:endParaRPr lang="ar-SA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C0E9182-1917-4444-AAED-9AB6EE93E65E}"/>
              </a:ext>
            </a:extLst>
          </p:cNvPr>
          <p:cNvSpPr/>
          <p:nvPr/>
        </p:nvSpPr>
        <p:spPr>
          <a:xfrm>
            <a:off x="1074057" y="4049486"/>
            <a:ext cx="5021943" cy="1843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i="0" u="none" strike="noStrike" baseline="0" dirty="0">
                <a:latin typeface="AlBayan"/>
              </a:rPr>
              <a:t>أنَّه أُمّيٌّ لا يكتب ولا يقرأ المكتوب، ومع ذلك جاء بهذا القرآن العظيم المشتمل على الشرائع القويمة، والأنباء العظيمة.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393174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F90B9B5-3BFE-4531-98AF-29BAF5920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72" y="52620"/>
            <a:ext cx="4094987" cy="143521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188581" y="2028766"/>
            <a:ext cx="79223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استنبطي وجه الدلالة من خلال أدلة القرآن الكريم :</a:t>
            </a:r>
            <a:endParaRPr lang="ar-SA" sz="44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aphicFrame>
        <p:nvGraphicFramePr>
          <p:cNvPr id="7" name="جدول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008429"/>
              </p:ext>
            </p:extLst>
          </p:nvPr>
        </p:nvGraphicFramePr>
        <p:xfrm>
          <a:off x="943429" y="2928836"/>
          <a:ext cx="10566400" cy="3094593"/>
        </p:xfrm>
        <a:graphic>
          <a:graphicData uri="http://schemas.openxmlformats.org/drawingml/2006/table">
            <a:tbl>
              <a:tblPr rtl="1" firstRow="1" bandRow="1">
                <a:tableStyleId>{ED083AE6-46FA-4A59-8FB0-9F97EB10719F}</a:tableStyleId>
              </a:tblPr>
              <a:tblGrid>
                <a:gridCol w="5283200">
                  <a:extLst>
                    <a:ext uri="{9D8B030D-6E8A-4147-A177-3AD203B41FA5}">
                      <a16:colId xmlns:a16="http://schemas.microsoft.com/office/drawing/2014/main" val="3297681268"/>
                    </a:ext>
                  </a:extLst>
                </a:gridCol>
                <a:gridCol w="5283200">
                  <a:extLst>
                    <a:ext uri="{9D8B030D-6E8A-4147-A177-3AD203B41FA5}">
                      <a16:colId xmlns:a16="http://schemas.microsoft.com/office/drawing/2014/main" val="2919820283"/>
                    </a:ext>
                  </a:extLst>
                </a:gridCol>
              </a:tblGrid>
              <a:tr h="1062417"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الدليل: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وجه</a:t>
                      </a:r>
                      <a:r>
                        <a:rPr lang="ar-SA" sz="44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 الدلالة: </a:t>
                      </a:r>
                      <a:endParaRPr lang="ar-SA" sz="44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8199318"/>
                  </a:ext>
                </a:extLst>
              </a:tr>
              <a:tr h="2032176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قال تعالى:</a:t>
                      </a:r>
                      <a:r>
                        <a:rPr lang="ar-SA" sz="40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 "</a:t>
                      </a:r>
                      <a:r>
                        <a:rPr lang="ar-SA" sz="4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ذَلِكَ مِنْ أَنْبَاءِ الْغَيْبِ نُوحِيهِ إِلَيْكَ وَمَا كُنْتَ لَدَيْهِمْ إِذْ أَجْمَعُوا أَمْرَهُمْ وَهُمْ يَمْكُرُونَ"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44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976715"/>
                  </a:ext>
                </a:extLst>
              </a:tr>
            </a:tbl>
          </a:graphicData>
        </a:graphic>
      </p:graphicFrame>
      <p:sp>
        <p:nvSpPr>
          <p:cNvPr id="11" name="مستطيل 10">
            <a:extLst>
              <a:ext uri="{FF2B5EF4-FFF2-40B4-BE49-F238E27FC236}">
                <a16:creationId xmlns:a16="http://schemas.microsoft.com/office/drawing/2014/main" id="{C378F727-41DE-48EB-A592-6BC08CB9714B}"/>
              </a:ext>
            </a:extLst>
          </p:cNvPr>
          <p:cNvSpPr/>
          <p:nvPr/>
        </p:nvSpPr>
        <p:spPr>
          <a:xfrm>
            <a:off x="4905520" y="356155"/>
            <a:ext cx="25523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ar-SA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أدلة نبوته </a:t>
            </a:r>
            <a:r>
              <a:rPr lang="ar-SA" sz="40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ﷺ:</a:t>
            </a:r>
            <a:endParaRPr lang="ar-SA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5098D91-C0DA-4546-8893-DB176C9E230F}"/>
              </a:ext>
            </a:extLst>
          </p:cNvPr>
          <p:cNvSpPr/>
          <p:nvPr/>
        </p:nvSpPr>
        <p:spPr>
          <a:xfrm>
            <a:off x="1074057" y="4085955"/>
            <a:ext cx="5021943" cy="1843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i="0" u="none" strike="noStrike" baseline="0" dirty="0">
                <a:latin typeface="AlBayan"/>
              </a:rPr>
              <a:t>ما اشتمل عليه من قصص الأنبياء مما هو من علم الغيب كما قال تعالى بعد قصة يوسف عليه السلام.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99349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5E385D2D-17C0-466E-A809-F2E070680D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72" y="52620"/>
            <a:ext cx="4094987" cy="1435213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9A37DF93-5B80-4A9C-937B-C7AB6D17E09D}"/>
              </a:ext>
            </a:extLst>
          </p:cNvPr>
          <p:cNvSpPr/>
          <p:nvPr/>
        </p:nvSpPr>
        <p:spPr>
          <a:xfrm>
            <a:off x="4976854" y="356155"/>
            <a:ext cx="24096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ar-SA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أدلة نبوته </a:t>
            </a:r>
            <a:r>
              <a:rPr lang="ar-SA" sz="40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ﷺ</a:t>
            </a:r>
            <a:endParaRPr lang="ar-SA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643016" y="1791368"/>
            <a:ext cx="9704884" cy="255454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شارك/ي مجموعتك في عملية العصف الذهني في إيجاد</a:t>
            </a:r>
          </a:p>
          <a:p>
            <a:pPr algn="ctr"/>
            <a:r>
              <a:rPr lang="ar-SA" sz="40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 امورًا أوحى بها الله سبحانه وتعالى لنبيه محمد صلى الله عليه وسلم ، أو من الأحاديث الشريفة تم اكتشافها </a:t>
            </a:r>
          </a:p>
          <a:p>
            <a:pPr algn="ctr"/>
            <a:r>
              <a:rPr lang="ar-SA" sz="40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علميًا و بعد أبحاث مُطولة!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42690"/>
            <a:ext cx="4557486" cy="313657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285" y="3121470"/>
            <a:ext cx="4174939" cy="417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8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42690"/>
            <a:ext cx="4557486" cy="3136578"/>
          </a:xfrm>
          <a:prstGeom prst="rect">
            <a:avLst/>
          </a:prstGeom>
        </p:spPr>
      </p:pic>
      <p:pic>
        <p:nvPicPr>
          <p:cNvPr id="5122" name="Picture 2" descr="نتيجة بحث الصور عن كأنما يصعد في السما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86" y="202520"/>
            <a:ext cx="6309632" cy="630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92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04" y="1916833"/>
            <a:ext cx="4846124" cy="3878957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317500"/>
            <a:ext cx="5822685" cy="582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5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A3DC4BF-41E8-49F9-A1C5-C42A2DF64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72" y="52620"/>
            <a:ext cx="4094987" cy="143521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188581" y="2028766"/>
            <a:ext cx="79223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استنبطي وجه الدلالة من خلال أدلة القرآن الكريم :</a:t>
            </a:r>
            <a:endParaRPr lang="ar-SA" sz="44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aphicFrame>
        <p:nvGraphicFramePr>
          <p:cNvPr id="7" name="جدول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905827"/>
              </p:ext>
            </p:extLst>
          </p:nvPr>
        </p:nvGraphicFramePr>
        <p:xfrm>
          <a:off x="943429" y="2928836"/>
          <a:ext cx="10566400" cy="3592257"/>
        </p:xfrm>
        <a:graphic>
          <a:graphicData uri="http://schemas.openxmlformats.org/drawingml/2006/table">
            <a:tbl>
              <a:tblPr rtl="1" firstRow="1" bandRow="1">
                <a:tableStyleId>{ED083AE6-46FA-4A59-8FB0-9F97EB10719F}</a:tableStyleId>
              </a:tblPr>
              <a:tblGrid>
                <a:gridCol w="5283200">
                  <a:extLst>
                    <a:ext uri="{9D8B030D-6E8A-4147-A177-3AD203B41FA5}">
                      <a16:colId xmlns:a16="http://schemas.microsoft.com/office/drawing/2014/main" val="3297681268"/>
                    </a:ext>
                  </a:extLst>
                </a:gridCol>
                <a:gridCol w="5283200">
                  <a:extLst>
                    <a:ext uri="{9D8B030D-6E8A-4147-A177-3AD203B41FA5}">
                      <a16:colId xmlns:a16="http://schemas.microsoft.com/office/drawing/2014/main" val="2919820283"/>
                    </a:ext>
                  </a:extLst>
                </a:gridCol>
              </a:tblGrid>
              <a:tr h="1062417"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الدليل: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وجه</a:t>
                      </a:r>
                      <a:r>
                        <a:rPr lang="ar-SA" sz="44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 الدلالة: </a:t>
                      </a:r>
                      <a:endParaRPr lang="ar-SA" sz="44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8199318"/>
                  </a:ext>
                </a:extLst>
              </a:tr>
              <a:tr h="2032176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قال تعالى:</a:t>
                      </a:r>
                      <a:r>
                        <a:rPr lang="ar-SA" sz="40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 "</a:t>
                      </a:r>
                      <a:r>
                        <a:rPr lang="ar-SA" sz="4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قُل لَّئِنِ اجْتَمَعَتِ الْإِنسُ وَالْجِنُّ </a:t>
                      </a:r>
                      <a:r>
                        <a:rPr lang="ar-SA" sz="40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عَلَىٰ</a:t>
                      </a:r>
                      <a:r>
                        <a:rPr lang="ar-SA" sz="4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 أَن يَأْتُوا بِمِثْلِ </a:t>
                      </a:r>
                      <a:r>
                        <a:rPr lang="ar-SA" sz="40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هَٰذَا</a:t>
                      </a:r>
                      <a:r>
                        <a:rPr lang="ar-SA" sz="4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 الْقُرْآنِ لَا يَأْتُونَ بِمِثْلِهِ وَلَوْ كَانَ بَعْضُهُمْ لِبَعْضٍ ظَهِيرًا"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44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976715"/>
                  </a:ext>
                </a:extLst>
              </a:tr>
            </a:tbl>
          </a:graphicData>
        </a:graphic>
      </p:graphicFrame>
      <p:sp>
        <p:nvSpPr>
          <p:cNvPr id="2" name="مستطيل 1">
            <a:extLst>
              <a:ext uri="{FF2B5EF4-FFF2-40B4-BE49-F238E27FC236}">
                <a16:creationId xmlns:a16="http://schemas.microsoft.com/office/drawing/2014/main" id="{A0178177-EF97-4A43-9638-D9B7974C7AAA}"/>
              </a:ext>
            </a:extLst>
          </p:cNvPr>
          <p:cNvSpPr/>
          <p:nvPr/>
        </p:nvSpPr>
        <p:spPr>
          <a:xfrm>
            <a:off x="4905520" y="356155"/>
            <a:ext cx="25523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ar-SA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أدلة نبوته </a:t>
            </a:r>
            <a:r>
              <a:rPr lang="ar-SA" sz="40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ﷺ:</a:t>
            </a:r>
            <a:endParaRPr lang="ar-SA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03AF7AD-DB66-4C66-8103-E4664ED968BA}"/>
              </a:ext>
            </a:extLst>
          </p:cNvPr>
          <p:cNvSpPr/>
          <p:nvPr/>
        </p:nvSpPr>
        <p:spPr>
          <a:xfrm>
            <a:off x="1074057" y="4214875"/>
            <a:ext cx="5021943" cy="1843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إعجاز القرآن للبشرية بل للثقلين أن يأتوا بمثله أو بعشر سور مثله أو سورة من مثله، ولهذا تحداهم الله</a:t>
            </a:r>
          </a:p>
        </p:txBody>
      </p:sp>
    </p:spTree>
    <p:extLst>
      <p:ext uri="{BB962C8B-B14F-4D97-AF65-F5344CB8AC3E}">
        <p14:creationId xmlns:p14="http://schemas.microsoft.com/office/powerpoint/2010/main" val="288651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980C23C5-AB25-45A9-B6E8-000E68DFB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9" y="56272"/>
            <a:ext cx="10729494" cy="643848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E6E9258-ECB8-4483-BEDE-41B4359BF978}"/>
              </a:ext>
            </a:extLst>
          </p:cNvPr>
          <p:cNvSpPr txBox="1"/>
          <p:nvPr/>
        </p:nvSpPr>
        <p:spPr>
          <a:xfrm>
            <a:off x="6414868" y="347960"/>
            <a:ext cx="43720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  <a:latin typeface="AlBayan"/>
              </a:rPr>
              <a:t>من خلال دراستي: أَكتُب مقالاً أبيّن فيه خصائص النبي محمد ﷺ،</a:t>
            </a:r>
          </a:p>
          <a:p>
            <a:r>
              <a:rPr lang="ar-SA" sz="2800" b="1" dirty="0">
                <a:solidFill>
                  <a:srgbClr val="C00000"/>
                </a:solidFill>
                <a:latin typeface="AlBayan"/>
              </a:rPr>
              <a:t>مدعماً مقالي بالأدلة الشرعية والعقلية المناسبة.</a:t>
            </a:r>
            <a:endParaRPr lang="ar-SA" sz="2800" b="1" i="0" u="none" strike="noStrike" baseline="0" dirty="0">
              <a:solidFill>
                <a:srgbClr val="C00000"/>
              </a:solidFill>
              <a:latin typeface="AlBayan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BD314BCA-8BC3-4DA6-BAA7-5F331E581692}"/>
              </a:ext>
            </a:extLst>
          </p:cNvPr>
          <p:cNvGrpSpPr/>
          <p:nvPr/>
        </p:nvGrpSpPr>
        <p:grpSpPr>
          <a:xfrm>
            <a:off x="11148340" y="3888253"/>
            <a:ext cx="3235802" cy="2969747"/>
            <a:chOff x="5320805" y="3868885"/>
            <a:chExt cx="3235802" cy="2969747"/>
          </a:xfrm>
        </p:grpSpPr>
        <p:pic>
          <p:nvPicPr>
            <p:cNvPr id="11" name="صورة 10" descr="صورة تحتوي على رسم&#10;&#10;تم إنشاء الوصف تلقائياً">
              <a:extLst>
                <a:ext uri="{FF2B5EF4-FFF2-40B4-BE49-F238E27FC236}">
                  <a16:creationId xmlns:a16="http://schemas.microsoft.com/office/drawing/2014/main" id="{19DA2DD4-8246-4BA6-903B-9EEC110E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13" b="98709" l="10000" r="90000">
                          <a14:foregroundMark x1="54000" y1="29298" x2="54000" y2="29298"/>
                          <a14:foregroundMark x1="39481" y1="24697" x2="39630" y2="24697"/>
                          <a14:foregroundMark x1="44296" y1="25827" x2="44296" y2="25827"/>
                          <a14:foregroundMark x1="52593" y1="8797" x2="53704" y2="8797"/>
                          <a14:foregroundMark x1="57778" y1="8797" x2="57778" y2="8797"/>
                          <a14:foregroundMark x1="57037" y1="8797" x2="57037" y2="8797"/>
                          <a14:foregroundMark x1="49778" y1="3793" x2="49778" y2="3793"/>
                          <a14:foregroundMark x1="56148" y1="29298" x2="43037" y2="27199"/>
                          <a14:foregroundMark x1="39111" y1="97902" x2="39111" y2="97902"/>
                          <a14:foregroundMark x1="38963" y1="97902" x2="41407" y2="86521"/>
                          <a14:foregroundMark x1="23333" y1="95238" x2="45481" y2="88620"/>
                          <a14:foregroundMark x1="17111" y1="95964" x2="22593" y2="90153"/>
                          <a14:foregroundMark x1="22593" y1="90153" x2="28519" y2="86764"/>
                          <a14:foregroundMark x1="28519" y1="86764" x2="34889" y2="85795"/>
                          <a14:foregroundMark x1="34889" y1="85795" x2="48519" y2="86279"/>
                          <a14:foregroundMark x1="48519" y1="86279" x2="49037" y2="93382"/>
                          <a14:foregroundMark x1="49037" y1="93382" x2="42815" y2="98709"/>
                          <a14:foregroundMark x1="33481" y1="96529" x2="33481" y2="96529"/>
                          <a14:foregroundMark x1="51333" y1="84584" x2="51926" y2="84746"/>
                          <a14:foregroundMark x1="45704" y1="78773" x2="45704" y2="78773"/>
                          <a14:foregroundMark x1="45704" y1="78773" x2="46963" y2="78612"/>
                          <a14:foregroundMark x1="50148" y1="84746" x2="47111" y2="83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805" y="3868885"/>
              <a:ext cx="3235802" cy="2969747"/>
            </a:xfrm>
            <a:prstGeom prst="rect">
              <a:avLst/>
            </a:prstGeom>
          </p:spPr>
        </p:pic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15847C23-6103-4694-A672-A77EA1C22600}"/>
                </a:ext>
              </a:extLst>
            </p:cNvPr>
            <p:cNvSpPr/>
            <p:nvPr/>
          </p:nvSpPr>
          <p:spPr>
            <a:xfrm>
              <a:off x="6586330" y="4306957"/>
              <a:ext cx="715618" cy="874643"/>
            </a:xfrm>
            <a:prstGeom prst="ellipse">
              <a:avLst/>
            </a:prstGeom>
            <a:solidFill>
              <a:srgbClr val="E9AE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AE73B23-EDDF-4D81-80F9-95D93ADAECE6}"/>
              </a:ext>
            </a:extLst>
          </p:cNvPr>
          <p:cNvSpPr txBox="1"/>
          <p:nvPr/>
        </p:nvSpPr>
        <p:spPr>
          <a:xfrm>
            <a:off x="1132309" y="347960"/>
            <a:ext cx="467091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4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AlBayan"/>
              </a:rPr>
              <a:t>أنه</a:t>
            </a:r>
            <a:r>
              <a:rPr lang="ar-SA" sz="2400" b="1" i="0" u="none" strike="noStrike" dirty="0">
                <a:solidFill>
                  <a:schemeClr val="accent1">
                    <a:lumMod val="50000"/>
                  </a:schemeClr>
                </a:solidFill>
                <a:latin typeface="AlBayan"/>
              </a:rPr>
              <a:t> أُعطيَّ الشفاعة العظمى قال تعالى: </a:t>
            </a:r>
          </a:p>
          <a:p>
            <a:r>
              <a:rPr lang="ar-SA" sz="2400" b="1" i="0" u="none" strike="noStrike" dirty="0">
                <a:solidFill>
                  <a:schemeClr val="accent6">
                    <a:lumMod val="75000"/>
                  </a:schemeClr>
                </a:solidFill>
                <a:latin typeface="AlBayan"/>
              </a:rPr>
              <a:t>{ عسى أن يبعثك ربك مقامًا محمودًا } </a:t>
            </a:r>
            <a:r>
              <a:rPr lang="ar-SA" sz="2400" b="1" i="0" u="none" strike="noStrike" dirty="0">
                <a:solidFill>
                  <a:schemeClr val="accent1">
                    <a:lumMod val="50000"/>
                  </a:schemeClr>
                </a:solidFill>
                <a:latin typeface="AlBayan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400" b="1" baseline="0" dirty="0">
                <a:solidFill>
                  <a:schemeClr val="accent1">
                    <a:lumMod val="50000"/>
                  </a:schemeClr>
                </a:solidFill>
                <a:latin typeface="AlBayan"/>
              </a:rPr>
              <a:t>أن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AlBayan"/>
              </a:rPr>
              <a:t> الله غفر له ما تقدم من ذنبه وما تأخر.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4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AlBayan"/>
              </a:rPr>
              <a:t>أن</a:t>
            </a:r>
            <a:r>
              <a:rPr lang="ar-SA" sz="2400" b="1" i="0" u="none" strike="noStrike" dirty="0">
                <a:solidFill>
                  <a:schemeClr val="accent1">
                    <a:lumMod val="50000"/>
                  </a:schemeClr>
                </a:solidFill>
                <a:latin typeface="AlBayan"/>
              </a:rPr>
              <a:t> الله أعطاه مفاتيح خزائن الأرض ففتحت لأمته كنوز فارس والروم.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AlBayan"/>
              </a:rPr>
              <a:t>أن الله حفظ الكتاب الذي أنزل عليه فقال :</a:t>
            </a:r>
          </a:p>
          <a:p>
            <a:r>
              <a:rPr lang="ar-SA" sz="2400" b="1" dirty="0">
                <a:solidFill>
                  <a:schemeClr val="accent6">
                    <a:lumMod val="75000"/>
                  </a:schemeClr>
                </a:solidFill>
                <a:latin typeface="AlBayan"/>
              </a:rPr>
              <a:t>{إنا نحن نزلنا الذكر وإنّا له لحافظون} 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AlBayan"/>
              </a:rPr>
              <a:t>أن الله نسخ برسالته جميع الشرائع التي كانت قبل الإسلام، قال تعالى: </a:t>
            </a:r>
            <a:r>
              <a:rPr lang="ar-SA" sz="2400" b="1" dirty="0">
                <a:solidFill>
                  <a:schemeClr val="accent6">
                    <a:lumMod val="75000"/>
                  </a:schemeClr>
                </a:solidFill>
                <a:latin typeface="AlBayan"/>
              </a:rPr>
              <a:t>{ اليوم أكملت لكم دينكم و أتممت عليكم نعمتي و رضيت لكم الإسلام دينًا }.</a:t>
            </a:r>
            <a:endParaRPr lang="ar-SA" sz="2400" b="1" i="0" u="none" strike="noStrike" baseline="0" dirty="0">
              <a:solidFill>
                <a:schemeClr val="accent6">
                  <a:lumMod val="75000"/>
                </a:schemeClr>
              </a:solidFill>
              <a:latin typeface="AlBayan"/>
            </a:endParaRPr>
          </a:p>
        </p:txBody>
      </p:sp>
      <p:sp>
        <p:nvSpPr>
          <p:cNvPr id="14" name="شريط: منحني ومائل لأعلى 13">
            <a:extLst>
              <a:ext uri="{FF2B5EF4-FFF2-40B4-BE49-F238E27FC236}">
                <a16:creationId xmlns:a16="http://schemas.microsoft.com/office/drawing/2014/main" id="{1B2BB596-BAC1-4C39-9856-C022D9AE4F11}"/>
              </a:ext>
            </a:extLst>
          </p:cNvPr>
          <p:cNvSpPr/>
          <p:nvPr/>
        </p:nvSpPr>
        <p:spPr>
          <a:xfrm>
            <a:off x="6636583" y="2611364"/>
            <a:ext cx="3910818" cy="988471"/>
          </a:xfrm>
          <a:prstGeom prst="ellipseRibbon2">
            <a:avLst>
              <a:gd name="adj1" fmla="val 10768"/>
              <a:gd name="adj2" fmla="val 100000"/>
              <a:gd name="adj3" fmla="val 12500"/>
            </a:avLst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خصائص النبي محمد ﷺ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7DA7581-87A2-403A-B977-38324F086D22}"/>
              </a:ext>
            </a:extLst>
          </p:cNvPr>
          <p:cNvSpPr/>
          <p:nvPr/>
        </p:nvSpPr>
        <p:spPr>
          <a:xfrm>
            <a:off x="371083" y="6188074"/>
            <a:ext cx="176202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مهارة الطلاقة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21BB51E-A6BD-4299-A92F-17148C387EA2}"/>
              </a:ext>
            </a:extLst>
          </p:cNvPr>
          <p:cNvSpPr/>
          <p:nvPr/>
        </p:nvSpPr>
        <p:spPr>
          <a:xfrm>
            <a:off x="6324454" y="1850910"/>
            <a:ext cx="1491528" cy="574106"/>
          </a:xfrm>
          <a:prstGeom prst="roundRect">
            <a:avLst/>
          </a:prstGeom>
          <a:solidFill>
            <a:srgbClr val="D1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  <a:latin typeface="Tajawal" panose="00000500000000000000" pitchFamily="2" charset="-78"/>
              </a:rPr>
              <a:t>نشاط فردي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  <a:latin typeface="Tajawal" panose="00000500000000000000" pitchFamily="2" charset="-78"/>
              </a:rPr>
              <a:t>ص64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5C91B9E-7F22-4023-B94A-BE9C189F5012}"/>
              </a:ext>
            </a:extLst>
          </p:cNvPr>
          <p:cNvSpPr txBox="1"/>
          <p:nvPr/>
        </p:nvSpPr>
        <p:spPr>
          <a:xfrm>
            <a:off x="6284262" y="3599835"/>
            <a:ext cx="45034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lBayan"/>
                <a:ea typeface="+mn-ea"/>
                <a:cs typeface="Arial" panose="020B0604020202020204" pitchFamily="34" charset="0"/>
              </a:rPr>
              <a:t>اختص الله نبيه ﷺ بخصائص دون غيره من الأنبياء تشريفًا و تكريمًا له مما يدل على عظيم منزلته، فمن خصائصه: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lBayan"/>
                <a:ea typeface="+mn-ea"/>
                <a:cs typeface="Arial" panose="020B0604020202020204" pitchFamily="34" charset="0"/>
              </a:rPr>
              <a:t>أول من تنشق عنه الأرض يوم القيامة ويُعطى لواء الحمد، وأول من يدخل الجنة، وفي الحديث: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lBayan"/>
                <a:ea typeface="+mn-ea"/>
                <a:cs typeface="Arial" panose="020B0604020202020204" pitchFamily="34" charset="0"/>
              </a:rPr>
              <a:t>{أنا سيد ولد آدم يوم القيامة و أول من ينشق عنه القبر}.</a:t>
            </a:r>
          </a:p>
        </p:txBody>
      </p:sp>
    </p:spTree>
    <p:extLst>
      <p:ext uri="{BB962C8B-B14F-4D97-AF65-F5344CB8AC3E}">
        <p14:creationId xmlns:p14="http://schemas.microsoft.com/office/powerpoint/2010/main" val="251368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ذو زوايا قطرية مستديرة 7"/>
          <p:cNvSpPr/>
          <p:nvPr/>
        </p:nvSpPr>
        <p:spPr>
          <a:xfrm>
            <a:off x="2857500" y="192484"/>
            <a:ext cx="8894223" cy="712524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DEB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2530764" y="258677"/>
            <a:ext cx="959227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بالتعاون مع صديقاتُكِ في المجموعة سجّلي ما تعلمته في شريط الذكريات!</a:t>
            </a:r>
            <a:endParaRPr lang="ar-SA" sz="3600" b="1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466" b="98083" l="3195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91" r="50767"/>
          <a:stretch/>
        </p:blipFill>
        <p:spPr>
          <a:xfrm>
            <a:off x="0" y="3426328"/>
            <a:ext cx="3500896" cy="2937480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89894" l="0" r="99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03" y="-601980"/>
            <a:ext cx="6511290" cy="6096000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89894" l="0" r="99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83" y="1943100"/>
            <a:ext cx="6511290" cy="6096000"/>
          </a:xfrm>
          <a:prstGeom prst="rect">
            <a:avLst/>
          </a:prstGeom>
        </p:spPr>
      </p:pic>
      <p:sp>
        <p:nvSpPr>
          <p:cNvPr id="13" name="مستطيل ذو زوايا قطرية مستديرة 12"/>
          <p:cNvSpPr/>
          <p:nvPr/>
        </p:nvSpPr>
        <p:spPr>
          <a:xfrm>
            <a:off x="51758" y="6181205"/>
            <a:ext cx="3301041" cy="642289"/>
          </a:xfrm>
          <a:prstGeom prst="round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شريط الذكريات</a:t>
            </a:r>
          </a:p>
        </p:txBody>
      </p:sp>
    </p:spTree>
    <p:extLst>
      <p:ext uri="{BB962C8B-B14F-4D97-AF65-F5344CB8AC3E}">
        <p14:creationId xmlns:p14="http://schemas.microsoft.com/office/powerpoint/2010/main" val="420193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مستطيل 40"/>
          <p:cNvSpPr/>
          <p:nvPr/>
        </p:nvSpPr>
        <p:spPr>
          <a:xfrm>
            <a:off x="391889" y="722022"/>
            <a:ext cx="1006406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solidFill>
                  <a:srgbClr val="A1A3A2"/>
                </a:solidFill>
                <a:latin typeface="Calibri"/>
                <a:cs typeface="Calibri"/>
                <a:sym typeface="Calibri"/>
              </a:rPr>
              <a:t>بارك الله فيكم ابنائي الطلاب ، بناتي الطالبات ..</a:t>
            </a:r>
          </a:p>
          <a:p>
            <a:pPr algn="ctr"/>
            <a:r>
              <a:rPr lang="ar-SA" sz="3200" b="1" dirty="0">
                <a:solidFill>
                  <a:srgbClr val="A1A3A2"/>
                </a:solidFill>
                <a:latin typeface="Calibri"/>
                <a:cs typeface="Calibri"/>
                <a:sym typeface="Calibri"/>
              </a:rPr>
              <a:t>ووفقكم لما يُحب ويرضى </a:t>
            </a:r>
          </a:p>
        </p:txBody>
      </p:sp>
      <p:pic>
        <p:nvPicPr>
          <p:cNvPr id="42" name="صورة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60" y="2014437"/>
            <a:ext cx="5878511" cy="3089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Picture 2" descr="نتيجة بحث الصور عن ورد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91" y="1584041"/>
            <a:ext cx="2849223" cy="395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مستطيل مستدير الزوايا 43"/>
          <p:cNvSpPr/>
          <p:nvPr/>
        </p:nvSpPr>
        <p:spPr>
          <a:xfrm>
            <a:off x="0" y="5288705"/>
            <a:ext cx="12192000" cy="156929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b="1" dirty="0">
                <a:solidFill>
                  <a:srgbClr val="00B05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للمزيد من العروض</a:t>
            </a:r>
            <a:endParaRPr lang="en-US" sz="3600" b="1" dirty="0">
              <a:solidFill>
                <a:srgbClr val="00B05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en-US" sz="3600" b="1" dirty="0">
                <a:solidFill>
                  <a:srgbClr val="00B05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+966 564378627</a:t>
            </a:r>
          </a:p>
        </p:txBody>
      </p:sp>
      <p:pic>
        <p:nvPicPr>
          <p:cNvPr id="45" name="صورة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730" y="6073352"/>
            <a:ext cx="500441" cy="50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69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5DF5C34A-7401-44E5-A64F-56D9D12319C5}"/>
              </a:ext>
            </a:extLst>
          </p:cNvPr>
          <p:cNvSpPr/>
          <p:nvPr/>
        </p:nvSpPr>
        <p:spPr>
          <a:xfrm>
            <a:off x="6257193" y="115853"/>
            <a:ext cx="3372442" cy="584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  <a:cs typeface="Calibri"/>
                <a:sym typeface="Calibri"/>
              </a:rPr>
              <a:t>مراجعة الدرس السابق:</a:t>
            </a:r>
            <a:endParaRPr lang="ar-SA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" name="Group 28">
            <a:extLst>
              <a:ext uri="{FF2B5EF4-FFF2-40B4-BE49-F238E27FC236}">
                <a16:creationId xmlns:a16="http://schemas.microsoft.com/office/drawing/2014/main" id="{046914AC-9E69-4A8A-93A5-F9254DA52CF1}"/>
              </a:ext>
            </a:extLst>
          </p:cNvPr>
          <p:cNvGrpSpPr/>
          <p:nvPr/>
        </p:nvGrpSpPr>
        <p:grpSpPr>
          <a:xfrm>
            <a:off x="6647270" y="772708"/>
            <a:ext cx="2592288" cy="180858"/>
            <a:chOff x="5364088" y="1664804"/>
            <a:chExt cx="3096344" cy="216024"/>
          </a:xfrm>
        </p:grpSpPr>
        <p:grpSp>
          <p:nvGrpSpPr>
            <p:cNvPr id="6" name="Group 18">
              <a:extLst>
                <a:ext uri="{FF2B5EF4-FFF2-40B4-BE49-F238E27FC236}">
                  <a16:creationId xmlns:a16="http://schemas.microsoft.com/office/drawing/2014/main" id="{3F9F0268-84ED-4D32-A485-F2923A1CEE54}"/>
                </a:ext>
              </a:extLst>
            </p:cNvPr>
            <p:cNvGrpSpPr/>
            <p:nvPr/>
          </p:nvGrpSpPr>
          <p:grpSpPr>
            <a:xfrm>
              <a:off x="6804248" y="1664804"/>
              <a:ext cx="216024" cy="216024"/>
              <a:chOff x="7740352" y="1772816"/>
              <a:chExt cx="216024" cy="216024"/>
            </a:xfrm>
          </p:grpSpPr>
          <p:sp>
            <p:nvSpPr>
              <p:cNvPr id="13" name="Rectangle 16">
                <a:extLst>
                  <a:ext uri="{FF2B5EF4-FFF2-40B4-BE49-F238E27FC236}">
                    <a16:creationId xmlns:a16="http://schemas.microsoft.com/office/drawing/2014/main" id="{A8598D5D-ADB8-4BBA-93F8-B6C4128BF7B7}"/>
                  </a:ext>
                </a:extLst>
              </p:cNvPr>
              <p:cNvSpPr/>
              <p:nvPr/>
            </p:nvSpPr>
            <p:spPr>
              <a:xfrm>
                <a:off x="7740352" y="1772816"/>
                <a:ext cx="216024" cy="216024"/>
              </a:xfrm>
              <a:prstGeom prst="rect">
                <a:avLst/>
              </a:prstGeom>
              <a:noFill/>
              <a:ln w="15875">
                <a:solidFill>
                  <a:srgbClr val="783C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Rectangle 17">
                <a:extLst>
                  <a:ext uri="{FF2B5EF4-FFF2-40B4-BE49-F238E27FC236}">
                    <a16:creationId xmlns:a16="http://schemas.microsoft.com/office/drawing/2014/main" id="{C32BEA5E-0BFC-4D7C-9AEC-5F9E52FD2B6C}"/>
                  </a:ext>
                </a:extLst>
              </p:cNvPr>
              <p:cNvSpPr/>
              <p:nvPr/>
            </p:nvSpPr>
            <p:spPr>
              <a:xfrm rot="2700000">
                <a:off x="7740352" y="1772816"/>
                <a:ext cx="216024" cy="216024"/>
              </a:xfrm>
              <a:prstGeom prst="rect">
                <a:avLst/>
              </a:prstGeom>
              <a:noFill/>
              <a:ln w="15875">
                <a:solidFill>
                  <a:srgbClr val="783C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chemeClr val="accent3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Group 24">
              <a:extLst>
                <a:ext uri="{FF2B5EF4-FFF2-40B4-BE49-F238E27FC236}">
                  <a16:creationId xmlns:a16="http://schemas.microsoft.com/office/drawing/2014/main" id="{FACD02C7-7A15-408D-A68C-5FDA85C02F1C}"/>
                </a:ext>
              </a:extLst>
            </p:cNvPr>
            <p:cNvGrpSpPr/>
            <p:nvPr/>
          </p:nvGrpSpPr>
          <p:grpSpPr>
            <a:xfrm>
              <a:off x="7164288" y="1731045"/>
              <a:ext cx="1296144" cy="83542"/>
              <a:chOff x="7164288" y="1761282"/>
              <a:chExt cx="1296144" cy="83542"/>
            </a:xfrm>
          </p:grpSpPr>
          <p:cxnSp>
            <p:nvCxnSpPr>
              <p:cNvPr id="11" name="Straight Connector 20">
                <a:extLst>
                  <a:ext uri="{FF2B5EF4-FFF2-40B4-BE49-F238E27FC236}">
                    <a16:creationId xmlns:a16="http://schemas.microsoft.com/office/drawing/2014/main" id="{25BCDFA8-DC3C-42D3-AFF5-3A197A8F9572}"/>
                  </a:ext>
                </a:extLst>
              </p:cNvPr>
              <p:cNvCxnSpPr/>
              <p:nvPr/>
            </p:nvCxnSpPr>
            <p:spPr>
              <a:xfrm>
                <a:off x="7164288" y="1761282"/>
                <a:ext cx="1296144" cy="0"/>
              </a:xfrm>
              <a:prstGeom prst="line">
                <a:avLst/>
              </a:prstGeom>
              <a:ln w="12700">
                <a:solidFill>
                  <a:srgbClr val="783C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22">
                <a:extLst>
                  <a:ext uri="{FF2B5EF4-FFF2-40B4-BE49-F238E27FC236}">
                    <a16:creationId xmlns:a16="http://schemas.microsoft.com/office/drawing/2014/main" id="{BD0D1B13-3E59-4711-A623-1E3903C3941E}"/>
                  </a:ext>
                </a:extLst>
              </p:cNvPr>
              <p:cNvCxnSpPr/>
              <p:nvPr/>
            </p:nvCxnSpPr>
            <p:spPr>
              <a:xfrm>
                <a:off x="7164288" y="1844824"/>
                <a:ext cx="1080120" cy="0"/>
              </a:xfrm>
              <a:prstGeom prst="line">
                <a:avLst/>
              </a:prstGeom>
              <a:ln w="12700">
                <a:solidFill>
                  <a:srgbClr val="783C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25">
              <a:extLst>
                <a:ext uri="{FF2B5EF4-FFF2-40B4-BE49-F238E27FC236}">
                  <a16:creationId xmlns:a16="http://schemas.microsoft.com/office/drawing/2014/main" id="{A05CB1B9-7747-4162-BB90-05197F2EAC4B}"/>
                </a:ext>
              </a:extLst>
            </p:cNvPr>
            <p:cNvGrpSpPr/>
            <p:nvPr/>
          </p:nvGrpSpPr>
          <p:grpSpPr>
            <a:xfrm flipH="1">
              <a:off x="5364088" y="1731045"/>
              <a:ext cx="1296144" cy="83542"/>
              <a:chOff x="7164288" y="1761282"/>
              <a:chExt cx="1296144" cy="83542"/>
            </a:xfrm>
          </p:grpSpPr>
          <p:cxnSp>
            <p:nvCxnSpPr>
              <p:cNvPr id="9" name="Straight Connector 26">
                <a:extLst>
                  <a:ext uri="{FF2B5EF4-FFF2-40B4-BE49-F238E27FC236}">
                    <a16:creationId xmlns:a16="http://schemas.microsoft.com/office/drawing/2014/main" id="{D6E5933B-C82D-459B-96E2-1D1776FC9E3C}"/>
                  </a:ext>
                </a:extLst>
              </p:cNvPr>
              <p:cNvCxnSpPr/>
              <p:nvPr/>
            </p:nvCxnSpPr>
            <p:spPr>
              <a:xfrm>
                <a:off x="7164288" y="1761282"/>
                <a:ext cx="1296144" cy="0"/>
              </a:xfrm>
              <a:prstGeom prst="line">
                <a:avLst/>
              </a:prstGeom>
              <a:ln w="12700">
                <a:solidFill>
                  <a:srgbClr val="783C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27">
                <a:extLst>
                  <a:ext uri="{FF2B5EF4-FFF2-40B4-BE49-F238E27FC236}">
                    <a16:creationId xmlns:a16="http://schemas.microsoft.com/office/drawing/2014/main" id="{88F867A6-B0F3-49DC-A4DC-B3D5ACCBDD0E}"/>
                  </a:ext>
                </a:extLst>
              </p:cNvPr>
              <p:cNvCxnSpPr/>
              <p:nvPr/>
            </p:nvCxnSpPr>
            <p:spPr>
              <a:xfrm>
                <a:off x="7164288" y="1844824"/>
                <a:ext cx="1080120" cy="0"/>
              </a:xfrm>
              <a:prstGeom prst="line">
                <a:avLst/>
              </a:prstGeom>
              <a:ln w="12700">
                <a:solidFill>
                  <a:srgbClr val="783C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B511851-15F4-4480-89AE-3296F94ADB6F}"/>
              </a:ext>
            </a:extLst>
          </p:cNvPr>
          <p:cNvSpPr/>
          <p:nvPr/>
        </p:nvSpPr>
        <p:spPr>
          <a:xfrm>
            <a:off x="9418414" y="2337538"/>
            <a:ext cx="2406233" cy="370985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تذكر/ي الفرق بين الآيات الكُبرى (المعجزات) والآيات الصغرى!</a:t>
            </a:r>
          </a:p>
          <a:p>
            <a:pPr algn="ctr"/>
            <a:endParaRPr lang="ar-SA" sz="2800" b="1" dirty="0">
              <a:solidFill>
                <a:srgbClr val="C00000"/>
              </a:solidFill>
            </a:endParaRPr>
          </a:p>
          <a:p>
            <a:pPr algn="ctr"/>
            <a:endParaRPr lang="ar-SA" sz="2800" b="1" dirty="0">
              <a:solidFill>
                <a:srgbClr val="C00000"/>
              </a:solidFill>
            </a:endParaRPr>
          </a:p>
          <a:p>
            <a:pPr algn="ctr"/>
            <a:endParaRPr lang="ar-SA" sz="2800" b="1" dirty="0">
              <a:solidFill>
                <a:srgbClr val="C00000"/>
              </a:solidFill>
            </a:endParaRPr>
          </a:p>
          <a:p>
            <a:pPr algn="ctr"/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041602D-8B0B-4033-83C2-D98FC82E7C49}"/>
              </a:ext>
            </a:extLst>
          </p:cNvPr>
          <p:cNvSpPr/>
          <p:nvPr/>
        </p:nvSpPr>
        <p:spPr>
          <a:xfrm>
            <a:off x="2573383" y="1362300"/>
            <a:ext cx="9618617" cy="584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قسّم العلماء آيات الله تعالى الى قسمين:</a:t>
            </a:r>
            <a:endParaRPr lang="ar-SA" sz="3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فقاعة التفكير: على شكل سحابة 17">
            <a:extLst>
              <a:ext uri="{FF2B5EF4-FFF2-40B4-BE49-F238E27FC236}">
                <a16:creationId xmlns:a16="http://schemas.microsoft.com/office/drawing/2014/main" id="{932B1867-A9C1-4E7C-B3D2-35A9256BCCBA}"/>
              </a:ext>
            </a:extLst>
          </p:cNvPr>
          <p:cNvSpPr/>
          <p:nvPr/>
        </p:nvSpPr>
        <p:spPr>
          <a:xfrm>
            <a:off x="5671385" y="2239822"/>
            <a:ext cx="2061029" cy="1214220"/>
          </a:xfrm>
          <a:prstGeom prst="cloudCallout">
            <a:avLst>
              <a:gd name="adj1" fmla="val 3305"/>
              <a:gd name="adj2" fmla="val 16922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آيات كبرى</a:t>
            </a:r>
          </a:p>
        </p:txBody>
      </p:sp>
      <p:sp>
        <p:nvSpPr>
          <p:cNvPr id="19" name="فقاعة التفكير: على شكل سحابة 18">
            <a:extLst>
              <a:ext uri="{FF2B5EF4-FFF2-40B4-BE49-F238E27FC236}">
                <a16:creationId xmlns:a16="http://schemas.microsoft.com/office/drawing/2014/main" id="{A450F999-4F59-46A1-9B26-130754E0C200}"/>
              </a:ext>
            </a:extLst>
          </p:cNvPr>
          <p:cNvSpPr/>
          <p:nvPr/>
        </p:nvSpPr>
        <p:spPr>
          <a:xfrm>
            <a:off x="2951379" y="2239822"/>
            <a:ext cx="2061029" cy="1214220"/>
          </a:xfrm>
          <a:prstGeom prst="cloudCallout">
            <a:avLst>
              <a:gd name="adj1" fmla="val 3305"/>
              <a:gd name="adj2" fmla="val 16922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آيات صغرى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A4FE0C56-9742-49AA-A41F-4E069735B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442" y="4036428"/>
            <a:ext cx="2274558" cy="2268003"/>
          </a:xfrm>
          <a:prstGeom prst="rect">
            <a:avLst/>
          </a:prstGeom>
        </p:spPr>
      </p:pic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60AD09EF-4C3E-424A-9486-41F075B35FA1}"/>
              </a:ext>
            </a:extLst>
          </p:cNvPr>
          <p:cNvCxnSpPr>
            <a:cxnSpLocks/>
          </p:cNvCxnSpPr>
          <p:nvPr/>
        </p:nvCxnSpPr>
        <p:spPr>
          <a:xfrm>
            <a:off x="5262052" y="2362580"/>
            <a:ext cx="0" cy="422807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9E0010B5-B424-4AAB-9567-E7D203A40DE5}"/>
              </a:ext>
            </a:extLst>
          </p:cNvPr>
          <p:cNvCxnSpPr/>
          <p:nvPr/>
        </p:nvCxnSpPr>
        <p:spPr>
          <a:xfrm flipH="1">
            <a:off x="2832361" y="3584672"/>
            <a:ext cx="49653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2" descr="نتيجة بحث الصور عن question">
            <a:extLst>
              <a:ext uri="{FF2B5EF4-FFF2-40B4-BE49-F238E27FC236}">
                <a16:creationId xmlns:a16="http://schemas.microsoft.com/office/drawing/2014/main" id="{B9264C98-4F0B-4119-85EF-026BE213B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19583" y="10065"/>
            <a:ext cx="5178768" cy="2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140D03C2-EA70-4D6E-8883-09A87A2B5A72}"/>
              </a:ext>
            </a:extLst>
          </p:cNvPr>
          <p:cNvSpPr/>
          <p:nvPr/>
        </p:nvSpPr>
        <p:spPr>
          <a:xfrm>
            <a:off x="5343990" y="3688325"/>
            <a:ext cx="3162783" cy="584775"/>
          </a:xfrm>
          <a:prstGeom prst="roundRect">
            <a:avLst/>
          </a:prstGeom>
          <a:solidFill>
            <a:srgbClr val="C00000"/>
          </a:solidFill>
          <a:ln>
            <a:solidFill>
              <a:srgbClr val="8405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خاصة للأنبياء</a:t>
            </a: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29E5467A-0DA2-492B-8519-F510351EABD6}"/>
              </a:ext>
            </a:extLst>
          </p:cNvPr>
          <p:cNvSpPr/>
          <p:nvPr/>
        </p:nvSpPr>
        <p:spPr>
          <a:xfrm>
            <a:off x="2046210" y="3687482"/>
            <a:ext cx="3162783" cy="584775"/>
          </a:xfrm>
          <a:prstGeom prst="roundRect">
            <a:avLst/>
          </a:prstGeom>
          <a:solidFill>
            <a:srgbClr val="C00000"/>
          </a:solidFill>
          <a:ln>
            <a:solidFill>
              <a:srgbClr val="8405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2400" b="1" dirty="0"/>
              <a:t>مشتركة بين الأنبياء والأولياء</a:t>
            </a: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D66D83BD-041D-4137-97D9-B70AF62EF4CC}"/>
              </a:ext>
            </a:extLst>
          </p:cNvPr>
          <p:cNvSpPr/>
          <p:nvPr/>
        </p:nvSpPr>
        <p:spPr>
          <a:xfrm>
            <a:off x="2043925" y="4371836"/>
            <a:ext cx="3162783" cy="584775"/>
          </a:xfrm>
          <a:prstGeom prst="roundRect">
            <a:avLst/>
          </a:prstGeom>
          <a:solidFill>
            <a:srgbClr val="C00000"/>
          </a:solidFill>
          <a:ln>
            <a:solidFill>
              <a:srgbClr val="8405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مثل: تكثير الطعام.</a:t>
            </a: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CE2F3D91-6987-43EB-B3D7-7778BD0DAE6F}"/>
              </a:ext>
            </a:extLst>
          </p:cNvPr>
          <p:cNvSpPr/>
          <p:nvPr/>
        </p:nvSpPr>
        <p:spPr>
          <a:xfrm>
            <a:off x="5343989" y="5055345"/>
            <a:ext cx="3162783" cy="584775"/>
          </a:xfrm>
          <a:prstGeom prst="roundRect">
            <a:avLst/>
          </a:prstGeom>
          <a:solidFill>
            <a:srgbClr val="C00000"/>
          </a:solidFill>
          <a:ln>
            <a:solidFill>
              <a:srgbClr val="8405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مثل: الإتيان بالقرآن.</a:t>
            </a: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F48457C9-8227-4DBC-AC42-AF52B902D6F5}"/>
              </a:ext>
            </a:extLst>
          </p:cNvPr>
          <p:cNvSpPr/>
          <p:nvPr/>
        </p:nvSpPr>
        <p:spPr>
          <a:xfrm>
            <a:off x="5343989" y="4371835"/>
            <a:ext cx="3162783" cy="584775"/>
          </a:xfrm>
          <a:prstGeom prst="roundRect">
            <a:avLst/>
          </a:prstGeom>
          <a:solidFill>
            <a:srgbClr val="C00000"/>
          </a:solidFill>
          <a:ln>
            <a:solidFill>
              <a:srgbClr val="8405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2400" b="1" dirty="0"/>
              <a:t>لا يمكن تماثلها مع الأخرى.</a:t>
            </a:r>
          </a:p>
        </p:txBody>
      </p:sp>
    </p:spTree>
    <p:extLst>
      <p:ext uri="{BB962C8B-B14F-4D97-AF65-F5344CB8AC3E}">
        <p14:creationId xmlns:p14="http://schemas.microsoft.com/office/powerpoint/2010/main" val="290880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ذو زوايا قطرية مستديرة 10"/>
          <p:cNvSpPr/>
          <p:nvPr/>
        </p:nvSpPr>
        <p:spPr>
          <a:xfrm>
            <a:off x="5773003" y="5199797"/>
            <a:ext cx="3370997" cy="1029082"/>
          </a:xfrm>
          <a:prstGeom prst="round2Diag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وسيلة شرح مع سهم إلى الأسفل 6"/>
          <p:cNvSpPr/>
          <p:nvPr/>
        </p:nvSpPr>
        <p:spPr>
          <a:xfrm>
            <a:off x="793977" y="81887"/>
            <a:ext cx="11067720" cy="2271697"/>
          </a:xfrm>
          <a:prstGeom prst="downArrowCallout">
            <a:avLst>
              <a:gd name="adj1" fmla="val 25000"/>
              <a:gd name="adj2" fmla="val 25000"/>
              <a:gd name="adj3" fmla="val 17192"/>
              <a:gd name="adj4" fmla="val 64977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عزيزي الطالب/ عزيزتي الطالبة:</a:t>
            </a:r>
          </a:p>
          <a:p>
            <a:pPr algn="ctr"/>
            <a:r>
              <a:rPr lang="ar-SA" sz="3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بـاستخدام استراتيجية من أنا ، استنتج/ي موضوع الدرس !</a:t>
            </a:r>
          </a:p>
        </p:txBody>
      </p:sp>
      <p:pic>
        <p:nvPicPr>
          <p:cNvPr id="1026" name="Picture 2" descr="نتيجة بحث الصور عن رسالة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36" b="95714" l="4462" r="99385">
                        <a14:foregroundMark x1="76615" y1="10893" x2="93385" y2="59107"/>
                        <a14:foregroundMark x1="93385" y1="59107" x2="30308" y2="87321"/>
                        <a14:foregroundMark x1="29692" y1="88750" x2="11385" y2="39643"/>
                        <a14:foregroundMark x1="11385" y1="39643" x2="76923" y2="11607"/>
                        <a14:foregroundMark x1="76923" y1="11607" x2="61231" y2="67857"/>
                        <a14:foregroundMark x1="61231" y1="67857" x2="34154" y2="53929"/>
                        <a14:foregroundMark x1="34154" y1="53929" x2="61846" y2="32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762" y="2177683"/>
            <a:ext cx="2815467" cy="24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6936969" y="3162597"/>
            <a:ext cx="588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503" y="1573683"/>
            <a:ext cx="4666920" cy="3731866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5799819" y="5305549"/>
            <a:ext cx="32127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رسالة محمد </a:t>
            </a:r>
            <a:r>
              <a:rPr lang="ar-SA" sz="4400" b="1" dirty="0">
                <a:solidFill>
                  <a:schemeClr val="accent6">
                    <a:lumMod val="50000"/>
                  </a:schemeClr>
                </a:solidFill>
                <a:latin typeface="Traditional Arabic" panose="02020603050405020304" pitchFamily="18" charset="-78"/>
              </a:rPr>
              <a:t>ﷺ</a:t>
            </a:r>
            <a:endParaRPr lang="ar-SA" sz="4800" b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14" b="90000" l="10000" r="92093">
                        <a14:foregroundMark x1="52209" y1="57558" x2="52209" y2="57558"/>
                        <a14:foregroundMark x1="45698" y1="57326" x2="45698" y2="57326"/>
                        <a14:foregroundMark x1="65000" y1="14884" x2="65000" y2="14884"/>
                        <a14:foregroundMark x1="63023" y1="11977" x2="66395" y2="17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1493" y="3684789"/>
            <a:ext cx="3590334" cy="3590334"/>
          </a:xfrm>
          <a:prstGeom prst="rect">
            <a:avLst/>
          </a:prstGeom>
        </p:spPr>
      </p:pic>
      <p:sp>
        <p:nvSpPr>
          <p:cNvPr id="13" name="مستطيل ذو زوايا قطرية مستديرة 12"/>
          <p:cNvSpPr/>
          <p:nvPr/>
        </p:nvSpPr>
        <p:spPr>
          <a:xfrm>
            <a:off x="167679" y="6284794"/>
            <a:ext cx="2616464" cy="491319"/>
          </a:xfrm>
          <a:prstGeom prst="round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من انا !</a:t>
            </a:r>
          </a:p>
        </p:txBody>
      </p:sp>
    </p:spTree>
    <p:extLst>
      <p:ext uri="{BB962C8B-B14F-4D97-AF65-F5344CB8AC3E}">
        <p14:creationId xmlns:p14="http://schemas.microsoft.com/office/powerpoint/2010/main" val="100059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3B232E47-0DC3-47E8-BB12-197C1A00D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18" y="1919894"/>
            <a:ext cx="3013382" cy="3018212"/>
          </a:xfrm>
          <a:prstGeom prst="rect">
            <a:avLst/>
          </a:prstGeom>
        </p:spPr>
      </p:pic>
      <p:pic>
        <p:nvPicPr>
          <p:cNvPr id="5" name="Picture 2" descr="مكتبة سكرابز العرب: اجمل سكرابز الورود للفوتوشوب والتصميم">
            <a:extLst>
              <a:ext uri="{FF2B5EF4-FFF2-40B4-BE49-F238E27FC236}">
                <a16:creationId xmlns:a16="http://schemas.microsoft.com/office/drawing/2014/main" id="{C4A59B89-D898-4B82-A7AE-483C5C4FF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176" y="2869504"/>
            <a:ext cx="5629690" cy="562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610D4E6-F103-4821-A164-5E0855BF593C}"/>
              </a:ext>
            </a:extLst>
          </p:cNvPr>
          <p:cNvSpPr/>
          <p:nvPr/>
        </p:nvSpPr>
        <p:spPr>
          <a:xfrm>
            <a:off x="6386788" y="2789313"/>
            <a:ext cx="2227196" cy="2743575"/>
          </a:xfrm>
          <a:prstGeom prst="rect">
            <a:avLst/>
          </a:prstGeom>
          <a:solidFill>
            <a:srgbClr val="D2EDDC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أتعرف على خصائص رسالة محمد</a:t>
            </a:r>
            <a:r>
              <a:rPr lang="ar-SA" sz="3200" b="1" dirty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ﷺ.</a:t>
            </a:r>
            <a:endParaRPr lang="ar-SA" sz="3200" b="1" dirty="0">
              <a:solidFill>
                <a:srgbClr val="00206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26278FD-B071-41EC-BA28-F2AE5248D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72" y="52620"/>
            <a:ext cx="4094987" cy="1435213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E2727116-646C-45E7-954B-965103EC02CE}"/>
              </a:ext>
            </a:extLst>
          </p:cNvPr>
          <p:cNvSpPr/>
          <p:nvPr/>
        </p:nvSpPr>
        <p:spPr>
          <a:xfrm>
            <a:off x="4769260" y="356155"/>
            <a:ext cx="2824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الإيمان بالرسل</a:t>
            </a:r>
          </a:p>
        </p:txBody>
      </p:sp>
      <p:pic>
        <p:nvPicPr>
          <p:cNvPr id="8" name="صورة 7" descr="صورة تحتوي على علامة, قميص&#10;&#10;تم إنشاء الوصف تلقائياً">
            <a:extLst>
              <a:ext uri="{FF2B5EF4-FFF2-40B4-BE49-F238E27FC236}">
                <a16:creationId xmlns:a16="http://schemas.microsoft.com/office/drawing/2014/main" id="{E3622E08-2BC1-4921-89A9-224541E16E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742" y="65926"/>
            <a:ext cx="2203040" cy="220304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EC3C68B-1DEF-408C-9BE9-6211B2B9F0B0}"/>
              </a:ext>
            </a:extLst>
          </p:cNvPr>
          <p:cNvSpPr/>
          <p:nvPr/>
        </p:nvSpPr>
        <p:spPr>
          <a:xfrm>
            <a:off x="9659166" y="2951723"/>
            <a:ext cx="1276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ثالثًا:</a:t>
            </a:r>
          </a:p>
        </p:txBody>
      </p:sp>
      <p:pic>
        <p:nvPicPr>
          <p:cNvPr id="10" name="رسم 9" descr="نقطة الهدف">
            <a:extLst>
              <a:ext uri="{FF2B5EF4-FFF2-40B4-BE49-F238E27FC236}">
                <a16:creationId xmlns:a16="http://schemas.microsoft.com/office/drawing/2014/main" id="{6A5A973F-BBE9-4444-9FB3-E75A8E592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97505" y="1334156"/>
            <a:ext cx="2030001" cy="2030001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82D325F-12EE-49F1-976F-18640291096B}"/>
              </a:ext>
            </a:extLst>
          </p:cNvPr>
          <p:cNvSpPr/>
          <p:nvPr/>
        </p:nvSpPr>
        <p:spPr>
          <a:xfrm>
            <a:off x="10326769" y="2055360"/>
            <a:ext cx="14863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الأهداف:</a:t>
            </a:r>
            <a:endParaRPr lang="ar-SA" sz="3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66E68AF-0C4A-4557-BE6B-B044B115B0E0}"/>
              </a:ext>
            </a:extLst>
          </p:cNvPr>
          <p:cNvSpPr/>
          <p:nvPr/>
        </p:nvSpPr>
        <p:spPr>
          <a:xfrm>
            <a:off x="3898558" y="2809946"/>
            <a:ext cx="2227196" cy="2743575"/>
          </a:xfrm>
          <a:prstGeom prst="rect">
            <a:avLst/>
          </a:prstGeom>
          <a:solidFill>
            <a:srgbClr val="D2EDDC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التعرف على أولي العزم من الرسول وحُكم المفاضلة بينهم.</a:t>
            </a:r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9E5AE058-ECA2-401D-AACF-F2F4BF64E4B2}"/>
              </a:ext>
            </a:extLst>
          </p:cNvPr>
          <p:cNvSpPr/>
          <p:nvPr/>
        </p:nvSpPr>
        <p:spPr>
          <a:xfrm>
            <a:off x="3050327" y="2020720"/>
            <a:ext cx="5854551" cy="923330"/>
          </a:xfrm>
          <a:prstGeom prst="round2Same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D5E3C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accent5">
                    <a:lumMod val="50000"/>
                  </a:schemeClr>
                </a:solidFill>
              </a:rPr>
              <a:t>رسالة محمد</a:t>
            </a:r>
            <a:r>
              <a:rPr lang="ar-SA" sz="4000" b="1" dirty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ﷺ.</a:t>
            </a: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8" name="Picture 4" descr="نتيجة بحث الصور عن الأهداف">
            <a:extLst>
              <a:ext uri="{FF2B5EF4-FFF2-40B4-BE49-F238E27FC236}">
                <a16:creationId xmlns:a16="http://schemas.microsoft.com/office/drawing/2014/main" id="{E440B078-F943-441B-A25B-B27CBFB86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6" y="3714776"/>
            <a:ext cx="2548604" cy="244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18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372" y="559935"/>
            <a:ext cx="3764767" cy="4497162"/>
          </a:xfrm>
          <a:prstGeom prst="rect">
            <a:avLst/>
          </a:prstGeom>
        </p:spPr>
      </p:pic>
      <p:sp>
        <p:nvSpPr>
          <p:cNvPr id="9" name="مستطيل ذو زوايا قطرية مستديرة 8"/>
          <p:cNvSpPr/>
          <p:nvPr/>
        </p:nvSpPr>
        <p:spPr>
          <a:xfrm>
            <a:off x="4639123" y="5061605"/>
            <a:ext cx="7067012" cy="776512"/>
          </a:xfrm>
          <a:prstGeom prst="round2Diag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مُساعدة : عدد الأنبياء المذكورين في القرآن هو 25 نبي .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98" y="582129"/>
            <a:ext cx="1319213" cy="1319213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8622884" y="1791312"/>
            <a:ext cx="3321742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في خلال دقيقة واحدة </a:t>
            </a:r>
          </a:p>
          <a:p>
            <a:pPr algn="ctr"/>
            <a:r>
              <a:rPr lang="ar-SA" sz="3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اكتبي أكبر عدد من</a:t>
            </a:r>
          </a:p>
          <a:p>
            <a:pPr algn="ctr"/>
            <a:r>
              <a:rPr lang="ar-SA" sz="3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 الأنبياء الذين ذُكروا في</a:t>
            </a:r>
          </a:p>
          <a:p>
            <a:pPr algn="ctr"/>
            <a:r>
              <a:rPr lang="ar-SA" sz="3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 القرآن الكريم!</a:t>
            </a:r>
            <a:endParaRPr lang="ar-SA" sz="3200" b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332" y="4280394"/>
            <a:ext cx="2272557" cy="2272557"/>
          </a:xfrm>
          <a:prstGeom prst="rect">
            <a:avLst/>
          </a:prstGeom>
        </p:spPr>
      </p:pic>
      <p:sp>
        <p:nvSpPr>
          <p:cNvPr id="11" name="مستطيل ذو زوايا قطرية مستديرة 10"/>
          <p:cNvSpPr/>
          <p:nvPr/>
        </p:nvSpPr>
        <p:spPr>
          <a:xfrm>
            <a:off x="9025177" y="6203741"/>
            <a:ext cx="3141578" cy="491319"/>
          </a:xfrm>
          <a:prstGeom prst="round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الدقيقة الواحدة!</a:t>
            </a:r>
          </a:p>
        </p:txBody>
      </p:sp>
      <p:grpSp>
        <p:nvGrpSpPr>
          <p:cNvPr id="102" name="بدء المؤقت">
            <a:extLst>
              <a:ext uri="{FF2B5EF4-FFF2-40B4-BE49-F238E27FC236}">
                <a16:creationId xmlns:a16="http://schemas.microsoft.com/office/drawing/2014/main" id="{78A8EC03-28F1-456A-B436-D224708141AE}"/>
              </a:ext>
            </a:extLst>
          </p:cNvPr>
          <p:cNvGrpSpPr/>
          <p:nvPr/>
        </p:nvGrpSpPr>
        <p:grpSpPr>
          <a:xfrm>
            <a:off x="1022460" y="149619"/>
            <a:ext cx="2636838" cy="799962"/>
            <a:chOff x="1332706" y="185859"/>
            <a:chExt cx="2636838" cy="799962"/>
          </a:xfrm>
        </p:grpSpPr>
        <p:sp>
          <p:nvSpPr>
            <p:cNvPr id="103" name="مستطيل مستدير الزوايا 120">
              <a:extLst>
                <a:ext uri="{FF2B5EF4-FFF2-40B4-BE49-F238E27FC236}">
                  <a16:creationId xmlns:a16="http://schemas.microsoft.com/office/drawing/2014/main" id="{59B85422-563A-41E4-942D-C880117BC0F4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sz="28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مستطيل مستدير الزوايا 121">
              <a:extLst>
                <a:ext uri="{FF2B5EF4-FFF2-40B4-BE49-F238E27FC236}">
                  <a16:creationId xmlns:a16="http://schemas.microsoft.com/office/drawing/2014/main" id="{10D15DBA-6C7A-4493-9804-C5103A692CC5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SA" sz="2800" dirty="0">
                  <a:latin typeface="Tahoma" panose="020B0604030504040204" pitchFamily="34" charset="0"/>
                  <a:cs typeface="Tahoma" panose="020B0604030504040204" pitchFamily="34" charset="0"/>
                </a:rPr>
                <a:t>بدء المؤقت</a:t>
              </a:r>
            </a:p>
          </p:txBody>
        </p:sp>
      </p:grpSp>
      <p:grpSp>
        <p:nvGrpSpPr>
          <p:cNvPr id="105" name="انتهى الوقت">
            <a:extLst>
              <a:ext uri="{FF2B5EF4-FFF2-40B4-BE49-F238E27FC236}">
                <a16:creationId xmlns:a16="http://schemas.microsoft.com/office/drawing/2014/main" id="{614E7B47-9522-485E-A4D2-EF68C135F2D8}"/>
              </a:ext>
            </a:extLst>
          </p:cNvPr>
          <p:cNvGrpSpPr/>
          <p:nvPr/>
        </p:nvGrpSpPr>
        <p:grpSpPr>
          <a:xfrm>
            <a:off x="1022460" y="149619"/>
            <a:ext cx="2636838" cy="799962"/>
            <a:chOff x="4321176" y="185859"/>
            <a:chExt cx="2636838" cy="799962"/>
          </a:xfrm>
        </p:grpSpPr>
        <p:sp>
          <p:nvSpPr>
            <p:cNvPr id="106" name="مستطيل مستدير الزوايا 123">
              <a:extLst>
                <a:ext uri="{FF2B5EF4-FFF2-40B4-BE49-F238E27FC236}">
                  <a16:creationId xmlns:a16="http://schemas.microsoft.com/office/drawing/2014/main" id="{0ED4E15A-44A0-4431-8D19-51AB60994BA0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sz="28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مستطيل مستدير الزوايا 124">
              <a:extLst>
                <a:ext uri="{FF2B5EF4-FFF2-40B4-BE49-F238E27FC236}">
                  <a16:creationId xmlns:a16="http://schemas.microsoft.com/office/drawing/2014/main" id="{CD6BC744-C383-47C0-B41F-E1B1BFB18FA6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SA" sz="2800" dirty="0">
                  <a:latin typeface="Tahoma" panose="020B0604030504040204" pitchFamily="34" charset="0"/>
                  <a:cs typeface="Tahoma" panose="020B0604030504040204" pitchFamily="34" charset="0"/>
                </a:rPr>
                <a:t>انتهى الوقت!</a:t>
              </a:r>
            </a:p>
          </p:txBody>
        </p:sp>
      </p:grpSp>
      <p:sp>
        <p:nvSpPr>
          <p:cNvPr id="108" name="تشكيل تلقائي 3">
            <a:extLst>
              <a:ext uri="{FF2B5EF4-FFF2-40B4-BE49-F238E27FC236}">
                <a16:creationId xmlns:a16="http://schemas.microsoft.com/office/drawing/2014/main" id="{14098F5C-88A0-4867-AFFF-40B95C0971D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-349685" y="1139147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مستطيل 5">
            <a:extLst>
              <a:ext uri="{FF2B5EF4-FFF2-40B4-BE49-F238E27FC236}">
                <a16:creationId xmlns:a16="http://schemas.microsoft.com/office/drawing/2014/main" id="{C4128EC1-08CE-4C79-ACC9-E569DBE7A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203" y="1704297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0" name="مستطيل 6">
            <a:extLst>
              <a:ext uri="{FF2B5EF4-FFF2-40B4-BE49-F238E27FC236}">
                <a16:creationId xmlns:a16="http://schemas.microsoft.com/office/drawing/2014/main" id="{8FFDD70B-CA48-4AA9-8E2C-2C529735D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203" y="1704297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1" name="مستطيل 7">
            <a:extLst>
              <a:ext uri="{FF2B5EF4-FFF2-40B4-BE49-F238E27FC236}">
                <a16:creationId xmlns:a16="http://schemas.microsoft.com/office/drawing/2014/main" id="{422F99B3-C9D1-4D4E-B1FF-21A31091F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203" y="1704297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" name="مستطيل 8">
            <a:extLst>
              <a:ext uri="{FF2B5EF4-FFF2-40B4-BE49-F238E27FC236}">
                <a16:creationId xmlns:a16="http://schemas.microsoft.com/office/drawing/2014/main" id="{D68EC4D3-B86E-4143-848A-EB0A5FDAE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203" y="1704297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3" name="شكل حر 9">
            <a:extLst>
              <a:ext uri="{FF2B5EF4-FFF2-40B4-BE49-F238E27FC236}">
                <a16:creationId xmlns:a16="http://schemas.microsoft.com/office/drawing/2014/main" id="{D7BCFF1D-4B2F-4E71-8139-018A3C18168F}"/>
              </a:ext>
            </a:extLst>
          </p:cNvPr>
          <p:cNvSpPr>
            <a:spLocks/>
          </p:cNvSpPr>
          <p:nvPr/>
        </p:nvSpPr>
        <p:spPr bwMode="auto">
          <a:xfrm>
            <a:off x="2149040" y="1596347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4" name="شكل حر 10">
            <a:extLst>
              <a:ext uri="{FF2B5EF4-FFF2-40B4-BE49-F238E27FC236}">
                <a16:creationId xmlns:a16="http://schemas.microsoft.com/office/drawing/2014/main" id="{926D17FD-CC8B-494C-8FC7-53623C9EC13C}"/>
              </a:ext>
            </a:extLst>
          </p:cNvPr>
          <p:cNvSpPr>
            <a:spLocks/>
          </p:cNvSpPr>
          <p:nvPr/>
        </p:nvSpPr>
        <p:spPr bwMode="auto">
          <a:xfrm>
            <a:off x="3176153" y="1843997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5" name="شكل حر 11">
            <a:extLst>
              <a:ext uri="{FF2B5EF4-FFF2-40B4-BE49-F238E27FC236}">
                <a16:creationId xmlns:a16="http://schemas.microsoft.com/office/drawing/2014/main" id="{E9E53BB6-1615-4A8B-82BD-8A2B1422B667}"/>
              </a:ext>
            </a:extLst>
          </p:cNvPr>
          <p:cNvSpPr>
            <a:spLocks/>
          </p:cNvSpPr>
          <p:nvPr/>
        </p:nvSpPr>
        <p:spPr bwMode="auto">
          <a:xfrm>
            <a:off x="677428" y="1823360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6" name="شكل حر 12">
            <a:extLst>
              <a:ext uri="{FF2B5EF4-FFF2-40B4-BE49-F238E27FC236}">
                <a16:creationId xmlns:a16="http://schemas.microsoft.com/office/drawing/2014/main" id="{A1BE1155-25C6-4EC0-AD31-0BF0901C0DA4}"/>
              </a:ext>
            </a:extLst>
          </p:cNvPr>
          <p:cNvSpPr>
            <a:spLocks noEditPoints="1"/>
          </p:cNvSpPr>
          <p:nvPr/>
        </p:nvSpPr>
        <p:spPr bwMode="auto">
          <a:xfrm>
            <a:off x="888565" y="2129747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7" name="شكل حر 13">
            <a:extLst>
              <a:ext uri="{FF2B5EF4-FFF2-40B4-BE49-F238E27FC236}">
                <a16:creationId xmlns:a16="http://schemas.microsoft.com/office/drawing/2014/main" id="{1823ACE1-0EFA-4238-911B-7450ABB45E76}"/>
              </a:ext>
            </a:extLst>
          </p:cNvPr>
          <p:cNvSpPr>
            <a:spLocks noEditPoints="1"/>
          </p:cNvSpPr>
          <p:nvPr/>
        </p:nvSpPr>
        <p:spPr bwMode="auto">
          <a:xfrm>
            <a:off x="888565" y="2129747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8" name="شكل حر 14">
            <a:extLst>
              <a:ext uri="{FF2B5EF4-FFF2-40B4-BE49-F238E27FC236}">
                <a16:creationId xmlns:a16="http://schemas.microsoft.com/office/drawing/2014/main" id="{3CA5111F-CA37-4273-9363-B248D6D88BE6}"/>
              </a:ext>
            </a:extLst>
          </p:cNvPr>
          <p:cNvSpPr>
            <a:spLocks/>
          </p:cNvSpPr>
          <p:nvPr/>
        </p:nvSpPr>
        <p:spPr bwMode="auto">
          <a:xfrm>
            <a:off x="888565" y="2129747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9" name="شكل حر 15">
            <a:extLst>
              <a:ext uri="{FF2B5EF4-FFF2-40B4-BE49-F238E27FC236}">
                <a16:creationId xmlns:a16="http://schemas.microsoft.com/office/drawing/2014/main" id="{E1D14B08-70DE-4210-A6A1-284EABF41E42}"/>
              </a:ext>
            </a:extLst>
          </p:cNvPr>
          <p:cNvSpPr>
            <a:spLocks/>
          </p:cNvSpPr>
          <p:nvPr/>
        </p:nvSpPr>
        <p:spPr bwMode="auto">
          <a:xfrm>
            <a:off x="3849253" y="2305960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0" name="شكل حر 16">
            <a:extLst>
              <a:ext uri="{FF2B5EF4-FFF2-40B4-BE49-F238E27FC236}">
                <a16:creationId xmlns:a16="http://schemas.microsoft.com/office/drawing/2014/main" id="{98555881-B96F-4D9D-9CB4-9196601D23CF}"/>
              </a:ext>
            </a:extLst>
          </p:cNvPr>
          <p:cNvSpPr>
            <a:spLocks/>
          </p:cNvSpPr>
          <p:nvPr/>
        </p:nvSpPr>
        <p:spPr bwMode="auto">
          <a:xfrm>
            <a:off x="3609540" y="2151972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1" name="شكل حر 17">
            <a:extLst>
              <a:ext uri="{FF2B5EF4-FFF2-40B4-BE49-F238E27FC236}">
                <a16:creationId xmlns:a16="http://schemas.microsoft.com/office/drawing/2014/main" id="{37F86771-A875-42C4-931F-330EFE740F5C}"/>
              </a:ext>
            </a:extLst>
          </p:cNvPr>
          <p:cNvSpPr>
            <a:spLocks/>
          </p:cNvSpPr>
          <p:nvPr/>
        </p:nvSpPr>
        <p:spPr bwMode="auto">
          <a:xfrm>
            <a:off x="107515" y="1312185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2" name="الشكل الحر 18">
            <a:extLst>
              <a:ext uri="{FF2B5EF4-FFF2-40B4-BE49-F238E27FC236}">
                <a16:creationId xmlns:a16="http://schemas.microsoft.com/office/drawing/2014/main" id="{483417F3-40E6-49A2-8469-3942BC7C8930}"/>
              </a:ext>
            </a:extLst>
          </p:cNvPr>
          <p:cNvSpPr>
            <a:spLocks noEditPoints="1"/>
          </p:cNvSpPr>
          <p:nvPr/>
        </p:nvSpPr>
        <p:spPr bwMode="auto">
          <a:xfrm>
            <a:off x="323415" y="2515510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3" name="الشكل الحر 19">
            <a:extLst>
              <a:ext uri="{FF2B5EF4-FFF2-40B4-BE49-F238E27FC236}">
                <a16:creationId xmlns:a16="http://schemas.microsoft.com/office/drawing/2014/main" id="{42EB63DC-C065-4601-A413-45E80E3DE1BF}"/>
              </a:ext>
            </a:extLst>
          </p:cNvPr>
          <p:cNvSpPr>
            <a:spLocks/>
          </p:cNvSpPr>
          <p:nvPr/>
        </p:nvSpPr>
        <p:spPr bwMode="auto">
          <a:xfrm>
            <a:off x="256740" y="1551897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4" name="الشكل الحر 20">
            <a:extLst>
              <a:ext uri="{FF2B5EF4-FFF2-40B4-BE49-F238E27FC236}">
                <a16:creationId xmlns:a16="http://schemas.microsoft.com/office/drawing/2014/main" id="{8D9D3292-AD1F-4B9E-A672-179FACC0AA26}"/>
              </a:ext>
            </a:extLst>
          </p:cNvPr>
          <p:cNvSpPr>
            <a:spLocks/>
          </p:cNvSpPr>
          <p:nvPr/>
        </p:nvSpPr>
        <p:spPr bwMode="auto">
          <a:xfrm>
            <a:off x="718703" y="5590497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5" name="شكل حر 21">
            <a:extLst>
              <a:ext uri="{FF2B5EF4-FFF2-40B4-BE49-F238E27FC236}">
                <a16:creationId xmlns:a16="http://schemas.microsoft.com/office/drawing/2014/main" id="{C634C8F9-ED94-41B4-AB64-AE33F976E19D}"/>
              </a:ext>
            </a:extLst>
          </p:cNvPr>
          <p:cNvSpPr>
            <a:spLocks noEditPoints="1"/>
          </p:cNvSpPr>
          <p:nvPr/>
        </p:nvSpPr>
        <p:spPr bwMode="auto">
          <a:xfrm>
            <a:off x="988578" y="5863547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6" name="شكل حر 22">
            <a:extLst>
              <a:ext uri="{FF2B5EF4-FFF2-40B4-BE49-F238E27FC236}">
                <a16:creationId xmlns:a16="http://schemas.microsoft.com/office/drawing/2014/main" id="{92BFDA5E-498B-4445-86CE-C42B3F1C38FB}"/>
              </a:ext>
            </a:extLst>
          </p:cNvPr>
          <p:cNvSpPr>
            <a:spLocks noEditPoints="1"/>
          </p:cNvSpPr>
          <p:nvPr/>
        </p:nvSpPr>
        <p:spPr bwMode="auto">
          <a:xfrm>
            <a:off x="988578" y="5863547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7" name="الشكل الحر 23">
            <a:extLst>
              <a:ext uri="{FF2B5EF4-FFF2-40B4-BE49-F238E27FC236}">
                <a16:creationId xmlns:a16="http://schemas.microsoft.com/office/drawing/2014/main" id="{90A2E21E-4939-4E58-BB8A-BD2C76171B41}"/>
              </a:ext>
            </a:extLst>
          </p:cNvPr>
          <p:cNvSpPr>
            <a:spLocks/>
          </p:cNvSpPr>
          <p:nvPr/>
        </p:nvSpPr>
        <p:spPr bwMode="auto">
          <a:xfrm>
            <a:off x="988578" y="5863547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الشكل الحر 24">
            <a:extLst>
              <a:ext uri="{FF2B5EF4-FFF2-40B4-BE49-F238E27FC236}">
                <a16:creationId xmlns:a16="http://schemas.microsoft.com/office/drawing/2014/main" id="{4AEB69E6-84E1-4D7D-BF3C-E5B501680342}"/>
              </a:ext>
            </a:extLst>
          </p:cNvPr>
          <p:cNvSpPr>
            <a:spLocks/>
          </p:cNvSpPr>
          <p:nvPr/>
        </p:nvSpPr>
        <p:spPr bwMode="auto">
          <a:xfrm>
            <a:off x="3284103" y="5590497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9" name="الشكل الحر 25">
            <a:extLst>
              <a:ext uri="{FF2B5EF4-FFF2-40B4-BE49-F238E27FC236}">
                <a16:creationId xmlns:a16="http://schemas.microsoft.com/office/drawing/2014/main" id="{D1D7AB97-DF2D-46A7-B9B3-DD3156EFA1CC}"/>
              </a:ext>
            </a:extLst>
          </p:cNvPr>
          <p:cNvSpPr>
            <a:spLocks/>
          </p:cNvSpPr>
          <p:nvPr/>
        </p:nvSpPr>
        <p:spPr bwMode="auto">
          <a:xfrm>
            <a:off x="3744478" y="5861960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0" name="شكل حر 26">
            <a:extLst>
              <a:ext uri="{FF2B5EF4-FFF2-40B4-BE49-F238E27FC236}">
                <a16:creationId xmlns:a16="http://schemas.microsoft.com/office/drawing/2014/main" id="{3DE03DC1-AFF3-4BCC-B79E-64816AEF98D0}"/>
              </a:ext>
            </a:extLst>
          </p:cNvPr>
          <p:cNvSpPr>
            <a:spLocks/>
          </p:cNvSpPr>
          <p:nvPr/>
        </p:nvSpPr>
        <p:spPr bwMode="auto">
          <a:xfrm>
            <a:off x="3744478" y="5861960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شكل حر 27">
            <a:extLst>
              <a:ext uri="{FF2B5EF4-FFF2-40B4-BE49-F238E27FC236}">
                <a16:creationId xmlns:a16="http://schemas.microsoft.com/office/drawing/2014/main" id="{71F602A9-FDCA-4628-856C-BF3935D3477A}"/>
              </a:ext>
            </a:extLst>
          </p:cNvPr>
          <p:cNvSpPr>
            <a:spLocks/>
          </p:cNvSpPr>
          <p:nvPr/>
        </p:nvSpPr>
        <p:spPr bwMode="auto">
          <a:xfrm>
            <a:off x="3446028" y="5861960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2" name="دوران عقارب الساعة">
            <a:extLst>
              <a:ext uri="{FF2B5EF4-FFF2-40B4-BE49-F238E27FC236}">
                <a16:creationId xmlns:a16="http://schemas.microsoft.com/office/drawing/2014/main" id="{810EC01E-BCB2-4AB8-A06B-B6EC7B8E8FCE}"/>
              </a:ext>
            </a:extLst>
          </p:cNvPr>
          <p:cNvGrpSpPr/>
          <p:nvPr/>
        </p:nvGrpSpPr>
        <p:grpSpPr>
          <a:xfrm rot="1786145">
            <a:off x="467878" y="2226585"/>
            <a:ext cx="3829050" cy="3830638"/>
            <a:chOff x="817563" y="2264166"/>
            <a:chExt cx="3829050" cy="3830638"/>
          </a:xfrm>
        </p:grpSpPr>
        <p:sp>
          <p:nvSpPr>
            <p:cNvPr id="133" name="شكل بيضاوي 28">
              <a:extLst>
                <a:ext uri="{FF2B5EF4-FFF2-40B4-BE49-F238E27FC236}">
                  <a16:creationId xmlns:a16="http://schemas.microsoft.com/office/drawing/2014/main" id="{C320B374-FF12-4713-BC0B-A8904C4C9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4" name="عقرب الساعة">
              <a:extLst>
                <a:ext uri="{FF2B5EF4-FFF2-40B4-BE49-F238E27FC236}">
                  <a16:creationId xmlns:a16="http://schemas.microsoft.com/office/drawing/2014/main" id="{D41C49B8-F9DE-4F6E-92E7-D904A6FB9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5" name="الشكل الحر 29">
            <a:extLst>
              <a:ext uri="{FF2B5EF4-FFF2-40B4-BE49-F238E27FC236}">
                <a16:creationId xmlns:a16="http://schemas.microsoft.com/office/drawing/2014/main" id="{1627610B-BB9C-4306-A45D-FC1D19BCB20E}"/>
              </a:ext>
            </a:extLst>
          </p:cNvPr>
          <p:cNvSpPr>
            <a:spLocks noEditPoints="1"/>
          </p:cNvSpPr>
          <p:nvPr/>
        </p:nvSpPr>
        <p:spPr bwMode="auto">
          <a:xfrm>
            <a:off x="188478" y="1948772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6" name="الشكل الحر 30">
            <a:extLst>
              <a:ext uri="{FF2B5EF4-FFF2-40B4-BE49-F238E27FC236}">
                <a16:creationId xmlns:a16="http://schemas.microsoft.com/office/drawing/2014/main" id="{C5EAA64A-58EB-46DF-BB08-0CA7E333120B}"/>
              </a:ext>
            </a:extLst>
          </p:cNvPr>
          <p:cNvSpPr>
            <a:spLocks noEditPoints="1"/>
          </p:cNvSpPr>
          <p:nvPr/>
        </p:nvSpPr>
        <p:spPr bwMode="auto">
          <a:xfrm>
            <a:off x="361515" y="2120222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7" name="شكل حر 31">
            <a:extLst>
              <a:ext uri="{FF2B5EF4-FFF2-40B4-BE49-F238E27FC236}">
                <a16:creationId xmlns:a16="http://schemas.microsoft.com/office/drawing/2014/main" id="{E7527809-71DE-4DC4-AD7C-F4884A4FED16}"/>
              </a:ext>
            </a:extLst>
          </p:cNvPr>
          <p:cNvSpPr>
            <a:spLocks noEditPoints="1"/>
          </p:cNvSpPr>
          <p:nvPr/>
        </p:nvSpPr>
        <p:spPr bwMode="auto">
          <a:xfrm>
            <a:off x="271028" y="2029735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8" name="المجموعة 2">
            <a:extLst>
              <a:ext uri="{FF2B5EF4-FFF2-40B4-BE49-F238E27FC236}">
                <a16:creationId xmlns:a16="http://schemas.microsoft.com/office/drawing/2014/main" id="{1B2B3AC2-21E4-47CF-B410-01DBCAB1A586}"/>
              </a:ext>
            </a:extLst>
          </p:cNvPr>
          <p:cNvGrpSpPr/>
          <p:nvPr/>
        </p:nvGrpSpPr>
        <p:grpSpPr>
          <a:xfrm>
            <a:off x="2106178" y="2374222"/>
            <a:ext cx="566738" cy="566738"/>
            <a:chOff x="2455863" y="2411803"/>
            <a:chExt cx="566738" cy="566738"/>
          </a:xfrm>
        </p:grpSpPr>
        <p:sp>
          <p:nvSpPr>
            <p:cNvPr id="139" name="شكل بيضاوي 32">
              <a:extLst>
                <a:ext uri="{FF2B5EF4-FFF2-40B4-BE49-F238E27FC236}">
                  <a16:creationId xmlns:a16="http://schemas.microsoft.com/office/drawing/2014/main" id="{08F35469-1363-4F30-B87E-6A1207D6F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شكل بيضاوي 33">
              <a:extLst>
                <a:ext uri="{FF2B5EF4-FFF2-40B4-BE49-F238E27FC236}">
                  <a16:creationId xmlns:a16="http://schemas.microsoft.com/office/drawing/2014/main" id="{D5440FF8-2D7C-4CEE-8781-57AFFD6B4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1" name="شكل حر 34">
              <a:extLst>
                <a:ext uri="{FF2B5EF4-FFF2-40B4-BE49-F238E27FC236}">
                  <a16:creationId xmlns:a16="http://schemas.microsoft.com/office/drawing/2014/main" id="{7820A797-9A87-422C-AC17-383237D865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2" name="الشكل الحر 35">
              <a:extLst>
                <a:ext uri="{FF2B5EF4-FFF2-40B4-BE49-F238E27FC236}">
                  <a16:creationId xmlns:a16="http://schemas.microsoft.com/office/drawing/2014/main" id="{2146D895-8D24-43FC-A64E-E5B3AD6FF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3" name="مستطيل 36">
              <a:extLst>
                <a:ext uri="{FF2B5EF4-FFF2-40B4-BE49-F238E27FC236}">
                  <a16:creationId xmlns:a16="http://schemas.microsoft.com/office/drawing/2014/main" id="{C0A6D5B8-5F89-4F4A-A842-4A6138252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4" name="مستطيل 37">
              <a:extLst>
                <a:ext uri="{FF2B5EF4-FFF2-40B4-BE49-F238E27FC236}">
                  <a16:creationId xmlns:a16="http://schemas.microsoft.com/office/drawing/2014/main" id="{0F909D1C-B89A-4C12-90B3-20AF91A10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975" y="2499116"/>
              <a:ext cx="33663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1" anchor="t" anchorCtr="0" compatLnSpc="1">
              <a:prstTxWarp prst="textNoShape">
                <a:avLst/>
              </a:prstTxWarp>
              <a:spAutoFit/>
            </a:bodyPr>
            <a:lstStyle>
              <a:lvl1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ar-SA" sz="2100" b="1" i="0" u="none" strike="noStrike" cap="none" normalizeH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ar-SA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5" name="شكل حر 40">
            <a:extLst>
              <a:ext uri="{FF2B5EF4-FFF2-40B4-BE49-F238E27FC236}">
                <a16:creationId xmlns:a16="http://schemas.microsoft.com/office/drawing/2014/main" id="{0FAD33A3-2988-4620-98B2-A19FCA5F93C9}"/>
              </a:ext>
            </a:extLst>
          </p:cNvPr>
          <p:cNvSpPr>
            <a:spLocks noEditPoints="1"/>
          </p:cNvSpPr>
          <p:nvPr/>
        </p:nvSpPr>
        <p:spPr bwMode="auto">
          <a:xfrm>
            <a:off x="2895165" y="2813960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6" name="المجموعة 4">
            <a:extLst>
              <a:ext uri="{FF2B5EF4-FFF2-40B4-BE49-F238E27FC236}">
                <a16:creationId xmlns:a16="http://schemas.microsoft.com/office/drawing/2014/main" id="{85443BF7-6C3E-47B2-9248-BC9104220E8A}"/>
              </a:ext>
            </a:extLst>
          </p:cNvPr>
          <p:cNvGrpSpPr/>
          <p:nvPr/>
        </p:nvGrpSpPr>
        <p:grpSpPr>
          <a:xfrm>
            <a:off x="3373003" y="3075897"/>
            <a:ext cx="585788" cy="587375"/>
            <a:chOff x="3722688" y="3113478"/>
            <a:chExt cx="585788" cy="587375"/>
          </a:xfrm>
        </p:grpSpPr>
        <p:sp>
          <p:nvSpPr>
            <p:cNvPr id="147" name="شكل حر 44">
              <a:extLst>
                <a:ext uri="{FF2B5EF4-FFF2-40B4-BE49-F238E27FC236}">
                  <a16:creationId xmlns:a16="http://schemas.microsoft.com/office/drawing/2014/main" id="{06BF245F-3AD3-4D0E-857E-5B24AC3E3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8" name="شكل حر 45">
              <a:extLst>
                <a:ext uri="{FF2B5EF4-FFF2-40B4-BE49-F238E27FC236}">
                  <a16:creationId xmlns:a16="http://schemas.microsoft.com/office/drawing/2014/main" id="{3254EBEA-2519-43E5-8CE5-C361CCF48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9" name="شكل حر 46">
              <a:extLst>
                <a:ext uri="{FF2B5EF4-FFF2-40B4-BE49-F238E27FC236}">
                  <a16:creationId xmlns:a16="http://schemas.microsoft.com/office/drawing/2014/main" id="{A466FD7E-94F7-4B49-918D-03978CD3C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0" name="شكل حر 47">
              <a:extLst>
                <a:ext uri="{FF2B5EF4-FFF2-40B4-BE49-F238E27FC236}">
                  <a16:creationId xmlns:a16="http://schemas.microsoft.com/office/drawing/2014/main" id="{1B89493E-0782-4662-A247-D3220D4D4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1" name="مستطيل 48">
              <a:extLst>
                <a:ext uri="{FF2B5EF4-FFF2-40B4-BE49-F238E27FC236}">
                  <a16:creationId xmlns:a16="http://schemas.microsoft.com/office/drawing/2014/main" id="{EB6BC6BD-F281-42E6-B691-01AAA734C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2" name="مستطيل 49">
              <a:extLst>
                <a:ext uri="{FF2B5EF4-FFF2-40B4-BE49-F238E27FC236}">
                  <a16:creationId xmlns:a16="http://schemas.microsoft.com/office/drawing/2014/main" id="{E6566D58-A406-40D7-8DD3-C0EECB37E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343" y="3216666"/>
              <a:ext cx="33021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1" anchor="t" anchorCtr="0" compatLnSpc="1">
              <a:prstTxWarp prst="textNoShape">
                <a:avLst/>
              </a:prstTxWarp>
              <a:spAutoFit/>
            </a:bodyPr>
            <a:lstStyle>
              <a:lvl1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ar-SA" sz="2100" b="1" i="0" u="none" strike="noStrike" cap="none" normalizeH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ar-SA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3" name="الشكل الحر 52">
            <a:extLst>
              <a:ext uri="{FF2B5EF4-FFF2-40B4-BE49-F238E27FC236}">
                <a16:creationId xmlns:a16="http://schemas.microsoft.com/office/drawing/2014/main" id="{E1DC29E7-7CCA-498B-B02D-201ED1CB1130}"/>
              </a:ext>
            </a:extLst>
          </p:cNvPr>
          <p:cNvSpPr>
            <a:spLocks noEditPoints="1"/>
          </p:cNvSpPr>
          <p:nvPr/>
        </p:nvSpPr>
        <p:spPr bwMode="auto">
          <a:xfrm>
            <a:off x="3644465" y="3941085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4" name="المجموعة 5">
            <a:extLst>
              <a:ext uri="{FF2B5EF4-FFF2-40B4-BE49-F238E27FC236}">
                <a16:creationId xmlns:a16="http://schemas.microsoft.com/office/drawing/2014/main" id="{CC2084A3-0495-435E-940A-FB39C1D907AE}"/>
              </a:ext>
            </a:extLst>
          </p:cNvPr>
          <p:cNvGrpSpPr/>
          <p:nvPr/>
        </p:nvGrpSpPr>
        <p:grpSpPr>
          <a:xfrm>
            <a:off x="3404753" y="4547510"/>
            <a:ext cx="566738" cy="568325"/>
            <a:chOff x="3754438" y="4585091"/>
            <a:chExt cx="566738" cy="568325"/>
          </a:xfrm>
        </p:grpSpPr>
        <p:sp>
          <p:nvSpPr>
            <p:cNvPr id="155" name="شكل حر 56">
              <a:extLst>
                <a:ext uri="{FF2B5EF4-FFF2-40B4-BE49-F238E27FC236}">
                  <a16:creationId xmlns:a16="http://schemas.microsoft.com/office/drawing/2014/main" id="{2DB3E3F7-78B5-4B03-9AAF-9031657D7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6" name="شكل بيضاوي 57">
              <a:extLst>
                <a:ext uri="{FF2B5EF4-FFF2-40B4-BE49-F238E27FC236}">
                  <a16:creationId xmlns:a16="http://schemas.microsoft.com/office/drawing/2014/main" id="{5F18646A-57C2-48EB-8139-ADD6973FF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7" name="شكل حر 58">
              <a:extLst>
                <a:ext uri="{FF2B5EF4-FFF2-40B4-BE49-F238E27FC236}">
                  <a16:creationId xmlns:a16="http://schemas.microsoft.com/office/drawing/2014/main" id="{8CCC6705-BB6A-43DB-8507-59783F2EA9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8" name="شكل حر 59">
              <a:extLst>
                <a:ext uri="{FF2B5EF4-FFF2-40B4-BE49-F238E27FC236}">
                  <a16:creationId xmlns:a16="http://schemas.microsoft.com/office/drawing/2014/main" id="{D1B11922-86FD-403B-824A-1A52F953A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9" name="مستطيل 60">
              <a:extLst>
                <a:ext uri="{FF2B5EF4-FFF2-40B4-BE49-F238E27FC236}">
                  <a16:creationId xmlns:a16="http://schemas.microsoft.com/office/drawing/2014/main" id="{D804E68B-1720-495B-B9E6-D66344057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0" name="مستطيل 61">
              <a:extLst>
                <a:ext uri="{FF2B5EF4-FFF2-40B4-BE49-F238E27FC236}">
                  <a16:creationId xmlns:a16="http://schemas.microsoft.com/office/drawing/2014/main" id="{FDB32EB2-BBA7-4E88-8675-B127942CB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1601" y="4672402"/>
              <a:ext cx="33021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1" anchor="t" anchorCtr="0" compatLnSpc="1">
              <a:prstTxWarp prst="textNoShape">
                <a:avLst/>
              </a:prstTxWarp>
              <a:spAutoFit/>
            </a:bodyPr>
            <a:lstStyle>
              <a:lvl1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ar-SA" sz="2100" b="1" dirty="0">
                  <a:solidFill>
                    <a:srgbClr val="FF9936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ar-SA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1" name="شكل حر 64">
            <a:extLst>
              <a:ext uri="{FF2B5EF4-FFF2-40B4-BE49-F238E27FC236}">
                <a16:creationId xmlns:a16="http://schemas.microsoft.com/office/drawing/2014/main" id="{6819EDE1-03FA-4007-9C68-15E5CDA63FA7}"/>
              </a:ext>
            </a:extLst>
          </p:cNvPr>
          <p:cNvSpPr>
            <a:spLocks noEditPoints="1"/>
          </p:cNvSpPr>
          <p:nvPr/>
        </p:nvSpPr>
        <p:spPr bwMode="auto">
          <a:xfrm>
            <a:off x="2931678" y="5288872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2" name="شكل حر 70">
            <a:extLst>
              <a:ext uri="{FF2B5EF4-FFF2-40B4-BE49-F238E27FC236}">
                <a16:creationId xmlns:a16="http://schemas.microsoft.com/office/drawing/2014/main" id="{655E8994-C6EA-4336-B0B8-E0E9D6AB7A52}"/>
              </a:ext>
            </a:extLst>
          </p:cNvPr>
          <p:cNvSpPr>
            <a:spLocks noEditPoints="1"/>
          </p:cNvSpPr>
          <p:nvPr/>
        </p:nvSpPr>
        <p:spPr bwMode="auto">
          <a:xfrm>
            <a:off x="1414028" y="2821897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3" name="الشكل الحر 78">
            <a:extLst>
              <a:ext uri="{FF2B5EF4-FFF2-40B4-BE49-F238E27FC236}">
                <a16:creationId xmlns:a16="http://schemas.microsoft.com/office/drawing/2014/main" id="{3E363380-7877-4AEB-BCD6-3F4F4F9E673E}"/>
              </a:ext>
            </a:extLst>
          </p:cNvPr>
          <p:cNvSpPr>
            <a:spLocks noEditPoints="1"/>
          </p:cNvSpPr>
          <p:nvPr/>
        </p:nvSpPr>
        <p:spPr bwMode="auto">
          <a:xfrm>
            <a:off x="663140" y="4095072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4" name="شكل حر 86">
            <a:extLst>
              <a:ext uri="{FF2B5EF4-FFF2-40B4-BE49-F238E27FC236}">
                <a16:creationId xmlns:a16="http://schemas.microsoft.com/office/drawing/2014/main" id="{A542EA98-0F80-4584-8B4A-F9F062D250AB}"/>
              </a:ext>
            </a:extLst>
          </p:cNvPr>
          <p:cNvSpPr>
            <a:spLocks noEditPoints="1"/>
          </p:cNvSpPr>
          <p:nvPr/>
        </p:nvSpPr>
        <p:spPr bwMode="auto">
          <a:xfrm>
            <a:off x="1374340" y="5311097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5" name="المجموعة 6">
            <a:extLst>
              <a:ext uri="{FF2B5EF4-FFF2-40B4-BE49-F238E27FC236}">
                <a16:creationId xmlns:a16="http://schemas.microsoft.com/office/drawing/2014/main" id="{3F642CBE-181F-4DB2-9318-3C0A147BA1B8}"/>
              </a:ext>
            </a:extLst>
          </p:cNvPr>
          <p:cNvGrpSpPr/>
          <p:nvPr/>
        </p:nvGrpSpPr>
        <p:grpSpPr>
          <a:xfrm>
            <a:off x="2149040" y="5296810"/>
            <a:ext cx="568325" cy="566738"/>
            <a:chOff x="2498725" y="5334391"/>
            <a:chExt cx="568325" cy="566738"/>
          </a:xfrm>
        </p:grpSpPr>
        <p:sp>
          <p:nvSpPr>
            <p:cNvPr id="166" name="شكل حر 88">
              <a:extLst>
                <a:ext uri="{FF2B5EF4-FFF2-40B4-BE49-F238E27FC236}">
                  <a16:creationId xmlns:a16="http://schemas.microsoft.com/office/drawing/2014/main" id="{76C23F49-023C-4984-A8C8-DA51DD0FB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7" name="شكل بيضاوي 89">
              <a:extLst>
                <a:ext uri="{FF2B5EF4-FFF2-40B4-BE49-F238E27FC236}">
                  <a16:creationId xmlns:a16="http://schemas.microsoft.com/office/drawing/2014/main" id="{A9819C5F-8AC3-41DF-82B4-DC8EE0383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8" name="شكل حر 90">
              <a:extLst>
                <a:ext uri="{FF2B5EF4-FFF2-40B4-BE49-F238E27FC236}">
                  <a16:creationId xmlns:a16="http://schemas.microsoft.com/office/drawing/2014/main" id="{3E5A322A-3DBE-4DA8-9868-6587930080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9" name="شكل حر 91">
              <a:extLst>
                <a:ext uri="{FF2B5EF4-FFF2-40B4-BE49-F238E27FC236}">
                  <a16:creationId xmlns:a16="http://schemas.microsoft.com/office/drawing/2014/main" id="{43BA7AAB-97B3-4195-8C74-8CE2A9A8B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0" name="مستطيل 92">
              <a:extLst>
                <a:ext uri="{FF2B5EF4-FFF2-40B4-BE49-F238E27FC236}">
                  <a16:creationId xmlns:a16="http://schemas.microsoft.com/office/drawing/2014/main" id="{860134E9-6FC0-4E91-9CA1-A5728D23E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1" name="مستطيل 93">
              <a:extLst>
                <a:ext uri="{FF2B5EF4-FFF2-40B4-BE49-F238E27FC236}">
                  <a16:creationId xmlns:a16="http://schemas.microsoft.com/office/drawing/2014/main" id="{FFC0C226-A105-4DF9-AB5A-2E7FEE494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413" y="5421703"/>
              <a:ext cx="33663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1" anchor="t" anchorCtr="0" compatLnSpc="1">
              <a:prstTxWarp prst="textNoShape">
                <a:avLst/>
              </a:prstTxWarp>
              <a:spAutoFit/>
            </a:bodyPr>
            <a:lstStyle>
              <a:lvl1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ar-SA" sz="2100" b="1" i="0" u="none" strike="noStrike" cap="none" normalizeH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ar-SA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2" name="المجموعة 8">
            <a:extLst>
              <a:ext uri="{FF2B5EF4-FFF2-40B4-BE49-F238E27FC236}">
                <a16:creationId xmlns:a16="http://schemas.microsoft.com/office/drawing/2014/main" id="{4DD28B0A-925B-4B23-B688-FD4D265FDF5A}"/>
              </a:ext>
            </a:extLst>
          </p:cNvPr>
          <p:cNvGrpSpPr/>
          <p:nvPr/>
        </p:nvGrpSpPr>
        <p:grpSpPr>
          <a:xfrm>
            <a:off x="807603" y="3075897"/>
            <a:ext cx="584200" cy="587375"/>
            <a:chOff x="1157288" y="3113478"/>
            <a:chExt cx="584200" cy="587375"/>
          </a:xfrm>
        </p:grpSpPr>
        <p:sp>
          <p:nvSpPr>
            <p:cNvPr id="173" name="شكل حر 72">
              <a:extLst>
                <a:ext uri="{FF2B5EF4-FFF2-40B4-BE49-F238E27FC236}">
                  <a16:creationId xmlns:a16="http://schemas.microsoft.com/office/drawing/2014/main" id="{7D210CC0-5530-4182-A2D3-F5F9ACAAD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4" name="شكل حر 73">
              <a:extLst>
                <a:ext uri="{FF2B5EF4-FFF2-40B4-BE49-F238E27FC236}">
                  <a16:creationId xmlns:a16="http://schemas.microsoft.com/office/drawing/2014/main" id="{42CD1F9E-4ED4-4CFC-8705-482D37B3E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5" name="شكل حر 74">
              <a:extLst>
                <a:ext uri="{FF2B5EF4-FFF2-40B4-BE49-F238E27FC236}">
                  <a16:creationId xmlns:a16="http://schemas.microsoft.com/office/drawing/2014/main" id="{B791939B-B5A6-44BF-9C24-B4C40AA0B7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6" name="شكل حر 75">
              <a:extLst>
                <a:ext uri="{FF2B5EF4-FFF2-40B4-BE49-F238E27FC236}">
                  <a16:creationId xmlns:a16="http://schemas.microsoft.com/office/drawing/2014/main" id="{79119B24-FECF-4FC3-9C7F-C45E63012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7" name="مستطيل 96">
              <a:extLst>
                <a:ext uri="{FF2B5EF4-FFF2-40B4-BE49-F238E27FC236}">
                  <a16:creationId xmlns:a16="http://schemas.microsoft.com/office/drawing/2014/main" id="{9C0B59B9-65F2-464F-9CF0-EC9B10E74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" name="مستطيل 97">
              <a:extLst>
                <a:ext uri="{FF2B5EF4-FFF2-40B4-BE49-F238E27FC236}">
                  <a16:creationId xmlns:a16="http://schemas.microsoft.com/office/drawing/2014/main" id="{4B28CA11-E0D9-4E87-B95C-F3868E029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275" y="3218253"/>
              <a:ext cx="33663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1" anchor="t" anchorCtr="0" compatLnSpc="1">
              <a:prstTxWarp prst="textNoShape">
                <a:avLst/>
              </a:prstTxWarp>
              <a:spAutoFit/>
            </a:bodyPr>
            <a:lstStyle>
              <a:lvl1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ar-SA" sz="2100" b="1" dirty="0">
                  <a:solidFill>
                    <a:srgbClr val="FF9936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ar-SA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9" name="المجموعة 7">
            <a:extLst>
              <a:ext uri="{FF2B5EF4-FFF2-40B4-BE49-F238E27FC236}">
                <a16:creationId xmlns:a16="http://schemas.microsoft.com/office/drawing/2014/main" id="{77F412BB-9D11-4B0D-B4D4-E088E50BFD7A}"/>
              </a:ext>
            </a:extLst>
          </p:cNvPr>
          <p:cNvGrpSpPr/>
          <p:nvPr/>
        </p:nvGrpSpPr>
        <p:grpSpPr>
          <a:xfrm>
            <a:off x="812365" y="4542747"/>
            <a:ext cx="569913" cy="568325"/>
            <a:chOff x="1162050" y="4580328"/>
            <a:chExt cx="569913" cy="568325"/>
          </a:xfrm>
        </p:grpSpPr>
        <p:sp>
          <p:nvSpPr>
            <p:cNvPr id="180" name="شكل حر 80">
              <a:extLst>
                <a:ext uri="{FF2B5EF4-FFF2-40B4-BE49-F238E27FC236}">
                  <a16:creationId xmlns:a16="http://schemas.microsoft.com/office/drawing/2014/main" id="{C34C4EBC-D6B1-4510-9F4D-4710FAF24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1" name="شكل حر 81">
              <a:extLst>
                <a:ext uri="{FF2B5EF4-FFF2-40B4-BE49-F238E27FC236}">
                  <a16:creationId xmlns:a16="http://schemas.microsoft.com/office/drawing/2014/main" id="{8FC3A034-A2ED-49D3-B801-874986B25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2" name="الشكل الحر 82">
              <a:extLst>
                <a:ext uri="{FF2B5EF4-FFF2-40B4-BE49-F238E27FC236}">
                  <a16:creationId xmlns:a16="http://schemas.microsoft.com/office/drawing/2014/main" id="{F25CF33D-33C5-437C-98CE-B9248D75FB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3" name="شكل حر 83">
              <a:extLst>
                <a:ext uri="{FF2B5EF4-FFF2-40B4-BE49-F238E27FC236}">
                  <a16:creationId xmlns:a16="http://schemas.microsoft.com/office/drawing/2014/main" id="{0A51A4D5-C2F3-4331-BDB1-3CF630921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4" name="مستطيل 100">
              <a:extLst>
                <a:ext uri="{FF2B5EF4-FFF2-40B4-BE49-F238E27FC236}">
                  <a16:creationId xmlns:a16="http://schemas.microsoft.com/office/drawing/2014/main" id="{E25739D3-DD69-4F5F-BBEE-84D563610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5" name="مستطيل 101">
              <a:extLst>
                <a:ext uri="{FF2B5EF4-FFF2-40B4-BE49-F238E27FC236}">
                  <a16:creationId xmlns:a16="http://schemas.microsoft.com/office/drawing/2014/main" id="{3B72F57A-8D58-4169-8BC9-EC137AA93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8738" y="4699391"/>
              <a:ext cx="33663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1" anchor="t" anchorCtr="0" compatLnSpc="1">
              <a:prstTxWarp prst="textNoShape">
                <a:avLst/>
              </a:prstTxWarp>
              <a:spAutoFit/>
            </a:bodyPr>
            <a:lstStyle>
              <a:lvl1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ar-SA" sz="2100" b="1" dirty="0">
                  <a:solidFill>
                    <a:srgbClr val="FF9936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ar-SA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6" name="شكل بيضاوي 107">
            <a:extLst>
              <a:ext uri="{FF2B5EF4-FFF2-40B4-BE49-F238E27FC236}">
                <a16:creationId xmlns:a16="http://schemas.microsoft.com/office/drawing/2014/main" id="{E2A037F8-8CD1-4763-A8DD-4A942B9E9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0640" y="4004585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7" name="شكل بيضاوي 108">
            <a:extLst>
              <a:ext uri="{FF2B5EF4-FFF2-40B4-BE49-F238E27FC236}">
                <a16:creationId xmlns:a16="http://schemas.microsoft.com/office/drawing/2014/main" id="{B3A58932-AE76-497C-A8D8-CEBF720DE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378" y="4066497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8" name="شكل حر 109">
            <a:extLst>
              <a:ext uri="{FF2B5EF4-FFF2-40B4-BE49-F238E27FC236}">
                <a16:creationId xmlns:a16="http://schemas.microsoft.com/office/drawing/2014/main" id="{891363A4-E8CA-4385-9671-1877161F71AF}"/>
              </a:ext>
            </a:extLst>
          </p:cNvPr>
          <p:cNvSpPr>
            <a:spLocks/>
          </p:cNvSpPr>
          <p:nvPr/>
        </p:nvSpPr>
        <p:spPr bwMode="auto">
          <a:xfrm>
            <a:off x="1458478" y="1264560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9" name="شكل حر 110">
            <a:extLst>
              <a:ext uri="{FF2B5EF4-FFF2-40B4-BE49-F238E27FC236}">
                <a16:creationId xmlns:a16="http://schemas.microsoft.com/office/drawing/2014/main" id="{9200F39A-807F-4A81-B0F1-7C0FA87C0F43}"/>
              </a:ext>
            </a:extLst>
          </p:cNvPr>
          <p:cNvSpPr>
            <a:spLocks/>
          </p:cNvSpPr>
          <p:nvPr/>
        </p:nvSpPr>
        <p:spPr bwMode="auto">
          <a:xfrm>
            <a:off x="1614053" y="1180422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0" name="شكل حر 113">
            <a:extLst>
              <a:ext uri="{FF2B5EF4-FFF2-40B4-BE49-F238E27FC236}">
                <a16:creationId xmlns:a16="http://schemas.microsoft.com/office/drawing/2014/main" id="{2BA6752E-1418-4D3D-9570-F7FA8707D175}"/>
              </a:ext>
            </a:extLst>
          </p:cNvPr>
          <p:cNvSpPr>
            <a:spLocks/>
          </p:cNvSpPr>
          <p:nvPr/>
        </p:nvSpPr>
        <p:spPr bwMode="auto">
          <a:xfrm>
            <a:off x="2990415" y="1221697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1" name="شكل حر 114">
            <a:extLst>
              <a:ext uri="{FF2B5EF4-FFF2-40B4-BE49-F238E27FC236}">
                <a16:creationId xmlns:a16="http://schemas.microsoft.com/office/drawing/2014/main" id="{52838AB9-49FC-4B4D-876B-0B08252ABFE1}"/>
              </a:ext>
            </a:extLst>
          </p:cNvPr>
          <p:cNvSpPr>
            <a:spLocks/>
          </p:cNvSpPr>
          <p:nvPr/>
        </p:nvSpPr>
        <p:spPr bwMode="auto">
          <a:xfrm>
            <a:off x="2834840" y="1139147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2" name="شكل حر 115">
            <a:extLst>
              <a:ext uri="{FF2B5EF4-FFF2-40B4-BE49-F238E27FC236}">
                <a16:creationId xmlns:a16="http://schemas.microsoft.com/office/drawing/2014/main" id="{68E6992D-92F4-4AD6-A208-2AEBA161B579}"/>
              </a:ext>
            </a:extLst>
          </p:cNvPr>
          <p:cNvSpPr>
            <a:spLocks/>
          </p:cNvSpPr>
          <p:nvPr/>
        </p:nvSpPr>
        <p:spPr bwMode="auto">
          <a:xfrm>
            <a:off x="3096778" y="1334410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3" name="شكل حر 116">
            <a:extLst>
              <a:ext uri="{FF2B5EF4-FFF2-40B4-BE49-F238E27FC236}">
                <a16:creationId xmlns:a16="http://schemas.microsoft.com/office/drawing/2014/main" id="{44AA7D4A-0B92-49C9-BE2C-01CA5B8B90E6}"/>
              </a:ext>
            </a:extLst>
          </p:cNvPr>
          <p:cNvSpPr>
            <a:spLocks/>
          </p:cNvSpPr>
          <p:nvPr/>
        </p:nvSpPr>
        <p:spPr bwMode="auto">
          <a:xfrm>
            <a:off x="4423928" y="2623460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" name="شكل حر 117">
            <a:extLst>
              <a:ext uri="{FF2B5EF4-FFF2-40B4-BE49-F238E27FC236}">
                <a16:creationId xmlns:a16="http://schemas.microsoft.com/office/drawing/2014/main" id="{DE34D90F-AAC0-48CF-BE1D-FD5D505AB643}"/>
              </a:ext>
            </a:extLst>
          </p:cNvPr>
          <p:cNvSpPr>
            <a:spLocks/>
          </p:cNvSpPr>
          <p:nvPr/>
        </p:nvSpPr>
        <p:spPr bwMode="auto">
          <a:xfrm>
            <a:off x="4146115" y="1574122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شكل حر 111">
            <a:extLst>
              <a:ext uri="{FF2B5EF4-FFF2-40B4-BE49-F238E27FC236}">
                <a16:creationId xmlns:a16="http://schemas.microsoft.com/office/drawing/2014/main" id="{7D612C68-898C-4A39-9256-37DDC0EB6ED0}"/>
              </a:ext>
            </a:extLst>
          </p:cNvPr>
          <p:cNvSpPr>
            <a:spLocks/>
          </p:cNvSpPr>
          <p:nvPr/>
        </p:nvSpPr>
        <p:spPr bwMode="auto">
          <a:xfrm flipH="1">
            <a:off x="4738968" y="2182361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6" name="شكل حر 112">
            <a:extLst>
              <a:ext uri="{FF2B5EF4-FFF2-40B4-BE49-F238E27FC236}">
                <a16:creationId xmlns:a16="http://schemas.microsoft.com/office/drawing/2014/main" id="{71BF5E6C-CAA6-442B-A307-4F5B299893DF}"/>
              </a:ext>
            </a:extLst>
          </p:cNvPr>
          <p:cNvSpPr>
            <a:spLocks/>
          </p:cNvSpPr>
          <p:nvPr/>
        </p:nvSpPr>
        <p:spPr bwMode="auto">
          <a:xfrm flipH="1">
            <a:off x="4873906" y="229824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BFD3ACF-C731-4890-B115-1F27E208A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72" y="52620"/>
            <a:ext cx="4094987" cy="143521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8B6C4F5-7513-4BAB-831C-84912D9E57C8}"/>
              </a:ext>
            </a:extLst>
          </p:cNvPr>
          <p:cNvSpPr/>
          <p:nvPr/>
        </p:nvSpPr>
        <p:spPr>
          <a:xfrm>
            <a:off x="4707546" y="356155"/>
            <a:ext cx="29482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الأنبياء والرسل</a:t>
            </a:r>
          </a:p>
        </p:txBody>
      </p:sp>
    </p:spTree>
    <p:extLst>
      <p:ext uri="{BB962C8B-B14F-4D97-AF65-F5344CB8AC3E}">
        <p14:creationId xmlns:p14="http://schemas.microsoft.com/office/powerpoint/2010/main" val="272696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6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نتيجة بحث الصور عن وتلك حجتنا اتيناها ابراهيم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" b="38725"/>
          <a:stretch/>
        </p:blipFill>
        <p:spPr bwMode="auto">
          <a:xfrm>
            <a:off x="5824151" y="1418307"/>
            <a:ext cx="6096000" cy="4949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ستطيل 3"/>
          <p:cNvSpPr/>
          <p:nvPr/>
        </p:nvSpPr>
        <p:spPr>
          <a:xfrm>
            <a:off x="6437831" y="1592479"/>
            <a:ext cx="986971" cy="406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6089490" y="3355965"/>
            <a:ext cx="3487056" cy="406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>
            <a:off x="6590231" y="2789907"/>
            <a:ext cx="863599" cy="406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8687546" y="2724593"/>
            <a:ext cx="1777999" cy="47171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/>
          <p:cNvSpPr/>
          <p:nvPr/>
        </p:nvSpPr>
        <p:spPr>
          <a:xfrm>
            <a:off x="9591060" y="3972823"/>
            <a:ext cx="2111828" cy="406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/>
          <p:cNvSpPr/>
          <p:nvPr/>
        </p:nvSpPr>
        <p:spPr>
          <a:xfrm>
            <a:off x="8150517" y="4578792"/>
            <a:ext cx="3552371" cy="406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/>
          <p:cNvSpPr/>
          <p:nvPr/>
        </p:nvSpPr>
        <p:spPr>
          <a:xfrm>
            <a:off x="7961832" y="5181138"/>
            <a:ext cx="3423557" cy="406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210709" y="1547359"/>
            <a:ext cx="548579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18 نبي ذُكروا في الآيات (83-86)</a:t>
            </a:r>
          </a:p>
          <a:p>
            <a:pPr algn="ctr"/>
            <a:r>
              <a:rPr lang="ar-SA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والباقون هُم ! </a:t>
            </a:r>
            <a:endParaRPr lang="ar-SA" sz="3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3879233" y="2861518"/>
            <a:ext cx="1477282" cy="75178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آدم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3879233" y="3670581"/>
            <a:ext cx="1477282" cy="75178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صالح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657074" y="2838081"/>
            <a:ext cx="1477282" cy="75178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هود</a:t>
            </a:r>
          </a:p>
        </p:txBody>
      </p:sp>
      <p:sp>
        <p:nvSpPr>
          <p:cNvPr id="21" name="مستطيل 20"/>
          <p:cNvSpPr/>
          <p:nvPr/>
        </p:nvSpPr>
        <p:spPr>
          <a:xfrm>
            <a:off x="2240704" y="2861518"/>
            <a:ext cx="1477282" cy="75178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ادريس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657074" y="3680257"/>
            <a:ext cx="1477282" cy="75178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ذو الكفل</a:t>
            </a:r>
          </a:p>
        </p:txBody>
      </p:sp>
      <p:sp>
        <p:nvSpPr>
          <p:cNvPr id="23" name="مستطيل 22"/>
          <p:cNvSpPr/>
          <p:nvPr/>
        </p:nvSpPr>
        <p:spPr>
          <a:xfrm>
            <a:off x="2240704" y="3664673"/>
            <a:ext cx="1477282" cy="75178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شعيب</a:t>
            </a:r>
          </a:p>
        </p:txBody>
      </p:sp>
      <p:sp>
        <p:nvSpPr>
          <p:cNvPr id="24" name="مستطيل 23"/>
          <p:cNvSpPr/>
          <p:nvPr/>
        </p:nvSpPr>
        <p:spPr>
          <a:xfrm>
            <a:off x="1111956" y="4592944"/>
            <a:ext cx="3974394" cy="75178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محمد ﷺ</a:t>
            </a:r>
          </a:p>
        </p:txBody>
      </p:sp>
      <p:sp>
        <p:nvSpPr>
          <p:cNvPr id="25" name="مستطيل 24"/>
          <p:cNvSpPr/>
          <p:nvPr/>
        </p:nvSpPr>
        <p:spPr>
          <a:xfrm>
            <a:off x="1347327" y="5384338"/>
            <a:ext cx="32640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عليهم الصلاة والسلام .</a:t>
            </a:r>
            <a:endParaRPr lang="ar-SA" sz="3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365DBF8-F48B-4224-A1B5-02ACA4667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72" y="52620"/>
            <a:ext cx="4094987" cy="1435213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487CDAA-7239-4C8C-AF10-72DEC02EFEA4}"/>
              </a:ext>
            </a:extLst>
          </p:cNvPr>
          <p:cNvSpPr/>
          <p:nvPr/>
        </p:nvSpPr>
        <p:spPr>
          <a:xfrm>
            <a:off x="4707546" y="356155"/>
            <a:ext cx="29482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ar-SA" sz="4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الأنبياء والرسل</a:t>
            </a:r>
            <a:endParaRPr lang="ar-SA" sz="4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719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867226" y="1909766"/>
            <a:ext cx="397737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أجب/</a:t>
            </a:r>
            <a:r>
              <a:rPr lang="ar-SA" sz="4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أجيبي</a:t>
            </a: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 بنعم أو لا !</a:t>
            </a:r>
            <a:endParaRPr lang="ar-SA" sz="4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7715249" y="2714698"/>
            <a:ext cx="4281327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هل فضَّل الله سبحانه وتعالى الأنبياء بعضهم على بعض ! و اذكري دليلًا على ذلك!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8861"/>
            <a:ext cx="3811135" cy="3088504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3811135" y="3301606"/>
            <a:ext cx="3673998" cy="1938992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قال تعالى: "تِلْكَ الرُّسُلُ فَضَّلْنَا بَعْضَهُمْ </a:t>
            </a:r>
            <a:r>
              <a:rPr lang="ar-SA" sz="40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عَلَىٰ</a:t>
            </a:r>
            <a:r>
              <a:rPr lang="ar-SA" sz="40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 بَعْضٍ"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10518CE-EEBB-4997-80CB-DD84668075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72" y="52620"/>
            <a:ext cx="4094987" cy="143521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EF6F328-A9C0-4F67-9F1F-4F1077C08B0E}"/>
              </a:ext>
            </a:extLst>
          </p:cNvPr>
          <p:cNvSpPr/>
          <p:nvPr/>
        </p:nvSpPr>
        <p:spPr>
          <a:xfrm>
            <a:off x="4136880" y="356155"/>
            <a:ext cx="40895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أفضل الأنبياء والرسل</a:t>
            </a:r>
          </a:p>
        </p:txBody>
      </p:sp>
      <p:pic>
        <p:nvPicPr>
          <p:cNvPr id="7" name="رسم 6" descr="تعليق بإعجاب">
            <a:extLst>
              <a:ext uri="{FF2B5EF4-FFF2-40B4-BE49-F238E27FC236}">
                <a16:creationId xmlns:a16="http://schemas.microsoft.com/office/drawing/2014/main" id="{DFBFCDEB-BD08-4C04-8093-F45D3BF41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2347" y="1720071"/>
            <a:ext cx="1651573" cy="165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3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68EDE349-1B06-469F-BE05-90FF589D1605}"/>
              </a:ext>
            </a:extLst>
          </p:cNvPr>
          <p:cNvGrpSpPr/>
          <p:nvPr/>
        </p:nvGrpSpPr>
        <p:grpSpPr>
          <a:xfrm>
            <a:off x="-31380" y="3315489"/>
            <a:ext cx="3229870" cy="3573564"/>
            <a:chOff x="-380272" y="2722522"/>
            <a:chExt cx="4266472" cy="4266472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272" y="2722522"/>
              <a:ext cx="4266472" cy="4266472"/>
            </a:xfrm>
            <a:prstGeom prst="rect">
              <a:avLst/>
            </a:prstGeom>
          </p:spPr>
        </p:pic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C27AB4F4-9357-4F15-B4A2-2212C5521E54}"/>
                </a:ext>
              </a:extLst>
            </p:cNvPr>
            <p:cNvSpPr/>
            <p:nvPr/>
          </p:nvSpPr>
          <p:spPr>
            <a:xfrm>
              <a:off x="1293171" y="3880815"/>
              <a:ext cx="874263" cy="625455"/>
            </a:xfrm>
            <a:custGeom>
              <a:avLst/>
              <a:gdLst>
                <a:gd name="connsiteX0" fmla="*/ 0 w 836023"/>
                <a:gd name="connsiteY0" fmla="*/ 222093 h 444186"/>
                <a:gd name="connsiteX1" fmla="*/ 418012 w 836023"/>
                <a:gd name="connsiteY1" fmla="*/ 0 h 444186"/>
                <a:gd name="connsiteX2" fmla="*/ 836024 w 836023"/>
                <a:gd name="connsiteY2" fmla="*/ 222093 h 444186"/>
                <a:gd name="connsiteX3" fmla="*/ 418012 w 836023"/>
                <a:gd name="connsiteY3" fmla="*/ 444186 h 444186"/>
                <a:gd name="connsiteX4" fmla="*/ 0 w 836023"/>
                <a:gd name="connsiteY4" fmla="*/ 222093 h 444186"/>
                <a:gd name="connsiteX0" fmla="*/ 0 w 744584"/>
                <a:gd name="connsiteY0" fmla="*/ 415829 h 652002"/>
                <a:gd name="connsiteX1" fmla="*/ 418012 w 744584"/>
                <a:gd name="connsiteY1" fmla="*/ 193736 h 652002"/>
                <a:gd name="connsiteX2" fmla="*/ 744584 w 744584"/>
                <a:gd name="connsiteY2" fmla="*/ 37006 h 652002"/>
                <a:gd name="connsiteX3" fmla="*/ 418012 w 744584"/>
                <a:gd name="connsiteY3" fmla="*/ 637922 h 652002"/>
                <a:gd name="connsiteX4" fmla="*/ 0 w 744584"/>
                <a:gd name="connsiteY4" fmla="*/ 415829 h 652002"/>
                <a:gd name="connsiteX0" fmla="*/ 0 w 874212"/>
                <a:gd name="connsiteY0" fmla="*/ 387208 h 621899"/>
                <a:gd name="connsiteX1" fmla="*/ 418012 w 874212"/>
                <a:gd name="connsiteY1" fmla="*/ 165115 h 621899"/>
                <a:gd name="connsiteX2" fmla="*/ 744584 w 874212"/>
                <a:gd name="connsiteY2" fmla="*/ 8385 h 621899"/>
                <a:gd name="connsiteX3" fmla="*/ 862148 w 874212"/>
                <a:gd name="connsiteY3" fmla="*/ 530875 h 621899"/>
                <a:gd name="connsiteX4" fmla="*/ 418012 w 874212"/>
                <a:gd name="connsiteY4" fmla="*/ 609301 h 621899"/>
                <a:gd name="connsiteX5" fmla="*/ 0 w 874212"/>
                <a:gd name="connsiteY5" fmla="*/ 387208 h 621899"/>
                <a:gd name="connsiteX0" fmla="*/ 51 w 874263"/>
                <a:gd name="connsiteY0" fmla="*/ 390764 h 625455"/>
                <a:gd name="connsiteX1" fmla="*/ 391937 w 874263"/>
                <a:gd name="connsiteY1" fmla="*/ 116419 h 625455"/>
                <a:gd name="connsiteX2" fmla="*/ 744635 w 874263"/>
                <a:gd name="connsiteY2" fmla="*/ 11941 h 625455"/>
                <a:gd name="connsiteX3" fmla="*/ 862199 w 874263"/>
                <a:gd name="connsiteY3" fmla="*/ 534431 h 625455"/>
                <a:gd name="connsiteX4" fmla="*/ 418063 w 874263"/>
                <a:gd name="connsiteY4" fmla="*/ 612857 h 625455"/>
                <a:gd name="connsiteX5" fmla="*/ 51 w 874263"/>
                <a:gd name="connsiteY5" fmla="*/ 390764 h 625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263" h="625455">
                  <a:moveTo>
                    <a:pt x="51" y="390764"/>
                  </a:moveTo>
                  <a:cubicBezTo>
                    <a:pt x="-4303" y="308024"/>
                    <a:pt x="267840" y="179556"/>
                    <a:pt x="391937" y="116419"/>
                  </a:cubicBezTo>
                  <a:cubicBezTo>
                    <a:pt x="516034" y="53282"/>
                    <a:pt x="718509" y="-31602"/>
                    <a:pt x="744635" y="11941"/>
                  </a:cubicBezTo>
                  <a:cubicBezTo>
                    <a:pt x="770761" y="55484"/>
                    <a:pt x="916628" y="434279"/>
                    <a:pt x="862199" y="534431"/>
                  </a:cubicBezTo>
                  <a:cubicBezTo>
                    <a:pt x="807770" y="634583"/>
                    <a:pt x="561754" y="636802"/>
                    <a:pt x="418063" y="612857"/>
                  </a:cubicBezTo>
                  <a:cubicBezTo>
                    <a:pt x="274372" y="588913"/>
                    <a:pt x="4405" y="473504"/>
                    <a:pt x="51" y="390764"/>
                  </a:cubicBezTo>
                  <a:close/>
                </a:path>
              </a:pathLst>
            </a:custGeom>
            <a:solidFill>
              <a:srgbClr val="F7B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2671888" y="1371947"/>
            <a:ext cx="892423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تعرف/ي على أولي العزم من الرسل من خلال التعرف على </a:t>
            </a:r>
          </a:p>
          <a:p>
            <a:pPr algn="ctr"/>
            <a:r>
              <a:rPr lang="ar-SA" sz="36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الرسول من خلال ما يُميّزه !</a:t>
            </a:r>
          </a:p>
        </p:txBody>
      </p:sp>
      <p:sp>
        <p:nvSpPr>
          <p:cNvPr id="9" name="مستطيل ذو زوايا قطرية مستديرة 8"/>
          <p:cNvSpPr/>
          <p:nvPr/>
        </p:nvSpPr>
        <p:spPr>
          <a:xfrm>
            <a:off x="167679" y="6284794"/>
            <a:ext cx="3141578" cy="491319"/>
          </a:xfrm>
          <a:prstGeom prst="round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 أنا (من هو) !</a:t>
            </a:r>
          </a:p>
        </p:txBody>
      </p:sp>
      <p:sp>
        <p:nvSpPr>
          <p:cNvPr id="2" name="خماسي 1"/>
          <p:cNvSpPr/>
          <p:nvPr/>
        </p:nvSpPr>
        <p:spPr>
          <a:xfrm flipH="1">
            <a:off x="9932894" y="2800136"/>
            <a:ext cx="2259106" cy="699247"/>
          </a:xfrm>
          <a:prstGeom prst="homePlat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أول رسول من الرسل :</a:t>
            </a:r>
          </a:p>
        </p:txBody>
      </p:sp>
      <p:sp>
        <p:nvSpPr>
          <p:cNvPr id="7" name="خماسي 6"/>
          <p:cNvSpPr/>
          <p:nvPr/>
        </p:nvSpPr>
        <p:spPr>
          <a:xfrm flipH="1">
            <a:off x="9915061" y="3617224"/>
            <a:ext cx="2259106" cy="699247"/>
          </a:xfrm>
          <a:prstGeom prst="homePlat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كليم الله هو :</a:t>
            </a:r>
          </a:p>
        </p:txBody>
      </p:sp>
      <p:sp>
        <p:nvSpPr>
          <p:cNvPr id="10" name="خماسي 9"/>
          <p:cNvSpPr/>
          <p:nvPr/>
        </p:nvSpPr>
        <p:spPr>
          <a:xfrm flipH="1">
            <a:off x="9915060" y="4440299"/>
            <a:ext cx="2259106" cy="699247"/>
          </a:xfrm>
          <a:prstGeom prst="homePlat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اتخذه الله خليلًا هو :</a:t>
            </a:r>
          </a:p>
        </p:txBody>
      </p:sp>
      <p:sp>
        <p:nvSpPr>
          <p:cNvPr id="11" name="خماسي 10"/>
          <p:cNvSpPr/>
          <p:nvPr/>
        </p:nvSpPr>
        <p:spPr>
          <a:xfrm flipH="1">
            <a:off x="9915061" y="5277865"/>
            <a:ext cx="2259106" cy="699247"/>
          </a:xfrm>
          <a:prstGeom prst="homePlat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تكلم بالمهد:</a:t>
            </a:r>
          </a:p>
        </p:txBody>
      </p:sp>
      <p:sp>
        <p:nvSpPr>
          <p:cNvPr id="12" name="خماسي 11"/>
          <p:cNvSpPr/>
          <p:nvPr/>
        </p:nvSpPr>
        <p:spPr>
          <a:xfrm flipH="1">
            <a:off x="9932894" y="6073196"/>
            <a:ext cx="2259106" cy="699247"/>
          </a:xfrm>
          <a:prstGeom prst="homePlat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Traditional Arabic" panose="02020603050405020304" pitchFamily="18" charset="-78"/>
              </a:rPr>
              <a:t>خاتم الرسل:</a:t>
            </a:r>
          </a:p>
        </p:txBody>
      </p:sp>
      <p:grpSp>
        <p:nvGrpSpPr>
          <p:cNvPr id="13" name="مجموعة 12"/>
          <p:cNvGrpSpPr/>
          <p:nvPr/>
        </p:nvGrpSpPr>
        <p:grpSpPr>
          <a:xfrm flipH="1">
            <a:off x="6347013" y="2781639"/>
            <a:ext cx="3885559" cy="736240"/>
            <a:chOff x="5224462" y="2129102"/>
            <a:chExt cx="2901156" cy="1160462"/>
          </a:xfrm>
        </p:grpSpPr>
        <p:sp>
          <p:nvSpPr>
            <p:cNvPr id="14" name="شارة رتبة 13"/>
            <p:cNvSpPr/>
            <p:nvPr/>
          </p:nvSpPr>
          <p:spPr>
            <a:xfrm>
              <a:off x="5224462" y="2129102"/>
              <a:ext cx="2901156" cy="1160462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شارة رتبة 4"/>
            <p:cNvSpPr txBox="1"/>
            <p:nvPr/>
          </p:nvSpPr>
          <p:spPr>
            <a:xfrm>
              <a:off x="5544359" y="2129102"/>
              <a:ext cx="2261362" cy="11604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030" tIns="78677" rIns="78677" bIns="78677" numCol="1" spcCol="1270" anchor="ctr" anchorCtr="0">
              <a:noAutofit/>
            </a:bodyPr>
            <a:lstStyle/>
            <a:p>
              <a:pPr lvl="0" algn="ctr" defTabSz="2622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800" b="1" dirty="0">
                  <a:latin typeface="Traditional Arabic" panose="02020603050405020304" pitchFamily="18" charset="-78"/>
                </a:rPr>
                <a:t>نوح عليه السلام.</a:t>
              </a:r>
              <a:endParaRPr lang="ar-SA" sz="2800" b="1" kern="1200" dirty="0">
                <a:latin typeface="Traditional Arabic" panose="02020603050405020304" pitchFamily="18" charset="-78"/>
              </a:endParaRPr>
            </a:p>
          </p:txBody>
        </p:sp>
      </p:grpSp>
      <p:grpSp>
        <p:nvGrpSpPr>
          <p:cNvPr id="16" name="مجموعة 15"/>
          <p:cNvGrpSpPr/>
          <p:nvPr/>
        </p:nvGrpSpPr>
        <p:grpSpPr>
          <a:xfrm flipH="1">
            <a:off x="6329179" y="3607975"/>
            <a:ext cx="3885559" cy="736240"/>
            <a:chOff x="5224462" y="2129102"/>
            <a:chExt cx="2901156" cy="1160462"/>
          </a:xfrm>
        </p:grpSpPr>
        <p:sp>
          <p:nvSpPr>
            <p:cNvPr id="17" name="شارة رتبة 16"/>
            <p:cNvSpPr/>
            <p:nvPr/>
          </p:nvSpPr>
          <p:spPr>
            <a:xfrm>
              <a:off x="5224462" y="2129102"/>
              <a:ext cx="2901156" cy="1160462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شارة رتبة 4"/>
            <p:cNvSpPr txBox="1"/>
            <p:nvPr/>
          </p:nvSpPr>
          <p:spPr>
            <a:xfrm>
              <a:off x="5544359" y="2129102"/>
              <a:ext cx="2261362" cy="11604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030" tIns="78677" rIns="78677" bIns="78677" numCol="1" spcCol="1270" anchor="ctr" anchorCtr="0">
              <a:noAutofit/>
            </a:bodyPr>
            <a:lstStyle/>
            <a:p>
              <a:pPr lvl="0" algn="ctr" defTabSz="2622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800" b="1" dirty="0">
                  <a:latin typeface="Traditional Arabic" panose="02020603050405020304" pitchFamily="18" charset="-78"/>
                </a:rPr>
                <a:t>موسى عليه السلام.</a:t>
              </a:r>
              <a:endParaRPr lang="ar-SA" sz="2800" b="1" kern="1200" dirty="0">
                <a:latin typeface="Traditional Arabic" panose="02020603050405020304" pitchFamily="18" charset="-78"/>
              </a:endParaRPr>
            </a:p>
          </p:txBody>
        </p:sp>
      </p:grpSp>
      <p:grpSp>
        <p:nvGrpSpPr>
          <p:cNvPr id="20" name="مجموعة 19"/>
          <p:cNvGrpSpPr/>
          <p:nvPr/>
        </p:nvGrpSpPr>
        <p:grpSpPr>
          <a:xfrm flipH="1">
            <a:off x="6336677" y="4428242"/>
            <a:ext cx="3885559" cy="736240"/>
            <a:chOff x="5224462" y="2129102"/>
            <a:chExt cx="2901156" cy="1160462"/>
          </a:xfrm>
        </p:grpSpPr>
        <p:sp>
          <p:nvSpPr>
            <p:cNvPr id="21" name="شارة رتبة 20"/>
            <p:cNvSpPr/>
            <p:nvPr/>
          </p:nvSpPr>
          <p:spPr>
            <a:xfrm>
              <a:off x="5224462" y="2129102"/>
              <a:ext cx="2901156" cy="1160462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شارة رتبة 4"/>
            <p:cNvSpPr txBox="1"/>
            <p:nvPr/>
          </p:nvSpPr>
          <p:spPr>
            <a:xfrm>
              <a:off x="5544359" y="2129102"/>
              <a:ext cx="2261362" cy="11604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030" tIns="78677" rIns="78677" bIns="78677" numCol="1" spcCol="1270" anchor="ctr" anchorCtr="0">
              <a:noAutofit/>
            </a:bodyPr>
            <a:lstStyle/>
            <a:p>
              <a:pPr lvl="0" algn="ctr" defTabSz="2622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800" b="1" dirty="0">
                  <a:latin typeface="Traditional Arabic" panose="02020603050405020304" pitchFamily="18" charset="-78"/>
                </a:rPr>
                <a:t>ابراهيم عليه السلام.</a:t>
              </a:r>
              <a:endParaRPr lang="ar-SA" sz="2800" b="1" kern="1200" dirty="0">
                <a:latin typeface="Traditional Arabic" panose="02020603050405020304" pitchFamily="18" charset="-78"/>
              </a:endParaRPr>
            </a:p>
          </p:txBody>
        </p:sp>
      </p:grpSp>
      <p:grpSp>
        <p:nvGrpSpPr>
          <p:cNvPr id="23" name="مجموعة 22"/>
          <p:cNvGrpSpPr/>
          <p:nvPr/>
        </p:nvGrpSpPr>
        <p:grpSpPr>
          <a:xfrm flipH="1">
            <a:off x="6336678" y="5241723"/>
            <a:ext cx="3885559" cy="736240"/>
            <a:chOff x="5224462" y="2129102"/>
            <a:chExt cx="2901156" cy="1160462"/>
          </a:xfrm>
        </p:grpSpPr>
        <p:sp>
          <p:nvSpPr>
            <p:cNvPr id="24" name="شارة رتبة 23"/>
            <p:cNvSpPr/>
            <p:nvPr/>
          </p:nvSpPr>
          <p:spPr>
            <a:xfrm>
              <a:off x="5224462" y="2129102"/>
              <a:ext cx="2901156" cy="1160462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شارة رتبة 4"/>
            <p:cNvSpPr txBox="1"/>
            <p:nvPr/>
          </p:nvSpPr>
          <p:spPr>
            <a:xfrm>
              <a:off x="5544359" y="2129102"/>
              <a:ext cx="2261362" cy="11604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030" tIns="78677" rIns="78677" bIns="78677" numCol="1" spcCol="1270" anchor="ctr" anchorCtr="0">
              <a:noAutofit/>
            </a:bodyPr>
            <a:lstStyle/>
            <a:p>
              <a:pPr lvl="0" algn="ctr" defTabSz="2622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800" b="1" dirty="0">
                  <a:latin typeface="Traditional Arabic" panose="02020603050405020304" pitchFamily="18" charset="-78"/>
                </a:rPr>
                <a:t>عيسى عليه السلام.</a:t>
              </a:r>
              <a:endParaRPr lang="ar-SA" sz="2800" b="1" kern="1200" dirty="0">
                <a:latin typeface="Traditional Arabic" panose="02020603050405020304" pitchFamily="18" charset="-78"/>
              </a:endParaRPr>
            </a:p>
          </p:txBody>
        </p:sp>
      </p:grpSp>
      <p:grpSp>
        <p:nvGrpSpPr>
          <p:cNvPr id="26" name="مجموعة 25"/>
          <p:cNvGrpSpPr/>
          <p:nvPr/>
        </p:nvGrpSpPr>
        <p:grpSpPr>
          <a:xfrm flipH="1">
            <a:off x="6354510" y="6039873"/>
            <a:ext cx="3885559" cy="736240"/>
            <a:chOff x="5224462" y="2129102"/>
            <a:chExt cx="2901156" cy="1160462"/>
          </a:xfrm>
        </p:grpSpPr>
        <p:sp>
          <p:nvSpPr>
            <p:cNvPr id="27" name="شارة رتبة 26"/>
            <p:cNvSpPr/>
            <p:nvPr/>
          </p:nvSpPr>
          <p:spPr>
            <a:xfrm>
              <a:off x="5224462" y="2129102"/>
              <a:ext cx="2901156" cy="1160462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شارة رتبة 4"/>
            <p:cNvSpPr txBox="1"/>
            <p:nvPr/>
          </p:nvSpPr>
          <p:spPr>
            <a:xfrm>
              <a:off x="5544359" y="2129102"/>
              <a:ext cx="2261362" cy="11604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030" tIns="78677" rIns="78677" bIns="78677" numCol="1" spcCol="1270" anchor="ctr" anchorCtr="0">
              <a:noAutofit/>
            </a:bodyPr>
            <a:lstStyle/>
            <a:p>
              <a:pPr lvl="0" algn="ctr" defTabSz="262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800" b="1" dirty="0">
                  <a:solidFill>
                    <a:schemeClr val="bg1"/>
                  </a:solidFill>
                  <a:latin typeface="Traditional Arabic" panose="02020603050405020304" pitchFamily="18" charset="-78"/>
                </a:rPr>
                <a:t>الرسول محمد </a:t>
              </a:r>
              <a:r>
                <a:rPr lang="ar-SA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raditional Arabic" panose="02020603050405020304" pitchFamily="18" charset="-78"/>
                </a:rPr>
                <a:t> </a:t>
              </a:r>
              <a:r>
                <a:rPr lang="ar-SA" sz="2800" b="1" dirty="0">
                  <a:solidFill>
                    <a:schemeClr val="bg1"/>
                  </a:solidFill>
                  <a:latin typeface="Traditional Arabic" panose="02020603050405020304" pitchFamily="18" charset="-78"/>
                </a:rPr>
                <a:t>ﷺ</a:t>
              </a:r>
              <a:endParaRPr lang="ar-SA" sz="2800" b="1" kern="1200" dirty="0">
                <a:solidFill>
                  <a:schemeClr val="bg1"/>
                </a:solidFill>
                <a:latin typeface="Traditional Arabic" panose="02020603050405020304" pitchFamily="18" charset="-78"/>
              </a:endParaRPr>
            </a:p>
          </p:txBody>
        </p:sp>
      </p:grpSp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43" l="1367" r="994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90" y="1868809"/>
            <a:ext cx="5355245" cy="2646244"/>
          </a:xfrm>
          <a:prstGeom prst="rect">
            <a:avLst/>
          </a:prstGeom>
        </p:spPr>
      </p:pic>
      <p:sp>
        <p:nvSpPr>
          <p:cNvPr id="30" name="مستطيل 29"/>
          <p:cNvSpPr/>
          <p:nvPr/>
        </p:nvSpPr>
        <p:spPr>
          <a:xfrm>
            <a:off x="1117815" y="2397628"/>
            <a:ext cx="2409634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اشرح/ي </a:t>
            </a:r>
          </a:p>
          <a:p>
            <a:pPr algn="ctr"/>
            <a:r>
              <a:rPr lang="ar-SA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معنى "أولي العزم"</a:t>
            </a:r>
          </a:p>
          <a:p>
            <a:pPr algn="ctr"/>
            <a:r>
              <a:rPr lang="ar-SA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</a:rPr>
              <a:t> من الرسل؟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59F3811-031C-4258-9069-3D020A1CE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3084" y="4493672"/>
            <a:ext cx="2703118" cy="269532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230A6533-41CF-4C07-999A-6CD660923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72" y="52620"/>
            <a:ext cx="4094987" cy="1435213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AED9BD1A-D90A-4EE5-8AB7-BBA3E657D07A}"/>
              </a:ext>
            </a:extLst>
          </p:cNvPr>
          <p:cNvSpPr/>
          <p:nvPr/>
        </p:nvSpPr>
        <p:spPr>
          <a:xfrm>
            <a:off x="4136880" y="356155"/>
            <a:ext cx="40895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أفضل الأنبياء والرسل</a:t>
            </a:r>
          </a:p>
        </p:txBody>
      </p:sp>
    </p:spTree>
    <p:extLst>
      <p:ext uri="{BB962C8B-B14F-4D97-AF65-F5344CB8AC3E}">
        <p14:creationId xmlns:p14="http://schemas.microsoft.com/office/powerpoint/2010/main" val="151512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7" grpId="0" animBg="1"/>
      <p:bldP spid="10" grpId="0" animBg="1"/>
      <p:bldP spid="11" grpId="0" animBg="1"/>
      <p:bldP spid="12" grpId="0" animBg="1"/>
      <p:bldP spid="30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1057</Words>
  <Application>Microsoft Office PowerPoint</Application>
  <PresentationFormat>شاشة عريضة</PresentationFormat>
  <Paragraphs>163</Paragraphs>
  <Slides>23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2" baseType="lpstr">
      <vt:lpstr>AlBayan</vt:lpstr>
      <vt:lpstr>Arial</vt:lpstr>
      <vt:lpstr>Calibri</vt:lpstr>
      <vt:lpstr>Calibri Light</vt:lpstr>
      <vt:lpstr>Tahoma</vt:lpstr>
      <vt:lpstr>Tajawal</vt:lpstr>
      <vt:lpstr>Traditional Arabic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Prettykadooj</dc:creator>
  <cp:lastModifiedBy>‏​​♋٭ ρгe̠‎тту ĸɑdooϳ ·̵</cp:lastModifiedBy>
  <cp:revision>37</cp:revision>
  <dcterms:created xsi:type="dcterms:W3CDTF">2020-02-29T07:39:57Z</dcterms:created>
  <dcterms:modified xsi:type="dcterms:W3CDTF">2020-09-27T19:52:46Z</dcterms:modified>
</cp:coreProperties>
</file>