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31"/>
  </p:notesMasterIdLst>
  <p:sldIdLst>
    <p:sldId id="394" r:id="rId2"/>
    <p:sldId id="354" r:id="rId3"/>
    <p:sldId id="356" r:id="rId4"/>
    <p:sldId id="376" r:id="rId5"/>
    <p:sldId id="396" r:id="rId6"/>
    <p:sldId id="377" r:id="rId7"/>
    <p:sldId id="433" r:id="rId8"/>
    <p:sldId id="397" r:id="rId9"/>
    <p:sldId id="381" r:id="rId10"/>
    <p:sldId id="434" r:id="rId11"/>
    <p:sldId id="387" r:id="rId12"/>
    <p:sldId id="400" r:id="rId13"/>
    <p:sldId id="398" r:id="rId14"/>
    <p:sldId id="399" r:id="rId15"/>
    <p:sldId id="406" r:id="rId16"/>
    <p:sldId id="408" r:id="rId17"/>
    <p:sldId id="409" r:id="rId18"/>
    <p:sldId id="411" r:id="rId19"/>
    <p:sldId id="432" r:id="rId20"/>
    <p:sldId id="417" r:id="rId21"/>
    <p:sldId id="418" r:id="rId22"/>
    <p:sldId id="419" r:id="rId23"/>
    <p:sldId id="420" r:id="rId24"/>
    <p:sldId id="422" r:id="rId25"/>
    <p:sldId id="421" r:id="rId26"/>
    <p:sldId id="424" r:id="rId27"/>
    <p:sldId id="425" r:id="rId28"/>
    <p:sldId id="426" r:id="rId29"/>
    <p:sldId id="430" r:id="rId30"/>
  </p:sldIdLst>
  <p:sldSz cx="9144000" cy="6858000" type="screen4x3"/>
  <p:notesSz cx="6858000" cy="9144000"/>
  <p:custDataLst>
    <p:tags r:id="rId3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50" autoAdjust="0"/>
    <p:restoredTop sz="94660"/>
  </p:normalViewPr>
  <p:slideViewPr>
    <p:cSldViewPr>
      <p:cViewPr varScale="1">
        <p:scale>
          <a:sx n="66" d="100"/>
          <a:sy n="66" d="100"/>
        </p:scale>
        <p:origin x="90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3AA007-6FE8-4AA0-B1D6-42DDFEEFA8BB}" type="datetimeFigureOut">
              <a:rPr lang="ar-SA" smtClean="0"/>
              <a:pPr/>
              <a:t>07/12/40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D12253-AB23-42D4-B6B0-24DBF5933A4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94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2253-AB23-42D4-B6B0-24DBF5933A4B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34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2253-AB23-42D4-B6B0-24DBF5933A4B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34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2253-AB23-42D4-B6B0-24DBF5933A4B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34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2253-AB23-42D4-B6B0-24DBF5933A4B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34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2253-AB23-42D4-B6B0-24DBF5933A4B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34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2253-AB23-42D4-B6B0-24DBF5933A4B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34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Untitled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8" y="1484784"/>
            <a:ext cx="7991872" cy="4294954"/>
          </a:xfrm>
          <a:prstGeom prst="rect">
            <a:avLst/>
          </a:prstGeom>
        </p:spPr>
      </p:pic>
      <p:sp>
        <p:nvSpPr>
          <p:cNvPr id="4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غذائي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399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937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6293" r="67289" b="73253"/>
          <a:stretch>
            <a:fillRect/>
          </a:stretch>
        </p:blipFill>
        <p:spPr>
          <a:xfrm>
            <a:off x="714348" y="1214422"/>
            <a:ext cx="3000396" cy="1218911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الخضروات</a:t>
            </a:r>
            <a:endParaRPr lang="en-US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سلطة الخضروات :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000496" y="2000240"/>
            <a:ext cx="39575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حبتان من الطماطم.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ثلاث حبات من الخيار.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حبتان من الجزر.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429124" y="1571612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المقادير: 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429124" y="321468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الطريقة: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8596" y="3714752"/>
            <a:ext cx="752949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تُغسل الطماطم وتُجفّف، ثم تُقطّع قطعاً مناسبة.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يُغسل الخيار، ثم يقطّع مكعبات.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يُغسل الجزر، ثم يُقطّع.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يُغسل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المقدونس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ويجفف، ثم يُقطع قطعاً صغيرة.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تُخلط المقادير في صحن عميق، وتتبّل بالملح والفلفل وعصير الليمون، ثم تُجمّل حسب الرغبة وتُقدّم.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42972" y="2357430"/>
            <a:ext cx="39575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 startAt="4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ربع حزمة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مقدونس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</a:t>
            </a:r>
          </a:p>
          <a:p>
            <a:pPr marL="514350" indent="-514350" algn="justLow">
              <a:buFont typeface="+mj-lt"/>
              <a:buAutoNum type="arabicPeriod" startAt="4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ملح، فلفل، عصير ليمون.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548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الخضروات</a:t>
            </a:r>
            <a:endParaRPr lang="en-US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سلطة </a:t>
            </a:r>
            <a:r>
              <a:rPr lang="ar-EG" sz="2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الروب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بالخيار: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000496" y="2000240"/>
            <a:ext cx="39575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كوب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روب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(زبادي).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حبة خيار واحدة.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فصٌّ من الثوم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المفري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ملح، قليل من النعناع المُجفف.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429124" y="1571612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المقادير: 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429124" y="3549568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الطريقة: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8596" y="4049634"/>
            <a:ext cx="752949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يُخفق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الروب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جيداً حتى يصير قوامه متجانساً.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يُضاف إليه الثوم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المفري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(حسب الرغبة).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يُغسل الخيار، ويُقطع حلقات رفيعة أو قطعاً صغيرة، ثم يُضاف إلى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الروب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، مع الاحتفاظ بقليل منه للتجميل.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يُضاف الملح والنعناع الجاف، ويغرف في صحن سلطة عميق، ويُجمّل حسب الرغبة.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7" y="628691"/>
            <a:ext cx="2000264" cy="174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30" y="1404594"/>
            <a:ext cx="1171410" cy="251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4" y="2817727"/>
            <a:ext cx="1176340" cy="197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561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43313" y="1142984"/>
            <a:ext cx="75891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Low"/>
            <a:r>
              <a:rPr lang="ar-EG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ترغب أمك بإضفاء بعض اللمسات الجميلة للسلطة,هل بإمكانك اعطاؤها بعض الأفكار؟</a:t>
            </a: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نشاط (7)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689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"/>
            <a:ext cx="9144000" cy="58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339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الشغل القديم\Docs\الأدوات\treetex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4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483768" y="2420888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Dusky" pitchFamily="2" charset="-78"/>
              </a:rPr>
              <a:t>اذكري أنواع من </a:t>
            </a:r>
            <a:r>
              <a:rPr lang="ar-SA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Dusky" pitchFamily="2" charset="-78"/>
              </a:rPr>
              <a:t>الفواكة</a:t>
            </a:r>
            <a:r>
              <a:rPr lang="ar-SA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Dusky" pitchFamily="2" charset="-78"/>
              </a:rPr>
              <a:t>؟</a:t>
            </a:r>
            <a:endParaRPr lang="ar-SA" sz="6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Dusky" pitchFamily="2" charset="-78"/>
            </a:endParaRPr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التمهيد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7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عرّفة مسبقاً 4"/>
          <p:cNvSpPr/>
          <p:nvPr/>
        </p:nvSpPr>
        <p:spPr>
          <a:xfrm>
            <a:off x="2928926" y="1357298"/>
            <a:ext cx="5357225" cy="4524315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/>
              <a:t>نحن الفواكه نتمتع بمنظر وألوان جذابة، وطعم لذيذ، ونعتبر من مجموعات الغذاء الصحي اليومي؛ لأننا مصدر الأملاح المعدنية والفيتامينات، كما أننا نمد الجسم بالماء والألياف الضرورية</a:t>
            </a:r>
            <a:endParaRPr lang="en-US" sz="3600" dirty="0"/>
          </a:p>
        </p:txBody>
      </p:sp>
      <p:pic>
        <p:nvPicPr>
          <p:cNvPr id="7" name="صورة 6" descr="Define2.ps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2629471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700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عرّفة مسبقاً 4"/>
          <p:cNvSpPr/>
          <p:nvPr/>
        </p:nvSpPr>
        <p:spPr>
          <a:xfrm>
            <a:off x="642910" y="2357430"/>
            <a:ext cx="7622454" cy="954107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dirty="0"/>
              <a:t>أن الفواكه من طعام أهل الجنة.</a:t>
            </a:r>
            <a:endParaRPr lang="en-US" sz="2800" dirty="0"/>
          </a:p>
          <a:p>
            <a:r>
              <a:rPr lang="ar-SA" sz="2800" dirty="0"/>
              <a:t>قال الله تعالى: </a:t>
            </a:r>
            <a:r>
              <a:rPr lang="ar-EG" sz="2800" dirty="0" smtClean="0">
                <a:cs typeface="DecoType Naskh" pitchFamily="2" charset="-78"/>
              </a:rPr>
              <a:t>{وفاكهة مما يتخيرون}</a:t>
            </a:r>
            <a:r>
              <a:rPr lang="ar-SA" sz="2800" dirty="0"/>
              <a:t> </a:t>
            </a:r>
            <a:r>
              <a:rPr lang="ar-SA" sz="1600" dirty="0"/>
              <a:t>(سورة الواقعة: آية 20).</a:t>
            </a:r>
            <a:endParaRPr lang="en-US" sz="2800" dirty="0"/>
          </a:p>
        </p:txBody>
      </p:sp>
      <p:pic>
        <p:nvPicPr>
          <p:cNvPr id="10" name="صورة 9" descr="Do%20you%20know.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214554"/>
            <a:ext cx="1630533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هل تعلمين ؟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183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تنظيف الفواكه: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43042" y="1643050"/>
            <a:ext cx="63150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 indent="19050"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تغسل الفواكه بماء الصنبور، وتختلف طريقة الغسل تبعاً لنوعها.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786182" y="2428868"/>
            <a:ext cx="5214974" cy="35921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88900" indent="19050" algn="justLow"/>
            <a:r>
              <a:rPr lang="ar-EG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1 - الفواكه الليّنة: كالفراولة والتين والبلح والرطب وغيرها، تُوضع في وعاء كبير </a:t>
            </a:r>
            <a:r>
              <a:rPr lang="ar-EG" sz="20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به</a:t>
            </a:r>
            <a:r>
              <a:rPr lang="ar-EG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ماء من الصنبور. وتُرفع باليدين باحتراس، وتُكرر العملية مرة ثانية للتخلص من الرمل، أو تُوضع في مصفاة تحت ماء الصنبور، وهذه الفاكهة سريعة العطب يجب أن</a:t>
            </a:r>
          </a:p>
          <a:p>
            <a:pPr marL="88900" indent="19050" algn="justLow"/>
            <a:r>
              <a:rPr lang="ar-EG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تُغسل وقت تناولها مباشرة.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00034" y="2571744"/>
            <a:ext cx="3071834" cy="31593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88900" indent="19050" algn="justLow"/>
            <a:r>
              <a:rPr lang="ar-EG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2 - الفواكه الصلبة:</a:t>
            </a:r>
          </a:p>
          <a:p>
            <a:pPr marL="88900" indent="19050" algn="justLow"/>
            <a:r>
              <a:rPr lang="ar-EG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كالتفاح والبرتقال والخوخ والكمثّرى وغيرها، تُغسل جيداً بالماء والفرشاة، أو </a:t>
            </a:r>
            <a:r>
              <a:rPr lang="ar-EG" sz="20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لوفة</a:t>
            </a:r>
            <a:r>
              <a:rPr lang="ar-EG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نظيفة؛ لإزالة كل ما يعلق عليها.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1928794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16430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872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9"/>
          <p:cNvSpPr/>
          <p:nvPr/>
        </p:nvSpPr>
        <p:spPr>
          <a:xfrm>
            <a:off x="833717" y="500042"/>
            <a:ext cx="8310283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19050"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نشاط(1)</a:t>
            </a:r>
          </a:p>
          <a:p>
            <a:pPr indent="19050" algn="justLow"/>
            <a:endParaRPr lang="en-US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شاركي زميلاتك في المجموعة بالبحث عن ثلاث أنواع من الفواكه ورد ذكرها ف القرآن الكريم؟</a:t>
            </a: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.........................................................................................</a:t>
            </a: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حفظ الفواكه:</a:t>
            </a: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تحفظ الفواكه الطازجة في درج الثلاجة والرفوف السفلية منها.</a:t>
            </a: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تحفظ الفواكه المجمدة في مجمد الثلاجة.</a:t>
            </a:r>
          </a:p>
          <a:p>
            <a:pPr marL="88900" indent="536575" algn="justLow">
              <a:buFont typeface="Wingdings" pitchFamily="2" charset="2"/>
              <a:buChar char="Ø"/>
            </a:pPr>
            <a:endParaRPr lang="ar-EG" sz="24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نشاط(2)</a:t>
            </a: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اقترحي طرائق أو أشكالا أخري لتقديم فاكهة الخوخ ؟</a:t>
            </a:r>
          </a:p>
          <a:p>
            <a:pPr marL="88900" indent="536575" algn="justLow">
              <a:buFont typeface="Wingdings" pitchFamily="2" charset="2"/>
              <a:buChar char="Ø"/>
            </a:pPr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........................................................................................................................................................................................</a:t>
            </a:r>
          </a:p>
          <a:p>
            <a:pPr marL="88900" indent="536575" algn="justLow">
              <a:buFont typeface="Wingdings" pitchFamily="2" charset="2"/>
              <a:buChar char="Ø"/>
            </a:pPr>
            <a:endParaRPr lang="ar-EG" sz="24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marL="88900" indent="536575" algn="justLow">
              <a:buFont typeface="Wingdings" pitchFamily="2" charset="2"/>
              <a:buChar char="Ø"/>
            </a:pPr>
            <a:endParaRPr lang="ar-EG" sz="24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marL="88900" indent="536575" algn="justLow">
              <a:buFont typeface="Wingdings" pitchFamily="2" charset="2"/>
              <a:buChar char="Ø"/>
            </a:pPr>
            <a:endParaRPr lang="en-US" sz="24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773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الشغل القديم\Docs\الأدوات\treetex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4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483768" y="2420888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Dusky" pitchFamily="2" charset="-78"/>
              </a:rPr>
              <a:t>اذكري أنواع من الخضروات؟</a:t>
            </a:r>
            <a:endParaRPr lang="ar-SA" sz="6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Dusky" pitchFamily="2" charset="-78"/>
            </a:endParaRPr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الخضروات</a:t>
            </a:r>
            <a:endParaRPr lang="en-US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تمهيد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7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14942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سلطة الفواكه 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4348" y="2000240"/>
            <a:ext cx="77153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كيلو فواكه منوعة (مشمش، فراولة، برتقال، عنب، موز، كمثرى).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مقدار من العصير أو الشراب السكري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900690" y="1571612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المقادير: 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900690" y="2786058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الطريقة: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14282" y="3214686"/>
            <a:ext cx="821537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تُختار الفواكه تامة النضج وتُغسل جيداً حسب نوعها.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تُقطع حسب الرغبة أحجام )متساوية الشكل( مناسبة للأكل.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تُرتب الفواكه في طبق زجاجي عميق أو أكواب صغيرة وعميقة 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تُوضع بضع ملاعق من العصير أو الشراب على الفواكه في كل كوب بحيث يصل لمنتصفه.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تُقدم وهي باردة وتُؤكل مباشرة.</a:t>
            </a:r>
          </a:p>
          <a:p>
            <a:pPr marL="514350" indent="-514350" algn="justLow"/>
            <a:r>
              <a:rPr lang="ar-EG" sz="2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مقادير الشراب السكري:كوب </a:t>
            </a:r>
            <a:r>
              <a:rPr lang="ar-EG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ماء، 3- 4 ملاعق كبيرة سكر، ملعقتان من عصير الليمون.</a:t>
            </a:r>
          </a:p>
          <a:p>
            <a:pPr marL="514350" indent="-514350" algn="justLow"/>
            <a:r>
              <a:rPr lang="ar-EG" sz="2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الطريقة: </a:t>
            </a:r>
            <a:r>
              <a:rPr lang="ar-EG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يُرفع الشراب السكري على نار هادئة حتى يغلي مدة دقيقتين مع نزع الزَبَد، ثم يُضاف عصير الليمون، ويترك حتى يبرد تماماً.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1548" r="68394" b="79866"/>
          <a:stretch>
            <a:fillRect/>
          </a:stretch>
        </p:blipFill>
        <p:spPr>
          <a:xfrm>
            <a:off x="571472" y="1000108"/>
            <a:ext cx="2286016" cy="85725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6" t="55551" r="2666" b="13473"/>
          <a:stretch>
            <a:fillRect/>
          </a:stretch>
        </p:blipFill>
        <p:spPr>
          <a:xfrm>
            <a:off x="642910" y="2714620"/>
            <a:ext cx="1428760" cy="14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548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سلطة الفواكه بالجلي 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929190" y="2000240"/>
            <a:ext cx="35004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تُفاحة واحدة.</a:t>
            </a:r>
          </a:p>
          <a:p>
            <a:pPr marL="514350" indent="-5143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حبة أو حبتان من الموز.</a:t>
            </a:r>
          </a:p>
          <a:p>
            <a:pPr marL="514350" indent="-5143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علبة جيلي.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00690" y="1571612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المقادير: 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00690" y="3218637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الطريقة: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3647265"/>
            <a:ext cx="821537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يُذاب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الجيلي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في كوب ماء ساخن، ثم يُضاف إليه كوب آخر من الماء البارد، ويُترك ليبرد.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تُقطع الفواكه قطعاً صغيرة مناسبة، ثم تُوضع في أكواب، أو طبق من الزجاج.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يُصب عليها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الجيلي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البارد، وتُوضع في الثلاجة.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يُجمّل السطح بالكريمة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المخفوقة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، وحبّات من الفراولة.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00034" y="2000240"/>
            <a:ext cx="45720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كوب ماء ساخن وآخر بارد.</a:t>
            </a:r>
          </a:p>
          <a:p>
            <a:pPr marL="514350" indent="-5143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فراولة وكريمة 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مخفوقة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للتجميل.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1330"/>
            <a:ext cx="1607872" cy="138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561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477020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العصائر 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57488" y="2357430"/>
            <a:ext cx="521497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 indent="476250" algn="justLow"/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أنا عصير الفواكه، أقُدّم كمشروب طبيعي وخاصّة في الجو الحارّ. ويُفضّل تقديمي بعد الانتهاء من إعدادي مباشرة؛ لكي احتفظ بفائدتي ونكهتي الطبيعية ولوني.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52" y="1857364"/>
            <a:ext cx="1874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458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628800"/>
            <a:ext cx="81286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أيهما أفضل العصير الطازج أم العصير المحفوظ؟</a:t>
            </a:r>
            <a:endParaRPr lang="en-US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r>
              <a:rPr lang="ar-SA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عبّري عن رأيك حول ذلك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صورة 6" descr="bloody%20Mary%201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3" y="1142984"/>
            <a:ext cx="1055441" cy="165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 descr="juice%20pack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1964520" cy="162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نشاط(1)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214546" y="2643182"/>
            <a:ext cx="62376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 indent="476250" algn="justLow"/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العصير الطازج أفضل لاحتوائه على كثير من قيمته الغذائية وعدم احتوائه على مواد حافظة</a:t>
            </a:r>
            <a:endParaRPr lang="en-US" sz="24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640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2" grpId="0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3253" r="65733" b="70726"/>
          <a:stretch>
            <a:fillRect/>
          </a:stretch>
        </p:blipFill>
        <p:spPr>
          <a:xfrm>
            <a:off x="714348" y="1428736"/>
            <a:ext cx="2786082" cy="1142984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عصير البرتقال: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85852" y="2000240"/>
            <a:ext cx="71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 indent="4762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3 حبات من البرتقال.</a:t>
            </a:r>
          </a:p>
          <a:p>
            <a:pPr marL="88900" indent="4762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سكر عند الرغبة.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00690" y="1571612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المقادير: 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00690" y="3218637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الطريقة: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3647265"/>
            <a:ext cx="821537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يُغسل البرتقال جيداً، ثم يُجفف.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تُشق البرتقالة نصفين عرضاً، وتُعصر بالعصارة اليدوية أو الكهربائية.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يُفرّغ العصير في إبريق خاص بعد تصفيته، وقد يُضاف إليه قليل من السكر حسب الرغبة.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يُصب العصير في أك 􀃢􀃢</a:t>
            </a:r>
            <a:r>
              <a:rPr lang="ar-EG" sz="24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واب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الشراب، يُزين بشريحة برتقالة، ويُقدم بارداً.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2" t="61802" r="6763" b="13803"/>
          <a:stretch>
            <a:fillRect/>
          </a:stretch>
        </p:blipFill>
        <p:spPr>
          <a:xfrm>
            <a:off x="785786" y="2643182"/>
            <a:ext cx="2286016" cy="14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878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143372" y="2357430"/>
            <a:ext cx="5000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عصير سموذي والخوخ والموز: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000200" y="3500438"/>
            <a:ext cx="71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 indent="4762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كوبان من قطع الخوخ منزوع البذرة.</a:t>
            </a:r>
          </a:p>
          <a:p>
            <a:pPr marL="88900" indent="4762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1 فاكهة موز.</a:t>
            </a:r>
          </a:p>
          <a:p>
            <a:pPr marL="88900" indent="476250" algn="justLow">
              <a:buFont typeface="Arial" pitchFamily="34" charset="0"/>
              <a:buChar char="•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كوبان حليب.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5543600" y="3000372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المقادير: 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543600" y="4714884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الطريقة:</a:t>
            </a:r>
            <a:endParaRPr lang="ar-EG" sz="2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928630" y="5357826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تخلط المكونات في الخلاط الكهربائي.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تقدم في أكواب مزينة بشريحة من الخوخ.</a:t>
            </a:r>
          </a:p>
        </p:txBody>
      </p:sp>
      <p:sp>
        <p:nvSpPr>
          <p:cNvPr id="14" name="مربع نص 11"/>
          <p:cNvSpPr txBox="1"/>
          <p:nvPr/>
        </p:nvSpPr>
        <p:spPr>
          <a:xfrm>
            <a:off x="0" y="1071546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/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يحتوي علي المغذيات الطبيعية والبوتاسيوم الذي يدعم وظائف القلب,والألياف التي تساعد في الحفاظ علي حركة </a:t>
            </a:r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الأمعاء</a:t>
            </a:r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485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الفواكه</a:t>
            </a:r>
            <a:endParaRPr lang="en-US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543600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نشاط(2)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5720" y="1643050"/>
            <a:ext cx="885828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أعدت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سعاد عصير 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سموذي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لأبيها 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بعد عودته من صلاة الجمعة فأُعجبَ 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أبوها 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بعملها وأبدى فخره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واعتزازه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بها.</a:t>
            </a:r>
            <a:endParaRPr lang="ar-EG" sz="28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algn="justLow"/>
            <a:endParaRPr lang="en-US" sz="28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algn="justLow"/>
            <a:r>
              <a:rPr lang="ar-SA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صفي شعورك لو كنت مكان سعاد.</a:t>
            </a:r>
            <a:endParaRPr lang="en-US" sz="28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00200" y="3500438"/>
            <a:ext cx="71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41325" indent="-425450" algn="justLow"/>
            <a:r>
              <a:rPr lang="ar-EG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أشعر بالسعادة والفخر.</a:t>
            </a:r>
            <a:endParaRPr lang="en-US" sz="24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مربع نص 7"/>
          <p:cNvSpPr txBox="1"/>
          <p:nvPr/>
        </p:nvSpPr>
        <p:spPr>
          <a:xfrm>
            <a:off x="0" y="4000504"/>
            <a:ext cx="9144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نشاط(3)</a:t>
            </a:r>
          </a:p>
          <a:p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عللي:إضافة الشوفان أو الزبادي إلي العصير الطبيعي.</a:t>
            </a:r>
          </a:p>
          <a:p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......................................................................................................................................................................................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0680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162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3"/>
          <p:cNvSpPr txBox="1">
            <a:spLocks/>
          </p:cNvSpPr>
          <p:nvPr/>
        </p:nvSpPr>
        <p:spPr>
          <a:xfrm>
            <a:off x="914400" y="500042"/>
            <a:ext cx="8229600" cy="30718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1905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EG" sz="3200" b="1" i="0" u="none" strike="noStrike" kern="1200" cap="all" spc="0" normalizeH="0" baseline="0" noProof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س2: فسري العبارات</a:t>
            </a:r>
            <a:r>
              <a:rPr kumimoji="0" lang="ar-EG" sz="3200" b="1" i="0" u="none" strike="noStrike" kern="1200" cap="all" spc="0" normalizeH="0" noProof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 الآتية</a:t>
            </a:r>
            <a:r>
              <a:rPr kumimoji="0" lang="ar-SA" sz="3200" b="1" i="0" u="none" strike="noStrike" kern="1200" cap="all" spc="0" normalizeH="0" baseline="0" noProof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:</a:t>
            </a:r>
            <a:endParaRPr kumimoji="0" lang="en-US" sz="3200" b="1" i="0" u="none" strike="noStrike" kern="1200" cap="all" spc="0" normalizeH="0" baseline="0" noProof="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anose="02020603050405020304" pitchFamily="18" charset="-78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لا يستخدم الماء الساخن في غسل</a:t>
            </a:r>
            <a:r>
              <a:rPr kumimoji="0" lang="ar-EG" sz="32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الخضروات؟</a:t>
            </a:r>
            <a:endParaRPr kumimoji="0" lang="ar-EG" sz="3200" b="0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EG" sz="2800" b="1" i="0" u="none" strike="noStrike" kern="1200" cap="all" spc="0" normalizeH="0" baseline="0" noProof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..........................................................................</a:t>
            </a:r>
            <a:endParaRPr kumimoji="0" lang="ar-SA" sz="2800" b="1" i="0" u="none" strike="noStrike" kern="1200" cap="all" spc="0" normalizeH="0" baseline="0" noProof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anose="02020603050405020304" pitchFamily="18" charset="-78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تنقع الخضروات في محلول ملحي قبل غسلها</a:t>
            </a:r>
            <a:r>
              <a:rPr kumimoji="0" lang="ar-EG" sz="32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؟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EG" sz="2800" b="1" i="0" u="none" strike="noStrike" kern="1200" cap="all" spc="0" normalizeH="0" baseline="0" noProof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..........................................................................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ar-EG" sz="28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عنصر نائب للمحتوى 3"/>
          <p:cNvSpPr txBox="1">
            <a:spLocks/>
          </p:cNvSpPr>
          <p:nvPr/>
        </p:nvSpPr>
        <p:spPr>
          <a:xfrm>
            <a:off x="0" y="3286124"/>
            <a:ext cx="9144000" cy="30718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1905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EG" sz="3200" b="1" i="0" u="none" strike="noStrike" kern="1200" cap="all" spc="0" normalizeH="0" baseline="0" noProof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س2: كيف يمكن تلافي حدوث</a:t>
            </a:r>
            <a:r>
              <a:rPr kumimoji="0" lang="ar-EG" sz="3200" b="1" i="0" u="none" strike="noStrike" kern="1200" cap="all" spc="0" normalizeH="0" noProof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 المشكلات الآتية</a:t>
            </a:r>
            <a:r>
              <a:rPr kumimoji="0" lang="ar-SA" sz="3200" b="1" i="0" u="none" strike="noStrike" kern="1200" cap="all" spc="0" normalizeH="0" baseline="0" noProof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:</a:t>
            </a:r>
            <a:endParaRPr kumimoji="0" lang="en-US" sz="3200" b="1" i="0" u="none" strike="noStrike" kern="1200" cap="all" spc="0" normalizeH="0" baseline="0" noProof="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anose="02020603050405020304" pitchFamily="18" charset="-78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EG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اسوداد لون الموز بعد تقطيعه.</a:t>
            </a:r>
            <a:endParaRPr kumimoji="0" lang="ar-EG" sz="3200" b="0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EG" sz="2800" b="1" i="0" u="none" strike="noStrike" kern="1200" cap="all" spc="0" normalizeH="0" baseline="0" noProof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..........................................................................</a:t>
            </a:r>
            <a:endParaRPr kumimoji="0" lang="ar-SA" sz="2800" b="1" i="0" u="none" strike="noStrike" kern="1200" cap="all" spc="0" normalizeH="0" baseline="0" noProof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anose="02020603050405020304" pitchFamily="18" charset="-78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اصفرار</a:t>
            </a:r>
            <a:r>
              <a:rPr kumimoji="0" lang="ar-EG" sz="32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أوراق بعض الخضروات بعد مدة وجيزة من شرائها.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EG" sz="2800" b="1" i="0" u="none" strike="noStrike" kern="1200" cap="all" spc="0" normalizeH="0" baseline="0" noProof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+mn-cs"/>
              </a:rPr>
              <a:t>..........................................................................</a:t>
            </a:r>
            <a:endParaRPr kumimoji="0" lang="ar-SA" sz="2800" b="1" i="0" u="none" strike="noStrike" kern="1200" cap="all" spc="0" normalizeH="0" baseline="0" noProof="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anose="02020603050405020304" pitchFamily="18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4294967295"/>
          </p:nvPr>
        </p:nvSpPr>
        <p:spPr>
          <a:xfrm>
            <a:off x="457200" y="1214422"/>
            <a:ext cx="8229600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19050" algn="justLow">
              <a:buNone/>
            </a:pP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س5: </a:t>
            </a:r>
            <a:r>
              <a:rPr lang="ar-EG" sz="2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كتبي حرف (ط) أمام الخضراوات التي تُؤكل طازجة، وحرف (م) للتي تؤكل مطبوخة، وحرفي (ط، م) للتي تُؤكل طازجة ومطبوخة:</a:t>
            </a:r>
            <a:endParaRPr lang="en-US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571472" y="2614593"/>
            <a:ext cx="7711770" cy="3054308"/>
            <a:chOff x="571472" y="2614593"/>
            <a:chExt cx="7711770" cy="3054308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72" y="2639770"/>
              <a:ext cx="7711770" cy="3024336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6761794" y="2614593"/>
              <a:ext cx="6527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 smtClean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ط-م</a:t>
              </a:r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918462" y="3153060"/>
              <a:ext cx="53243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 smtClean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م</a:t>
              </a:r>
              <a:endParaRPr lang="ar-SA" sz="2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endParaRPr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6945051" y="3614725"/>
              <a:ext cx="38824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م</a:t>
              </a:r>
            </a:p>
          </p:txBody>
        </p:sp>
        <p:sp>
          <p:nvSpPr>
            <p:cNvPr id="8" name="مستطيل 7"/>
            <p:cNvSpPr/>
            <p:nvPr/>
          </p:nvSpPr>
          <p:spPr>
            <a:xfrm flipH="1">
              <a:off x="7082977" y="4081754"/>
              <a:ext cx="25032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م</a:t>
              </a:r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6945050" y="4614857"/>
              <a:ext cx="38824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م</a:t>
              </a: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6971320" y="5068737"/>
              <a:ext cx="43954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 smtClean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ط</a:t>
              </a:r>
              <a:endParaRPr lang="ar-SA" sz="2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endParaRPr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810451" y="2652994"/>
              <a:ext cx="66493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ط</a:t>
              </a:r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975316" y="3114659"/>
              <a:ext cx="4395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ط</a:t>
              </a: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052864" y="3614725"/>
              <a:ext cx="38824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 smtClean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م</a:t>
              </a:r>
              <a:endParaRPr lang="ar-SA" sz="2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endParaRPr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964400" y="4114791"/>
              <a:ext cx="4395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ط</a:t>
              </a:r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034428" y="4581820"/>
              <a:ext cx="38824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 smtClean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م</a:t>
              </a:r>
              <a:endParaRPr lang="ar-SA" sz="2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endParaRPr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817075" y="5207236"/>
              <a:ext cx="65274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88900" indent="3175" algn="ctr"/>
              <a:r>
                <a:rPr lang="ar-SA" sz="2400" b="1" cap="all" dirty="0" smtClean="0">
                  <a:ln w="9000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ط-م</a:t>
              </a:r>
              <a:endParaRPr lang="ar-SA" sz="2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7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عرّفة مسبقاً 4"/>
          <p:cNvSpPr/>
          <p:nvPr/>
        </p:nvSpPr>
        <p:spPr>
          <a:xfrm>
            <a:off x="2857488" y="2000240"/>
            <a:ext cx="5501756" cy="2246769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نحن الخضراوات نشكل جزءاً مهماً من الوجبات اليومية، فنحن غنيّات بالفيتامينات والأملاح المعدنية، كما أننا نحتوي على الألياف التي تساعد على التخلص من الفضلات</a:t>
            </a:r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.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aditional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1981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الخضروات</a:t>
            </a:r>
            <a:endParaRPr lang="en-US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700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عرّفة مسبقاً 4"/>
          <p:cNvSpPr/>
          <p:nvPr/>
        </p:nvSpPr>
        <p:spPr>
          <a:xfrm>
            <a:off x="1571604" y="2775798"/>
            <a:ext cx="5959984" cy="954107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أن الخضراوات فاتحة للشهية؛ لأن نكهاتها متنوعة وألوانها جذابة.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 descr="Do%20you%20know.a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490046"/>
            <a:ext cx="171451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الخضروات</a:t>
            </a:r>
            <a:endParaRPr lang="en-US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هل تعلمين ؟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183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الخضروات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429124" y="1643050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أنواع الخضروات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23974" y="2500306"/>
            <a:ext cx="8462868" cy="3376966"/>
            <a:chOff x="323974" y="2500306"/>
            <a:chExt cx="8462868" cy="3376966"/>
          </a:xfrm>
        </p:grpSpPr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 t="20513" r="2344" b="42494"/>
            <a:stretch>
              <a:fillRect/>
            </a:stretch>
          </p:blipFill>
          <p:spPr>
            <a:xfrm>
              <a:off x="323974" y="2500306"/>
              <a:ext cx="8462868" cy="1571636"/>
            </a:xfrm>
            <a:prstGeom prst="rect">
              <a:avLst/>
            </a:prstGeom>
          </p:spPr>
        </p:pic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4" t="20513" r="2344"/>
            <a:stretch>
              <a:fillRect/>
            </a:stretch>
          </p:blipFill>
          <p:spPr>
            <a:xfrm>
              <a:off x="4714876" y="2500306"/>
              <a:ext cx="4071966" cy="3376966"/>
            </a:xfrm>
            <a:prstGeom prst="rect">
              <a:avLst/>
            </a:prstGeom>
          </p:spPr>
        </p:pic>
      </p:grpSp>
      <p:sp>
        <p:nvSpPr>
          <p:cNvPr id="13" name="مربع نص 12"/>
          <p:cNvSpPr txBox="1"/>
          <p:nvPr/>
        </p:nvSpPr>
        <p:spPr>
          <a:xfrm>
            <a:off x="928662" y="4544335"/>
            <a:ext cx="3600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سمِّي صنفًا واحدًا من كل مجموعة من أنواع الخضراوات السابقة.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872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/>
          <p:cNvSpPr txBox="1"/>
          <p:nvPr/>
        </p:nvSpPr>
        <p:spPr>
          <a:xfrm>
            <a:off x="7092280" y="2132856"/>
            <a:ext cx="10342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البقدونس</a:t>
            </a:r>
            <a:endParaRPr lang="ar-SA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227115" y="1988840"/>
            <a:ext cx="71045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القرع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084168" y="3111351"/>
            <a:ext cx="8883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البطاطا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998326" y="2132856"/>
            <a:ext cx="62549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الثوم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082254" y="3068960"/>
            <a:ext cx="7777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الجزر</a:t>
            </a:r>
            <a:endParaRPr lang="ar-SA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876749" y="3111351"/>
            <a:ext cx="103906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البروكلي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929617" y="2173671"/>
            <a:ext cx="10663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الفاصوليا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148064" y="2348880"/>
            <a:ext cx="7729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الخيار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115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664"/>
            <a:ext cx="914400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6119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399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437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1"/>
          <p:cNvSpPr/>
          <p:nvPr/>
        </p:nvSpPr>
        <p:spPr>
          <a:xfrm>
            <a:off x="0" y="1214422"/>
            <a:ext cx="9144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اقترحي طريقة للاستفادة من الماء المستعمل في غسل الخضروات؟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حفظ الخضروات: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تحفظ الخضراوات الطازجة في درج الثلاجة والرفوف السفلية منها.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تحفظ الخضروات المجمدة في مجمد الثلاجة.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لاتحفظ الخضروات الآتية في الثلاجة:البطاطس,البصل,الثوم فسري ذلك ؟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..................................................................................</a:t>
            </a:r>
          </a:p>
        </p:txBody>
      </p:sp>
      <p:sp>
        <p:nvSpPr>
          <p:cNvPr id="9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نشاط (5)</a:t>
            </a:r>
            <a:endParaRPr lang="en-US" sz="3600" dirty="0"/>
          </a:p>
        </p:txBody>
      </p:sp>
      <p:sp>
        <p:nvSpPr>
          <p:cNvPr id="10" name="عنوان 2"/>
          <p:cNvSpPr txBox="1">
            <a:spLocks/>
          </p:cNvSpPr>
          <p:nvPr/>
        </p:nvSpPr>
        <p:spPr>
          <a:xfrm>
            <a:off x="5970518" y="4214818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 rtl="0">
              <a:spcBef>
                <a:spcPct val="0"/>
              </a:spcBef>
              <a:defRPr/>
            </a:pPr>
            <a:r>
              <a:rPr lang="ar-EG" sz="3600" dirty="0" smtClean="0"/>
              <a:t>نشاط(6)</a:t>
            </a:r>
            <a:endParaRPr lang="en-US" sz="3600" dirty="0"/>
          </a:p>
        </p:txBody>
      </p:sp>
      <p:sp>
        <p:nvSpPr>
          <p:cNvPr id="11" name="مستطيل 1"/>
          <p:cNvSpPr/>
          <p:nvPr/>
        </p:nvSpPr>
        <p:spPr>
          <a:xfrm>
            <a:off x="0" y="4929198"/>
            <a:ext cx="9144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شاركي زميلاتك في المجموعة في البحث عن فوائد الخضراوات لجسم الإنسان؟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</a:t>
            </a:r>
            <a:endParaRPr lang="ar-EG" sz="28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230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1057</Words>
  <Application>Microsoft Office PowerPoint</Application>
  <PresentationFormat>عرض على الشاشة (3:4)‏</PresentationFormat>
  <Paragraphs>190</Paragraphs>
  <Slides>29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6" baseType="lpstr">
      <vt:lpstr>Arial</vt:lpstr>
      <vt:lpstr>Calibri</vt:lpstr>
      <vt:lpstr>DecoType Naskh</vt:lpstr>
      <vt:lpstr>PT Bold Dusky</vt:lpstr>
      <vt:lpstr>Traditional Arabic</vt:lpstr>
      <vt:lpstr>Wingdings</vt:lpstr>
      <vt:lpstr>تصميم مخصص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Al-Noor</cp:lastModifiedBy>
  <cp:revision>119</cp:revision>
  <dcterms:created xsi:type="dcterms:W3CDTF">2015-03-17T18:44:23Z</dcterms:created>
  <dcterms:modified xsi:type="dcterms:W3CDTF">2019-08-08T21:58:15Z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