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68" r:id="rId1"/>
  </p:sldMasterIdLst>
  <p:notesMasterIdLst>
    <p:notesMasterId r:id="rId30"/>
  </p:notesMasterIdLst>
  <p:sldIdLst>
    <p:sldId id="305" r:id="rId2"/>
    <p:sldId id="308" r:id="rId3"/>
    <p:sldId id="344" r:id="rId4"/>
    <p:sldId id="345" r:id="rId5"/>
    <p:sldId id="377" r:id="rId6"/>
    <p:sldId id="321" r:id="rId7"/>
    <p:sldId id="323" r:id="rId8"/>
    <p:sldId id="350" r:id="rId9"/>
    <p:sldId id="351" r:id="rId10"/>
    <p:sldId id="354" r:id="rId11"/>
    <p:sldId id="357" r:id="rId12"/>
    <p:sldId id="358" r:id="rId13"/>
    <p:sldId id="359" r:id="rId14"/>
    <p:sldId id="360" r:id="rId15"/>
    <p:sldId id="361" r:id="rId16"/>
    <p:sldId id="363" r:id="rId17"/>
    <p:sldId id="364" r:id="rId18"/>
    <p:sldId id="365" r:id="rId19"/>
    <p:sldId id="366" r:id="rId20"/>
    <p:sldId id="367" r:id="rId21"/>
    <p:sldId id="368" r:id="rId22"/>
    <p:sldId id="378" r:id="rId23"/>
    <p:sldId id="369" r:id="rId24"/>
    <p:sldId id="370" r:id="rId25"/>
    <p:sldId id="371" r:id="rId26"/>
    <p:sldId id="374" r:id="rId27"/>
    <p:sldId id="375" r:id="rId28"/>
    <p:sldId id="376" r:id="rId29"/>
  </p:sldIdLst>
  <p:sldSz cx="9144000" cy="6858000" type="screen4x3"/>
  <p:notesSz cx="6858000" cy="9144000"/>
  <p:custDataLst>
    <p:tags r:id="rId31"/>
  </p:custDataLst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نمط متوسط 2 - تميي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بلا نمط، بلا شبكة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9808" autoAdjust="0"/>
    <p:restoredTop sz="94660"/>
  </p:normalViewPr>
  <p:slideViewPr>
    <p:cSldViewPr>
      <p:cViewPr varScale="1">
        <p:scale>
          <a:sx n="65" d="100"/>
          <a:sy n="65" d="100"/>
        </p:scale>
        <p:origin x="84" y="11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1616570-99FC-4D69-B01D-2D2D77E5DC5D}" type="datetimeFigureOut">
              <a:rPr lang="ar-SA" smtClean="0"/>
              <a:pPr/>
              <a:t>07/12/40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899C8C8-FA70-4E76-AB48-40B0ED303B20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22169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9C8C8-FA70-4E76-AB48-40B0ED303B20}" type="slidenum">
              <a:rPr lang="ar-SA" smtClean="0"/>
              <a:pPr/>
              <a:t>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65460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5470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 descr="Untitled-1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4.xml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8.xml"/><Relationship Id="rId4" Type="http://schemas.openxmlformats.org/officeDocument/2006/relationships/image" Target="../media/image3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643306" y="2428868"/>
            <a:ext cx="4533253" cy="175432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ar-SA" sz="5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ما شكل زي المدرسي؟</a:t>
            </a:r>
            <a:endParaRPr lang="ar-SA" sz="5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7" name="صورة 6" descr="Hoda.t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1643050"/>
            <a:ext cx="3026446" cy="323295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عنوان 2"/>
          <p:cNvSpPr txBox="1">
            <a:spLocks/>
          </p:cNvSpPr>
          <p:nvPr/>
        </p:nvSpPr>
        <p:spPr>
          <a:xfrm>
            <a:off x="5970518" y="500042"/>
            <a:ext cx="3173482" cy="57150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n-cs"/>
              </a:rPr>
              <a:t>الملابس</a:t>
            </a:r>
            <a:r>
              <a:rPr kumimoji="0" lang="ar-EG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n-cs"/>
              </a:rPr>
              <a:t> المدرسية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n-cs"/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2285984" y="500042"/>
            <a:ext cx="36004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raditional Arabic" panose="02020603050405020304" pitchFamily="18" charset="-78"/>
              </a:rPr>
              <a:t>التمهيد</a:t>
            </a:r>
            <a:endParaRPr lang="ar-EG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raditional Arabic" panose="02020603050405020304" pitchFamily="18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7193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719386" y="1484784"/>
            <a:ext cx="7169447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ar-SA" sz="2800" b="1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الجورب: </a:t>
            </a:r>
            <a:r>
              <a:rPr lang="ar-SA" sz="3200" b="1" cap="all" dirty="0" smtClean="0">
                <a:ln w="9000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لباس </a:t>
            </a:r>
            <a:r>
              <a:rPr lang="ar-SA" sz="3200" b="1" cap="all" dirty="0">
                <a:ln w="9000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القدَم، ولهُ عدَّة </a:t>
            </a:r>
            <a:r>
              <a:rPr lang="ar-SA" sz="3200" b="1" cap="all" dirty="0" smtClean="0">
                <a:ln w="9000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ألوان.</a:t>
            </a:r>
            <a:endParaRPr lang="en-US" sz="5400" b="1" dirty="0">
              <a:ln w="9000" cmpd="sng">
                <a:solidFill>
                  <a:srgbClr val="00B050"/>
                </a:solidFill>
                <a:prstDash val="solid"/>
              </a:ln>
              <a:solidFill>
                <a:srgbClr val="00B050"/>
              </a:solidFill>
            </a:endParaRPr>
          </a:p>
          <a:p>
            <a:endParaRPr lang="en-US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2071670" y="2000240"/>
            <a:ext cx="6839299" cy="54784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ar-EG" sz="2800" b="1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لم يجب استبدال الجوارب يوميا ؟</a:t>
            </a:r>
          </a:p>
          <a:p>
            <a:endParaRPr lang="ar-EG" sz="2800" b="1" dirty="0" smtClean="0">
              <a:ln w="10541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</a:endParaRPr>
          </a:p>
          <a:p>
            <a:r>
              <a:rPr lang="ar-SA" sz="2800" b="1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نظافة </a:t>
            </a:r>
            <a:r>
              <a:rPr lang="ar-SA" sz="2800" b="1" dirty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الجوارب:</a:t>
            </a:r>
            <a:endParaRPr lang="en-US" sz="2800" b="1" dirty="0">
              <a:ln w="10541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</a:endParaRPr>
          </a:p>
          <a:p>
            <a:pPr algn="justLow"/>
            <a:r>
              <a:rPr lang="ar-SA" sz="3200" b="1" cap="all" dirty="0">
                <a:ln w="9000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نظافة الملابس التي ترتدينها يومياً أكبر دليل على نظافتك، ومن الملابس التي يكثر استعمالها الجوارب، لذا ينبغي العناية بها، وإعدادها قبل الغسل وذلك بمراعاة التالي</a:t>
            </a:r>
            <a:r>
              <a:rPr lang="ar-SA" sz="3200" b="1" cap="all" dirty="0" smtClean="0">
                <a:ln w="9000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:</a:t>
            </a:r>
          </a:p>
          <a:p>
            <a:r>
              <a:rPr lang="ar-SA" sz="2800" b="1" dirty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خياطة الثقوب ـ إن وجدت ـ؛ حتى لا تتسع</a:t>
            </a:r>
            <a:r>
              <a:rPr lang="ar-SA" sz="2800" b="1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.</a:t>
            </a:r>
          </a:p>
          <a:p>
            <a:r>
              <a:rPr lang="ar-SA" sz="2800" b="1" dirty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نفضها من الأتربة.</a:t>
            </a:r>
            <a:endParaRPr lang="en-US" sz="2800" b="1" dirty="0">
              <a:ln w="10541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</a:endParaRPr>
          </a:p>
          <a:p>
            <a:endParaRPr 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</a:endParaRPr>
          </a:p>
          <a:p>
            <a:endParaRPr lang="en-US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8" name="صورة 17" descr="Socks.ai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61939"/>
            <a:ext cx="990600" cy="100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صورة 18" descr="Socks.psd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83" y="3444240"/>
            <a:ext cx="1476375" cy="100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صورة 19" descr="Socks.psd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83" y="5085184"/>
            <a:ext cx="1476375" cy="100965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عنوان 2"/>
          <p:cNvSpPr txBox="1">
            <a:spLocks/>
          </p:cNvSpPr>
          <p:nvPr/>
        </p:nvSpPr>
        <p:spPr>
          <a:xfrm>
            <a:off x="5970518" y="500042"/>
            <a:ext cx="3173482" cy="57150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</a:rPr>
              <a:t>الجوارب</a:t>
            </a:r>
            <a:r>
              <a:rPr kumimoji="0" lang="ar-EG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</a:rPr>
              <a:t> والحذاء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2285984" y="500042"/>
            <a:ext cx="36004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raditional Arabic" panose="02020603050405020304" pitchFamily="18" charset="-78"/>
              </a:rPr>
              <a:t>الشرح</a:t>
            </a:r>
            <a:endParaRPr lang="ar-EG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raditional Arabic" panose="02020603050405020304" pitchFamily="18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8095768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9" grpId="0" animBg="1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94" t="45269" r="68669"/>
          <a:stretch>
            <a:fillRect/>
          </a:stretch>
        </p:blipFill>
        <p:spPr>
          <a:xfrm>
            <a:off x="1571604" y="1571612"/>
            <a:ext cx="1643074" cy="2159221"/>
          </a:xfrm>
          <a:prstGeom prst="rect">
            <a:avLst/>
          </a:prstGeom>
        </p:spPr>
      </p:pic>
      <p:sp>
        <p:nvSpPr>
          <p:cNvPr id="5" name="عنوان 2"/>
          <p:cNvSpPr txBox="1">
            <a:spLocks/>
          </p:cNvSpPr>
          <p:nvPr/>
        </p:nvSpPr>
        <p:spPr>
          <a:xfrm>
            <a:off x="5970518" y="500042"/>
            <a:ext cx="3173482" cy="57150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</a:rPr>
              <a:t>الجوارب</a:t>
            </a:r>
            <a:r>
              <a:rPr kumimoji="0" lang="ar-EG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</a:rPr>
              <a:t> والحذاء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2285984" y="500042"/>
            <a:ext cx="36004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raditional Arabic" panose="02020603050405020304" pitchFamily="18" charset="-78"/>
              </a:rPr>
              <a:t>نشاط</a:t>
            </a:r>
            <a:endParaRPr lang="ar-EG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raditional Arabic" panose="02020603050405020304" pitchFamily="18" charset="-78"/>
            </a:endParaRPr>
          </a:p>
        </p:txBody>
      </p:sp>
      <p:pic>
        <p:nvPicPr>
          <p:cNvPr id="8" name="صورة 7" descr="Socks1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44" y="714356"/>
            <a:ext cx="1714512" cy="171451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مربع نص 8"/>
          <p:cNvSpPr txBox="1"/>
          <p:nvPr/>
        </p:nvSpPr>
        <p:spPr>
          <a:xfrm>
            <a:off x="5543600" y="1142984"/>
            <a:ext cx="36004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2800" b="1" cap="all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raditional Arabic" panose="02020603050405020304" pitchFamily="18" charset="-78"/>
              </a:rPr>
              <a:t>غسل الجوارب</a:t>
            </a:r>
            <a:endParaRPr lang="ar-EG" sz="2800" b="1" cap="all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raditional Arabic" panose="02020603050405020304" pitchFamily="18" charset="-78"/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7186674" y="2357430"/>
            <a:ext cx="195732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2800" b="1" cap="all" dirty="0" smtClean="0">
                <a:ln w="9000" cmpd="sng">
                  <a:solidFill>
                    <a:srgbClr val="0070C0"/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latin typeface="Traditional Arabic" panose="02020603050405020304" pitchFamily="18" charset="-78"/>
              </a:rPr>
              <a:t>1) نحتاج إلى : </a:t>
            </a:r>
            <a:endParaRPr lang="ar-EG" sz="2800" b="1" cap="all" dirty="0">
              <a:ln w="9000" cmpd="sng">
                <a:solidFill>
                  <a:srgbClr val="0070C0"/>
                </a:solidFill>
                <a:prstDash val="solid"/>
              </a:ln>
              <a:solidFill>
                <a:srgbClr val="00B0F0"/>
              </a:solidFill>
              <a:effectLst>
                <a:reflection blurRad="12700" stA="28000" endPos="45000" dist="1000" dir="5400000" sy="-100000" algn="bl" rotWithShape="0"/>
              </a:effectLst>
              <a:latin typeface="Traditional Arabic" panose="02020603050405020304" pitchFamily="18" charset="-78"/>
            </a:endParaRPr>
          </a:p>
        </p:txBody>
      </p:sp>
      <p:pic>
        <p:nvPicPr>
          <p:cNvPr id="11" name="صورة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80" t="45269" r="42085"/>
          <a:stretch>
            <a:fillRect/>
          </a:stretch>
        </p:blipFill>
        <p:spPr>
          <a:xfrm>
            <a:off x="3357554" y="1857364"/>
            <a:ext cx="1928826" cy="2159221"/>
          </a:xfrm>
          <a:prstGeom prst="rect">
            <a:avLst/>
          </a:prstGeom>
        </p:spPr>
      </p:pic>
      <p:pic>
        <p:nvPicPr>
          <p:cNvPr id="12" name="صورة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64" t="45269" r="22147"/>
          <a:stretch>
            <a:fillRect/>
          </a:stretch>
        </p:blipFill>
        <p:spPr>
          <a:xfrm>
            <a:off x="5500694" y="1785926"/>
            <a:ext cx="1428760" cy="2159221"/>
          </a:xfrm>
          <a:prstGeom prst="rect">
            <a:avLst/>
          </a:prstGeom>
        </p:spPr>
      </p:pic>
      <p:sp>
        <p:nvSpPr>
          <p:cNvPr id="13" name="مربع نص 9"/>
          <p:cNvSpPr txBox="1"/>
          <p:nvPr/>
        </p:nvSpPr>
        <p:spPr>
          <a:xfrm>
            <a:off x="0" y="3929066"/>
            <a:ext cx="9144000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4400" b="1" cap="all" dirty="0" smtClean="0">
                <a:ln w="9000" cmpd="sng">
                  <a:solidFill>
                    <a:srgbClr val="0070C0"/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latin typeface="Traditional Arabic" panose="02020603050405020304" pitchFamily="18" charset="-78"/>
              </a:rPr>
              <a:t>2) خياطة الثقوب إن وجدت حتي لا تتسع.</a:t>
            </a:r>
            <a:endParaRPr lang="ar-EG" sz="4400" b="1" cap="all" dirty="0">
              <a:ln w="9000" cmpd="sng">
                <a:solidFill>
                  <a:srgbClr val="0070C0"/>
                </a:solidFill>
                <a:prstDash val="solid"/>
              </a:ln>
              <a:solidFill>
                <a:srgbClr val="00B0F0"/>
              </a:solidFill>
              <a:effectLst>
                <a:reflection blurRad="12700" stA="28000" endPos="45000" dist="1000" dir="5400000" sy="-100000" algn="bl" rotWithShape="0"/>
              </a:effectLst>
              <a:latin typeface="Traditional Arabic" panose="02020603050405020304" pitchFamily="18" charset="-78"/>
            </a:endParaRPr>
          </a:p>
        </p:txBody>
      </p:sp>
      <p:sp>
        <p:nvSpPr>
          <p:cNvPr id="14" name="مربع نص 9"/>
          <p:cNvSpPr txBox="1"/>
          <p:nvPr/>
        </p:nvSpPr>
        <p:spPr>
          <a:xfrm>
            <a:off x="642878" y="5088451"/>
            <a:ext cx="8501122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4400" b="1" cap="all" dirty="0" smtClean="0">
                <a:ln w="9000" cmpd="sng">
                  <a:solidFill>
                    <a:srgbClr val="0070C0"/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latin typeface="Traditional Arabic" panose="02020603050405020304" pitchFamily="18" charset="-78"/>
              </a:rPr>
              <a:t>3) نفضها من الأتربة.</a:t>
            </a:r>
            <a:endParaRPr lang="ar-EG" sz="4400" b="1" cap="all" dirty="0">
              <a:ln w="9000" cmpd="sng">
                <a:solidFill>
                  <a:srgbClr val="0070C0"/>
                </a:solidFill>
                <a:prstDash val="solid"/>
              </a:ln>
              <a:solidFill>
                <a:srgbClr val="00B0F0"/>
              </a:solidFill>
              <a:effectLst>
                <a:reflection blurRad="12700" stA="28000" endPos="45000" dist="1000" dir="5400000" sy="-100000" algn="bl" rotWithShape="0"/>
              </a:effectLst>
              <a:latin typeface="Traditional Arabic" panose="02020603050405020304" pitchFamily="18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2341444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9" grpId="0"/>
      <p:bldP spid="10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539552" y="1427039"/>
            <a:ext cx="7785464" cy="42165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ar-SA" sz="2800" b="1" dirty="0">
                <a:solidFill>
                  <a:srgbClr val="00B050"/>
                </a:solidFill>
              </a:rPr>
              <a:t>أولاً:</a:t>
            </a:r>
            <a:endParaRPr lang="en-US" sz="2800" b="1" dirty="0">
              <a:solidFill>
                <a:srgbClr val="00B050"/>
              </a:solidFill>
            </a:endParaRPr>
          </a:p>
          <a:p>
            <a:r>
              <a:rPr lang="ar-SA" sz="2800" b="1" dirty="0">
                <a:solidFill>
                  <a:srgbClr val="C00000"/>
                </a:solidFill>
              </a:rPr>
              <a:t>خطوات غسل الجوارب الملوَّنة</a:t>
            </a:r>
            <a:r>
              <a:rPr lang="ar-SA" sz="2800" b="1" dirty="0" smtClean="0">
                <a:solidFill>
                  <a:srgbClr val="C00000"/>
                </a:solidFill>
              </a:rPr>
              <a:t>:</a:t>
            </a:r>
            <a:endParaRPr lang="ar-EG" sz="2800" b="1" dirty="0" smtClean="0">
              <a:solidFill>
                <a:srgbClr val="C00000"/>
              </a:solidFill>
            </a:endParaRPr>
          </a:p>
          <a:p>
            <a:endParaRPr lang="en-US" sz="1600" b="1" dirty="0">
              <a:solidFill>
                <a:srgbClr val="C00000"/>
              </a:solidFill>
            </a:endParaRPr>
          </a:p>
          <a:p>
            <a:pPr marL="914400" lvl="1" indent="-457200" algn="justLow">
              <a:buFont typeface="Wingdings" pitchFamily="2" charset="2"/>
              <a:buChar char="Ø"/>
            </a:pPr>
            <a:r>
              <a:rPr lang="ar-SA" sz="2800" b="1" dirty="0">
                <a:solidFill>
                  <a:srgbClr val="002060"/>
                </a:solidFill>
              </a:rPr>
              <a:t>تُنقع الجوارب المتسخة بالماء الدافئ والصابون.</a:t>
            </a:r>
            <a:endParaRPr lang="en-US" sz="2800" b="1" dirty="0">
              <a:solidFill>
                <a:srgbClr val="002060"/>
              </a:solidFill>
            </a:endParaRPr>
          </a:p>
          <a:p>
            <a:pPr marL="914400" lvl="1" indent="-457200" algn="justLow">
              <a:buFont typeface="Wingdings" pitchFamily="2" charset="2"/>
              <a:buChar char="Ø"/>
            </a:pPr>
            <a:r>
              <a:rPr lang="ar-SA" sz="2800" b="1" dirty="0">
                <a:solidFill>
                  <a:srgbClr val="002060"/>
                </a:solidFill>
              </a:rPr>
              <a:t>تُغسل الجوارب ذات اللون الفاتح في البداية مع دعك الأماكن المتسخة.</a:t>
            </a:r>
            <a:endParaRPr lang="en-US" sz="2800" b="1" dirty="0">
              <a:solidFill>
                <a:srgbClr val="002060"/>
              </a:solidFill>
            </a:endParaRPr>
          </a:p>
          <a:p>
            <a:pPr marL="914400" lvl="1" indent="-457200" algn="justLow">
              <a:buFont typeface="Wingdings" pitchFamily="2" charset="2"/>
              <a:buChar char="Ø"/>
            </a:pPr>
            <a:r>
              <a:rPr lang="ar-SA" sz="2800" b="1" dirty="0">
                <a:solidFill>
                  <a:srgbClr val="002060"/>
                </a:solidFill>
              </a:rPr>
              <a:t>تُشطف بالماء، وتُنشر في الظل ويكون الوجه إلى الداخل، وتُثبت من طرف الأصابع.</a:t>
            </a:r>
            <a:endParaRPr lang="en-US" sz="2800" b="1" dirty="0">
              <a:solidFill>
                <a:srgbClr val="002060"/>
              </a:solidFill>
            </a:endParaRPr>
          </a:p>
          <a:p>
            <a:pPr marL="914400" lvl="1" indent="-457200" algn="justLow">
              <a:buFont typeface="Wingdings" pitchFamily="2" charset="2"/>
              <a:buChar char="Ø"/>
            </a:pPr>
            <a:r>
              <a:rPr lang="ar-SA" sz="2800" b="1" dirty="0">
                <a:solidFill>
                  <a:srgbClr val="002060"/>
                </a:solidFill>
              </a:rPr>
              <a:t>تُوضع فردة كل جورب مع الأخرى بعد جفافها وتُطوى بطريقة مرتبة، وتُحفظ في المكان المخصص </a:t>
            </a:r>
            <a:r>
              <a:rPr lang="ar-SA" sz="2800" b="1" dirty="0" smtClean="0">
                <a:solidFill>
                  <a:srgbClr val="002060"/>
                </a:solidFill>
              </a:rPr>
              <a:t>لها</a:t>
            </a:r>
            <a:r>
              <a:rPr lang="ar-EG" sz="2800" b="1" dirty="0" smtClean="0">
                <a:solidFill>
                  <a:srgbClr val="002060"/>
                </a:solidFill>
              </a:rPr>
              <a:t>.</a:t>
            </a:r>
            <a:endParaRPr lang="en-US" sz="5400" b="1" dirty="0">
              <a:solidFill>
                <a:srgbClr val="002060"/>
              </a:solidFill>
            </a:endParaRPr>
          </a:p>
        </p:txBody>
      </p:sp>
      <p:sp>
        <p:nvSpPr>
          <p:cNvPr id="7" name="عنوان 2"/>
          <p:cNvSpPr txBox="1">
            <a:spLocks/>
          </p:cNvSpPr>
          <p:nvPr/>
        </p:nvSpPr>
        <p:spPr>
          <a:xfrm>
            <a:off x="5970518" y="500042"/>
            <a:ext cx="3173482" cy="57150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</a:rPr>
              <a:t>الجوارب</a:t>
            </a:r>
            <a:r>
              <a:rPr kumimoji="0" lang="ar-EG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</a:rPr>
              <a:t> والحذاء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2285984" y="500042"/>
            <a:ext cx="36004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raditional Arabic" panose="02020603050405020304" pitchFamily="18" charset="-78"/>
              </a:rPr>
              <a:t>الشرح</a:t>
            </a:r>
            <a:endParaRPr lang="ar-EG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raditional Arabic" panose="02020603050405020304" pitchFamily="18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7664312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مستطيل 14"/>
          <p:cNvSpPr/>
          <p:nvPr/>
        </p:nvSpPr>
        <p:spPr>
          <a:xfrm>
            <a:off x="323528" y="1714488"/>
            <a:ext cx="8327412" cy="39703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ar-SA" sz="2800" b="1" dirty="0">
                <a:solidFill>
                  <a:srgbClr val="00B050"/>
                </a:solidFill>
              </a:rPr>
              <a:t>ثانياً:</a:t>
            </a:r>
            <a:endParaRPr lang="en-US" sz="2800" b="1" dirty="0">
              <a:solidFill>
                <a:srgbClr val="00B050"/>
              </a:solidFill>
            </a:endParaRPr>
          </a:p>
          <a:p>
            <a:r>
              <a:rPr lang="ar-SA" sz="2800" b="1" dirty="0">
                <a:solidFill>
                  <a:srgbClr val="C00000"/>
                </a:solidFill>
              </a:rPr>
              <a:t>خطوات غسل الجوارب البيضاء:</a:t>
            </a:r>
            <a:endParaRPr lang="en-US" sz="2800" b="1" dirty="0">
              <a:solidFill>
                <a:srgbClr val="C00000"/>
              </a:solidFill>
            </a:endParaRPr>
          </a:p>
          <a:p>
            <a:pPr marL="457200" indent="-457200" algn="justLow">
              <a:buFont typeface="Wingdings" pitchFamily="2" charset="2"/>
              <a:buChar char="Ø"/>
            </a:pPr>
            <a:r>
              <a:rPr lang="ar-SA" sz="2800" b="1" dirty="0">
                <a:solidFill>
                  <a:srgbClr val="002060"/>
                </a:solidFill>
              </a:rPr>
              <a:t>تُنقع الجوارب الأكثر اتساخاً بالماء والصابون قبل الغسيل بمدة لا تقل عن ساعة.</a:t>
            </a:r>
            <a:endParaRPr lang="en-US" sz="2800" b="1" dirty="0">
              <a:solidFill>
                <a:srgbClr val="002060"/>
              </a:solidFill>
            </a:endParaRPr>
          </a:p>
          <a:p>
            <a:pPr marL="457200" indent="-457200" algn="justLow">
              <a:buFont typeface="Wingdings" pitchFamily="2" charset="2"/>
              <a:buChar char="Ø"/>
            </a:pPr>
            <a:r>
              <a:rPr lang="ar-SA" sz="2800" b="1" dirty="0">
                <a:solidFill>
                  <a:srgbClr val="002060"/>
                </a:solidFill>
              </a:rPr>
              <a:t>تُغسل أولاً الجوارب الأقل اتساخاً بالماء والصابون.</a:t>
            </a:r>
            <a:endParaRPr lang="en-US" sz="2800" b="1" dirty="0">
              <a:solidFill>
                <a:srgbClr val="002060"/>
              </a:solidFill>
            </a:endParaRPr>
          </a:p>
          <a:p>
            <a:pPr marL="457200" indent="-457200" algn="justLow">
              <a:buFont typeface="Wingdings" pitchFamily="2" charset="2"/>
              <a:buChar char="Ø"/>
            </a:pPr>
            <a:r>
              <a:rPr lang="ar-SA" sz="2800" b="1" dirty="0">
                <a:solidFill>
                  <a:srgbClr val="002060"/>
                </a:solidFill>
              </a:rPr>
              <a:t>تُدعك الأماكن المتسخة، ثم تُقلب على الظهر وتغسل.</a:t>
            </a:r>
            <a:endParaRPr lang="en-US" sz="2800" b="1" dirty="0">
              <a:solidFill>
                <a:srgbClr val="002060"/>
              </a:solidFill>
            </a:endParaRPr>
          </a:p>
          <a:p>
            <a:pPr marL="457200" indent="-457200" algn="justLow">
              <a:buFont typeface="Wingdings" pitchFamily="2" charset="2"/>
              <a:buChar char="Ø"/>
            </a:pPr>
            <a:r>
              <a:rPr lang="ar-SA" sz="2800" b="1" dirty="0">
                <a:solidFill>
                  <a:srgbClr val="002060"/>
                </a:solidFill>
              </a:rPr>
              <a:t>تُشطف بالماء جيداً؛ لإزالة الصابون.</a:t>
            </a:r>
            <a:endParaRPr lang="en-US" sz="2800" b="1" dirty="0">
              <a:solidFill>
                <a:srgbClr val="002060"/>
              </a:solidFill>
            </a:endParaRPr>
          </a:p>
          <a:p>
            <a:pPr marL="457200" indent="-457200" algn="justLow">
              <a:buFont typeface="Wingdings" pitchFamily="2" charset="2"/>
              <a:buChar char="Ø"/>
            </a:pPr>
            <a:r>
              <a:rPr lang="ar-SA" sz="2800" b="1" dirty="0">
                <a:solidFill>
                  <a:srgbClr val="002060"/>
                </a:solidFill>
              </a:rPr>
              <a:t>تُنشر في الشمس؛ لتجف.</a:t>
            </a:r>
            <a:endParaRPr lang="en-US" sz="2800" b="1" dirty="0">
              <a:solidFill>
                <a:srgbClr val="002060"/>
              </a:solidFill>
            </a:endParaRPr>
          </a:p>
          <a:p>
            <a:pPr marL="457200" indent="-457200" algn="justLow">
              <a:buFont typeface="Wingdings" pitchFamily="2" charset="2"/>
              <a:buChar char="Ø"/>
            </a:pPr>
            <a:r>
              <a:rPr lang="ar-SA" sz="2800" b="1" dirty="0">
                <a:solidFill>
                  <a:srgbClr val="002060"/>
                </a:solidFill>
              </a:rPr>
              <a:t>تُطوى بعد جفافها بطريقة مرتبة، وتُحفظ في المكان المخصص لها.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5" name="عنوان 2"/>
          <p:cNvSpPr txBox="1">
            <a:spLocks/>
          </p:cNvSpPr>
          <p:nvPr/>
        </p:nvSpPr>
        <p:spPr>
          <a:xfrm>
            <a:off x="5970518" y="500042"/>
            <a:ext cx="3173482" cy="57150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</a:rPr>
              <a:t>الجوارب</a:t>
            </a:r>
            <a:r>
              <a:rPr kumimoji="0" lang="ar-EG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</a:rPr>
              <a:t> والحذاء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2285984" y="500042"/>
            <a:ext cx="36004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raditional Arabic" panose="02020603050405020304" pitchFamily="18" charset="-78"/>
              </a:rPr>
              <a:t>الشرح</a:t>
            </a:r>
            <a:endParaRPr lang="ar-EG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raditional Arabic" panose="02020603050405020304" pitchFamily="18" charset="-78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97582"/>
            <a:ext cx="1872208" cy="1845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4066755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5" grpId="0" animBg="1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0" y="1196752"/>
            <a:ext cx="9144000" cy="406265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ar-SA" sz="2800" b="1" dirty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استنتجي مما سبق الفرق بين غسل الجوارب الملوَّنة والجوارب البيضاء:</a:t>
            </a:r>
            <a:endParaRPr lang="en-US" sz="2800" b="1" dirty="0">
              <a:ln w="18000">
                <a:solidFill>
                  <a:srgbClr val="C0000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endParaRPr lang="ar-EG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lvl="1" algn="justLow"/>
            <a:r>
              <a:rPr lang="ar-SA" sz="3200" b="1" dirty="0" smtClean="0">
                <a:ln w="18000">
                  <a:solidFill>
                    <a:srgbClr val="00B0F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الجوارب </a:t>
            </a:r>
            <a:r>
              <a:rPr lang="ar-SA" sz="3200" b="1" dirty="0" smtClean="0">
                <a:ln w="18000">
                  <a:solidFill>
                    <a:srgbClr val="00B0F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الملوَّنة</a:t>
            </a:r>
            <a:endParaRPr lang="ar-SA" sz="2800" b="1" dirty="0" smtClean="0">
              <a:solidFill>
                <a:srgbClr val="002060"/>
              </a:solidFill>
            </a:endParaRPr>
          </a:p>
          <a:p>
            <a:pPr lvl="1" algn="justLow"/>
            <a:endParaRPr lang="ar-SA" sz="2800" b="1" dirty="0">
              <a:ln w="18000">
                <a:solidFill>
                  <a:srgbClr val="00B0F0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lvl="1" algn="justLow"/>
            <a:endParaRPr lang="ar-SA" sz="2800" b="1" dirty="0" smtClean="0">
              <a:ln w="18000">
                <a:solidFill>
                  <a:srgbClr val="00B0F0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lvl="1" algn="justLow"/>
            <a:endParaRPr lang="ar-SA" sz="2800" b="1" dirty="0">
              <a:ln w="18000">
                <a:solidFill>
                  <a:srgbClr val="00B0F0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lvl="1" algn="justLow"/>
            <a:endParaRPr lang="ar-SA" sz="3200" b="1" dirty="0" smtClean="0">
              <a:ln w="18000">
                <a:solidFill>
                  <a:srgbClr val="00B0F0"/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lvl="1" algn="justLow"/>
            <a:r>
              <a:rPr lang="ar-SA" sz="3200" b="1" dirty="0" smtClean="0">
                <a:ln w="18000">
                  <a:solidFill>
                    <a:srgbClr val="00B0F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الجوارب البيضاء</a:t>
            </a:r>
          </a:p>
          <a:p>
            <a:pPr lvl="2"/>
            <a:endParaRPr lang="en-US" sz="3200" b="1" dirty="0">
              <a:ln w="18000">
                <a:solidFill>
                  <a:srgbClr val="00B0F0"/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عنوان 2"/>
          <p:cNvSpPr txBox="1">
            <a:spLocks/>
          </p:cNvSpPr>
          <p:nvPr/>
        </p:nvSpPr>
        <p:spPr>
          <a:xfrm>
            <a:off x="5970518" y="500042"/>
            <a:ext cx="3173482" cy="57150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</a:rPr>
              <a:t>الجوارب</a:t>
            </a:r>
            <a:r>
              <a:rPr kumimoji="0" lang="ar-EG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</a:rPr>
              <a:t> والحذاء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2285984" y="500042"/>
            <a:ext cx="36004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raditional Arabic" panose="02020603050405020304" pitchFamily="18" charset="-78"/>
              </a:rPr>
              <a:t>نشاط</a:t>
            </a:r>
            <a:endParaRPr lang="ar-EG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raditional Arabic" panose="02020603050405020304" pitchFamily="18" charset="-78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/>
          <a:srcRect t="52852"/>
          <a:stretch/>
        </p:blipFill>
        <p:spPr bwMode="auto">
          <a:xfrm>
            <a:off x="292293" y="4035248"/>
            <a:ext cx="1543403" cy="1481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/>
          <a:srcRect b="54183"/>
          <a:stretch/>
        </p:blipFill>
        <p:spPr bwMode="auto">
          <a:xfrm>
            <a:off x="323528" y="1700808"/>
            <a:ext cx="1543403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مستطيل 1"/>
          <p:cNvSpPr/>
          <p:nvPr/>
        </p:nvSpPr>
        <p:spPr>
          <a:xfrm>
            <a:off x="2123728" y="4653136"/>
            <a:ext cx="656579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Low">
              <a:buFont typeface="Wingdings" pitchFamily="2" charset="2"/>
              <a:buChar char="Ø"/>
            </a:pPr>
            <a:r>
              <a:rPr lang="ar-SA" b="1" dirty="0">
                <a:solidFill>
                  <a:srgbClr val="002060"/>
                </a:solidFill>
              </a:rPr>
              <a:t>تُنقع الجوارب الأكثر </a:t>
            </a:r>
            <a:r>
              <a:rPr lang="ar-SA" b="1" dirty="0" err="1">
                <a:solidFill>
                  <a:srgbClr val="002060"/>
                </a:solidFill>
              </a:rPr>
              <a:t>اتساخاً</a:t>
            </a:r>
            <a:r>
              <a:rPr lang="ar-SA" b="1" dirty="0">
                <a:solidFill>
                  <a:srgbClr val="002060"/>
                </a:solidFill>
              </a:rPr>
              <a:t> بالماء والصابون قبل الغسيل بمدة لا تقل عن ساعة.</a:t>
            </a:r>
            <a:endParaRPr lang="en-US" b="1" dirty="0">
              <a:solidFill>
                <a:srgbClr val="002060"/>
              </a:solidFill>
            </a:endParaRPr>
          </a:p>
          <a:p>
            <a:pPr marL="457200" indent="-457200" algn="justLow">
              <a:buFont typeface="Wingdings" pitchFamily="2" charset="2"/>
              <a:buChar char="Ø"/>
            </a:pPr>
            <a:r>
              <a:rPr lang="ar-SA" b="1" dirty="0">
                <a:solidFill>
                  <a:srgbClr val="002060"/>
                </a:solidFill>
              </a:rPr>
              <a:t>تُغسل أولاً الجوارب الأقل </a:t>
            </a:r>
            <a:r>
              <a:rPr lang="ar-SA" b="1" dirty="0" err="1">
                <a:solidFill>
                  <a:srgbClr val="002060"/>
                </a:solidFill>
              </a:rPr>
              <a:t>اتساخاً</a:t>
            </a:r>
            <a:r>
              <a:rPr lang="ar-SA" b="1" dirty="0">
                <a:solidFill>
                  <a:srgbClr val="002060"/>
                </a:solidFill>
              </a:rPr>
              <a:t> بالماء والصابون.</a:t>
            </a:r>
            <a:endParaRPr lang="en-US" b="1" dirty="0">
              <a:solidFill>
                <a:srgbClr val="002060"/>
              </a:solidFill>
            </a:endParaRPr>
          </a:p>
          <a:p>
            <a:pPr marL="457200" indent="-457200" algn="justLow">
              <a:buFont typeface="Wingdings" pitchFamily="2" charset="2"/>
              <a:buChar char="Ø"/>
            </a:pPr>
            <a:r>
              <a:rPr lang="ar-SA" b="1" dirty="0">
                <a:solidFill>
                  <a:srgbClr val="002060"/>
                </a:solidFill>
              </a:rPr>
              <a:t>تُدعك الأماكن المتسخة، ثم تُقلب على الظهر وتغسل.</a:t>
            </a:r>
            <a:endParaRPr lang="en-US" b="1" dirty="0">
              <a:solidFill>
                <a:srgbClr val="002060"/>
              </a:solidFill>
            </a:endParaRPr>
          </a:p>
          <a:p>
            <a:pPr marL="457200" indent="-457200" algn="justLow">
              <a:buFont typeface="Wingdings" pitchFamily="2" charset="2"/>
              <a:buChar char="Ø"/>
            </a:pPr>
            <a:r>
              <a:rPr lang="ar-SA" b="1" dirty="0">
                <a:solidFill>
                  <a:srgbClr val="002060"/>
                </a:solidFill>
              </a:rPr>
              <a:t>تُشطف بالماء جيداً؛ لإزالة الصابون.</a:t>
            </a:r>
            <a:endParaRPr lang="en-US" b="1" dirty="0">
              <a:solidFill>
                <a:srgbClr val="002060"/>
              </a:solidFill>
            </a:endParaRPr>
          </a:p>
          <a:p>
            <a:pPr marL="457200" indent="-457200" algn="justLow">
              <a:buFont typeface="Wingdings" pitchFamily="2" charset="2"/>
              <a:buChar char="Ø"/>
            </a:pPr>
            <a:r>
              <a:rPr lang="ar-SA" b="1" dirty="0">
                <a:solidFill>
                  <a:srgbClr val="002060"/>
                </a:solidFill>
              </a:rPr>
              <a:t>تُنشر في الشمس؛ لتجف.</a:t>
            </a:r>
            <a:endParaRPr lang="en-US" b="1" dirty="0">
              <a:solidFill>
                <a:srgbClr val="002060"/>
              </a:solidFill>
            </a:endParaRPr>
          </a:p>
          <a:p>
            <a:pPr marL="457200" indent="-457200" algn="justLow">
              <a:buFont typeface="Wingdings" pitchFamily="2" charset="2"/>
              <a:buChar char="Ø"/>
            </a:pPr>
            <a:r>
              <a:rPr lang="ar-SA" b="1" dirty="0">
                <a:solidFill>
                  <a:srgbClr val="002060"/>
                </a:solidFill>
              </a:rPr>
              <a:t>تُطوى بعد جفافها بطريقة مرتبة، وتُحفظ في المكان المخصص لها.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1403648" y="2383720"/>
            <a:ext cx="7686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 algn="justLow">
              <a:buFont typeface="Wingdings" pitchFamily="2" charset="2"/>
              <a:buChar char="Ø"/>
            </a:pPr>
            <a:r>
              <a:rPr lang="ar-SA" b="1" dirty="0">
                <a:solidFill>
                  <a:srgbClr val="002060"/>
                </a:solidFill>
              </a:rPr>
              <a:t>تُنقع الجوارب المتسخة بالماء الدافئ والصابون.</a:t>
            </a:r>
            <a:endParaRPr lang="en-US" b="1" dirty="0">
              <a:solidFill>
                <a:srgbClr val="002060"/>
              </a:solidFill>
            </a:endParaRPr>
          </a:p>
          <a:p>
            <a:pPr marL="914400" lvl="1" indent="-457200" algn="justLow">
              <a:buFont typeface="Wingdings" pitchFamily="2" charset="2"/>
              <a:buChar char="Ø"/>
            </a:pPr>
            <a:r>
              <a:rPr lang="ar-SA" b="1" dirty="0">
                <a:solidFill>
                  <a:srgbClr val="002060"/>
                </a:solidFill>
              </a:rPr>
              <a:t>تُغسل الجوارب ذات اللون الفاتح في البداية مع دعك الأماكن المتسخة.</a:t>
            </a:r>
            <a:endParaRPr lang="en-US" b="1" dirty="0">
              <a:solidFill>
                <a:srgbClr val="002060"/>
              </a:solidFill>
            </a:endParaRPr>
          </a:p>
          <a:p>
            <a:pPr marL="914400" lvl="1" indent="-457200" algn="justLow">
              <a:buFont typeface="Wingdings" pitchFamily="2" charset="2"/>
              <a:buChar char="Ø"/>
            </a:pPr>
            <a:r>
              <a:rPr lang="ar-SA" b="1" dirty="0">
                <a:solidFill>
                  <a:srgbClr val="002060"/>
                </a:solidFill>
              </a:rPr>
              <a:t>تُشطف بالماء، وتُنشر في الظل ويكون الوجه إلى الداخل، وتُثبت من طرف الأصابع.</a:t>
            </a:r>
            <a:endParaRPr lang="en-US" b="1" dirty="0">
              <a:solidFill>
                <a:srgbClr val="002060"/>
              </a:solidFill>
            </a:endParaRPr>
          </a:p>
          <a:p>
            <a:pPr marL="914400" lvl="1" indent="-457200" algn="justLow">
              <a:buFont typeface="Wingdings" pitchFamily="2" charset="2"/>
              <a:buChar char="Ø"/>
            </a:pPr>
            <a:r>
              <a:rPr lang="ar-SA" b="1" dirty="0">
                <a:solidFill>
                  <a:srgbClr val="002060"/>
                </a:solidFill>
              </a:rPr>
              <a:t>تُوضع فردة كل جورب مع الأخرى بعد جفافها وتُطوى بطريقة مرتبة، وتُحفظ في المكان المخصص لها</a:t>
            </a:r>
            <a:r>
              <a:rPr lang="ar-EG" b="1" dirty="0">
                <a:solidFill>
                  <a:srgbClr val="002060"/>
                </a:solidFill>
              </a:rPr>
              <a:t>.</a:t>
            </a:r>
            <a:endParaRPr lang="en-US" b="1" dirty="0">
              <a:ln w="18000">
                <a:solidFill>
                  <a:srgbClr val="00B0F0"/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5662139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عنوان 2"/>
          <p:cNvSpPr txBox="1">
            <a:spLocks/>
          </p:cNvSpPr>
          <p:nvPr/>
        </p:nvSpPr>
        <p:spPr>
          <a:xfrm>
            <a:off x="5970518" y="500042"/>
            <a:ext cx="3173482" cy="57150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</a:rPr>
              <a:t>الجوارب</a:t>
            </a:r>
            <a:r>
              <a:rPr kumimoji="0" lang="ar-EG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</a:rPr>
              <a:t> والحذاء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2285984" y="500042"/>
            <a:ext cx="36004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raditional Arabic" panose="02020603050405020304" pitchFamily="18" charset="-78"/>
              </a:rPr>
              <a:t>الشرح</a:t>
            </a:r>
            <a:endParaRPr lang="ar-EG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raditional Arabic" panose="02020603050405020304" pitchFamily="18" charset="-78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916" y="1092344"/>
            <a:ext cx="4608443" cy="5216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91629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786182" y="2204388"/>
            <a:ext cx="4554979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justLow"/>
            <a:r>
              <a:rPr lang="ar-SA" sz="4000" dirty="0"/>
              <a:t>يحمي القدم، ولهذا يجب أن يكون مريحاً عند لبسه، ويُصنع من الجلد أو </a:t>
            </a:r>
            <a:r>
              <a:rPr lang="ar-SA" sz="4000" dirty="0" smtClean="0"/>
              <a:t>النسيج</a:t>
            </a:r>
            <a:endParaRPr lang="ar-SA" sz="4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5925348" y="1435230"/>
            <a:ext cx="27900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ar-SA" sz="4000" b="1" dirty="0" smtClean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ما هو الحذاء</a:t>
            </a:r>
            <a:endParaRPr lang="ar-SA" sz="4000" b="1" dirty="0">
              <a:ln w="1905"/>
              <a:gradFill>
                <a:gsLst>
                  <a:gs pos="0">
                    <a:srgbClr val="F14124">
                      <a:shade val="20000"/>
                      <a:satMod val="200000"/>
                    </a:srgbClr>
                  </a:gs>
                  <a:gs pos="78000">
                    <a:srgbClr val="F14124">
                      <a:tint val="90000"/>
                      <a:shade val="89000"/>
                      <a:satMod val="220000"/>
                    </a:srgbClr>
                  </a:gs>
                  <a:gs pos="100000">
                    <a:srgbClr val="F14124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صورة 6" descr="Shoe%201.ai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62" y="2357430"/>
            <a:ext cx="2084643" cy="176972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عنوان 2"/>
          <p:cNvSpPr txBox="1">
            <a:spLocks/>
          </p:cNvSpPr>
          <p:nvPr/>
        </p:nvSpPr>
        <p:spPr>
          <a:xfrm>
            <a:off x="5970518" y="500042"/>
            <a:ext cx="3173482" cy="57150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</a:rPr>
              <a:t>الجوارب</a:t>
            </a:r>
            <a:r>
              <a:rPr kumimoji="0" lang="ar-EG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</a:rPr>
              <a:t> والحذاء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2285984" y="500042"/>
            <a:ext cx="36004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raditional Arabic" panose="02020603050405020304" pitchFamily="18" charset="-78"/>
              </a:rPr>
              <a:t> الشرح</a:t>
            </a:r>
            <a:endParaRPr lang="ar-EG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raditional Arabic" panose="02020603050405020304" pitchFamily="18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33847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 animBg="1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360472" y="1774400"/>
            <a:ext cx="806489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ar-SA" sz="3200" b="1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سمِّي بعض الحيوانات التي يُصنع من جلدها الحذاء</a:t>
            </a:r>
            <a:r>
              <a:rPr lang="ar-SA" sz="32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endParaRPr lang="en-US" sz="3200" b="1" dirty="0">
              <a:ln w="12700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صورة 4" descr="Clogs.ai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573584"/>
            <a:ext cx="1800200" cy="86821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عنوان 2"/>
          <p:cNvSpPr txBox="1">
            <a:spLocks/>
          </p:cNvSpPr>
          <p:nvPr/>
        </p:nvSpPr>
        <p:spPr>
          <a:xfrm>
            <a:off x="5970518" y="500042"/>
            <a:ext cx="3173482" cy="57150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</a:rPr>
              <a:t>الجوارب</a:t>
            </a:r>
            <a:r>
              <a:rPr kumimoji="0" lang="ar-EG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</a:rPr>
              <a:t> والحذاء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2285984" y="500042"/>
            <a:ext cx="36004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raditional Arabic" panose="02020603050405020304" pitchFamily="18" charset="-78"/>
              </a:rPr>
              <a:t>نشاط</a:t>
            </a:r>
            <a:endParaRPr lang="ar-EG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raditional Arabic" panose="02020603050405020304" pitchFamily="18" charset="-78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360472" y="2500306"/>
            <a:ext cx="806489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EG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الأبقار – الجاموس - الثعابين</a:t>
            </a:r>
            <a:endParaRPr lang="en-US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3553137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611560" y="1916832"/>
            <a:ext cx="806489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ar-SA" sz="3600" b="1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اختيار الحذاء</a:t>
            </a:r>
            <a:r>
              <a:rPr lang="ar-SA" sz="36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</a:t>
            </a:r>
            <a:endParaRPr lang="en-US" sz="3600" b="1" dirty="0">
              <a:ln w="12700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عنوان 2"/>
          <p:cNvSpPr txBox="1">
            <a:spLocks/>
          </p:cNvSpPr>
          <p:nvPr/>
        </p:nvSpPr>
        <p:spPr>
          <a:xfrm>
            <a:off x="5970518" y="500042"/>
            <a:ext cx="3173482" cy="57150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</a:rPr>
              <a:t>الجوارب</a:t>
            </a:r>
            <a:r>
              <a:rPr kumimoji="0" lang="ar-EG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</a:rPr>
              <a:t> والحذاء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2285984" y="500042"/>
            <a:ext cx="36004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raditional Arabic" panose="02020603050405020304" pitchFamily="18" charset="-78"/>
              </a:rPr>
              <a:t>الشرح</a:t>
            </a:r>
            <a:endParaRPr lang="ar-EG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raditional Arabic" panose="02020603050405020304" pitchFamily="18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611560" y="2571744"/>
            <a:ext cx="806489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Low"/>
            <a:r>
              <a:rPr lang="ar-SA" sz="32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يجب أن يتناسب شكل وقياسه مع القدم، فلا يكون ضَيِّقاً يعوق الدورة الدموية ويؤذي القدم، ولا يكون واسعاً فيعيق الحركة</a:t>
            </a:r>
            <a:endParaRPr lang="en-US" sz="2400" b="1" dirty="0">
              <a:ln w="12700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3553137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428992" y="1785926"/>
            <a:ext cx="515397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ar-SA" sz="36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اختاري </a:t>
            </a:r>
            <a:r>
              <a:rPr lang="ar-SA" sz="3600" b="1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الحذاء المناسب للمدرسة.</a:t>
            </a:r>
            <a:endParaRPr lang="en-US" sz="3600" b="1" dirty="0">
              <a:ln w="12700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" name="صورة 6" descr="Sandal.psd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8167" y="2720569"/>
            <a:ext cx="1637237" cy="110022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صورة 7" descr="Sandal3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8" y="2720569"/>
            <a:ext cx="1702726" cy="110022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صورة 8" descr="Sandal2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64" y="2786058"/>
            <a:ext cx="1702726" cy="96924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شكل بيضاوي 10"/>
          <p:cNvSpPr/>
          <p:nvPr/>
        </p:nvSpPr>
        <p:spPr>
          <a:xfrm>
            <a:off x="4857752" y="2697671"/>
            <a:ext cx="2079391" cy="115995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عنوان 2"/>
          <p:cNvSpPr txBox="1">
            <a:spLocks/>
          </p:cNvSpPr>
          <p:nvPr/>
        </p:nvSpPr>
        <p:spPr>
          <a:xfrm>
            <a:off x="5970518" y="500042"/>
            <a:ext cx="3173482" cy="57150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</a:rPr>
              <a:t>الجوارب</a:t>
            </a:r>
            <a:r>
              <a:rPr kumimoji="0" lang="ar-EG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</a:rPr>
              <a:t> والحذاء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</a:endParaRPr>
          </a:p>
        </p:txBody>
      </p:sp>
      <p:sp>
        <p:nvSpPr>
          <p:cNvPr id="13" name="مربع نص 12"/>
          <p:cNvSpPr txBox="1"/>
          <p:nvPr/>
        </p:nvSpPr>
        <p:spPr>
          <a:xfrm>
            <a:off x="2285984" y="500042"/>
            <a:ext cx="36004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raditional Arabic" panose="02020603050405020304" pitchFamily="18" charset="-78"/>
              </a:rPr>
              <a:t>نشاط 3 </a:t>
            </a:r>
            <a:endParaRPr lang="ar-EG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raditional Arabic" panose="02020603050405020304" pitchFamily="18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3594221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  <p:bldP spid="12" grpId="0" animBg="1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خطط انسيابي: قرار 3"/>
          <p:cNvSpPr/>
          <p:nvPr/>
        </p:nvSpPr>
        <p:spPr>
          <a:xfrm>
            <a:off x="488101" y="1526925"/>
            <a:ext cx="8023056" cy="2088232"/>
          </a:xfrm>
          <a:prstGeom prst="flowChartDecision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/>
          <p:cNvSpPr/>
          <p:nvPr/>
        </p:nvSpPr>
        <p:spPr>
          <a:xfrm>
            <a:off x="2739440" y="2156656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ar-SA" sz="2400" b="1" dirty="0"/>
              <a:t>ملابسي جزء من ممتلكاتي الشخصية، وكلَّما كبرتُ تصبح العناية بها من مسؤوليتي.</a:t>
            </a:r>
            <a:endParaRPr lang="en-US" sz="2400" b="1" dirty="0"/>
          </a:p>
        </p:txBody>
      </p:sp>
      <p:sp>
        <p:nvSpPr>
          <p:cNvPr id="14" name="مستطيل 13"/>
          <p:cNvSpPr/>
          <p:nvPr/>
        </p:nvSpPr>
        <p:spPr>
          <a:xfrm>
            <a:off x="827584" y="3933056"/>
            <a:ext cx="7683573" cy="20005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ar-SA" sz="2800" b="1" dirty="0">
                <a:solidFill>
                  <a:srgbClr val="FF0000"/>
                </a:solidFill>
              </a:rPr>
              <a:t>مواصفات الملابس المدرسية</a:t>
            </a:r>
            <a:r>
              <a:rPr lang="en-US" sz="2400" dirty="0"/>
              <a:t> 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ar-SA" sz="2400" dirty="0"/>
              <a:t> </a:t>
            </a:r>
            <a:r>
              <a:rPr lang="ar-SA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بسيطة ومرتبة.</a:t>
            </a: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ar-SA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 مريحة وتسهِّل الحركة.</a:t>
            </a: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ar-SA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 أنسجتها قابلة للغسل والكي، تتحمل الاستعمال طويلاً، وأفضلها ما كان مصنوعاً من القطن أو الكتَّان.</a:t>
            </a: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8" name="صورة 17" descr="Cloth%20School.ai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20" y="3029797"/>
            <a:ext cx="1928702" cy="204702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عنوان 2"/>
          <p:cNvSpPr txBox="1">
            <a:spLocks/>
          </p:cNvSpPr>
          <p:nvPr/>
        </p:nvSpPr>
        <p:spPr>
          <a:xfrm>
            <a:off x="5970518" y="500042"/>
            <a:ext cx="3173482" cy="57150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n-cs"/>
              </a:rPr>
              <a:t>الملابس</a:t>
            </a:r>
            <a:r>
              <a:rPr kumimoji="0" lang="ar-EG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n-cs"/>
              </a:rPr>
              <a:t> المدرسية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n-cs"/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2285984" y="500042"/>
            <a:ext cx="36004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raditional Arabic" panose="02020603050405020304" pitchFamily="18" charset="-78"/>
              </a:rPr>
              <a:t>الشرح</a:t>
            </a:r>
            <a:endParaRPr lang="ar-EG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raditional Arabic" panose="02020603050405020304" pitchFamily="18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4802678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/>
      <p:bldP spid="8" grpId="0" animBg="1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2"/>
          <p:cNvSpPr txBox="1">
            <a:spLocks/>
          </p:cNvSpPr>
          <p:nvPr/>
        </p:nvSpPr>
        <p:spPr>
          <a:xfrm>
            <a:off x="5970518" y="500042"/>
            <a:ext cx="3173482" cy="57150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</a:rPr>
              <a:t>الجوارب</a:t>
            </a:r>
            <a:r>
              <a:rPr kumimoji="0" lang="ar-EG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</a:rPr>
              <a:t> والحذاء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2285984" y="500042"/>
            <a:ext cx="36004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raditional Arabic" panose="02020603050405020304" pitchFamily="18" charset="-78"/>
              </a:rPr>
              <a:t>الشرح</a:t>
            </a:r>
            <a:endParaRPr lang="ar-EG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raditional Arabic" panose="02020603050405020304" pitchFamily="18" charset="-78"/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4929190" y="1357298"/>
            <a:ext cx="36004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indent="449263" algn="justLow">
              <a:buBlip>
                <a:blip r:embed="rId3"/>
              </a:buBlip>
            </a:pPr>
            <a:r>
              <a:rPr lang="ar-EG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raditional Arabic" panose="02020603050405020304" pitchFamily="18" charset="-78"/>
              </a:rPr>
              <a:t>العناية بالحذاء: </a:t>
            </a:r>
            <a:endParaRPr lang="ar-EG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raditional Arabic" panose="02020603050405020304" pitchFamily="18" charset="-78"/>
            </a:endParaRPr>
          </a:p>
        </p:txBody>
      </p:sp>
      <p:grpSp>
        <p:nvGrpSpPr>
          <p:cNvPr id="12" name="مجموعة 11"/>
          <p:cNvGrpSpPr/>
          <p:nvPr/>
        </p:nvGrpSpPr>
        <p:grpSpPr>
          <a:xfrm>
            <a:off x="428596" y="1714488"/>
            <a:ext cx="8072494" cy="3743744"/>
            <a:chOff x="428596" y="1714488"/>
            <a:chExt cx="8072494" cy="3743744"/>
          </a:xfrm>
        </p:grpSpPr>
        <p:sp>
          <p:nvSpPr>
            <p:cNvPr id="10" name="مربع نص 9"/>
            <p:cNvSpPr txBox="1"/>
            <p:nvPr/>
          </p:nvSpPr>
          <p:spPr>
            <a:xfrm>
              <a:off x="428596" y="2000240"/>
              <a:ext cx="8072494" cy="3453253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533400" indent="-533400" algn="justLow">
                <a:lnSpc>
                  <a:spcPct val="130000"/>
                </a:lnSpc>
                <a:buBlip>
                  <a:blip r:embed="rId4"/>
                </a:buBlip>
              </a:pPr>
              <a:r>
                <a:rPr lang="ar-EG" sz="28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0070C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Traditional Arabic" panose="02020603050405020304" pitchFamily="18" charset="-78"/>
                </a:rPr>
                <a:t>يُزال 		أو الطين إن وجد.</a:t>
              </a:r>
            </a:p>
            <a:p>
              <a:pPr marL="533400" indent="-533400" algn="justLow">
                <a:lnSpc>
                  <a:spcPct val="130000"/>
                </a:lnSpc>
                <a:buBlip>
                  <a:blip r:embed="rId4"/>
                </a:buBlip>
              </a:pPr>
              <a:r>
                <a:rPr lang="ar-EG" sz="28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0070C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Traditional Arabic" panose="02020603050405020304" pitchFamily="18" charset="-78"/>
                </a:rPr>
                <a:t>يُترك 		مُعرَّضًا للهواء بعد خلعه.</a:t>
              </a:r>
            </a:p>
            <a:p>
              <a:pPr marL="533400" indent="-533400" algn="justLow">
                <a:lnSpc>
                  <a:spcPct val="130000"/>
                </a:lnSpc>
                <a:buBlip>
                  <a:blip r:embed="rId4"/>
                </a:buBlip>
              </a:pPr>
              <a:r>
                <a:rPr lang="ar-EG" sz="28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0070C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Traditional Arabic" panose="02020603050405020304" pitchFamily="18" charset="-78"/>
                </a:rPr>
                <a:t>تُوضع 		داخل الحذاء، لامتصاص الرطوبة؛ ولإضفاء الراحة الذكية.</a:t>
              </a:r>
            </a:p>
            <a:p>
              <a:pPr marL="533400" indent="-533400" algn="justLow">
                <a:lnSpc>
                  <a:spcPct val="130000"/>
                </a:lnSpc>
                <a:buBlip>
                  <a:blip r:embed="rId4"/>
                </a:buBlip>
              </a:pPr>
              <a:r>
                <a:rPr lang="ar-EG" sz="28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0070C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Traditional Arabic" panose="02020603050405020304" pitchFamily="18" charset="-78"/>
                </a:rPr>
                <a:t>يحشى الحذاء </a:t>
              </a:r>
              <a:r>
                <a:rPr lang="ar-EG" sz="2800" b="1" cap="all" dirty="0" err="1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0070C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Traditional Arabic" panose="02020603050405020304" pitchFamily="18" charset="-78"/>
                </a:rPr>
                <a:t>بـ</a:t>
              </a:r>
              <a:r>
                <a:rPr lang="ar-EG" sz="28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0070C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Traditional Arabic" panose="02020603050405020304" pitchFamily="18" charset="-78"/>
                </a:rPr>
                <a:t>		ليحفظ شكله الطبيعي.</a:t>
              </a:r>
            </a:p>
            <a:p>
              <a:pPr marL="533400" indent="-533400" algn="justLow">
                <a:lnSpc>
                  <a:spcPct val="130000"/>
                </a:lnSpc>
                <a:buBlip>
                  <a:blip r:embed="rId4"/>
                </a:buBlip>
              </a:pPr>
              <a:r>
                <a:rPr lang="ar-EG" sz="28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0070C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Traditional Arabic" panose="02020603050405020304" pitchFamily="18" charset="-78"/>
                </a:rPr>
                <a:t>يوضع في 		الخاص </a:t>
              </a:r>
              <a:r>
                <a:rPr lang="ar-EG" sz="2800" b="1" cap="all" dirty="0" err="1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0070C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Traditional Arabic" panose="02020603050405020304" pitchFamily="18" charset="-78"/>
                </a:rPr>
                <a:t>به</a:t>
              </a:r>
              <a:r>
                <a:rPr lang="ar-EG" sz="28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0070C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Traditional Arabic" panose="02020603050405020304" pitchFamily="18" charset="-78"/>
                </a:rPr>
                <a:t>.</a:t>
              </a:r>
              <a:endParaRPr lang="ar-EG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Traditional Arabic" panose="02020603050405020304" pitchFamily="18" charset="-78"/>
              </a:endParaRPr>
            </a:p>
          </p:txBody>
        </p:sp>
        <p:pic>
          <p:nvPicPr>
            <p:cNvPr id="8" name="صورة 7" descr="0160.png"/>
            <p:cNvPicPr>
              <a:picLocks noChangeAspect="1"/>
            </p:cNvPicPr>
            <p:nvPr/>
          </p:nvPicPr>
          <p:blipFill>
            <a:blip r:embed="rId5" cstate="print"/>
            <a:srcRect l="54095" r="10744" b="42012"/>
            <a:stretch>
              <a:fillRect/>
            </a:stretch>
          </p:blipFill>
          <p:spPr>
            <a:xfrm>
              <a:off x="6000760" y="1714488"/>
              <a:ext cx="928694" cy="2071702"/>
            </a:xfrm>
            <a:prstGeom prst="rect">
              <a:avLst/>
            </a:prstGeom>
          </p:spPr>
        </p:pic>
        <p:pic>
          <p:nvPicPr>
            <p:cNvPr id="11" name="صورة 10" descr="0160.png"/>
            <p:cNvPicPr>
              <a:picLocks noChangeAspect="1"/>
            </p:cNvPicPr>
            <p:nvPr/>
          </p:nvPicPr>
          <p:blipFill>
            <a:blip r:embed="rId5" cstate="print"/>
            <a:srcRect t="57988" r="29677" b="5208"/>
            <a:stretch>
              <a:fillRect/>
            </a:stretch>
          </p:blipFill>
          <p:spPr>
            <a:xfrm>
              <a:off x="4714876" y="4143380"/>
              <a:ext cx="1857388" cy="1314852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96986622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 idx="4294967295"/>
          </p:nvPr>
        </p:nvSpPr>
        <p:spPr>
          <a:xfrm>
            <a:off x="4572000" y="485298"/>
            <a:ext cx="3816424" cy="85148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/>
          <a:lstStyle/>
          <a:p>
            <a:r>
              <a:rPr lang="ar-SA" sz="4400" dirty="0">
                <a:effectLst/>
              </a:rPr>
              <a:t>الجوارب والحذاء</a:t>
            </a:r>
            <a:endParaRPr lang="en-US" sz="4400" dirty="0">
              <a:effectLst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827584" y="567342"/>
            <a:ext cx="3600400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الشرح</a:t>
            </a:r>
            <a:endParaRPr lang="ar-EG" sz="4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323528" y="1628800"/>
            <a:ext cx="8208912" cy="35394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ar-SA" sz="3200" b="1" dirty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تنظيف الحذاء:</a:t>
            </a:r>
            <a:endParaRPr lang="en-US" sz="3200" b="1" dirty="0">
              <a:ln w="17780" cmpd="sng">
                <a:solidFill>
                  <a:srgbClr val="002060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  <a:p>
            <a:pPr marL="742950" indent="-742950">
              <a:buFont typeface="Wingdings" pitchFamily="2" charset="2"/>
              <a:buChar char="Ø"/>
            </a:pPr>
            <a:r>
              <a:rPr lang="ar-SA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تختلف طريقة تنظيف الحذاء تبعاً للمادة المصنوعة منه.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742950" indent="-742950">
              <a:buFont typeface="Wingdings" pitchFamily="2" charset="2"/>
              <a:buChar char="Ø"/>
            </a:pPr>
            <a:r>
              <a:rPr lang="ar-SA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الطريقة العامة لتنظيف الأحذية الجلدية: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742950" indent="-742950">
              <a:buFont typeface="Wingdings" pitchFamily="2" charset="2"/>
              <a:buChar char="Ø"/>
            </a:pPr>
            <a:r>
              <a:rPr lang="ar-SA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تُزال الأتربة والغبار عن الحذاء إما بالفرشاة أو قطعة قماش.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742950" indent="-742950">
              <a:buFont typeface="Wingdings" pitchFamily="2" charset="2"/>
              <a:buChar char="Ø"/>
            </a:pPr>
            <a:r>
              <a:rPr lang="ar-SA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تُنفض أربطة الحذاء ـ إن وجدت ـ ، ثم تُغسل.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742950" indent="-742950">
              <a:buFont typeface="Wingdings" pitchFamily="2" charset="2"/>
              <a:buChar char="Ø"/>
            </a:pPr>
            <a:r>
              <a:rPr lang="ar-SA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يُدهن الحذاء من الخارج باللَّون المناسب.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357514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2" y="1012078"/>
            <a:ext cx="9144032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مستطيل 1"/>
          <p:cNvSpPr/>
          <p:nvPr/>
        </p:nvSpPr>
        <p:spPr>
          <a:xfrm>
            <a:off x="360040" y="3534107"/>
            <a:ext cx="71642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Font typeface="Wingdings" pitchFamily="2" charset="2"/>
              <a:buChar char="Ø"/>
            </a:pPr>
            <a:r>
              <a:rPr lang="ar-SA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تُزال </a:t>
            </a:r>
            <a:r>
              <a:rPr lang="ar-SA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الأتربة والغبار عن الحذاء إما بالفرشاة أو قطعة قماش.</a:t>
            </a: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742950" indent="-742950">
              <a:buFont typeface="Wingdings" pitchFamily="2" charset="2"/>
              <a:buChar char="Ø"/>
            </a:pPr>
            <a:r>
              <a:rPr lang="ar-SA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تُنفض أربطة الحذاء ـ إن وجدت ـ ، ثم تُغسل</a:t>
            </a:r>
            <a:r>
              <a:rPr lang="ar-SA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4617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86" y="2230055"/>
            <a:ext cx="4247913" cy="3807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1259632" y="1340768"/>
            <a:ext cx="7655510" cy="954107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justLow">
              <a:spcBef>
                <a:spcPct val="0"/>
              </a:spcBef>
              <a:defRPr/>
            </a:pPr>
            <a:r>
              <a:rPr lang="ar-EG" sz="2400" b="1" dirty="0" smtClean="0">
                <a:solidFill>
                  <a:srgbClr val="FF0000"/>
                </a:solidFill>
                <a:latin typeface="+mj-lt"/>
                <a:ea typeface="+mj-ea"/>
              </a:rPr>
              <a:t>س1: </a:t>
            </a:r>
            <a:r>
              <a:rPr lang="ar-SA" sz="2400" b="1" dirty="0" smtClean="0">
                <a:solidFill>
                  <a:srgbClr val="FF0000"/>
                </a:solidFill>
                <a:latin typeface="+mj-lt"/>
                <a:ea typeface="+mj-ea"/>
              </a:rPr>
              <a:t>أتمي </a:t>
            </a:r>
            <a:r>
              <a:rPr lang="ar-SA" sz="2400" b="1" dirty="0">
                <a:solidFill>
                  <a:srgbClr val="FF0000"/>
                </a:solidFill>
                <a:latin typeface="+mj-lt"/>
                <a:ea typeface="+mj-ea"/>
              </a:rPr>
              <a:t>حروف الكلمات الناقصة في الشكل التالي، ثم اكتبي كل كلمة متصلة الحروف في الفراغ المناسب:</a:t>
            </a:r>
            <a:endParaRPr lang="en-US" sz="2400" b="1" dirty="0">
              <a:solidFill>
                <a:srgbClr val="FF0000"/>
              </a:solidFill>
              <a:latin typeface="+mj-lt"/>
              <a:ea typeface="+mj-e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91680" y="3140968"/>
            <a:ext cx="86409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400" b="1" dirty="0" smtClean="0">
                <a:solidFill>
                  <a:srgbClr val="FF0000"/>
                </a:solidFill>
              </a:rPr>
              <a:t>ل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61536" y="3579236"/>
            <a:ext cx="86409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400" b="1" dirty="0" smtClean="0">
                <a:solidFill>
                  <a:srgbClr val="FF0000"/>
                </a:solidFill>
              </a:rPr>
              <a:t>م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47373" y="4504597"/>
            <a:ext cx="86409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400" b="1" dirty="0" smtClean="0">
                <a:solidFill>
                  <a:srgbClr val="FF0000"/>
                </a:solidFill>
              </a:rPr>
              <a:t>ا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26198" y="4053102"/>
            <a:ext cx="86409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400" b="1" dirty="0" smtClean="0">
                <a:solidFill>
                  <a:srgbClr val="FF0000"/>
                </a:solidFill>
              </a:rPr>
              <a:t>ا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95536" y="4054022"/>
            <a:ext cx="86409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400" b="1" dirty="0" smtClean="0">
                <a:solidFill>
                  <a:srgbClr val="FF0000"/>
                </a:solidFill>
              </a:rPr>
              <a:t>م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29488" y="4039790"/>
            <a:ext cx="86409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400" b="1" dirty="0" smtClean="0">
                <a:solidFill>
                  <a:srgbClr val="FF0000"/>
                </a:solidFill>
              </a:rPr>
              <a:t>ن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084832" y="4926428"/>
            <a:ext cx="86409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400" b="1" dirty="0" smtClean="0">
                <a:solidFill>
                  <a:srgbClr val="FF0000"/>
                </a:solidFill>
              </a:rPr>
              <a:t>ب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711726" y="4982800"/>
            <a:ext cx="487759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400" b="1" dirty="0" smtClean="0">
                <a:solidFill>
                  <a:srgbClr val="FF0000"/>
                </a:solidFill>
              </a:rPr>
              <a:t>ا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220736" y="4922512"/>
            <a:ext cx="86409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400" b="1" dirty="0" smtClean="0">
                <a:solidFill>
                  <a:srgbClr val="FF0000"/>
                </a:solidFill>
              </a:rPr>
              <a:t>ي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04604" y="4901880"/>
            <a:ext cx="86409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400" b="1" dirty="0" smtClean="0">
                <a:solidFill>
                  <a:srgbClr val="FF0000"/>
                </a:solidFill>
              </a:rPr>
              <a:t>س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196940" y="5404800"/>
            <a:ext cx="86409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400" b="1" dirty="0" smtClean="0">
                <a:solidFill>
                  <a:srgbClr val="FF0000"/>
                </a:solidFill>
              </a:rPr>
              <a:t>ل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102025" y="5358476"/>
            <a:ext cx="86409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400" b="1" dirty="0" smtClean="0">
                <a:solidFill>
                  <a:srgbClr val="FF0000"/>
                </a:solidFill>
              </a:rPr>
              <a:t>غ</a:t>
            </a:r>
            <a:endParaRPr lang="en-US" sz="2400" b="1" dirty="0">
              <a:solidFill>
                <a:srgbClr val="FF0000"/>
              </a:solidFill>
            </a:endParaRPr>
          </a:p>
        </p:txBody>
      </p:sp>
      <p:grpSp>
        <p:nvGrpSpPr>
          <p:cNvPr id="18" name="مجموعة 17"/>
          <p:cNvGrpSpPr/>
          <p:nvPr/>
        </p:nvGrpSpPr>
        <p:grpSpPr>
          <a:xfrm>
            <a:off x="2264272" y="734294"/>
            <a:ext cx="4515984" cy="629438"/>
            <a:chOff x="5786446" y="1357298"/>
            <a:chExt cx="2507458" cy="542924"/>
          </a:xfrm>
        </p:grpSpPr>
        <p:sp>
          <p:nvSpPr>
            <p:cNvPr id="19" name="شكل حر 18"/>
            <p:cNvSpPr/>
            <p:nvPr/>
          </p:nvSpPr>
          <p:spPr>
            <a:xfrm>
              <a:off x="5786446" y="1357298"/>
              <a:ext cx="2507458" cy="542924"/>
            </a:xfrm>
            <a:custGeom>
              <a:avLst/>
              <a:gdLst>
                <a:gd name="connsiteX0" fmla="*/ 1234281 w 2293144"/>
                <a:gd name="connsiteY0" fmla="*/ 4762 h 542924"/>
                <a:gd name="connsiteX1" fmla="*/ 448469 w 2293144"/>
                <a:gd name="connsiteY1" fmla="*/ 23812 h 542924"/>
                <a:gd name="connsiteX2" fmla="*/ 138906 w 2293144"/>
                <a:gd name="connsiteY2" fmla="*/ 95250 h 542924"/>
                <a:gd name="connsiteX3" fmla="*/ 5556 w 2293144"/>
                <a:gd name="connsiteY3" fmla="*/ 247650 h 542924"/>
                <a:gd name="connsiteX4" fmla="*/ 105569 w 2293144"/>
                <a:gd name="connsiteY4" fmla="*/ 438150 h 542924"/>
                <a:gd name="connsiteX5" fmla="*/ 638969 w 2293144"/>
                <a:gd name="connsiteY5" fmla="*/ 528637 h 542924"/>
                <a:gd name="connsiteX6" fmla="*/ 1505744 w 2293144"/>
                <a:gd name="connsiteY6" fmla="*/ 523875 h 542924"/>
                <a:gd name="connsiteX7" fmla="*/ 1972469 w 2293144"/>
                <a:gd name="connsiteY7" fmla="*/ 471487 h 542924"/>
                <a:gd name="connsiteX8" fmla="*/ 2205831 w 2293144"/>
                <a:gd name="connsiteY8" fmla="*/ 290512 h 542924"/>
                <a:gd name="connsiteX9" fmla="*/ 2129631 w 2293144"/>
                <a:gd name="connsiteY9" fmla="*/ 47625 h 542924"/>
                <a:gd name="connsiteX10" fmla="*/ 1234281 w 2293144"/>
                <a:gd name="connsiteY10" fmla="*/ 4762 h 542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93144" h="542924">
                  <a:moveTo>
                    <a:pt x="1234281" y="4762"/>
                  </a:moveTo>
                  <a:cubicBezTo>
                    <a:pt x="954087" y="793"/>
                    <a:pt x="631032" y="8731"/>
                    <a:pt x="448469" y="23812"/>
                  </a:cubicBezTo>
                  <a:cubicBezTo>
                    <a:pt x="265906" y="38893"/>
                    <a:pt x="212725" y="57944"/>
                    <a:pt x="138906" y="95250"/>
                  </a:cubicBezTo>
                  <a:cubicBezTo>
                    <a:pt x="65087" y="132556"/>
                    <a:pt x="11112" y="190500"/>
                    <a:pt x="5556" y="247650"/>
                  </a:cubicBezTo>
                  <a:cubicBezTo>
                    <a:pt x="0" y="304800"/>
                    <a:pt x="0" y="391319"/>
                    <a:pt x="105569" y="438150"/>
                  </a:cubicBezTo>
                  <a:cubicBezTo>
                    <a:pt x="211138" y="484981"/>
                    <a:pt x="405607" y="514350"/>
                    <a:pt x="638969" y="528637"/>
                  </a:cubicBezTo>
                  <a:cubicBezTo>
                    <a:pt x="872331" y="542924"/>
                    <a:pt x="1283494" y="533400"/>
                    <a:pt x="1505744" y="523875"/>
                  </a:cubicBezTo>
                  <a:cubicBezTo>
                    <a:pt x="1727994" y="514350"/>
                    <a:pt x="1855788" y="510381"/>
                    <a:pt x="1972469" y="471487"/>
                  </a:cubicBezTo>
                  <a:cubicBezTo>
                    <a:pt x="2089150" y="432593"/>
                    <a:pt x="2179637" y="361156"/>
                    <a:pt x="2205831" y="290512"/>
                  </a:cubicBezTo>
                  <a:cubicBezTo>
                    <a:pt x="2232025" y="219868"/>
                    <a:pt x="2293144" y="95250"/>
                    <a:pt x="2129631" y="47625"/>
                  </a:cubicBezTo>
                  <a:cubicBezTo>
                    <a:pt x="1966119" y="0"/>
                    <a:pt x="1514475" y="8731"/>
                    <a:pt x="1234281" y="47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4F856">
                    <a:tint val="66000"/>
                    <a:satMod val="160000"/>
                  </a:srgbClr>
                </a:gs>
                <a:gs pos="50000">
                  <a:srgbClr val="F4F856">
                    <a:tint val="44500"/>
                    <a:satMod val="160000"/>
                  </a:srgbClr>
                </a:gs>
                <a:gs pos="100000">
                  <a:srgbClr val="F4F856">
                    <a:tint val="23500"/>
                    <a:satMod val="160000"/>
                  </a:srgbClr>
                </a:gs>
              </a:gsLst>
              <a:lin ang="8100000" scaled="1"/>
              <a:tileRect/>
            </a:gra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  <p:sp>
          <p:nvSpPr>
            <p:cNvPr id="20" name="مربع نص 19"/>
            <p:cNvSpPr txBox="1"/>
            <p:nvPr/>
          </p:nvSpPr>
          <p:spPr>
            <a:xfrm>
              <a:off x="5857884" y="1402542"/>
              <a:ext cx="2286016" cy="40933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EG" sz="3600" b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تطبيقات عامة</a:t>
              </a:r>
            </a:p>
          </p:txBody>
        </p:sp>
      </p:grpSp>
      <p:sp>
        <p:nvSpPr>
          <p:cNvPr id="21" name="مستطيل 1"/>
          <p:cNvSpPr/>
          <p:nvPr/>
        </p:nvSpPr>
        <p:spPr>
          <a:xfrm>
            <a:off x="4500562" y="2335122"/>
            <a:ext cx="4643438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indent="533400">
              <a:buBlip>
                <a:blip r:embed="rId4"/>
              </a:buBlip>
            </a:pPr>
            <a:r>
              <a:rPr lang="ar-SA" sz="2400" b="1" dirty="0">
                <a:solidFill>
                  <a:schemeClr val="accent3">
                    <a:lumMod val="75000"/>
                  </a:schemeClr>
                </a:solidFill>
              </a:rPr>
              <a:t>تُجهز ملابس المدرسة </a:t>
            </a:r>
            <a:r>
              <a:rPr lang="ar-SA" sz="2400" b="1" dirty="0" smtClean="0">
                <a:solidFill>
                  <a:schemeClr val="accent3">
                    <a:lumMod val="75000"/>
                  </a:schemeClr>
                </a:solidFill>
              </a:rPr>
              <a:t>قبل</a:t>
            </a:r>
            <a:r>
              <a:rPr lang="ar-EG" sz="24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ar-EG" sz="2400" b="1" dirty="0" smtClean="0">
                <a:solidFill>
                  <a:srgbClr val="002060"/>
                </a:solidFill>
              </a:rPr>
              <a:t>النوم</a:t>
            </a:r>
            <a:endParaRPr lang="en-US" sz="2400" b="1" dirty="0">
              <a:solidFill>
                <a:srgbClr val="002060"/>
              </a:solidFill>
            </a:endParaRPr>
          </a:p>
          <a:p>
            <a:pPr indent="533400">
              <a:buBlip>
                <a:blip r:embed="rId4"/>
              </a:buBlip>
            </a:pPr>
            <a:r>
              <a:rPr lang="ar-SA" sz="2400" b="1" dirty="0" smtClean="0">
                <a:solidFill>
                  <a:schemeClr val="accent3">
                    <a:lumMod val="75000"/>
                  </a:schemeClr>
                </a:solidFill>
              </a:rPr>
              <a:t>تُعاد</a:t>
            </a:r>
            <a:r>
              <a:rPr lang="ar-SA" sz="2400" b="1" dirty="0">
                <a:solidFill>
                  <a:schemeClr val="accent3">
                    <a:lumMod val="75000"/>
                  </a:schemeClr>
                </a:solidFill>
              </a:rPr>
              <a:t> </a:t>
            </a:r>
            <a:r>
              <a:rPr lang="ar-EG" sz="2400" b="1" dirty="0" smtClean="0">
                <a:solidFill>
                  <a:srgbClr val="002060"/>
                </a:solidFill>
              </a:rPr>
              <a:t>الملابس</a:t>
            </a:r>
            <a:r>
              <a:rPr lang="ar-SA" sz="2400" b="1" dirty="0">
                <a:solidFill>
                  <a:schemeClr val="accent3">
                    <a:lumMod val="75000"/>
                  </a:schemeClr>
                </a:solidFill>
              </a:rPr>
              <a:t> على المشجب.</a:t>
            </a:r>
            <a:endParaRPr lang="en-US" sz="2400" b="1" dirty="0">
              <a:solidFill>
                <a:schemeClr val="accent3">
                  <a:lumMod val="75000"/>
                </a:schemeClr>
              </a:solidFill>
            </a:endParaRPr>
          </a:p>
          <a:p>
            <a:pPr indent="533400">
              <a:buBlip>
                <a:blip r:embed="rId4"/>
              </a:buBlip>
            </a:pPr>
            <a:r>
              <a:rPr lang="ar-SA" sz="2400" b="1" dirty="0" smtClean="0">
                <a:solidFill>
                  <a:schemeClr val="accent3">
                    <a:lumMod val="75000"/>
                  </a:schemeClr>
                </a:solidFill>
              </a:rPr>
              <a:t>عدم وضع</a:t>
            </a:r>
            <a:r>
              <a:rPr lang="ar-EG" sz="24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ar-EG" sz="2400" b="1" dirty="0" smtClean="0">
                <a:solidFill>
                  <a:srgbClr val="002060"/>
                </a:solidFill>
              </a:rPr>
              <a:t>دبابيس</a:t>
            </a:r>
            <a:r>
              <a:rPr lang="ar-SA" sz="2400" b="1" dirty="0">
                <a:solidFill>
                  <a:schemeClr val="accent3">
                    <a:lumMod val="75000"/>
                  </a:schemeClr>
                </a:solidFill>
              </a:rPr>
              <a:t> بدلاً من الأزرار المقطوعة.</a:t>
            </a:r>
            <a:endParaRPr lang="en-US" sz="2400" b="1" dirty="0">
              <a:solidFill>
                <a:schemeClr val="accent3">
                  <a:lumMod val="75000"/>
                </a:schemeClr>
              </a:solidFill>
            </a:endParaRPr>
          </a:p>
          <a:p>
            <a:pPr indent="533400">
              <a:buBlip>
                <a:blip r:embed="rId4"/>
              </a:buBlip>
            </a:pPr>
            <a:r>
              <a:rPr lang="ar-SA" sz="2400" b="1" dirty="0" smtClean="0">
                <a:solidFill>
                  <a:schemeClr val="accent3">
                    <a:lumMod val="75000"/>
                  </a:schemeClr>
                </a:solidFill>
              </a:rPr>
              <a:t>تحتاج </a:t>
            </a:r>
            <a:r>
              <a:rPr lang="ar-SA" sz="2400" b="1" dirty="0">
                <a:solidFill>
                  <a:schemeClr val="accent3">
                    <a:lumMod val="75000"/>
                  </a:schemeClr>
                </a:solidFill>
              </a:rPr>
              <a:t>الملابس الداخلية إلى الـ </a:t>
            </a:r>
            <a:r>
              <a:rPr lang="ar-EG" sz="2400" b="1" dirty="0" smtClean="0">
                <a:solidFill>
                  <a:srgbClr val="002060"/>
                </a:solidFill>
              </a:rPr>
              <a:t>غسل</a:t>
            </a:r>
            <a:r>
              <a:rPr lang="ar-SA" sz="2400" b="1" dirty="0">
                <a:solidFill>
                  <a:schemeClr val="accent3">
                    <a:lumMod val="75000"/>
                  </a:schemeClr>
                </a:solidFill>
              </a:rPr>
              <a:t> بعد الاستعمال</a:t>
            </a:r>
            <a:endParaRPr lang="ar-SA" sz="2400" b="1" cap="none" spc="0" dirty="0">
              <a:ln w="1905"/>
              <a:solidFill>
                <a:schemeClr val="accent3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8136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7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2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0" y="500042"/>
            <a:ext cx="9144000" cy="400301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Low">
              <a:lnSpc>
                <a:spcPct val="150000"/>
              </a:lnSpc>
              <a:spcBef>
                <a:spcPct val="0"/>
              </a:spcBef>
              <a:defRPr/>
            </a:pPr>
            <a:r>
              <a:rPr lang="ar-EG" sz="2800" b="1" dirty="0" smtClean="0">
                <a:solidFill>
                  <a:srgbClr val="FF0000"/>
                </a:solidFill>
                <a:latin typeface="+mj-lt"/>
                <a:ea typeface="+mj-ea"/>
              </a:rPr>
              <a:t>س2: </a:t>
            </a:r>
            <a:r>
              <a:rPr lang="ar-SA" sz="2800" b="1" dirty="0" smtClean="0">
                <a:solidFill>
                  <a:srgbClr val="FF0000"/>
                </a:solidFill>
                <a:latin typeface="+mj-lt"/>
                <a:ea typeface="+mj-ea"/>
              </a:rPr>
              <a:t>ساعدي </a:t>
            </a:r>
            <a:r>
              <a:rPr lang="ar-SA" sz="2800" b="1" dirty="0">
                <a:solidFill>
                  <a:srgbClr val="FF0000"/>
                </a:solidFill>
                <a:latin typeface="+mj-lt"/>
                <a:ea typeface="+mj-ea"/>
              </a:rPr>
              <a:t>نورة في اختيار الإجابة الصحيحة فيما يأتي</a:t>
            </a:r>
            <a:r>
              <a:rPr lang="ar-SA" sz="2800" b="1" dirty="0" smtClean="0">
                <a:solidFill>
                  <a:srgbClr val="FF0000"/>
                </a:solidFill>
                <a:latin typeface="+mj-lt"/>
                <a:ea typeface="+mj-ea"/>
              </a:rPr>
              <a:t>:</a:t>
            </a:r>
            <a:endParaRPr lang="en-US" sz="2400" b="1" dirty="0">
              <a:solidFill>
                <a:srgbClr val="002060"/>
              </a:solidFill>
            </a:endParaRPr>
          </a:p>
          <a:p>
            <a:pPr marL="800100" lvl="1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ar-EG" sz="2400" b="1" dirty="0" smtClean="0"/>
              <a:t>تطوي بعد جفافها بطريقة مرتبة,وتحفظ في المكان المخصص لها.</a:t>
            </a:r>
            <a:endParaRPr lang="en-US" sz="2400" b="1" dirty="0"/>
          </a:p>
          <a:p>
            <a:pPr marL="800100" lvl="1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ar-EG" sz="2400" b="1" dirty="0" smtClean="0"/>
              <a:t>تنقع الجوارب الاكثر اتساخا بالماء والصابون قبل الغسل بمدة لا تقل عن ساعة.</a:t>
            </a:r>
            <a:endParaRPr lang="en-US" sz="2400" b="1" dirty="0"/>
          </a:p>
          <a:p>
            <a:pPr marL="800100" lvl="1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ar-EG" sz="2400" b="1" dirty="0" smtClean="0"/>
              <a:t>تنشر في الشمس لتجف.</a:t>
            </a:r>
            <a:endParaRPr lang="en-US" sz="2400" b="1" dirty="0"/>
          </a:p>
          <a:p>
            <a:pPr marL="800100" lvl="1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ar-EG" sz="2400" b="1" dirty="0" smtClean="0"/>
              <a:t>تغسل اولا الجوارب الأقل اتساخا بالماء والصابون.</a:t>
            </a:r>
            <a:endParaRPr lang="en-US" sz="2400" b="1" dirty="0"/>
          </a:p>
          <a:p>
            <a:pPr marL="800100" lvl="1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ar-EG" sz="2400" b="1" dirty="0" smtClean="0"/>
              <a:t>تشطف بالماء جيدا ,لإزالة الصابون.</a:t>
            </a:r>
            <a:endParaRPr lang="ar-SA" sz="2400" b="1" dirty="0" smtClean="0"/>
          </a:p>
          <a:p>
            <a:pPr marL="800100" lvl="1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ar-EG" sz="2400" b="1" dirty="0" smtClean="0"/>
              <a:t>تدعك الأماكن المتسخة, ثم تقلب علي الظهر وتغسل.</a:t>
            </a:r>
            <a:endParaRPr lang="en-US" sz="2400" b="1" dirty="0"/>
          </a:p>
        </p:txBody>
      </p:sp>
      <p:sp>
        <p:nvSpPr>
          <p:cNvPr id="6" name="مستطيل 7"/>
          <p:cNvSpPr/>
          <p:nvPr/>
        </p:nvSpPr>
        <p:spPr>
          <a:xfrm>
            <a:off x="1567785" y="4489839"/>
            <a:ext cx="7468711" cy="131542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justLow">
              <a:lnSpc>
                <a:spcPct val="150000"/>
              </a:lnSpc>
              <a:spcBef>
                <a:spcPct val="0"/>
              </a:spcBef>
              <a:defRPr/>
            </a:pPr>
            <a:r>
              <a:rPr lang="ar-EG" sz="2800" b="1" dirty="0" smtClean="0">
                <a:solidFill>
                  <a:srgbClr val="FF0000"/>
                </a:solidFill>
                <a:latin typeface="+mj-lt"/>
                <a:ea typeface="+mj-ea"/>
              </a:rPr>
              <a:t>س3: </a:t>
            </a:r>
            <a:r>
              <a:rPr lang="ar-SA" sz="2800" b="1" dirty="0" smtClean="0">
                <a:solidFill>
                  <a:srgbClr val="FF0000"/>
                </a:solidFill>
                <a:latin typeface="+mj-lt"/>
                <a:ea typeface="+mj-ea"/>
              </a:rPr>
              <a:t>اكتبي </a:t>
            </a:r>
            <a:r>
              <a:rPr lang="ar-SA" sz="2800" b="1" dirty="0">
                <a:solidFill>
                  <a:srgbClr val="FF0000"/>
                </a:solidFill>
                <a:latin typeface="+mj-lt"/>
                <a:ea typeface="+mj-ea"/>
              </a:rPr>
              <a:t>دعاء لبس الثوب </a:t>
            </a:r>
            <a:r>
              <a:rPr lang="ar-SA" sz="2800" b="1" dirty="0" smtClean="0">
                <a:solidFill>
                  <a:srgbClr val="FF0000"/>
                </a:solidFill>
                <a:latin typeface="+mj-lt"/>
                <a:ea typeface="+mj-ea"/>
              </a:rPr>
              <a:t>الجديد :</a:t>
            </a:r>
            <a:endParaRPr lang="en-US" sz="2800" b="1" dirty="0">
              <a:solidFill>
                <a:srgbClr val="FF0000"/>
              </a:solidFill>
              <a:latin typeface="+mj-lt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ar-SA" sz="2800" b="1" dirty="0" smtClean="0">
                <a:solidFill>
                  <a:srgbClr val="002060"/>
                </a:solidFill>
              </a:rPr>
              <a:t>  </a:t>
            </a:r>
            <a:r>
              <a:rPr lang="ar-EG" sz="2800" b="1" dirty="0" smtClean="0">
                <a:solidFill>
                  <a:srgbClr val="002060"/>
                </a:solidFill>
              </a:rPr>
              <a:t>الحمد </a:t>
            </a:r>
            <a:r>
              <a:rPr lang="ar-EG" sz="2800" b="1" dirty="0" smtClean="0">
                <a:solidFill>
                  <a:srgbClr val="002060"/>
                </a:solidFill>
              </a:rPr>
              <a:t>لله الذي رزقني هذا وكسونيه من غير حول ولا قوة مني</a:t>
            </a:r>
            <a:endParaRPr lang="en-US" sz="2800" b="1" dirty="0">
              <a:solidFill>
                <a:srgbClr val="00206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4617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1"/>
          <p:cNvSpPr/>
          <p:nvPr/>
        </p:nvSpPr>
        <p:spPr>
          <a:xfrm>
            <a:off x="1" y="500042"/>
            <a:ext cx="9144000" cy="44012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Low">
              <a:spcBef>
                <a:spcPct val="0"/>
              </a:spcBef>
              <a:defRPr/>
            </a:pPr>
            <a:r>
              <a:rPr lang="ar-EG" sz="4000" b="1" dirty="0" smtClean="0">
                <a:solidFill>
                  <a:srgbClr val="FF0000"/>
                </a:solidFill>
                <a:latin typeface="+mj-lt"/>
                <a:ea typeface="+mj-ea"/>
              </a:rPr>
              <a:t>س4: إذكري النتائج المتوقعة للتصرفات الآتية</a:t>
            </a:r>
            <a:r>
              <a:rPr lang="ar-SA" sz="4000" b="1" dirty="0" smtClean="0">
                <a:solidFill>
                  <a:srgbClr val="FF0000"/>
                </a:solidFill>
                <a:latin typeface="+mj-lt"/>
                <a:ea typeface="+mj-ea"/>
              </a:rPr>
              <a:t>:</a:t>
            </a:r>
          </a:p>
          <a:p>
            <a:endParaRPr lang="en-US" sz="4000" b="1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ar-SA" sz="4000" b="1" dirty="0" smtClean="0">
                <a:solidFill>
                  <a:srgbClr val="002060"/>
                </a:solidFill>
              </a:rPr>
              <a:t>لم </a:t>
            </a:r>
            <a:r>
              <a:rPr lang="ar-SA" sz="4000" b="1" dirty="0">
                <a:solidFill>
                  <a:srgbClr val="002060"/>
                </a:solidFill>
              </a:rPr>
              <a:t>تخلعي زيّكِ المدرسي عند عودتكِ للمنزل</a:t>
            </a:r>
            <a:r>
              <a:rPr lang="ar-SA" sz="4000" dirty="0">
                <a:solidFill>
                  <a:srgbClr val="002060"/>
                </a:solidFill>
              </a:rPr>
              <a:t>.</a:t>
            </a:r>
            <a:endParaRPr lang="en-US" sz="4000" dirty="0">
              <a:solidFill>
                <a:srgbClr val="002060"/>
              </a:solidFill>
            </a:endParaRPr>
          </a:p>
          <a:p>
            <a:r>
              <a:rPr lang="ar-SA" sz="4000" b="1" dirty="0" smtClean="0">
                <a:solidFill>
                  <a:srgbClr val="0070C0"/>
                </a:solidFill>
              </a:rPr>
              <a:t>يتعرض ل</a:t>
            </a:r>
            <a:r>
              <a:rPr lang="ar-EG" sz="4000" b="1" dirty="0" smtClean="0">
                <a:solidFill>
                  <a:srgbClr val="0070C0"/>
                </a:solidFill>
              </a:rPr>
              <a:t>ل</a:t>
            </a:r>
            <a:r>
              <a:rPr lang="ar-SA" sz="4000" b="1" dirty="0" err="1">
                <a:solidFill>
                  <a:srgbClr val="0070C0"/>
                </a:solidFill>
              </a:rPr>
              <a:t>إ</a:t>
            </a:r>
            <a:r>
              <a:rPr lang="ar-SA" sz="4000" b="1" dirty="0" err="1" smtClean="0">
                <a:solidFill>
                  <a:srgbClr val="0070C0"/>
                </a:solidFill>
              </a:rPr>
              <a:t>تساخ</a:t>
            </a:r>
            <a:endParaRPr lang="ar-SA" sz="4000" b="1" dirty="0" smtClean="0">
              <a:solidFill>
                <a:srgbClr val="0070C0"/>
              </a:solidFill>
            </a:endParaRPr>
          </a:p>
          <a:p>
            <a:endParaRPr lang="ar-SA" sz="4000" dirty="0"/>
          </a:p>
          <a:p>
            <a:r>
              <a:rPr lang="ar-SA" sz="4000" dirty="0" smtClean="0">
                <a:solidFill>
                  <a:srgbClr val="002060"/>
                </a:solidFill>
              </a:rPr>
              <a:t> </a:t>
            </a:r>
            <a:r>
              <a:rPr lang="ar-SA" sz="4000" b="1" dirty="0" smtClean="0">
                <a:solidFill>
                  <a:srgbClr val="002060"/>
                </a:solidFill>
              </a:rPr>
              <a:t>لم </a:t>
            </a:r>
            <a:r>
              <a:rPr lang="ar-SA" sz="4000" b="1" dirty="0">
                <a:solidFill>
                  <a:srgbClr val="002060"/>
                </a:solidFill>
              </a:rPr>
              <a:t>تستبدلي ملابسك ِالداخلية يوميًّا</a:t>
            </a:r>
            <a:r>
              <a:rPr lang="ar-SA" sz="4000" b="1" dirty="0" smtClean="0">
                <a:solidFill>
                  <a:srgbClr val="002060"/>
                </a:solidFill>
              </a:rPr>
              <a:t>.</a:t>
            </a:r>
            <a:endParaRPr lang="en-US" sz="4000" b="1" dirty="0">
              <a:solidFill>
                <a:srgbClr val="002060"/>
              </a:solidFill>
            </a:endParaRPr>
          </a:p>
          <a:p>
            <a:r>
              <a:rPr lang="ar-SA" sz="4000" b="1" dirty="0" smtClean="0">
                <a:solidFill>
                  <a:srgbClr val="0070C0"/>
                </a:solidFill>
              </a:rPr>
              <a:t>ظهور روائح كريه</a:t>
            </a:r>
            <a:endParaRPr lang="en-US" sz="4000" b="1" dirty="0">
              <a:solidFill>
                <a:srgbClr val="0070C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4617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897145" y="571480"/>
            <a:ext cx="7246855" cy="56323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Low">
              <a:spcBef>
                <a:spcPct val="0"/>
              </a:spcBef>
              <a:defRPr/>
            </a:pPr>
            <a:r>
              <a:rPr lang="ar-EG" sz="4000" b="1" dirty="0" smtClean="0">
                <a:solidFill>
                  <a:srgbClr val="FF0000"/>
                </a:solidFill>
                <a:latin typeface="+mj-lt"/>
                <a:ea typeface="+mj-ea"/>
              </a:rPr>
              <a:t>س5: </a:t>
            </a:r>
            <a:r>
              <a:rPr lang="ar-SA" sz="4000" b="1" dirty="0" smtClean="0">
                <a:solidFill>
                  <a:srgbClr val="FF0000"/>
                </a:solidFill>
                <a:latin typeface="+mj-lt"/>
                <a:ea typeface="+mj-ea"/>
              </a:rPr>
              <a:t>علِّلي </a:t>
            </a:r>
            <a:r>
              <a:rPr lang="ar-SA" sz="4000" b="1" dirty="0">
                <a:solidFill>
                  <a:srgbClr val="FF0000"/>
                </a:solidFill>
                <a:latin typeface="+mj-lt"/>
                <a:ea typeface="+mj-ea"/>
              </a:rPr>
              <a:t>لما يأتي</a:t>
            </a:r>
            <a:r>
              <a:rPr lang="ar-SA" sz="4000" b="1" dirty="0" smtClean="0">
                <a:solidFill>
                  <a:srgbClr val="FF0000"/>
                </a:solidFill>
                <a:latin typeface="+mj-lt"/>
                <a:ea typeface="+mj-ea"/>
              </a:rPr>
              <a:t>:</a:t>
            </a:r>
            <a:endParaRPr lang="ar-EG" sz="4000" b="1" dirty="0" smtClean="0">
              <a:solidFill>
                <a:srgbClr val="FF0000"/>
              </a:solidFill>
              <a:latin typeface="+mj-lt"/>
              <a:ea typeface="+mj-ea"/>
            </a:endParaRPr>
          </a:p>
          <a:p>
            <a:pPr algn="justLow">
              <a:spcBef>
                <a:spcPct val="0"/>
              </a:spcBef>
              <a:defRPr/>
            </a:pPr>
            <a:endParaRPr lang="en-US" sz="4000" b="1" dirty="0">
              <a:solidFill>
                <a:srgbClr val="FF0000"/>
              </a:solidFill>
              <a:latin typeface="+mj-lt"/>
              <a:ea typeface="+mj-ea"/>
            </a:endParaRPr>
          </a:p>
          <a:p>
            <a:pPr indent="274638">
              <a:buFont typeface="Arial" pitchFamily="34" charset="0"/>
              <a:buChar char="•"/>
            </a:pPr>
            <a:r>
              <a:rPr lang="ar-SA" sz="4000" b="1" dirty="0" smtClean="0">
                <a:solidFill>
                  <a:srgbClr val="002060"/>
                </a:solidFill>
              </a:rPr>
              <a:t>تغيير </a:t>
            </a:r>
            <a:r>
              <a:rPr lang="ar-SA" sz="4000" b="1" dirty="0">
                <a:solidFill>
                  <a:srgbClr val="002060"/>
                </a:solidFill>
              </a:rPr>
              <a:t>الجوارب كل </a:t>
            </a:r>
            <a:r>
              <a:rPr lang="ar-SA" sz="4000" b="1" dirty="0" smtClean="0">
                <a:solidFill>
                  <a:srgbClr val="002060"/>
                </a:solidFill>
              </a:rPr>
              <a:t>يوم.</a:t>
            </a:r>
            <a:endParaRPr lang="ar-EG" sz="4000" b="1" dirty="0" smtClean="0">
              <a:solidFill>
                <a:srgbClr val="002060"/>
              </a:solidFill>
            </a:endParaRPr>
          </a:p>
          <a:p>
            <a:pPr lvl="1" indent="274638"/>
            <a:r>
              <a:rPr lang="ar-SA" sz="4000" dirty="0" smtClean="0">
                <a:solidFill>
                  <a:srgbClr val="0070C0"/>
                </a:solidFill>
              </a:rPr>
              <a:t>لحفاظ على رائحة القدم</a:t>
            </a:r>
            <a:r>
              <a:rPr lang="ar-EG" sz="4000" dirty="0" smtClean="0">
                <a:solidFill>
                  <a:srgbClr val="0070C0"/>
                </a:solidFill>
              </a:rPr>
              <a:t>.</a:t>
            </a:r>
            <a:endParaRPr lang="ar-SA" sz="4000" dirty="0" smtClean="0">
              <a:solidFill>
                <a:srgbClr val="0070C0"/>
              </a:solidFill>
            </a:endParaRPr>
          </a:p>
          <a:p>
            <a:pPr indent="274638">
              <a:buFont typeface="Arial" pitchFamily="34" charset="0"/>
              <a:buChar char="•"/>
            </a:pPr>
            <a:r>
              <a:rPr lang="ar-SA" sz="4000" b="1" dirty="0" smtClean="0">
                <a:solidFill>
                  <a:srgbClr val="002060"/>
                </a:solidFill>
              </a:rPr>
              <a:t>تقليم </a:t>
            </a:r>
            <a:r>
              <a:rPr lang="ar-SA" sz="4000" b="1" dirty="0">
                <a:solidFill>
                  <a:srgbClr val="002060"/>
                </a:solidFill>
              </a:rPr>
              <a:t>أظافر القدم كلَّما </a:t>
            </a:r>
            <a:r>
              <a:rPr lang="ar-SA" sz="4000" b="1" dirty="0" smtClean="0">
                <a:solidFill>
                  <a:srgbClr val="002060"/>
                </a:solidFill>
              </a:rPr>
              <a:t>طالت.</a:t>
            </a:r>
            <a:endParaRPr lang="ar-EG" sz="4000" b="1" dirty="0" smtClean="0">
              <a:solidFill>
                <a:srgbClr val="002060"/>
              </a:solidFill>
            </a:endParaRPr>
          </a:p>
          <a:p>
            <a:pPr lvl="1" indent="274638"/>
            <a:r>
              <a:rPr lang="ar-SA" sz="4000" dirty="0" smtClean="0">
                <a:solidFill>
                  <a:srgbClr val="0070C0"/>
                </a:solidFill>
              </a:rPr>
              <a:t>لحفاظ على جوارب والقدم</a:t>
            </a:r>
            <a:r>
              <a:rPr lang="ar-EG" sz="4000" dirty="0" smtClean="0">
                <a:solidFill>
                  <a:srgbClr val="0070C0"/>
                </a:solidFill>
              </a:rPr>
              <a:t>.</a:t>
            </a:r>
            <a:endParaRPr lang="ar-SA" sz="4000" dirty="0" smtClean="0">
              <a:solidFill>
                <a:srgbClr val="0070C0"/>
              </a:solidFill>
            </a:endParaRPr>
          </a:p>
          <a:p>
            <a:pPr indent="274638">
              <a:buFont typeface="Arial" pitchFamily="34" charset="0"/>
              <a:buChar char="•"/>
            </a:pPr>
            <a:r>
              <a:rPr lang="ar-SA" sz="4000" b="1" dirty="0" smtClean="0">
                <a:solidFill>
                  <a:srgbClr val="002060"/>
                </a:solidFill>
              </a:rPr>
              <a:t>يجب </a:t>
            </a:r>
            <a:r>
              <a:rPr lang="ar-SA" sz="4000" b="1" dirty="0">
                <a:solidFill>
                  <a:srgbClr val="002060"/>
                </a:solidFill>
              </a:rPr>
              <a:t>أن يتناسب مقاس الحذاء مع حجم </a:t>
            </a:r>
            <a:r>
              <a:rPr lang="ar-SA" sz="4000" b="1" dirty="0" smtClean="0">
                <a:solidFill>
                  <a:srgbClr val="002060"/>
                </a:solidFill>
              </a:rPr>
              <a:t>القدم.</a:t>
            </a:r>
            <a:endParaRPr lang="ar-EG" sz="4000" b="1" dirty="0" smtClean="0">
              <a:solidFill>
                <a:srgbClr val="002060"/>
              </a:solidFill>
            </a:endParaRPr>
          </a:p>
          <a:p>
            <a:pPr lvl="1" indent="274638"/>
            <a:r>
              <a:rPr lang="ar-SA" sz="4000" dirty="0" smtClean="0">
                <a:solidFill>
                  <a:srgbClr val="0070C0"/>
                </a:solidFill>
              </a:rPr>
              <a:t>حتى لا اسقط على الأرض</a:t>
            </a:r>
            <a:r>
              <a:rPr lang="ar-EG" sz="4000" dirty="0" smtClean="0">
                <a:solidFill>
                  <a:srgbClr val="0070C0"/>
                </a:solidFill>
              </a:rPr>
              <a:t>.</a:t>
            </a:r>
            <a:endParaRPr lang="en-US" sz="4000" dirty="0">
              <a:solidFill>
                <a:srgbClr val="0070C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23578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09860" y="622722"/>
            <a:ext cx="857224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Low">
              <a:spcBef>
                <a:spcPct val="0"/>
              </a:spcBef>
              <a:defRPr/>
            </a:pPr>
            <a:r>
              <a:rPr lang="ar-EG" sz="2800" b="1" dirty="0" smtClean="0">
                <a:solidFill>
                  <a:srgbClr val="FF0000"/>
                </a:solidFill>
                <a:latin typeface="+mj-lt"/>
                <a:ea typeface="+mj-ea"/>
              </a:rPr>
              <a:t>س6: أمامك مجموعتين من الصور,أيهما الأفضل برأيك؟ولماذا؟</a:t>
            </a:r>
            <a:r>
              <a:rPr lang="ar-SA" sz="2800" b="1" dirty="0" smtClean="0">
                <a:solidFill>
                  <a:srgbClr val="FF0000"/>
                </a:solidFill>
                <a:latin typeface="+mj-lt"/>
                <a:ea typeface="+mj-ea"/>
              </a:rPr>
              <a:t>:</a:t>
            </a:r>
            <a:endParaRPr lang="en-US" sz="2800" b="1" dirty="0">
              <a:solidFill>
                <a:srgbClr val="FF0000"/>
              </a:solidFill>
              <a:latin typeface="+mj-lt"/>
              <a:ea typeface="+mj-ea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1835696" y="3851980"/>
            <a:ext cx="57793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/>
            <a:r>
              <a:rPr lang="ar-EG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الصورة الأولى تدل على الإهمال بينما الصورة الثانية مرتبة وتدل على النظام.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4" y="1428736"/>
            <a:ext cx="3966195" cy="1426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736"/>
            <a:ext cx="3974610" cy="1426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65722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7"/>
          <p:cNvSpPr/>
          <p:nvPr/>
        </p:nvSpPr>
        <p:spPr>
          <a:xfrm>
            <a:off x="428596" y="571480"/>
            <a:ext cx="8322675" cy="181588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justLow">
              <a:spcBef>
                <a:spcPct val="0"/>
              </a:spcBef>
              <a:defRPr/>
            </a:pPr>
            <a:r>
              <a:rPr lang="ar-EG" sz="2800" b="1" dirty="0" smtClean="0">
                <a:solidFill>
                  <a:srgbClr val="FF0000"/>
                </a:solidFill>
                <a:latin typeface="+mj-lt"/>
                <a:ea typeface="+mj-ea"/>
              </a:rPr>
              <a:t>س7: </a:t>
            </a:r>
            <a:r>
              <a:rPr lang="ar-SA" sz="2800" b="1" dirty="0" smtClean="0">
                <a:solidFill>
                  <a:srgbClr val="FF0000"/>
                </a:solidFill>
                <a:latin typeface="+mj-lt"/>
                <a:ea typeface="+mj-ea"/>
              </a:rPr>
              <a:t>قومي بتعبئة المربعات التالية بالكلمات المطلوبة، ثم اجمعي المربعات المظلَّلة لتحصلي على كلمة ورد ذكرها في حديث عائشة </a:t>
            </a:r>
            <a:r>
              <a:rPr lang="ar-EG" sz="2800" b="1" dirty="0" smtClean="0">
                <a:solidFill>
                  <a:srgbClr val="FF0000"/>
                </a:solidFill>
                <a:latin typeface="+mj-lt"/>
                <a:ea typeface="+mj-ea"/>
              </a:rPr>
              <a:t>رضي الله عنها </a:t>
            </a:r>
            <a:r>
              <a:rPr lang="ar-SA" sz="2800" b="1" dirty="0" smtClean="0">
                <a:solidFill>
                  <a:srgbClr val="FF0000"/>
                </a:solidFill>
                <a:latin typeface="+mj-lt"/>
                <a:ea typeface="+mj-ea"/>
              </a:rPr>
              <a:t>عن الرسول </a:t>
            </a:r>
            <a:r>
              <a:rPr lang="ar-SA" sz="2800" b="1" dirty="0" smtClean="0">
                <a:solidFill>
                  <a:srgbClr val="FF0000"/>
                </a:solidFill>
                <a:latin typeface="+mj-lt"/>
                <a:ea typeface="+mj-ea"/>
                <a:sym typeface="AGA Arabesque"/>
              </a:rPr>
              <a:t></a:t>
            </a:r>
            <a:r>
              <a:rPr lang="ar-SA" sz="2800" b="1" dirty="0" smtClean="0">
                <a:solidFill>
                  <a:srgbClr val="FF0000"/>
                </a:solidFill>
                <a:latin typeface="+mj-lt"/>
                <a:ea typeface="+mj-ea"/>
              </a:rPr>
              <a:t> : «كَانَ يُحِبُّ التَّيَامُنَ مَا اسْتَطَاعَ في طُهُورِهِ، وتَنَعُّلِهِ، وتَرَجُّلِهِ، وَفي شَأْنِهِ كُلِّهِ». </a:t>
            </a:r>
            <a:r>
              <a:rPr lang="ar-SA" b="1" dirty="0" smtClean="0">
                <a:solidFill>
                  <a:srgbClr val="FF0000"/>
                </a:solidFill>
                <a:latin typeface="+mj-lt"/>
                <a:ea typeface="+mj-ea"/>
              </a:rPr>
              <a:t>البخاري برقم 416، مسلم برقم 268.</a:t>
            </a:r>
            <a:endParaRPr lang="en-US" sz="2800" b="1" dirty="0" smtClean="0">
              <a:solidFill>
                <a:srgbClr val="FF0000"/>
              </a:solidFill>
              <a:latin typeface="+mj-lt"/>
              <a:ea typeface="+mj-ea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1187624" y="2490986"/>
            <a:ext cx="7560840" cy="37240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ar-SA" sz="2000" dirty="0" smtClean="0">
                <a:solidFill>
                  <a:schemeClr val="accent3">
                    <a:lumMod val="75000"/>
                  </a:schemeClr>
                </a:solidFill>
              </a:rPr>
              <a:t>.</a:t>
            </a:r>
            <a:endParaRPr lang="en-US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ar-SA" sz="2400" b="1" dirty="0" smtClean="0">
                <a:solidFill>
                  <a:schemeClr val="accent3">
                    <a:lumMod val="50000"/>
                  </a:schemeClr>
                </a:solidFill>
              </a:rPr>
              <a:t>أتعلم </a:t>
            </a:r>
            <a:r>
              <a:rPr lang="ar-SA" sz="2400" b="1" dirty="0">
                <a:solidFill>
                  <a:schemeClr val="accent3">
                    <a:lumMod val="50000"/>
                  </a:schemeClr>
                </a:solidFill>
              </a:rPr>
              <a:t>وأتسلى</a:t>
            </a:r>
            <a:endParaRPr lang="en-US" sz="24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ar-SA" sz="2400" b="1" dirty="0">
                <a:solidFill>
                  <a:schemeClr val="accent3">
                    <a:lumMod val="50000"/>
                  </a:schemeClr>
                </a:solidFill>
              </a:rPr>
              <a:t> أكبر القارات.</a:t>
            </a:r>
            <a:endParaRPr lang="en-US" sz="24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ar-SA" sz="2400" b="1" dirty="0">
                <a:solidFill>
                  <a:schemeClr val="accent3">
                    <a:lumMod val="50000"/>
                  </a:schemeClr>
                </a:solidFill>
              </a:rPr>
              <a:t> سائل لونه أبيض مفيد للعظام والأسنان.</a:t>
            </a:r>
            <a:endParaRPr lang="en-US" sz="24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ar-SA" sz="2400" b="1" dirty="0">
                <a:solidFill>
                  <a:schemeClr val="accent3">
                    <a:lumMod val="50000"/>
                  </a:schemeClr>
                </a:solidFill>
              </a:rPr>
              <a:t> يحتوي على معظم العناصر الغذائية ويفطر به الصائم.</a:t>
            </a:r>
            <a:endParaRPr lang="en-US" sz="24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ar-SA" sz="2400" b="1" dirty="0" smtClean="0">
                <a:solidFill>
                  <a:schemeClr val="accent3">
                    <a:lumMod val="50000"/>
                  </a:schemeClr>
                </a:solidFill>
              </a:rPr>
              <a:t> مدينة صناعية في غرب المملكة.</a:t>
            </a:r>
            <a:endParaRPr lang="en-US" sz="24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ar-SA" sz="2400" b="1" dirty="0">
                <a:solidFill>
                  <a:schemeClr val="accent3">
                    <a:lumMod val="50000"/>
                  </a:schemeClr>
                </a:solidFill>
              </a:rPr>
              <a:t> ثالث الخلفاء الراشدين.</a:t>
            </a:r>
            <a:endParaRPr lang="en-US" sz="24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ar-SA" sz="2400" b="1" dirty="0">
                <a:solidFill>
                  <a:schemeClr val="accent3">
                    <a:lumMod val="50000"/>
                  </a:schemeClr>
                </a:solidFill>
              </a:rPr>
              <a:t> مكان نتلقى فيه العلوم المفيدة.</a:t>
            </a:r>
            <a:endParaRPr lang="en-US" sz="24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ar-SA" sz="2400" b="1" dirty="0">
                <a:solidFill>
                  <a:schemeClr val="accent3">
                    <a:lumMod val="50000"/>
                  </a:schemeClr>
                </a:solidFill>
              </a:rPr>
              <a:t> أكبر الطيور ولا يطير.</a:t>
            </a:r>
            <a:endParaRPr lang="en-US" sz="2400" b="1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ar-SA" sz="2400" b="1" dirty="0" smtClean="0">
                <a:solidFill>
                  <a:schemeClr val="accent3">
                    <a:lumMod val="50000"/>
                  </a:schemeClr>
                </a:solidFill>
              </a:rPr>
              <a:t>الكلمة:</a:t>
            </a:r>
            <a:r>
              <a:rPr lang="ar-EG" sz="24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ar-EG" sz="2400" b="1" dirty="0" smtClean="0">
                <a:solidFill>
                  <a:srgbClr val="FF0000"/>
                </a:solidFill>
              </a:rPr>
              <a:t>التيامن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492896"/>
            <a:ext cx="3563888" cy="3528392"/>
          </a:xfrm>
          <a:prstGeom prst="rect">
            <a:avLst/>
          </a:prstGeom>
        </p:spPr>
      </p:pic>
      <p:sp>
        <p:nvSpPr>
          <p:cNvPr id="6" name="Rectangle 3"/>
          <p:cNvSpPr/>
          <p:nvPr/>
        </p:nvSpPr>
        <p:spPr>
          <a:xfrm>
            <a:off x="2771800" y="2631782"/>
            <a:ext cx="648072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b="1" dirty="0" smtClean="0">
                <a:solidFill>
                  <a:srgbClr val="C00000"/>
                </a:solidFill>
              </a:rPr>
              <a:t>ا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7" name="Rectangle 5"/>
          <p:cNvSpPr/>
          <p:nvPr/>
        </p:nvSpPr>
        <p:spPr>
          <a:xfrm>
            <a:off x="2012367" y="2640418"/>
            <a:ext cx="648072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b="1" dirty="0" smtClean="0">
                <a:solidFill>
                  <a:srgbClr val="C00000"/>
                </a:solidFill>
              </a:rPr>
              <a:t>س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9" name="Rectangle 6"/>
          <p:cNvSpPr/>
          <p:nvPr/>
        </p:nvSpPr>
        <p:spPr>
          <a:xfrm>
            <a:off x="1364295" y="2645475"/>
            <a:ext cx="648072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b="1" dirty="0" smtClean="0">
                <a:solidFill>
                  <a:srgbClr val="C00000"/>
                </a:solidFill>
              </a:rPr>
              <a:t>ي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0" name="Rectangle 8"/>
          <p:cNvSpPr/>
          <p:nvPr/>
        </p:nvSpPr>
        <p:spPr>
          <a:xfrm>
            <a:off x="760905" y="2647949"/>
            <a:ext cx="648072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b="1" dirty="0" smtClean="0">
                <a:solidFill>
                  <a:srgbClr val="C00000"/>
                </a:solidFill>
              </a:rPr>
              <a:t>ا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1" name="Rectangle 9"/>
          <p:cNvSpPr/>
          <p:nvPr/>
        </p:nvSpPr>
        <p:spPr>
          <a:xfrm>
            <a:off x="2438118" y="3024592"/>
            <a:ext cx="648072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b="1" dirty="0" smtClean="0">
                <a:solidFill>
                  <a:srgbClr val="C00000"/>
                </a:solidFill>
              </a:rPr>
              <a:t>ل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2" name="Rectangle 10"/>
          <p:cNvSpPr/>
          <p:nvPr/>
        </p:nvSpPr>
        <p:spPr>
          <a:xfrm>
            <a:off x="1738758" y="3031718"/>
            <a:ext cx="648072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b="1" dirty="0" smtClean="0">
                <a:solidFill>
                  <a:srgbClr val="C00000"/>
                </a:solidFill>
              </a:rPr>
              <a:t>ب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3" name="Rectangle 11"/>
          <p:cNvSpPr/>
          <p:nvPr/>
        </p:nvSpPr>
        <p:spPr>
          <a:xfrm>
            <a:off x="1090686" y="3045706"/>
            <a:ext cx="648072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b="1" dirty="0" smtClean="0">
                <a:solidFill>
                  <a:srgbClr val="C00000"/>
                </a:solidFill>
              </a:rPr>
              <a:t>ن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4" name="Rectangle 12"/>
          <p:cNvSpPr/>
          <p:nvPr/>
        </p:nvSpPr>
        <p:spPr>
          <a:xfrm>
            <a:off x="2386830" y="3587976"/>
            <a:ext cx="648072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b="1" dirty="0" smtClean="0">
                <a:solidFill>
                  <a:srgbClr val="C00000"/>
                </a:solidFill>
              </a:rPr>
              <a:t>ت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5" name="Rectangle 13"/>
          <p:cNvSpPr/>
          <p:nvPr/>
        </p:nvSpPr>
        <p:spPr>
          <a:xfrm>
            <a:off x="1721462" y="3579960"/>
            <a:ext cx="648072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b="1" dirty="0" smtClean="0">
                <a:solidFill>
                  <a:srgbClr val="C00000"/>
                </a:solidFill>
              </a:rPr>
              <a:t>م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6" name="Rectangle 14"/>
          <p:cNvSpPr/>
          <p:nvPr/>
        </p:nvSpPr>
        <p:spPr>
          <a:xfrm>
            <a:off x="1040259" y="3587976"/>
            <a:ext cx="648072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b="1" dirty="0" smtClean="0">
                <a:solidFill>
                  <a:srgbClr val="C00000"/>
                </a:solidFill>
              </a:rPr>
              <a:t>ر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7" name="Rectangle 15"/>
          <p:cNvSpPr/>
          <p:nvPr/>
        </p:nvSpPr>
        <p:spPr>
          <a:xfrm>
            <a:off x="2771800" y="4158578"/>
            <a:ext cx="648072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b="1" dirty="0" smtClean="0">
                <a:solidFill>
                  <a:srgbClr val="C00000"/>
                </a:solidFill>
              </a:rPr>
              <a:t>ي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8" name="Rectangle 16"/>
          <p:cNvSpPr/>
          <p:nvPr/>
        </p:nvSpPr>
        <p:spPr>
          <a:xfrm>
            <a:off x="2045498" y="4189911"/>
            <a:ext cx="648072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b="1" dirty="0" smtClean="0">
                <a:solidFill>
                  <a:srgbClr val="C00000"/>
                </a:solidFill>
              </a:rPr>
              <a:t>ن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9" name="Rectangle 17"/>
          <p:cNvSpPr/>
          <p:nvPr/>
        </p:nvSpPr>
        <p:spPr>
          <a:xfrm>
            <a:off x="1319196" y="4189911"/>
            <a:ext cx="648072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b="1" dirty="0" smtClean="0">
                <a:solidFill>
                  <a:srgbClr val="C00000"/>
                </a:solidFill>
              </a:rPr>
              <a:t>ب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20" name="Rectangle 18"/>
          <p:cNvSpPr/>
          <p:nvPr/>
        </p:nvSpPr>
        <p:spPr>
          <a:xfrm>
            <a:off x="789906" y="4189911"/>
            <a:ext cx="648072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b="1" smtClean="0">
                <a:solidFill>
                  <a:srgbClr val="C00000"/>
                </a:solidFill>
              </a:rPr>
              <a:t>ع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21" name="Rectangle 19"/>
          <p:cNvSpPr/>
          <p:nvPr/>
        </p:nvSpPr>
        <p:spPr>
          <a:xfrm>
            <a:off x="3231352" y="5112544"/>
            <a:ext cx="648072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b="1" dirty="0" smtClean="0">
                <a:solidFill>
                  <a:srgbClr val="C00000"/>
                </a:solidFill>
              </a:rPr>
              <a:t>م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22" name="Rectangle 20"/>
          <p:cNvSpPr/>
          <p:nvPr/>
        </p:nvSpPr>
        <p:spPr>
          <a:xfrm>
            <a:off x="2424909" y="5207327"/>
            <a:ext cx="648072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b="1" dirty="0" smtClean="0">
                <a:solidFill>
                  <a:srgbClr val="C00000"/>
                </a:solidFill>
              </a:rPr>
              <a:t>د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23" name="Rectangle 21"/>
          <p:cNvSpPr/>
          <p:nvPr/>
        </p:nvSpPr>
        <p:spPr>
          <a:xfrm>
            <a:off x="1728368" y="5112544"/>
            <a:ext cx="648072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b="1" dirty="0" smtClean="0">
                <a:solidFill>
                  <a:srgbClr val="C00000"/>
                </a:solidFill>
              </a:rPr>
              <a:t>ر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24" name="Rectangle 22"/>
          <p:cNvSpPr/>
          <p:nvPr/>
        </p:nvSpPr>
        <p:spPr>
          <a:xfrm>
            <a:off x="1067147" y="5140268"/>
            <a:ext cx="648072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b="1" dirty="0" smtClean="0">
                <a:solidFill>
                  <a:srgbClr val="C00000"/>
                </a:solidFill>
              </a:rPr>
              <a:t>س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25" name="Rectangle 23"/>
          <p:cNvSpPr/>
          <p:nvPr/>
        </p:nvSpPr>
        <p:spPr>
          <a:xfrm>
            <a:off x="419075" y="5197998"/>
            <a:ext cx="648072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b="1" dirty="0" smtClean="0">
                <a:solidFill>
                  <a:srgbClr val="C00000"/>
                </a:solidFill>
              </a:rPr>
              <a:t>ة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26" name="Rectangle 24"/>
          <p:cNvSpPr/>
          <p:nvPr/>
        </p:nvSpPr>
        <p:spPr>
          <a:xfrm>
            <a:off x="3095836" y="5634453"/>
            <a:ext cx="648072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b="1" dirty="0" smtClean="0">
                <a:solidFill>
                  <a:srgbClr val="C00000"/>
                </a:solidFill>
              </a:rPr>
              <a:t>ن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27" name="Rectangle 25"/>
          <p:cNvSpPr/>
          <p:nvPr/>
        </p:nvSpPr>
        <p:spPr>
          <a:xfrm>
            <a:off x="2447764" y="5601184"/>
            <a:ext cx="648072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b="1" dirty="0" smtClean="0">
                <a:solidFill>
                  <a:srgbClr val="C00000"/>
                </a:solidFill>
              </a:rPr>
              <a:t>ع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28" name="Rectangle 26"/>
          <p:cNvSpPr/>
          <p:nvPr/>
        </p:nvSpPr>
        <p:spPr>
          <a:xfrm>
            <a:off x="1751223" y="5634453"/>
            <a:ext cx="648072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b="1" dirty="0" smtClean="0">
                <a:solidFill>
                  <a:srgbClr val="C00000"/>
                </a:solidFill>
              </a:rPr>
              <a:t>ا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29" name="Rectangle 27"/>
          <p:cNvSpPr/>
          <p:nvPr/>
        </p:nvSpPr>
        <p:spPr>
          <a:xfrm>
            <a:off x="1067147" y="5577245"/>
            <a:ext cx="648072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b="1" dirty="0" smtClean="0">
                <a:solidFill>
                  <a:srgbClr val="C00000"/>
                </a:solidFill>
              </a:rPr>
              <a:t>م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0" name="Rectangle 28"/>
          <p:cNvSpPr/>
          <p:nvPr/>
        </p:nvSpPr>
        <p:spPr>
          <a:xfrm>
            <a:off x="404048" y="5607078"/>
            <a:ext cx="648072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b="1" dirty="0" smtClean="0">
                <a:solidFill>
                  <a:srgbClr val="C00000"/>
                </a:solidFill>
              </a:rPr>
              <a:t>ة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1" name="Rectangle 29"/>
          <p:cNvSpPr/>
          <p:nvPr/>
        </p:nvSpPr>
        <p:spPr>
          <a:xfrm>
            <a:off x="1773012" y="4690152"/>
            <a:ext cx="648072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b="1" dirty="0" smtClean="0">
                <a:solidFill>
                  <a:srgbClr val="C00000"/>
                </a:solidFill>
              </a:rPr>
              <a:t>م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2" name="Rectangle 30"/>
          <p:cNvSpPr/>
          <p:nvPr/>
        </p:nvSpPr>
        <p:spPr>
          <a:xfrm>
            <a:off x="3067728" y="4658689"/>
            <a:ext cx="648072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b="1" dirty="0" smtClean="0">
                <a:solidFill>
                  <a:srgbClr val="C00000"/>
                </a:solidFill>
              </a:rPr>
              <a:t>ع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3" name="Rectangle 31"/>
          <p:cNvSpPr/>
          <p:nvPr/>
        </p:nvSpPr>
        <p:spPr>
          <a:xfrm>
            <a:off x="2400856" y="4690022"/>
            <a:ext cx="648072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b="1" dirty="0" smtClean="0">
                <a:solidFill>
                  <a:srgbClr val="C00000"/>
                </a:solidFill>
              </a:rPr>
              <a:t>ث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4" name="Rectangle 32"/>
          <p:cNvSpPr/>
          <p:nvPr/>
        </p:nvSpPr>
        <p:spPr>
          <a:xfrm>
            <a:off x="953967" y="4713003"/>
            <a:ext cx="648072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b="1" dirty="0" smtClean="0">
                <a:solidFill>
                  <a:srgbClr val="C00000"/>
                </a:solidFill>
              </a:rPr>
              <a:t>ا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5" name="Rectangle 33"/>
          <p:cNvSpPr/>
          <p:nvPr/>
        </p:nvSpPr>
        <p:spPr>
          <a:xfrm>
            <a:off x="395536" y="4648006"/>
            <a:ext cx="648072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b="1" dirty="0" smtClean="0">
                <a:solidFill>
                  <a:srgbClr val="C00000"/>
                </a:solidFill>
              </a:rPr>
              <a:t>ن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03894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/>
      <p:bldP spid="6" grpId="0"/>
      <p:bldP spid="7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شريط مثقب 1"/>
          <p:cNvSpPr/>
          <p:nvPr/>
        </p:nvSpPr>
        <p:spPr>
          <a:xfrm>
            <a:off x="2087216" y="2214554"/>
            <a:ext cx="7056784" cy="1944216"/>
          </a:xfrm>
          <a:prstGeom prst="flowChartPunchedTap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sz="3200" b="1" dirty="0" smtClean="0"/>
              <a:t>لم تجهزين ملابسك المدرسية قبل النوم ؟</a:t>
            </a:r>
            <a:endParaRPr lang="ar-SA" dirty="0"/>
          </a:p>
        </p:txBody>
      </p:sp>
      <p:pic>
        <p:nvPicPr>
          <p:cNvPr id="8" name="صورة 7" descr="GIRL%20HOLDING%20PENCIL.ai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206" y="1214422"/>
            <a:ext cx="1484362" cy="93610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عنوان 2"/>
          <p:cNvSpPr txBox="1">
            <a:spLocks/>
          </p:cNvSpPr>
          <p:nvPr/>
        </p:nvSpPr>
        <p:spPr>
          <a:xfrm>
            <a:off x="5970518" y="500042"/>
            <a:ext cx="3173482" cy="57150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EG" sz="3600" dirty="0" smtClean="0">
                <a:latin typeface="+mj-lt"/>
                <a:ea typeface="+mj-ea"/>
              </a:rPr>
              <a:t>نشاط(1)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n-cs"/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2285984" y="500042"/>
            <a:ext cx="36004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raditional Arabic" panose="02020603050405020304" pitchFamily="18" charset="-78"/>
              </a:rPr>
              <a:t>تذكري أن</a:t>
            </a:r>
            <a:endParaRPr lang="ar-EG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raditional Arabic" panose="02020603050405020304" pitchFamily="18" charset="-78"/>
            </a:endParaRPr>
          </a:p>
        </p:txBody>
      </p:sp>
      <p:sp>
        <p:nvSpPr>
          <p:cNvPr id="6" name="مستطيل 13"/>
          <p:cNvSpPr/>
          <p:nvPr/>
        </p:nvSpPr>
        <p:spPr>
          <a:xfrm>
            <a:off x="1331640" y="4335487"/>
            <a:ext cx="768357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ar-SA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حتى تكون جاهزة ونظيفة ومرتبة وحتى لا أتخر عن المدرسة صباحا</a:t>
            </a: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4778464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2"/>
          <p:cNvSpPr txBox="1">
            <a:spLocks/>
          </p:cNvSpPr>
          <p:nvPr/>
        </p:nvSpPr>
        <p:spPr>
          <a:xfrm>
            <a:off x="5970518" y="500042"/>
            <a:ext cx="3173482" cy="57150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n-cs"/>
              </a:rPr>
              <a:t>الملابس</a:t>
            </a:r>
            <a:r>
              <a:rPr kumimoji="0" lang="ar-EG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n-cs"/>
              </a:rPr>
              <a:t> المدرسية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n-cs"/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1000100" y="1142984"/>
            <a:ext cx="731517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/>
            <a:r>
              <a:rPr lang="ar-EG" sz="2800" b="1" dirty="0" smtClean="0">
                <a:solidFill>
                  <a:srgbClr val="C00000"/>
                </a:solidFill>
                <a:latin typeface="Traditional Arabic" panose="02020603050405020304" pitchFamily="18" charset="-78"/>
              </a:rPr>
              <a:t>أولا: ارتداء الملابس المدرسية:</a:t>
            </a:r>
            <a:endParaRPr lang="ar-EG" sz="2800" b="1" dirty="0">
              <a:solidFill>
                <a:srgbClr val="C00000"/>
              </a:solidFill>
              <a:latin typeface="Traditional Arabic" panose="02020603050405020304" pitchFamily="18" charset="-78"/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1000100" y="1571612"/>
            <a:ext cx="681511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/>
            <a:r>
              <a:rPr lang="ar-EG" sz="2800" b="1" dirty="0" smtClean="0">
                <a:solidFill>
                  <a:srgbClr val="002060"/>
                </a:solidFill>
                <a:latin typeface="Traditional Arabic" panose="02020603050405020304" pitchFamily="18" charset="-78"/>
              </a:rPr>
              <a:t>- عند ارتداء الملابس تذكري ما يلي:</a:t>
            </a:r>
            <a:endParaRPr lang="ar-EG" sz="2800" b="1" dirty="0">
              <a:solidFill>
                <a:srgbClr val="002060"/>
              </a:solidFill>
              <a:latin typeface="Traditional Arabic" panose="02020603050405020304" pitchFamily="18" charset="-78"/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328690" y="2143116"/>
            <a:ext cx="7172268" cy="406265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514350" indent="-514350" algn="justLow">
              <a:buAutoNum type="arabicPeriod"/>
            </a:pPr>
            <a:r>
              <a:rPr lang="ar-EG" sz="2800" b="1" dirty="0" smtClean="0">
                <a:solidFill>
                  <a:srgbClr val="0070C0"/>
                </a:solidFill>
                <a:latin typeface="Traditional Arabic" panose="02020603050405020304" pitchFamily="18" charset="-78"/>
              </a:rPr>
              <a:t>دعاء اللبس.</a:t>
            </a:r>
          </a:p>
          <a:p>
            <a:pPr marL="514350" indent="-514350" algn="justLow">
              <a:buAutoNum type="arabicPeriod"/>
            </a:pPr>
            <a:endParaRPr lang="ar-EG" sz="1400" b="1" dirty="0" smtClean="0">
              <a:solidFill>
                <a:srgbClr val="0070C0"/>
              </a:solidFill>
              <a:latin typeface="Traditional Arabic" panose="02020603050405020304" pitchFamily="18" charset="-78"/>
            </a:endParaRPr>
          </a:p>
          <a:p>
            <a:pPr marL="514350" indent="-514350" algn="justLow">
              <a:buAutoNum type="arabicPeriod"/>
            </a:pPr>
            <a:r>
              <a:rPr lang="ar-EG" sz="2800" b="1" dirty="0" smtClean="0">
                <a:solidFill>
                  <a:srgbClr val="0070C0"/>
                </a:solidFill>
                <a:latin typeface="Traditional Arabic" panose="02020603050405020304" pitchFamily="18" charset="-78"/>
              </a:rPr>
              <a:t>فتح جميع 		أو 	   .</a:t>
            </a:r>
          </a:p>
          <a:p>
            <a:pPr marL="514350" indent="-514350" algn="justLow">
              <a:buAutoNum type="arabicPeriod"/>
            </a:pPr>
            <a:endParaRPr lang="ar-EG" sz="1400" b="1" dirty="0" smtClean="0">
              <a:solidFill>
                <a:srgbClr val="0070C0"/>
              </a:solidFill>
              <a:latin typeface="Traditional Arabic" panose="02020603050405020304" pitchFamily="18" charset="-78"/>
            </a:endParaRPr>
          </a:p>
          <a:p>
            <a:pPr marL="514350" indent="-514350" algn="justLow">
              <a:buAutoNum type="arabicPeriod"/>
            </a:pPr>
            <a:r>
              <a:rPr lang="ar-EG" sz="2800" b="1" dirty="0" smtClean="0">
                <a:solidFill>
                  <a:srgbClr val="0070C0"/>
                </a:solidFill>
                <a:latin typeface="Traditional Arabic" panose="02020603050405020304" pitchFamily="18" charset="-78"/>
              </a:rPr>
              <a:t>لبسها برفق؛ كي لا يحدث فيها تمزق أو 		.</a:t>
            </a:r>
          </a:p>
          <a:p>
            <a:pPr marL="514350" indent="-514350" algn="justLow">
              <a:buAutoNum type="arabicPeriod"/>
            </a:pPr>
            <a:endParaRPr lang="ar-EG" sz="1600" b="1" dirty="0" smtClean="0">
              <a:solidFill>
                <a:srgbClr val="0070C0"/>
              </a:solidFill>
              <a:latin typeface="Traditional Arabic" panose="02020603050405020304" pitchFamily="18" charset="-78"/>
            </a:endParaRPr>
          </a:p>
          <a:p>
            <a:pPr marL="514350" indent="-514350" algn="justLow">
              <a:buAutoNum type="arabicPeriod"/>
            </a:pPr>
            <a:r>
              <a:rPr lang="ar-EG" sz="2800" b="1" dirty="0" smtClean="0">
                <a:solidFill>
                  <a:srgbClr val="0070C0"/>
                </a:solidFill>
                <a:latin typeface="Traditional Arabic" panose="02020603050405020304" pitchFamily="18" charset="-78"/>
              </a:rPr>
              <a:t>ارتداؤها من جهة 	      وليس من جهة القدمين؛ لحفظها من الاتساخ.</a:t>
            </a:r>
          </a:p>
          <a:p>
            <a:pPr marL="514350" indent="-514350" algn="justLow">
              <a:buAutoNum type="arabicPeriod"/>
            </a:pPr>
            <a:endParaRPr lang="ar-EG" b="1" dirty="0" smtClean="0">
              <a:solidFill>
                <a:srgbClr val="0070C0"/>
              </a:solidFill>
              <a:latin typeface="Traditional Arabic" panose="02020603050405020304" pitchFamily="18" charset="-78"/>
            </a:endParaRPr>
          </a:p>
          <a:p>
            <a:pPr marL="514350" indent="-514350" algn="justLow">
              <a:buAutoNum type="arabicPeriod"/>
            </a:pPr>
            <a:r>
              <a:rPr lang="ar-EG" sz="2800" b="1" dirty="0" smtClean="0">
                <a:solidFill>
                  <a:srgbClr val="0070C0"/>
                </a:solidFill>
                <a:latin typeface="Traditional Arabic" panose="02020603050405020304" pitchFamily="18" charset="-78"/>
              </a:rPr>
              <a:t>تجنب وضع 	      والأشياء كبيرة الحجم في الجيوب.</a:t>
            </a:r>
            <a:endParaRPr lang="ar-EG" sz="2800" b="1" dirty="0">
              <a:solidFill>
                <a:srgbClr val="0070C0"/>
              </a:solidFill>
              <a:latin typeface="Traditional Arabic" panose="02020603050405020304" pitchFamily="18" charset="-78"/>
            </a:endParaRPr>
          </a:p>
        </p:txBody>
      </p:sp>
      <p:pic>
        <p:nvPicPr>
          <p:cNvPr id="14" name="صورة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07" t="7070" r="22656" b="71721"/>
          <a:stretch>
            <a:fillRect/>
          </a:stretch>
        </p:blipFill>
        <p:spPr>
          <a:xfrm>
            <a:off x="4757814" y="2571744"/>
            <a:ext cx="1000132" cy="1071570"/>
          </a:xfrm>
          <a:prstGeom prst="rect">
            <a:avLst/>
          </a:prstGeom>
        </p:spPr>
      </p:pic>
      <p:pic>
        <p:nvPicPr>
          <p:cNvPr id="15" name="صورة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44" t="7070" r="37500" b="71721"/>
          <a:stretch>
            <a:fillRect/>
          </a:stretch>
        </p:blipFill>
        <p:spPr>
          <a:xfrm>
            <a:off x="3543368" y="2428868"/>
            <a:ext cx="928694" cy="1071570"/>
          </a:xfrm>
          <a:prstGeom prst="rect">
            <a:avLst/>
          </a:prstGeom>
        </p:spPr>
      </p:pic>
      <p:pic>
        <p:nvPicPr>
          <p:cNvPr id="16" name="صورة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81" t="25451" r="59375" b="51925"/>
          <a:stretch>
            <a:fillRect/>
          </a:stretch>
        </p:blipFill>
        <p:spPr>
          <a:xfrm>
            <a:off x="1185914" y="3143248"/>
            <a:ext cx="1357322" cy="1143008"/>
          </a:xfrm>
          <a:prstGeom prst="rect">
            <a:avLst/>
          </a:prstGeom>
        </p:spPr>
      </p:pic>
      <p:pic>
        <p:nvPicPr>
          <p:cNvPr id="17" name="صورة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57" t="42419" r="30468" b="34958"/>
          <a:stretch>
            <a:fillRect/>
          </a:stretch>
        </p:blipFill>
        <p:spPr>
          <a:xfrm>
            <a:off x="4186310" y="3786190"/>
            <a:ext cx="857256" cy="114300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6E2EB"/>
              </a:clrFrom>
              <a:clrTo>
                <a:srgbClr val="F6E2E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310" y="5165744"/>
            <a:ext cx="1328743" cy="885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7786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620688"/>
            <a:ext cx="6994748" cy="825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340768"/>
            <a:ext cx="9144000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مربع نص 1"/>
          <p:cNvSpPr txBox="1"/>
          <p:nvPr/>
        </p:nvSpPr>
        <p:spPr>
          <a:xfrm>
            <a:off x="7932457" y="4385326"/>
            <a:ext cx="288862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400" dirty="0" smtClean="0">
                <a:solidFill>
                  <a:srgbClr val="FF0000"/>
                </a:solidFill>
              </a:rPr>
              <a:t>د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7045793" y="4385326"/>
            <a:ext cx="3738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dirty="0">
                <a:solidFill>
                  <a:srgbClr val="FF0000"/>
                </a:solidFill>
              </a:rPr>
              <a:t>ذ 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6591073" y="4385326"/>
            <a:ext cx="3706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dirty="0" smtClean="0">
                <a:solidFill>
                  <a:srgbClr val="FF0000"/>
                </a:solidFill>
              </a:rPr>
              <a:t>كـ</a:t>
            </a:r>
            <a:endParaRPr lang="ar-SA" sz="2400" dirty="0">
              <a:solidFill>
                <a:srgbClr val="FF0000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5665185" y="4385326"/>
            <a:ext cx="3866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dirty="0">
                <a:solidFill>
                  <a:srgbClr val="FF0000"/>
                </a:solidFill>
              </a:rPr>
              <a:t>هـ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4329571" y="4359736"/>
            <a:ext cx="3353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dirty="0">
                <a:solidFill>
                  <a:srgbClr val="FF0000"/>
                </a:solidFill>
              </a:rPr>
              <a:t>ز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8100392" y="4869160"/>
            <a:ext cx="3706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dirty="0">
                <a:solidFill>
                  <a:srgbClr val="FF0000"/>
                </a:solidFill>
              </a:rPr>
              <a:t>مـ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7164288" y="4869160"/>
            <a:ext cx="3305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dirty="0">
                <a:solidFill>
                  <a:srgbClr val="FF0000"/>
                </a:solidFill>
              </a:rPr>
              <a:t>قـ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5634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مجموعة 9"/>
          <p:cNvGrpSpPr/>
          <p:nvPr/>
        </p:nvGrpSpPr>
        <p:grpSpPr>
          <a:xfrm>
            <a:off x="304056" y="1142984"/>
            <a:ext cx="8167403" cy="5232202"/>
            <a:chOff x="304056" y="1142984"/>
            <a:chExt cx="8167403" cy="5232202"/>
          </a:xfrm>
        </p:grpSpPr>
        <p:sp>
          <p:nvSpPr>
            <p:cNvPr id="2" name="مستطيل 1"/>
            <p:cNvSpPr/>
            <p:nvPr/>
          </p:nvSpPr>
          <p:spPr>
            <a:xfrm>
              <a:off x="304056" y="1142984"/>
              <a:ext cx="8167403" cy="523220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ar-SA" sz="2800" b="1" dirty="0">
                  <a:solidFill>
                    <a:srgbClr val="FF0000"/>
                  </a:solidFill>
                </a:rPr>
                <a:t>ثانياً: خلع الملابس المدرسية وإعادتها إلى أماكنها</a:t>
              </a:r>
              <a:r>
                <a:rPr lang="ar-SA" sz="2800" b="1" dirty="0" smtClean="0">
                  <a:solidFill>
                    <a:srgbClr val="FF0000"/>
                  </a:solidFill>
                </a:rPr>
                <a:t>:</a:t>
              </a:r>
              <a:endParaRPr lang="en-US" sz="2800" b="1" dirty="0" smtClean="0">
                <a:solidFill>
                  <a:srgbClr val="FF0000"/>
                </a:solidFill>
              </a:endParaRPr>
            </a:p>
            <a:p>
              <a:endParaRPr lang="en-US" sz="1400" b="1" dirty="0">
                <a:solidFill>
                  <a:srgbClr val="FF0000"/>
                </a:solidFill>
              </a:endParaRPr>
            </a:p>
            <a:p>
              <a:r>
                <a:rPr lang="ar-SA" sz="2400" b="1" dirty="0">
                  <a:solidFill>
                    <a:srgbClr val="002060"/>
                  </a:solidFill>
                </a:rPr>
                <a:t>عند خلع الملابس تذكري ما يلي:</a:t>
              </a:r>
              <a:endParaRPr lang="en-US" sz="2400" b="1" dirty="0">
                <a:solidFill>
                  <a:srgbClr val="002060"/>
                </a:solidFill>
              </a:endParaRPr>
            </a:p>
            <a:p>
              <a:r>
                <a:rPr lang="ar-SA" sz="2400" b="1" dirty="0">
                  <a:solidFill>
                    <a:srgbClr val="002060"/>
                  </a:solidFill>
                </a:rPr>
                <a:t>خلع </a:t>
              </a:r>
              <a:r>
                <a:rPr lang="ar-SA" sz="2400" b="1" dirty="0" smtClean="0">
                  <a:solidFill>
                    <a:srgbClr val="002060"/>
                  </a:solidFill>
                </a:rPr>
                <a:t>      أولاً</a:t>
              </a:r>
              <a:r>
                <a:rPr lang="ar-SA" sz="2400" b="1" dirty="0">
                  <a:solidFill>
                    <a:srgbClr val="002060"/>
                  </a:solidFill>
                </a:rPr>
                <a:t>؛ للمحافظة على نظافة ملابسكِ وتجنُّب فتقها</a:t>
              </a:r>
              <a:r>
                <a:rPr lang="ar-SA" sz="2400" b="1" dirty="0" smtClean="0">
                  <a:solidFill>
                    <a:srgbClr val="002060"/>
                  </a:solidFill>
                </a:rPr>
                <a:t>.</a:t>
              </a:r>
              <a:endParaRPr lang="en-US" sz="2400" b="1" dirty="0">
                <a:solidFill>
                  <a:srgbClr val="002060"/>
                </a:solidFill>
              </a:endParaRPr>
            </a:p>
            <a:p>
              <a:r>
                <a:rPr lang="ar-SA" sz="2400" b="1" dirty="0">
                  <a:solidFill>
                    <a:srgbClr val="002060"/>
                  </a:solidFill>
                </a:rPr>
                <a:t>استبدال ملابس المدرسة حال وصولكِ إلى </a:t>
              </a:r>
              <a:r>
                <a:rPr lang="ar-SA" sz="2400" b="1" dirty="0" smtClean="0">
                  <a:solidFill>
                    <a:srgbClr val="002060"/>
                  </a:solidFill>
                </a:rPr>
                <a:t>        ؛ </a:t>
              </a:r>
              <a:r>
                <a:rPr lang="ar-SA" sz="2400" b="1" dirty="0">
                  <a:solidFill>
                    <a:srgbClr val="002060"/>
                  </a:solidFill>
                </a:rPr>
                <a:t>لمنع حدوث أي بقع عليها، وتعليقها على </a:t>
              </a:r>
              <a:r>
                <a:rPr lang="ar-SA" sz="2400" b="1" dirty="0" smtClean="0">
                  <a:solidFill>
                    <a:srgbClr val="002060"/>
                  </a:solidFill>
                </a:rPr>
                <a:t>.</a:t>
              </a:r>
              <a:endParaRPr lang="en-US" sz="2400" b="1" dirty="0" smtClean="0">
                <a:solidFill>
                  <a:srgbClr val="002060"/>
                </a:solidFill>
              </a:endParaRPr>
            </a:p>
            <a:p>
              <a:endPara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endParaRPr>
            </a:p>
            <a:p>
              <a:r>
                <a:rPr lang="ar-SA" sz="2800" b="1" dirty="0">
                  <a:solidFill>
                    <a:srgbClr val="FF0000"/>
                  </a:solidFill>
                </a:rPr>
                <a:t>ماذا تفعلين بملابسكِ بعد خلعها؟</a:t>
              </a:r>
              <a:endParaRPr lang="en-US" sz="2800" b="1" dirty="0">
                <a:solidFill>
                  <a:srgbClr val="FF0000"/>
                </a:solidFill>
              </a:endParaRPr>
            </a:p>
            <a:p>
              <a:pPr marL="342900" indent="-342900">
                <a:buFont typeface="Wingdings" pitchFamily="2" charset="2"/>
                <a:buChar char="Ø"/>
              </a:pPr>
              <a:r>
                <a:rPr lang="ar-SA" sz="2400" b="1" dirty="0">
                  <a:solidFill>
                    <a:srgbClr val="002060"/>
                  </a:solidFill>
                </a:rPr>
                <a:t>أفرغ جيوبي مما فيها.</a:t>
              </a:r>
              <a:endParaRPr lang="en-US" sz="2400" b="1" dirty="0">
                <a:solidFill>
                  <a:srgbClr val="002060"/>
                </a:solidFill>
              </a:endParaRPr>
            </a:p>
            <a:p>
              <a:pPr marL="342900" indent="-342900">
                <a:buFont typeface="Wingdings" pitchFamily="2" charset="2"/>
                <a:buChar char="Ø"/>
              </a:pPr>
              <a:r>
                <a:rPr lang="ar-SA" sz="2400" b="1" dirty="0">
                  <a:solidFill>
                    <a:srgbClr val="002060"/>
                  </a:solidFill>
                </a:rPr>
                <a:t>أعرّض ملابسي المخلوعة للهواء؛ للتخلص من رائحة ورطوبة الجسم.</a:t>
              </a:r>
              <a:endParaRPr lang="en-US" sz="2400" b="1" dirty="0">
                <a:solidFill>
                  <a:srgbClr val="002060"/>
                </a:solidFill>
              </a:endParaRPr>
            </a:p>
            <a:p>
              <a:pPr marL="342900" indent="-342900">
                <a:buFont typeface="Wingdings" pitchFamily="2" charset="2"/>
                <a:buChar char="Ø"/>
              </a:pPr>
              <a:r>
                <a:rPr lang="ar-SA" sz="2400" b="1" dirty="0">
                  <a:solidFill>
                    <a:srgbClr val="002060"/>
                  </a:solidFill>
                </a:rPr>
                <a:t>أعلق ملابسي النظيفة مرة أخرى، وأغلق فتحاتها؛ حتى تحافظ على شكلها وهي معلقة.</a:t>
              </a:r>
              <a:endParaRPr lang="en-US" sz="2400" b="1" dirty="0">
                <a:solidFill>
                  <a:srgbClr val="002060"/>
                </a:solidFill>
              </a:endParaRPr>
            </a:p>
            <a:p>
              <a:pPr marL="342900" indent="-342900">
                <a:buFont typeface="Wingdings" pitchFamily="2" charset="2"/>
                <a:buChar char="Ø"/>
              </a:pPr>
              <a:r>
                <a:rPr lang="ar-SA" sz="2400" b="1" dirty="0">
                  <a:solidFill>
                    <a:srgbClr val="002060"/>
                  </a:solidFill>
                </a:rPr>
                <a:t>أضع ملابسي المتسخة في سلة الغسيل.</a:t>
              </a:r>
              <a:endParaRPr lang="en-US" sz="2400" b="1" dirty="0">
                <a:solidFill>
                  <a:srgbClr val="002060"/>
                </a:solidFill>
              </a:endParaRPr>
            </a:p>
            <a:p>
              <a:pPr marL="342900" indent="-342900">
                <a:buFont typeface="Wingdings" pitchFamily="2" charset="2"/>
                <a:buChar char="Ø"/>
              </a:pPr>
              <a:r>
                <a:rPr lang="ar-SA" sz="2400" b="1" dirty="0">
                  <a:solidFill>
                    <a:srgbClr val="002060"/>
                  </a:solidFill>
                </a:rPr>
                <a:t>أغسل ملابسي بمساعدة والدتي.</a:t>
              </a:r>
              <a:endParaRPr lang="en-US" sz="2400" b="1" dirty="0">
                <a:solidFill>
                  <a:srgbClr val="002060"/>
                </a:solidFill>
              </a:endParaRPr>
            </a:p>
          </p:txBody>
        </p:sp>
        <p:pic>
          <p:nvPicPr>
            <p:cNvPr id="7" name="صورة 6" descr="Shoes.jpg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4384" y="2172797"/>
              <a:ext cx="457200" cy="4857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" name="عنوان 2"/>
          <p:cNvSpPr txBox="1">
            <a:spLocks/>
          </p:cNvSpPr>
          <p:nvPr/>
        </p:nvSpPr>
        <p:spPr>
          <a:xfrm>
            <a:off x="5970518" y="500042"/>
            <a:ext cx="3173482" cy="57150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</a:rPr>
              <a:t>الملابس</a:t>
            </a:r>
            <a:r>
              <a:rPr kumimoji="0" lang="ar-EG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</a:rPr>
              <a:t> المدرسية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2285984" y="500042"/>
            <a:ext cx="36004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raditional Arabic" panose="02020603050405020304" pitchFamily="18" charset="-78"/>
              </a:rPr>
              <a:t>الشرح</a:t>
            </a:r>
            <a:endParaRPr lang="ar-EG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raditional Arabic" panose="02020603050405020304" pitchFamily="18" charset="-78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550" y="2564904"/>
            <a:ext cx="622300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6807450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2195736" y="1844824"/>
            <a:ext cx="6552728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ar-SA" sz="2800" b="1" dirty="0">
                <a:solidFill>
                  <a:srgbClr val="FF0000"/>
                </a:solidFill>
              </a:rPr>
              <a:t>صلي الجمل التالية بالصور المناسبة لها:</a:t>
            </a:r>
            <a:endParaRPr lang="en-US" sz="2800" b="1" dirty="0">
              <a:solidFill>
                <a:srgbClr val="FF0000"/>
              </a:solidFill>
            </a:endParaRPr>
          </a:p>
          <a:p>
            <a:r>
              <a:rPr lang="ar-SA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 يُلبس عند الذهاب إلى المدرسة.</a:t>
            </a:r>
            <a:endParaRPr 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ar-SA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 يُلبس كي يقينا البرد.</a:t>
            </a:r>
            <a:endParaRPr 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ar-SA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 يُلبس عند الذهاب لزيارة الأقارب.</a:t>
            </a:r>
            <a:endParaRPr 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ar-SA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 تحمي ملابسنا عند دخول المطبخ.</a:t>
            </a:r>
            <a:endParaRPr 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ar-SA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 تُلبس عند النوم؛ لأنها فضفاضة </a:t>
            </a:r>
            <a:r>
              <a:rPr lang="ar-SA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ومريحة</a:t>
            </a:r>
            <a:r>
              <a:rPr lang="ar-EG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  <a:endParaRPr lang="en-US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" name="صورة 9" descr="Cloth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60" y="1142984"/>
            <a:ext cx="971550" cy="120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صورة 10" descr="cook%20dress.ai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80" y="2359108"/>
            <a:ext cx="828675" cy="80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صورة 11" descr="winter%20jacket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79" y="3228809"/>
            <a:ext cx="885825" cy="71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صورة 12" descr="Thob%20Girl.tif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80" y="3990408"/>
            <a:ext cx="762000" cy="105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صورة 13" descr="Thob%20Girl2.tif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17" y="5047683"/>
            <a:ext cx="457200" cy="952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" name="رابط كسهم مستقيم 14"/>
          <p:cNvCxnSpPr>
            <a:endCxn id="13" idx="3"/>
          </p:cNvCxnSpPr>
          <p:nvPr/>
        </p:nvCxnSpPr>
        <p:spPr>
          <a:xfrm rot="10800000" flipV="1">
            <a:off x="1409680" y="2643182"/>
            <a:ext cx="3590948" cy="18758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رابط كسهم مستقيم 16"/>
          <p:cNvCxnSpPr>
            <a:endCxn id="12" idx="3"/>
          </p:cNvCxnSpPr>
          <p:nvPr/>
        </p:nvCxnSpPr>
        <p:spPr>
          <a:xfrm rot="10800000" flipV="1">
            <a:off x="1571604" y="3000371"/>
            <a:ext cx="4572032" cy="5856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رابط كسهم مستقيم 19"/>
          <p:cNvCxnSpPr>
            <a:endCxn id="14" idx="3"/>
          </p:cNvCxnSpPr>
          <p:nvPr/>
        </p:nvCxnSpPr>
        <p:spPr>
          <a:xfrm rot="10800000" flipV="1">
            <a:off x="1290618" y="3428999"/>
            <a:ext cx="3495697" cy="20949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رابط كسهم مستقيم 21"/>
          <p:cNvCxnSpPr>
            <a:endCxn id="11" idx="3"/>
          </p:cNvCxnSpPr>
          <p:nvPr/>
        </p:nvCxnSpPr>
        <p:spPr>
          <a:xfrm rot="10800000">
            <a:off x="1476356" y="2759158"/>
            <a:ext cx="3309959" cy="11699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رابط كسهم مستقيم 23"/>
          <p:cNvCxnSpPr>
            <a:endCxn id="10" idx="3"/>
          </p:cNvCxnSpPr>
          <p:nvPr/>
        </p:nvCxnSpPr>
        <p:spPr>
          <a:xfrm rot="16200000" flipV="1">
            <a:off x="1413517" y="1770715"/>
            <a:ext cx="2538434" cy="24926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عنوان 2"/>
          <p:cNvSpPr txBox="1">
            <a:spLocks/>
          </p:cNvSpPr>
          <p:nvPr/>
        </p:nvSpPr>
        <p:spPr>
          <a:xfrm>
            <a:off x="5970518" y="500042"/>
            <a:ext cx="3173482" cy="57150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</a:rPr>
              <a:t>الملابس</a:t>
            </a:r>
            <a:r>
              <a:rPr kumimoji="0" lang="ar-EG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</a:rPr>
              <a:t> المدرسية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</a:endParaRPr>
          </a:p>
        </p:txBody>
      </p:sp>
      <p:sp>
        <p:nvSpPr>
          <p:cNvPr id="18" name="مربع نص 17"/>
          <p:cNvSpPr txBox="1"/>
          <p:nvPr/>
        </p:nvSpPr>
        <p:spPr>
          <a:xfrm>
            <a:off x="2285984" y="500042"/>
            <a:ext cx="36004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raditional Arabic" panose="02020603050405020304" pitchFamily="18" charset="-78"/>
              </a:rPr>
              <a:t>نشاط(3)</a:t>
            </a:r>
            <a:endParaRPr lang="ar-EG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raditional Arabic" panose="02020603050405020304" pitchFamily="18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2265831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6" grpId="0" animBg="1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7"/>
          <p:cNvSpPr/>
          <p:nvPr/>
        </p:nvSpPr>
        <p:spPr>
          <a:xfrm>
            <a:off x="3048640" y="1831617"/>
            <a:ext cx="56733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800" b="1" dirty="0">
                <a:solidFill>
                  <a:schemeClr val="bg2">
                    <a:lumMod val="50000"/>
                  </a:schemeClr>
                </a:solidFill>
              </a:rPr>
              <a:t>هي الملابس التي تُلبس ملاصقةً للجسم مباشرةً.</a:t>
            </a:r>
            <a:endParaRPr lang="en-US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3048640" y="2444749"/>
            <a:ext cx="56733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800" b="1" dirty="0" smtClean="0">
                <a:solidFill>
                  <a:schemeClr val="accent6">
                    <a:lumMod val="75000"/>
                  </a:schemeClr>
                </a:solidFill>
              </a:rPr>
              <a:t>ينبغي</a:t>
            </a:r>
            <a:r>
              <a:rPr lang="en-US" sz="2800" b="1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ar-SA" sz="2800" b="1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ar-SA" sz="2800" b="1" dirty="0">
                <a:solidFill>
                  <a:schemeClr val="accent6">
                    <a:lumMod val="75000"/>
                  </a:schemeClr>
                </a:solidFill>
              </a:rPr>
              <a:t>غسل ملابسكِ الداخلية باستمرار</a:t>
            </a:r>
            <a:r>
              <a:rPr lang="ar-SA" sz="2800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2627784" y="3849046"/>
            <a:ext cx="5652120" cy="95410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ar-SA" sz="2800" b="1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أن استبدال ملابسكِ الداخلية يوميًّا يجعلك نظيفة ورائحتك طيبة، ويجنِّبكِ الأمراض</a:t>
            </a:r>
            <a:r>
              <a:rPr lang="ar-SA" b="1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en-US" b="1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1" name="صورة 10" descr="Do%20you%20kno.ai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931070"/>
            <a:ext cx="2169447" cy="93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1214422"/>
            <a:ext cx="2771775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عنوان 2"/>
          <p:cNvSpPr txBox="1">
            <a:spLocks/>
          </p:cNvSpPr>
          <p:nvPr/>
        </p:nvSpPr>
        <p:spPr>
          <a:xfrm>
            <a:off x="5970518" y="500042"/>
            <a:ext cx="3173482" cy="57150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</a:rPr>
              <a:t>الملابس</a:t>
            </a:r>
            <a:r>
              <a:rPr kumimoji="0" lang="ar-EG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</a:rPr>
              <a:t> الداخلية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8925376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71480"/>
            <a:ext cx="9143999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مربع نص 2"/>
          <p:cNvSpPr txBox="1"/>
          <p:nvPr/>
        </p:nvSpPr>
        <p:spPr>
          <a:xfrm>
            <a:off x="1445464" y="3645024"/>
            <a:ext cx="606256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400" dirty="0" smtClean="0"/>
              <a:t>صح</a:t>
            </a:r>
            <a:endParaRPr lang="ar-SA" sz="2400" dirty="0"/>
          </a:p>
        </p:txBody>
      </p:sp>
      <p:sp>
        <p:nvSpPr>
          <p:cNvPr id="5" name="مربع نص 4"/>
          <p:cNvSpPr txBox="1"/>
          <p:nvPr/>
        </p:nvSpPr>
        <p:spPr>
          <a:xfrm>
            <a:off x="1445464" y="5301208"/>
            <a:ext cx="606256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400" dirty="0" smtClean="0"/>
              <a:t>صح</a:t>
            </a:r>
            <a:endParaRPr lang="ar-SA" sz="2400" dirty="0"/>
          </a:p>
        </p:txBody>
      </p:sp>
      <p:sp>
        <p:nvSpPr>
          <p:cNvPr id="6" name="مربع نص 5"/>
          <p:cNvSpPr txBox="1"/>
          <p:nvPr/>
        </p:nvSpPr>
        <p:spPr>
          <a:xfrm>
            <a:off x="373359" y="4221088"/>
            <a:ext cx="598241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400" dirty="0" smtClean="0"/>
              <a:t>خطأ</a:t>
            </a:r>
            <a:endParaRPr lang="ar-SA" sz="2400" dirty="0"/>
          </a:p>
        </p:txBody>
      </p:sp>
      <p:sp>
        <p:nvSpPr>
          <p:cNvPr id="7" name="مربع نص 6"/>
          <p:cNvSpPr txBox="1"/>
          <p:nvPr/>
        </p:nvSpPr>
        <p:spPr>
          <a:xfrm>
            <a:off x="365344" y="4787860"/>
            <a:ext cx="598241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400" dirty="0" smtClean="0"/>
              <a:t>خطأ</a:t>
            </a:r>
            <a:endParaRPr lang="ar-SA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6736258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9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تصميم مخصص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1141</TotalTime>
  <Words>972</Words>
  <Application>Microsoft Office PowerPoint</Application>
  <PresentationFormat>عرض على الشاشة (3:4)‏</PresentationFormat>
  <Paragraphs>237</Paragraphs>
  <Slides>28</Slides>
  <Notes>1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28</vt:i4>
      </vt:variant>
    </vt:vector>
  </HeadingPairs>
  <TitlesOfParts>
    <vt:vector size="35" baseType="lpstr">
      <vt:lpstr>AGA Arabesque</vt:lpstr>
      <vt:lpstr>Arial</vt:lpstr>
      <vt:lpstr>Calibri</vt:lpstr>
      <vt:lpstr>Times New Roman</vt:lpstr>
      <vt:lpstr>Traditional Arabic</vt:lpstr>
      <vt:lpstr>Wingdings</vt:lpstr>
      <vt:lpstr>تصميم مخصص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الجوارب والحذاء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NORALMOALEM</dc:creator>
  <cp:lastModifiedBy>Al-Noor</cp:lastModifiedBy>
  <cp:revision>115</cp:revision>
  <dcterms:created xsi:type="dcterms:W3CDTF">2015-03-17T18:44:23Z</dcterms:created>
  <dcterms:modified xsi:type="dcterms:W3CDTF">2019-08-08T18:58:07Z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DA8001F7-B120-4E2B-ADD3-331C2177BC2B</vt:lpwstr>
  </property>
  <property fmtid="{D5CDD505-2E9C-101B-9397-08002B2CF9AE}" pid="3" name="ArticulatePath">
    <vt:lpwstr>كامل</vt:lpwstr>
  </property>
</Properties>
</file>