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69" r:id="rId3"/>
    <p:sldId id="268" r:id="rId4"/>
    <p:sldId id="281" r:id="rId5"/>
    <p:sldId id="257" r:id="rId6"/>
    <p:sldId id="258" r:id="rId7"/>
    <p:sldId id="259" r:id="rId8"/>
    <p:sldId id="260" r:id="rId9"/>
    <p:sldId id="282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71" r:id="rId18"/>
    <p:sldId id="270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C2F1C-CBE3-4D45-BD6D-BCB6375B16F7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268227-5F60-428D-9EF0-45DDCFE51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68227-5F60-428D-9EF0-45DDCFE51F7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B229-C2CB-4242-8759-8A64B40130BB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D3334-8906-480C-86B0-20B7750394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B229-C2CB-4242-8759-8A64B40130BB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D3334-8906-480C-86B0-20B7750394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B229-C2CB-4242-8759-8A64B40130BB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D3334-8906-480C-86B0-20B7750394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B229-C2CB-4242-8759-8A64B40130BB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D3334-8906-480C-86B0-20B7750394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B229-C2CB-4242-8759-8A64B40130BB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D3334-8906-480C-86B0-20B7750394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B229-C2CB-4242-8759-8A64B40130BB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D3334-8906-480C-86B0-20B7750394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B229-C2CB-4242-8759-8A64B40130BB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D3334-8906-480C-86B0-20B7750394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B229-C2CB-4242-8759-8A64B40130BB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D3334-8906-480C-86B0-20B7750394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B229-C2CB-4242-8759-8A64B40130BB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D3334-8906-480C-86B0-20B7750394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B229-C2CB-4242-8759-8A64B40130BB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D3334-8906-480C-86B0-20B7750394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B229-C2CB-4242-8759-8A64B40130BB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D3334-8906-480C-86B0-20B7750394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6B229-C2CB-4242-8759-8A64B40130BB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D3334-8906-480C-86B0-20B7750394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1575;&#1604;&#1575;&#1593;&#1583;&#1575;&#1583;%20&#1575;&#1604;&#1605;&#1585;&#1603;&#1576;&#1577;.mp4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6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762000" y="4495800"/>
            <a:ext cx="3838604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3200" dirty="0"/>
              <a:t>إعداد المعلمة: هند العديني</a:t>
            </a:r>
            <a:endParaRPr lang="en-US" sz="3200" dirty="0"/>
          </a:p>
        </p:txBody>
      </p:sp>
      <p:pic>
        <p:nvPicPr>
          <p:cNvPr id="3" name="صورة 2" descr="اللهم-عل-منا-ما-ينفعنا-و-انفعنا-بما-عل-متنا-و-ز-د-نا-علما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04800"/>
            <a:ext cx="5286412" cy="135732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428869"/>
            <a:ext cx="6429420" cy="1357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42910" y="1071546"/>
            <a:ext cx="78581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2800" dirty="0"/>
              <a:t>عندما وجد الرياضيون أن المعادلة</a:t>
            </a:r>
            <a:r>
              <a:rPr lang="en-US" sz="2800" dirty="0"/>
              <a:t> x </a:t>
            </a:r>
            <a:r>
              <a:rPr lang="en-US" sz="2800" baseline="30000" dirty="0"/>
              <a:t>2 </a:t>
            </a:r>
            <a:r>
              <a:rPr lang="en-US" sz="2800" dirty="0"/>
              <a:t> = -1    </a:t>
            </a:r>
            <a:endParaRPr lang="ar-SA" sz="2800" dirty="0"/>
          </a:p>
          <a:p>
            <a:pPr algn="ctr" rtl="1"/>
            <a:r>
              <a:rPr lang="ar-SA" sz="2800" dirty="0"/>
              <a:t>مستحيلة الحل في مجموعة الأعداد الحقيقية كان لا بد من أن يوضع لها حلاً لذلك تم إيجاد عدد جديد هو العدد (تاء - </a:t>
            </a:r>
            <a:r>
              <a:rPr lang="ar-SA" sz="2800" dirty="0" err="1"/>
              <a:t>ت</a:t>
            </a:r>
            <a:r>
              <a:rPr lang="ar-SA" sz="2800" dirty="0"/>
              <a:t> )بالعربية وبلاتينية العدد(</a:t>
            </a:r>
            <a:r>
              <a:rPr lang="en-US" sz="2800" dirty="0" err="1"/>
              <a:t>i</a:t>
            </a:r>
            <a:r>
              <a:rPr lang="ar-SA" sz="2800" dirty="0"/>
              <a:t>) </a:t>
            </a:r>
            <a:r>
              <a:rPr lang="en-US" sz="2800" dirty="0"/>
              <a:t> </a:t>
            </a:r>
            <a:r>
              <a:rPr lang="ar-SA" sz="2800" dirty="0"/>
              <a:t>وتعريف العدد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ar-SA" sz="2800" dirty="0"/>
              <a:t>هو الجذر </a:t>
            </a:r>
            <a:r>
              <a:rPr lang="ar-SA" sz="2800" dirty="0" err="1"/>
              <a:t>التربيعي</a:t>
            </a:r>
            <a:r>
              <a:rPr lang="ar-SA" sz="2800" dirty="0"/>
              <a:t> للعدد </a:t>
            </a:r>
            <a:r>
              <a:rPr lang="en-US" sz="2800" dirty="0"/>
              <a:t>-1</a:t>
            </a:r>
            <a:r>
              <a:rPr lang="ar-SA" sz="2800" dirty="0"/>
              <a:t> .وهنا يكمن التعقيد فمن المعلوم انه ليس لعدد </a:t>
            </a:r>
            <a:r>
              <a:rPr lang="en-US" sz="2800" dirty="0"/>
              <a:t>-1</a:t>
            </a:r>
            <a:r>
              <a:rPr lang="ar-SA" sz="2800" dirty="0"/>
              <a:t> جذر ولكن هذا في الأعداد الحقيقية فكما أنه لا وجود لعدد -5 في الأعداد الطبيعية ولكنه موجود في الأعداد الصحيحة والحال نفسه بالنسبة لعدد </a:t>
            </a:r>
            <a:r>
              <a:rPr lang="en-US" sz="2800" dirty="0" err="1"/>
              <a:t>i</a:t>
            </a:r>
            <a:r>
              <a:rPr lang="ar-SA" sz="2800" dirty="0"/>
              <a:t> فالرياضيات هي علم وضعه البشر ولهم الحق في تطويره وتجديده وفق قواعد واضحة تضع للمنطق الرياضي لا تنافي المبادئ الرياضية والموضوعات والبديهيات في علم الرياضيات</a:t>
            </a:r>
            <a:endParaRPr lang="en-US" sz="2800" dirty="0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3714744" y="214290"/>
            <a:ext cx="2571768" cy="64294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/>
              <a:t>الأعداد المركبة</a:t>
            </a:r>
            <a:endParaRPr lang="en-US" sz="3200" b="1" dirty="0"/>
          </a:p>
        </p:txBody>
      </p:sp>
      <p:graphicFrame>
        <p:nvGraphicFramePr>
          <p:cNvPr id="26626" name="Object 2">
            <a:hlinkClick r:id="rId3" action="ppaction://hlinkfile"/>
          </p:cNvPr>
          <p:cNvGraphicFramePr>
            <a:graphicFrameLocks noChangeAspect="1"/>
          </p:cNvGraphicFramePr>
          <p:nvPr/>
        </p:nvGraphicFramePr>
        <p:xfrm>
          <a:off x="855663" y="5643563"/>
          <a:ext cx="14874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Packager Shell Object" showAsIcon="1" r:id="rId4" imgW="1487520" imgH="685440" progId="Package">
                  <p:embed/>
                </p:oleObj>
              </mc:Choice>
              <mc:Fallback>
                <p:oleObj name="Packager Shell Object" showAsIcon="1" r:id="rId4" imgW="1487520" imgH="68544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663" y="5643563"/>
                        <a:ext cx="1487487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مستدير الزوايا 5"/>
          <p:cNvSpPr/>
          <p:nvPr/>
        </p:nvSpPr>
        <p:spPr>
          <a:xfrm>
            <a:off x="3714744" y="0"/>
            <a:ext cx="2571768" cy="64294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/>
              <a:t>الأعداد المركبة</a:t>
            </a:r>
            <a:endParaRPr lang="en-US" sz="3200" b="1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214314" y="811486"/>
            <a:ext cx="8929686" cy="4401205"/>
          </a:xfrm>
          <a:prstGeom prst="rect">
            <a:avLst/>
          </a:prstGeom>
          <a:solidFill>
            <a:srgbClr val="F4F4F4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ar-SA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العدد العقدي أو العدد المركب هو أي عدد على الصورة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 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a+ib</a:t>
            </a:r>
            <a:r>
              <a:rPr lang="en-US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: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lang="ar-SA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حيث أن</a:t>
            </a:r>
            <a:r>
              <a:rPr lang="en-US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 a </a:t>
            </a:r>
            <a:r>
              <a:rPr lang="ar-SA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و</a:t>
            </a:r>
            <a:r>
              <a:rPr lang="en-US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 b </a:t>
            </a:r>
            <a:r>
              <a:rPr lang="ar-SA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هما عددان</a:t>
            </a:r>
            <a:r>
              <a:rPr lang="en-US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ar-SA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حقيقيان و</a:t>
            </a:r>
            <a:r>
              <a:rPr lang="en-US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800" dirty="0" err="1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i</a:t>
            </a:r>
            <a:r>
              <a:rPr lang="en-US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ar-SA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هو عدد تخيلي مربعه = -</a:t>
            </a:r>
            <a:r>
              <a:rPr lang="en-US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1</a:t>
            </a:r>
            <a:r>
              <a:rPr lang="ar-SA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. و يسمي العدد الحقيقي</a:t>
            </a:r>
            <a:r>
              <a:rPr lang="en-US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 a </a:t>
            </a:r>
            <a:r>
              <a:rPr lang="ar-SA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بالجزء الحقيقي </a:t>
            </a:r>
            <a:r>
              <a:rPr lang="ar-SA" sz="2800" dirty="0" err="1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و</a:t>
            </a:r>
            <a:r>
              <a:rPr lang="ar-SA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 العدد الحقيقي</a:t>
            </a:r>
            <a:r>
              <a:rPr lang="en-US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 b </a:t>
            </a:r>
            <a:r>
              <a:rPr lang="ar-SA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بالجزء التخيلي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 </a:t>
            </a:r>
            <a:r>
              <a:rPr kumimoji="0" lang="ar-SA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. فمثلا، 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3+2i</a:t>
            </a:r>
            <a:r>
              <a:rPr kumimoji="0" lang="ar-SA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هو عدد عقدي، فيه 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3</a:t>
            </a:r>
            <a:r>
              <a:rPr kumimoji="0" lang="ar-SA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 هو الجزء الحقيقي، </a:t>
            </a:r>
            <a:r>
              <a:rPr kumimoji="0" lang="ar-SA" sz="2800" b="0" i="0" u="none" strike="noStrike" cap="none" normalizeH="0" baseline="0" dirty="0" err="1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و</a:t>
            </a:r>
            <a:r>
              <a:rPr kumimoji="0" lang="ar-SA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2</a:t>
            </a:r>
            <a:r>
              <a:rPr kumimoji="0" lang="ar-SA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 هو الجزء التخيلي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.</a:t>
            </a:r>
            <a:b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ar-SA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و عندما يكون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 ) </a:t>
            </a:r>
            <a:r>
              <a:rPr lang="en-US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b </a:t>
            </a:r>
            <a:r>
              <a:rPr kumimoji="0" lang="ar-SA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أي الجزء التخيلي) = 0، فإن قيمة العدد العقدي تساوي قيمة الجزء الحقيقي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 a </a:t>
            </a:r>
            <a:r>
              <a:rPr kumimoji="0" lang="ar-SA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فقط </a:t>
            </a:r>
            <a:r>
              <a:rPr kumimoji="0" lang="ar-SA" sz="2800" b="0" i="0" u="none" strike="noStrike" cap="none" normalizeH="0" baseline="0" dirty="0" err="1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و</a:t>
            </a:r>
            <a:r>
              <a:rPr kumimoji="0" lang="ar-SA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 سمي العدد عددًا حقيقيـًا صرفًا</a:t>
            </a:r>
            <a:r>
              <a:rPr lang="en-US" sz="2800" dirty="0">
                <a:solidFill>
                  <a:srgbClr val="483D8B"/>
                </a:solidFill>
                <a:latin typeface="Tahoma" pitchFamily="34" charset="0"/>
                <a:cs typeface="Tahoma" pitchFamily="34" charset="0"/>
              </a:rPr>
              <a:t>Purely real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  </a:t>
            </a: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. </a:t>
            </a:r>
            <a:r>
              <a:rPr kumimoji="0" lang="ar-SA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و عندما يكون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) a </a:t>
            </a:r>
            <a:r>
              <a:rPr kumimoji="0" lang="ar-SA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أي الجزء الحقيقي) = 0، كان العدد تخيليـًا صرفـًا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483D8B"/>
                </a:solidFill>
                <a:effectLst/>
                <a:latin typeface="Tahoma" pitchFamily="34" charset="0"/>
                <a:cs typeface="Tahoma" pitchFamily="34" charset="0"/>
              </a:rPr>
              <a:t> Purely imaginary.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rgbClr val="483D8B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031" name="Picture 7" descr="http://upload.wikimedia.org/math/7/2/7/727e53935609b0d7b953b6718180201f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3288" y="-488950"/>
            <a:ext cx="466725" cy="15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071802" y="142852"/>
            <a:ext cx="6000792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SA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استخدامات الأعداد المركبة في الحياة :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3357554" y="928670"/>
            <a:ext cx="5500726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just"/>
            <a:r>
              <a:rPr lang="ar-SA" sz="2400" b="1" dirty="0">
                <a:solidFill>
                  <a:srgbClr val="AC0056"/>
                </a:solidFill>
              </a:rPr>
              <a:t>من </a:t>
            </a:r>
            <a:r>
              <a:rPr lang="ar-SA" sz="2400" b="1" dirty="0" err="1">
                <a:solidFill>
                  <a:srgbClr val="AC0056"/>
                </a:solidFill>
              </a:rPr>
              <a:t>الاسهل</a:t>
            </a:r>
            <a:r>
              <a:rPr lang="ar-SA" sz="2400" b="1" dirty="0">
                <a:solidFill>
                  <a:srgbClr val="AC0056"/>
                </a:solidFill>
              </a:rPr>
              <a:t> السؤال : من لا يستخدم الأعداد المركبة ؟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1142976" y="1454995"/>
            <a:ext cx="7930167" cy="830997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16200000" scaled="1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just" rtl="1"/>
            <a:r>
              <a:rPr lang="ar-SA" sz="2400" b="1" dirty="0">
                <a:solidFill>
                  <a:srgbClr val="AC0056"/>
                </a:solidFill>
              </a:rPr>
              <a:t>تظهر الأعداد المركبة في دراسة الظواهر الفيزيائية بشكل غير متوقع</a:t>
            </a:r>
            <a:r>
              <a:rPr lang="en-US" sz="2400" b="1" dirty="0">
                <a:solidFill>
                  <a:srgbClr val="AC0056"/>
                </a:solidFill>
              </a:rPr>
              <a:t> </a:t>
            </a:r>
            <a:br>
              <a:rPr lang="en-US" sz="2400" b="1" dirty="0">
                <a:solidFill>
                  <a:srgbClr val="AC0056"/>
                </a:solidFill>
              </a:rPr>
            </a:br>
            <a:r>
              <a:rPr lang="ar-SA" sz="2400" b="1" dirty="0">
                <a:solidFill>
                  <a:srgbClr val="AC0056"/>
                </a:solidFill>
              </a:rPr>
              <a:t>مثلا هناك العديد من المعادلات التفاضلية التي تمثل</a:t>
            </a:r>
            <a:r>
              <a:rPr lang="en-US" sz="2400" b="1" dirty="0">
                <a:solidFill>
                  <a:srgbClr val="AC0056"/>
                </a:solidFill>
              </a:rPr>
              <a:t>:</a:t>
            </a:r>
            <a:endParaRPr lang="en-US" sz="2400" dirty="0">
              <a:solidFill>
                <a:srgbClr val="AC0056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5679846" y="2285992"/>
            <a:ext cx="317840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just" rtl="1"/>
            <a:r>
              <a:rPr lang="ar-SA" sz="2400" b="1" dirty="0"/>
              <a:t>كيفية عمل الدارة الكهربية </a:t>
            </a:r>
            <a:endParaRPr lang="en-US" sz="24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214282" y="2714620"/>
            <a:ext cx="8653490" cy="83099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just" rtl="1"/>
            <a:r>
              <a:rPr lang="ar-SA" sz="2400" b="1" dirty="0"/>
              <a:t>في صناعة السيارات فعند مرور</a:t>
            </a:r>
            <a:r>
              <a:rPr lang="en-US" sz="2400" b="1" dirty="0"/>
              <a:t>  </a:t>
            </a:r>
            <a:r>
              <a:rPr lang="ar-SA" sz="2400" b="1" dirty="0"/>
              <a:t>سيارة فوق أحد </a:t>
            </a:r>
            <a:r>
              <a:rPr lang="ar-SA" sz="2400" b="1" dirty="0" err="1"/>
              <a:t>المطبات</a:t>
            </a:r>
            <a:r>
              <a:rPr lang="ar-SA" sz="2400" b="1" dirty="0"/>
              <a:t> يمكن تمثيل حركة ممتص الصدمات بواسطة معادلة تفاضلية تحتوي على أعداد مركبة</a:t>
            </a:r>
            <a:endParaRPr lang="en-US" sz="24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15316" y="3571876"/>
            <a:ext cx="864293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just" rtl="1"/>
            <a:r>
              <a:rPr lang="ar-SA" sz="2400" b="1" dirty="0"/>
              <a:t>في الفيزياء الكمية لا يمكن تحديد موقع ذرة بدقة بدون الأعداد المركبة</a:t>
            </a:r>
            <a:endParaRPr lang="en-US" sz="24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214282" y="4071942"/>
            <a:ext cx="8653522" cy="15696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just" rtl="1"/>
            <a:r>
              <a:rPr lang="ar-SA" sz="2400" b="1" dirty="0"/>
              <a:t>أن علم الأعداد المركبة يمثّل جســـر بين علمين عظيمين هما : الجبر  </a:t>
            </a:r>
            <a:r>
              <a:rPr lang="ar-SA" sz="2400" b="1" dirty="0" err="1"/>
              <a:t>و</a:t>
            </a:r>
            <a:r>
              <a:rPr lang="ar-SA" sz="2400" b="1" dirty="0"/>
              <a:t> الهندسة أي أنّ تقنيات الهندسة يمكن أن توظّف في الحسابات الجبرية ولكن عن طريق الأعداد المركبة (لأن النقطة أو الشعاع في المستوي يمكن أن يترجمان إلى عدد مركب </a:t>
            </a:r>
          </a:p>
          <a:p>
            <a:pPr lvl="0" algn="just" rtl="1"/>
            <a:r>
              <a:rPr lang="ar-SA" sz="2400" b="1" dirty="0"/>
              <a:t>و العكس صحيح)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642918"/>
            <a:ext cx="2433650" cy="1857388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3071810"/>
            <a:ext cx="2781314" cy="3071834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2500306"/>
            <a:ext cx="2714644" cy="3738581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5" name="وسيلة شرح على شكل سحابة 4"/>
          <p:cNvSpPr/>
          <p:nvPr/>
        </p:nvSpPr>
        <p:spPr>
          <a:xfrm>
            <a:off x="1714480" y="530336"/>
            <a:ext cx="4357718" cy="1255590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ما هو سبب التوسع في مجموعات الأعداد ؟</a:t>
            </a:r>
            <a:endParaRPr lang="en-US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وسيلة شرح على شكل سحابة 5"/>
          <p:cNvSpPr/>
          <p:nvPr/>
        </p:nvSpPr>
        <p:spPr>
          <a:xfrm>
            <a:off x="2081194" y="652442"/>
            <a:ext cx="3643338" cy="969838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كيف تتم عمليات تبسيط الجذور ؟</a:t>
            </a:r>
            <a:endParaRPr lang="en-US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00105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43248"/>
            <a:ext cx="914400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مستطيل 3"/>
          <p:cNvSpPr/>
          <p:nvPr/>
        </p:nvSpPr>
        <p:spPr>
          <a:xfrm>
            <a:off x="1752600" y="3000372"/>
            <a:ext cx="7391400" cy="1785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4714876" y="4643446"/>
            <a:ext cx="2571768" cy="4715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4867276" y="5143512"/>
            <a:ext cx="3819524" cy="39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/>
          <p:cNvSpPr/>
          <p:nvPr/>
        </p:nvSpPr>
        <p:spPr>
          <a:xfrm>
            <a:off x="4867276" y="5604768"/>
            <a:ext cx="3819524" cy="39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5019676" y="6072206"/>
            <a:ext cx="3819524" cy="39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8"/>
          <p:cNvSpPr/>
          <p:nvPr/>
        </p:nvSpPr>
        <p:spPr>
          <a:xfrm>
            <a:off x="71406" y="4818950"/>
            <a:ext cx="3819524" cy="39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9"/>
          <p:cNvSpPr/>
          <p:nvPr/>
        </p:nvSpPr>
        <p:spPr>
          <a:xfrm>
            <a:off x="71406" y="5214950"/>
            <a:ext cx="3819524" cy="39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مستطيل 10"/>
          <p:cNvSpPr/>
          <p:nvPr/>
        </p:nvSpPr>
        <p:spPr>
          <a:xfrm>
            <a:off x="142844" y="5533330"/>
            <a:ext cx="3819524" cy="39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مستطيل 11"/>
          <p:cNvSpPr/>
          <p:nvPr/>
        </p:nvSpPr>
        <p:spPr>
          <a:xfrm>
            <a:off x="71406" y="6033396"/>
            <a:ext cx="3819524" cy="39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2857496"/>
            <a:ext cx="6858048" cy="1366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مجموعة 2"/>
          <p:cNvGrpSpPr/>
          <p:nvPr/>
        </p:nvGrpSpPr>
        <p:grpSpPr>
          <a:xfrm>
            <a:off x="3657600" y="228600"/>
            <a:ext cx="2133600" cy="2362200"/>
            <a:chOff x="-71470" y="0"/>
            <a:chExt cx="3214678" cy="3786214"/>
          </a:xfrm>
        </p:grpSpPr>
        <p:pic>
          <p:nvPicPr>
            <p:cNvPr id="4" name="Picture 2" descr="image-4907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71470" y="0"/>
              <a:ext cx="3214678" cy="3786214"/>
            </a:xfrm>
            <a:prstGeom prst="rect">
              <a:avLst/>
            </a:prstGeom>
            <a:noFill/>
          </p:spPr>
        </p:pic>
        <p:sp>
          <p:nvSpPr>
            <p:cNvPr id="5" name="مستطيل 4"/>
            <p:cNvSpPr/>
            <p:nvPr/>
          </p:nvSpPr>
          <p:spPr>
            <a:xfrm>
              <a:off x="214282" y="390362"/>
              <a:ext cx="2576345" cy="1923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ar-SA" sz="2400" b="1" dirty="0" err="1">
                  <a:solidFill>
                    <a:schemeClr val="accent6">
                      <a:lumMod val="50000"/>
                    </a:schemeClr>
                  </a:solidFill>
                </a:rPr>
                <a:t>استراتيجية</a:t>
              </a:r>
              <a:r>
                <a:rPr lang="ar-SA" sz="2400" b="1" dirty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endParaRPr lang="en-US" sz="2400" b="1" dirty="0">
                <a:solidFill>
                  <a:schemeClr val="accent6">
                    <a:lumMod val="50000"/>
                  </a:schemeClr>
                </a:solidFill>
              </a:endParaRPr>
            </a:p>
            <a:p>
              <a:pPr algn="ctr"/>
              <a:r>
                <a:rPr lang="ar-SA" sz="2400" b="1" dirty="0">
                  <a:solidFill>
                    <a:schemeClr val="accent6">
                      <a:lumMod val="50000"/>
                    </a:schemeClr>
                  </a:solidFill>
                </a:rPr>
                <a:t>ورقة الدقيقة الواحدة</a:t>
              </a:r>
              <a:endParaRPr lang="en-US" sz="24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pic>
          <p:nvPicPr>
            <p:cNvPr id="6" name="صورة 5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8596" y="1639880"/>
              <a:ext cx="2071702" cy="1503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صورة 6" descr="ساعة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62351" cy="1549523"/>
          </a:xfrm>
          <a:prstGeom prst="rect">
            <a:avLst/>
          </a:prstGeom>
        </p:spPr>
      </p:pic>
      <p:sp>
        <p:nvSpPr>
          <p:cNvPr id="8" name="شكل بيضاوي 7"/>
          <p:cNvSpPr/>
          <p:nvPr/>
        </p:nvSpPr>
        <p:spPr>
          <a:xfrm>
            <a:off x="200232" y="71414"/>
            <a:ext cx="1442558" cy="1421649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ربع نص 8"/>
          <p:cNvSpPr txBox="1"/>
          <p:nvPr/>
        </p:nvSpPr>
        <p:spPr>
          <a:xfrm>
            <a:off x="285720" y="282340"/>
            <a:ext cx="858779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الزمن </a:t>
            </a:r>
          </a:p>
          <a:p>
            <a:pPr algn="ctr"/>
            <a:r>
              <a:rPr lang="ar-SA" b="1" dirty="0">
                <a:solidFill>
                  <a:srgbClr val="C00000"/>
                </a:solidFill>
              </a:rPr>
              <a:t>دقيقة واحدة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6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71480"/>
            <a:ext cx="8215369" cy="24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TOSHIBA\Dropbox\تويتر\IMG-20151026-WA0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357166"/>
            <a:ext cx="7143768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ستطيل 2"/>
          <p:cNvSpPr/>
          <p:nvPr/>
        </p:nvSpPr>
        <p:spPr>
          <a:xfrm>
            <a:off x="1752600" y="2285992"/>
            <a:ext cx="667705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ستطيل 3"/>
          <p:cNvSpPr/>
          <p:nvPr/>
        </p:nvSpPr>
        <p:spPr>
          <a:xfrm>
            <a:off x="1905000" y="2786058"/>
            <a:ext cx="667705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1905000" y="3214686"/>
            <a:ext cx="667705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1905000" y="4286256"/>
            <a:ext cx="667705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/>
          <p:cNvSpPr/>
          <p:nvPr/>
        </p:nvSpPr>
        <p:spPr>
          <a:xfrm>
            <a:off x="1905000" y="4857760"/>
            <a:ext cx="667705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2038352" y="5357826"/>
            <a:ext cx="667705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8"/>
          <p:cNvSpPr/>
          <p:nvPr/>
        </p:nvSpPr>
        <p:spPr>
          <a:xfrm>
            <a:off x="1905000" y="5929330"/>
            <a:ext cx="667705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2714620"/>
            <a:ext cx="7715304" cy="1371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صورة 2" descr="ساعة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2" y="-23"/>
            <a:ext cx="1714512" cy="1428759"/>
          </a:xfrm>
          <a:prstGeom prst="rect">
            <a:avLst/>
          </a:prstGeom>
        </p:spPr>
      </p:pic>
      <p:sp>
        <p:nvSpPr>
          <p:cNvPr id="4" name="شكل بيضاوي 3"/>
          <p:cNvSpPr/>
          <p:nvPr/>
        </p:nvSpPr>
        <p:spPr>
          <a:xfrm>
            <a:off x="179512" y="44624"/>
            <a:ext cx="1357322" cy="135732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14282" y="71414"/>
            <a:ext cx="12144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الزمن </a:t>
            </a:r>
          </a:p>
          <a:p>
            <a:pPr algn="l"/>
            <a:r>
              <a:rPr lang="ar-SA" b="1" dirty="0">
                <a:solidFill>
                  <a:srgbClr val="C00000"/>
                </a:solidFill>
              </a:rPr>
              <a:t>  دقائق</a:t>
            </a:r>
            <a:r>
              <a:rPr lang="en-US" b="1" dirty="0">
                <a:solidFill>
                  <a:srgbClr val="C00000"/>
                </a:solidFill>
              </a:rPr>
              <a:t>7</a:t>
            </a:r>
            <a:endParaRPr lang="ar-SA" b="1" dirty="0">
              <a:solidFill>
                <a:srgbClr val="C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0"/>
            <a:ext cx="2857488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4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1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20000"/>
                            </p:stCondLst>
                            <p:childTnLst>
                              <p:par>
                                <p:cTn id="9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571480"/>
            <a:ext cx="7215238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ستطيل 2"/>
          <p:cNvSpPr/>
          <p:nvPr/>
        </p:nvSpPr>
        <p:spPr>
          <a:xfrm>
            <a:off x="2643174" y="2786058"/>
            <a:ext cx="4714908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ستطيل 3"/>
          <p:cNvSpPr/>
          <p:nvPr/>
        </p:nvSpPr>
        <p:spPr>
          <a:xfrm>
            <a:off x="2928926" y="3429000"/>
            <a:ext cx="4857784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2928926" y="4071942"/>
            <a:ext cx="4714908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3071802" y="4572008"/>
            <a:ext cx="5072098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/>
          <p:cNvSpPr/>
          <p:nvPr/>
        </p:nvSpPr>
        <p:spPr>
          <a:xfrm>
            <a:off x="2571736" y="5357826"/>
            <a:ext cx="5214974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2643182"/>
            <a:ext cx="7000924" cy="141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5562283" y="293964"/>
            <a:ext cx="23717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مستطيل مستدير الزوايا 3"/>
          <p:cNvSpPr/>
          <p:nvPr/>
        </p:nvSpPr>
        <p:spPr>
          <a:xfrm>
            <a:off x="1928794" y="214290"/>
            <a:ext cx="3429024" cy="64294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 sz="2400" b="1" dirty="0"/>
          </a:p>
          <a:p>
            <a:pPr algn="ctr"/>
            <a:r>
              <a:rPr lang="ar-SA" sz="2400" b="1" dirty="0" err="1"/>
              <a:t>استراتيجية</a:t>
            </a:r>
            <a:r>
              <a:rPr lang="ar-SA" sz="2400" b="1" dirty="0"/>
              <a:t> تعاقب الأدوار</a:t>
            </a:r>
            <a:endParaRPr lang="en-US" sz="2400" dirty="0"/>
          </a:p>
          <a:p>
            <a:pPr algn="ctr"/>
            <a:endParaRPr lang="en-US" sz="2400" dirty="0"/>
          </a:p>
        </p:txBody>
      </p:sp>
      <p:pic>
        <p:nvPicPr>
          <p:cNvPr id="5" name="صورة 4" descr="ساعة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32" y="-23"/>
            <a:ext cx="1714512" cy="1428759"/>
          </a:xfrm>
          <a:prstGeom prst="rect">
            <a:avLst/>
          </a:prstGeom>
        </p:spPr>
      </p:pic>
      <p:sp>
        <p:nvSpPr>
          <p:cNvPr id="6" name="شكل بيضاوي 5"/>
          <p:cNvSpPr/>
          <p:nvPr/>
        </p:nvSpPr>
        <p:spPr>
          <a:xfrm>
            <a:off x="179512" y="44624"/>
            <a:ext cx="1357322" cy="135732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14282" y="71414"/>
            <a:ext cx="121444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الزمن </a:t>
            </a:r>
          </a:p>
          <a:p>
            <a:pPr algn="l"/>
            <a:r>
              <a:rPr lang="ar-SA" b="1" dirty="0">
                <a:solidFill>
                  <a:srgbClr val="C00000"/>
                </a:solidFill>
              </a:rPr>
              <a:t>دقائق</a:t>
            </a:r>
            <a:r>
              <a:rPr lang="en-US" b="1" dirty="0">
                <a:solidFill>
                  <a:srgbClr val="C00000"/>
                </a:solidFill>
              </a:rPr>
              <a:t>  10</a:t>
            </a:r>
          </a:p>
          <a:p>
            <a:pPr algn="l"/>
            <a:endParaRPr lang="ar-SA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42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1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20000"/>
                            </p:stCondLst>
                            <p:childTnLst>
                              <p:par>
                                <p:cTn id="9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4" y="642918"/>
            <a:ext cx="8715404" cy="3952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642919"/>
            <a:ext cx="878684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4" y="428604"/>
            <a:ext cx="8715404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ستطيل 2"/>
          <p:cNvSpPr/>
          <p:nvPr/>
        </p:nvSpPr>
        <p:spPr>
          <a:xfrm>
            <a:off x="2428860" y="3429000"/>
            <a:ext cx="6215106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ستطيل 3"/>
          <p:cNvSpPr/>
          <p:nvPr/>
        </p:nvSpPr>
        <p:spPr>
          <a:xfrm>
            <a:off x="1142976" y="4071942"/>
            <a:ext cx="707236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642910" y="4786322"/>
            <a:ext cx="7572428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1295376" y="5572140"/>
            <a:ext cx="707236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071810"/>
            <a:ext cx="8181979" cy="1514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صورة 2" descr="ساعة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2" y="-23"/>
            <a:ext cx="1714512" cy="1428759"/>
          </a:xfrm>
          <a:prstGeom prst="rect">
            <a:avLst/>
          </a:prstGeom>
        </p:spPr>
      </p:pic>
      <p:sp>
        <p:nvSpPr>
          <p:cNvPr id="4" name="شكل بيضاوي 3"/>
          <p:cNvSpPr/>
          <p:nvPr/>
        </p:nvSpPr>
        <p:spPr>
          <a:xfrm>
            <a:off x="179512" y="44624"/>
            <a:ext cx="1357322" cy="135732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14282" y="71414"/>
            <a:ext cx="12144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الزمن </a:t>
            </a:r>
          </a:p>
          <a:p>
            <a:pPr algn="l"/>
            <a:r>
              <a:rPr lang="ar-SA" b="1" dirty="0">
                <a:solidFill>
                  <a:srgbClr val="C00000"/>
                </a:solidFill>
              </a:rPr>
              <a:t>  دقائق</a:t>
            </a:r>
            <a:r>
              <a:rPr lang="en-US" b="1" dirty="0">
                <a:solidFill>
                  <a:srgbClr val="C00000"/>
                </a:solidFill>
              </a:rPr>
              <a:t>7</a:t>
            </a:r>
            <a:endParaRPr lang="ar-SA" b="1" dirty="0">
              <a:solidFill>
                <a:srgbClr val="C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0"/>
            <a:ext cx="2857488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4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1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20000"/>
                            </p:stCondLst>
                            <p:childTnLst>
                              <p:par>
                                <p:cTn id="9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72396" y="357166"/>
            <a:ext cx="1290643" cy="538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00166" y="3214686"/>
            <a:ext cx="6800850" cy="1247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4429132"/>
            <a:ext cx="8143932" cy="1533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صورة 5" descr="ساعة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32" y="-23"/>
            <a:ext cx="1714512" cy="1428759"/>
          </a:xfrm>
          <a:prstGeom prst="rect">
            <a:avLst/>
          </a:prstGeom>
        </p:spPr>
      </p:pic>
      <p:sp>
        <p:nvSpPr>
          <p:cNvPr id="7" name="شكل بيضاوي 6"/>
          <p:cNvSpPr/>
          <p:nvPr/>
        </p:nvSpPr>
        <p:spPr>
          <a:xfrm>
            <a:off x="179512" y="44624"/>
            <a:ext cx="1357322" cy="135732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مربع نص 7"/>
          <p:cNvSpPr txBox="1"/>
          <p:nvPr/>
        </p:nvSpPr>
        <p:spPr>
          <a:xfrm>
            <a:off x="214282" y="71414"/>
            <a:ext cx="12144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الزمن </a:t>
            </a:r>
          </a:p>
          <a:p>
            <a:pPr algn="l"/>
            <a:r>
              <a:rPr lang="en-US" b="1" dirty="0">
                <a:solidFill>
                  <a:srgbClr val="C00000"/>
                </a:solidFill>
              </a:rPr>
              <a:t>10 </a:t>
            </a:r>
            <a:r>
              <a:rPr lang="ar-SA" b="1" dirty="0">
                <a:solidFill>
                  <a:srgbClr val="C00000"/>
                </a:solidFill>
              </a:rPr>
              <a:t> دقائق</a:t>
            </a:r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3733056" y="76200"/>
            <a:ext cx="1296144" cy="5277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/>
              <a:t>فردي</a:t>
            </a: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85852" y="1214422"/>
            <a:ext cx="7215238" cy="1866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3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0"/>
                            </p:stCondLst>
                            <p:childTnLst>
                              <p:par>
                                <p:cTn id="9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642910" y="2714620"/>
          <a:ext cx="8001057" cy="3121744"/>
        </p:xfrm>
        <a:graphic>
          <a:graphicData uri="http://schemas.openxmlformats.org/drawingml/2006/table">
            <a:tbl>
              <a:tblPr/>
              <a:tblGrid>
                <a:gridCol w="2717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0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809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>
                          <a:latin typeface="Calibri"/>
                          <a:ea typeface="Calibri"/>
                          <a:cs typeface="Tahoma"/>
                        </a:rPr>
                        <a:t>اسم الطالبة :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>
                          <a:latin typeface="Calibri"/>
                          <a:ea typeface="Calibri"/>
                          <a:cs typeface="Tahoma"/>
                        </a:rPr>
                        <a:t>درس : الأعداد المركبة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dirty="0">
                          <a:latin typeface="Calibri"/>
                          <a:ea typeface="Calibri"/>
                          <a:cs typeface="Tahoma"/>
                        </a:rPr>
                        <a:t>بطاقة خروج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3654">
                <a:tc gridSpan="3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9697" name="صورة 5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429000"/>
            <a:ext cx="3643338" cy="2286016"/>
          </a:xfrm>
          <a:prstGeom prst="rect">
            <a:avLst/>
          </a:prstGeom>
          <a:noFill/>
        </p:spPr>
      </p:pic>
      <p:sp>
        <p:nvSpPr>
          <p:cNvPr id="4" name="مستطيل مستدير الزوايا 3"/>
          <p:cNvSpPr/>
          <p:nvPr/>
        </p:nvSpPr>
        <p:spPr>
          <a:xfrm>
            <a:off x="4038600" y="381000"/>
            <a:ext cx="1118592" cy="57606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فردي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7162800" y="304800"/>
            <a:ext cx="1423392" cy="57606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التقويم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6" y="71439"/>
            <a:ext cx="8786842" cy="6429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ستطيل 2"/>
          <p:cNvSpPr/>
          <p:nvPr/>
        </p:nvSpPr>
        <p:spPr>
          <a:xfrm>
            <a:off x="500034" y="2000240"/>
            <a:ext cx="8286808" cy="1571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ستطيل 3"/>
          <p:cNvSpPr/>
          <p:nvPr/>
        </p:nvSpPr>
        <p:spPr>
          <a:xfrm>
            <a:off x="1071538" y="3714752"/>
            <a:ext cx="707236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1142976" y="4214818"/>
            <a:ext cx="707236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4857752" y="4714884"/>
            <a:ext cx="3643338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/>
          <p:cNvSpPr/>
          <p:nvPr/>
        </p:nvSpPr>
        <p:spPr>
          <a:xfrm>
            <a:off x="1071538" y="5357826"/>
            <a:ext cx="707236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1142976" y="6000768"/>
            <a:ext cx="707236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2428868"/>
            <a:ext cx="8143932" cy="1576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صورة 2" descr="ساعة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2" y="-23"/>
            <a:ext cx="1714512" cy="1428759"/>
          </a:xfrm>
          <a:prstGeom prst="rect">
            <a:avLst/>
          </a:prstGeom>
        </p:spPr>
      </p:pic>
      <p:sp>
        <p:nvSpPr>
          <p:cNvPr id="4" name="شكل بيضاوي 3"/>
          <p:cNvSpPr/>
          <p:nvPr/>
        </p:nvSpPr>
        <p:spPr>
          <a:xfrm>
            <a:off x="179512" y="44624"/>
            <a:ext cx="1357322" cy="135732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14282" y="71414"/>
            <a:ext cx="12144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الزمن </a:t>
            </a:r>
          </a:p>
          <a:p>
            <a:pPr algn="l"/>
            <a:r>
              <a:rPr lang="ar-SA" b="1" dirty="0">
                <a:solidFill>
                  <a:srgbClr val="C00000"/>
                </a:solidFill>
              </a:rPr>
              <a:t>  دقائق</a:t>
            </a:r>
            <a:r>
              <a:rPr lang="en-US" b="1" dirty="0">
                <a:solidFill>
                  <a:srgbClr val="C00000"/>
                </a:solidFill>
              </a:rPr>
              <a:t>7</a:t>
            </a:r>
            <a:endParaRPr lang="ar-SA" b="1" dirty="0">
              <a:solidFill>
                <a:srgbClr val="C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0"/>
            <a:ext cx="2857488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4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1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20000"/>
                            </p:stCondLst>
                            <p:childTnLst>
                              <p:par>
                                <p:cTn id="9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79"/>
            <a:ext cx="8786841" cy="124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4" y="1500174"/>
            <a:ext cx="8715404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مستطيل 3"/>
          <p:cNvSpPr/>
          <p:nvPr/>
        </p:nvSpPr>
        <p:spPr>
          <a:xfrm>
            <a:off x="3286116" y="3143248"/>
            <a:ext cx="3214710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1142976" y="3714752"/>
            <a:ext cx="707236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1643042" y="4286256"/>
            <a:ext cx="707236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/>
          <p:cNvSpPr/>
          <p:nvPr/>
        </p:nvSpPr>
        <p:spPr>
          <a:xfrm>
            <a:off x="3714744" y="4786322"/>
            <a:ext cx="4500594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3867144" y="5357826"/>
            <a:ext cx="4500594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8"/>
          <p:cNvSpPr/>
          <p:nvPr/>
        </p:nvSpPr>
        <p:spPr>
          <a:xfrm>
            <a:off x="3867144" y="5786454"/>
            <a:ext cx="4500594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9"/>
          <p:cNvSpPr/>
          <p:nvPr/>
        </p:nvSpPr>
        <p:spPr>
          <a:xfrm>
            <a:off x="4214810" y="6286520"/>
            <a:ext cx="4500594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428868"/>
            <a:ext cx="8286808" cy="1328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صورة 2" descr="ساعة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2" y="-23"/>
            <a:ext cx="1714512" cy="1428759"/>
          </a:xfrm>
          <a:prstGeom prst="rect">
            <a:avLst/>
          </a:prstGeom>
        </p:spPr>
      </p:pic>
      <p:sp>
        <p:nvSpPr>
          <p:cNvPr id="4" name="شكل بيضاوي 3"/>
          <p:cNvSpPr/>
          <p:nvPr/>
        </p:nvSpPr>
        <p:spPr>
          <a:xfrm>
            <a:off x="179512" y="44624"/>
            <a:ext cx="1357322" cy="135732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14282" y="71414"/>
            <a:ext cx="12144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الزمن </a:t>
            </a:r>
          </a:p>
          <a:p>
            <a:pPr algn="l"/>
            <a:r>
              <a:rPr lang="ar-SA" b="1" dirty="0">
                <a:solidFill>
                  <a:srgbClr val="C00000"/>
                </a:solidFill>
              </a:rPr>
              <a:t>  دقائق</a:t>
            </a:r>
            <a:r>
              <a:rPr lang="en-US" b="1" dirty="0">
                <a:solidFill>
                  <a:srgbClr val="C00000"/>
                </a:solidFill>
              </a:rPr>
              <a:t>7</a:t>
            </a:r>
            <a:endParaRPr lang="ar-SA" b="1" dirty="0">
              <a:solidFill>
                <a:srgbClr val="C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0"/>
            <a:ext cx="2857488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4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1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20000"/>
                            </p:stCondLst>
                            <p:childTnLst>
                              <p:par>
                                <p:cTn id="9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6"/>
            <a:ext cx="8715404" cy="621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مستطيل 3"/>
          <p:cNvSpPr/>
          <p:nvPr/>
        </p:nvSpPr>
        <p:spPr>
          <a:xfrm>
            <a:off x="2143108" y="3214686"/>
            <a:ext cx="6143668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2295508" y="3786190"/>
            <a:ext cx="6143668" cy="6429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2447908" y="4429132"/>
            <a:ext cx="6143668" cy="6429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/>
          <p:cNvSpPr/>
          <p:nvPr/>
        </p:nvSpPr>
        <p:spPr>
          <a:xfrm>
            <a:off x="2447908" y="5000636"/>
            <a:ext cx="6143668" cy="6429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2285984" y="5786454"/>
            <a:ext cx="6143668" cy="6429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57166"/>
            <a:ext cx="7786742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ستطيل 2"/>
          <p:cNvSpPr/>
          <p:nvPr/>
        </p:nvSpPr>
        <p:spPr>
          <a:xfrm>
            <a:off x="1857356" y="1214422"/>
            <a:ext cx="6143668" cy="857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ستطيل 3"/>
          <p:cNvSpPr/>
          <p:nvPr/>
        </p:nvSpPr>
        <p:spPr>
          <a:xfrm>
            <a:off x="2009756" y="2143116"/>
            <a:ext cx="6143668" cy="7143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1857356" y="3071810"/>
            <a:ext cx="6143668" cy="7143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642910" y="4071942"/>
            <a:ext cx="6143668" cy="7143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28604"/>
            <a:ext cx="207170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2285992"/>
            <a:ext cx="5881715" cy="1509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صورة 2" descr="ساعة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2" y="-23"/>
            <a:ext cx="1714512" cy="1428759"/>
          </a:xfrm>
          <a:prstGeom prst="rect">
            <a:avLst/>
          </a:prstGeom>
        </p:spPr>
      </p:pic>
      <p:sp>
        <p:nvSpPr>
          <p:cNvPr id="4" name="شكل بيضاوي 3"/>
          <p:cNvSpPr/>
          <p:nvPr/>
        </p:nvSpPr>
        <p:spPr>
          <a:xfrm>
            <a:off x="179512" y="44624"/>
            <a:ext cx="1357322" cy="135732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14282" y="71414"/>
            <a:ext cx="12144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الزمن </a:t>
            </a:r>
          </a:p>
          <a:p>
            <a:pPr algn="l"/>
            <a:r>
              <a:rPr lang="ar-SA" b="1" dirty="0">
                <a:solidFill>
                  <a:srgbClr val="C00000"/>
                </a:solidFill>
              </a:rPr>
              <a:t>  دقائق</a:t>
            </a:r>
            <a:r>
              <a:rPr lang="en-US" b="1" dirty="0">
                <a:solidFill>
                  <a:srgbClr val="C00000"/>
                </a:solidFill>
              </a:rPr>
              <a:t>7</a:t>
            </a:r>
            <a:endParaRPr lang="ar-SA" b="1" dirty="0">
              <a:solidFill>
                <a:srgbClr val="C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0"/>
            <a:ext cx="2857488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4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1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20000"/>
                            </p:stCondLst>
                            <p:childTnLst>
                              <p:par>
                                <p:cTn id="9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1643050"/>
            <a:ext cx="7643866" cy="26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72396" y="357166"/>
            <a:ext cx="1290643" cy="538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صورة 4" descr="ساعة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32" y="-23"/>
            <a:ext cx="1714512" cy="1428759"/>
          </a:xfrm>
          <a:prstGeom prst="rect">
            <a:avLst/>
          </a:prstGeom>
        </p:spPr>
      </p:pic>
      <p:sp>
        <p:nvSpPr>
          <p:cNvPr id="6" name="شكل بيضاوي 5"/>
          <p:cNvSpPr/>
          <p:nvPr/>
        </p:nvSpPr>
        <p:spPr>
          <a:xfrm>
            <a:off x="179512" y="44624"/>
            <a:ext cx="1357322" cy="135732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ربع نص 6"/>
          <p:cNvSpPr txBox="1"/>
          <p:nvPr/>
        </p:nvSpPr>
        <p:spPr>
          <a:xfrm>
            <a:off x="214282" y="71414"/>
            <a:ext cx="12144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الزمن </a:t>
            </a:r>
          </a:p>
          <a:p>
            <a:pPr algn="l"/>
            <a:r>
              <a:rPr lang="en-US" b="1" dirty="0">
                <a:solidFill>
                  <a:srgbClr val="C00000"/>
                </a:solidFill>
              </a:rPr>
              <a:t>10 </a:t>
            </a:r>
            <a:r>
              <a:rPr lang="ar-SA" b="1" dirty="0">
                <a:solidFill>
                  <a:srgbClr val="C00000"/>
                </a:solidFill>
              </a:rPr>
              <a:t> دقائق</a:t>
            </a: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3733056" y="76200"/>
            <a:ext cx="1296144" cy="5277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/>
              <a:t>فردي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3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0"/>
                            </p:stCondLst>
                            <p:childTnLst>
                              <p:par>
                                <p:cTn id="9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2525" y="2257425"/>
            <a:ext cx="6837363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مستدير الزوايا 4"/>
          <p:cNvSpPr/>
          <p:nvPr/>
        </p:nvSpPr>
        <p:spPr>
          <a:xfrm>
            <a:off x="4038600" y="381000"/>
            <a:ext cx="1118592" cy="57606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فردي</a:t>
            </a: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7162800" y="304800"/>
            <a:ext cx="1423392" cy="57606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التقويم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311</Words>
  <Application>Microsoft Office PowerPoint</Application>
  <PresentationFormat>On-screen Show (4:3)</PresentationFormat>
  <Paragraphs>49</Paragraphs>
  <Slides>28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Tahoma</vt:lpstr>
      <vt:lpstr>Times New Roman</vt:lpstr>
      <vt:lpstr>سمة Office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Emachines</dc:creator>
  <cp:lastModifiedBy>Hind Ali</cp:lastModifiedBy>
  <cp:revision>51</cp:revision>
  <dcterms:created xsi:type="dcterms:W3CDTF">2015-11-02T12:17:24Z</dcterms:created>
  <dcterms:modified xsi:type="dcterms:W3CDTF">2016-11-21T16:44:19Z</dcterms:modified>
</cp:coreProperties>
</file>