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32"/>
  </p:notesMasterIdLst>
  <p:sldIdLst>
    <p:sldId id="290" r:id="rId2"/>
    <p:sldId id="294" r:id="rId3"/>
    <p:sldId id="380" r:id="rId4"/>
    <p:sldId id="295" r:id="rId5"/>
    <p:sldId id="379" r:id="rId6"/>
    <p:sldId id="381" r:id="rId7"/>
    <p:sldId id="296" r:id="rId8"/>
    <p:sldId id="385" r:id="rId9"/>
    <p:sldId id="303" r:id="rId10"/>
    <p:sldId id="298" r:id="rId11"/>
    <p:sldId id="386" r:id="rId12"/>
    <p:sldId id="387" r:id="rId13"/>
    <p:sldId id="371" r:id="rId14"/>
    <p:sldId id="389" r:id="rId15"/>
    <p:sldId id="388" r:id="rId16"/>
    <p:sldId id="391" r:id="rId17"/>
    <p:sldId id="392" r:id="rId18"/>
    <p:sldId id="393" r:id="rId19"/>
    <p:sldId id="394" r:id="rId20"/>
    <p:sldId id="395" r:id="rId21"/>
    <p:sldId id="396" r:id="rId22"/>
    <p:sldId id="397" r:id="rId23"/>
    <p:sldId id="398" r:id="rId24"/>
    <p:sldId id="372" r:id="rId25"/>
    <p:sldId id="374" r:id="rId26"/>
    <p:sldId id="373" r:id="rId27"/>
    <p:sldId id="400" r:id="rId28"/>
    <p:sldId id="401" r:id="rId29"/>
    <p:sldId id="370" r:id="rId30"/>
    <p:sldId id="403" r:id="rId31"/>
  </p:sldIdLst>
  <p:sldSz cx="9144000" cy="6858000" type="screen4x3"/>
  <p:notesSz cx="6858000" cy="9144000"/>
  <p:custDataLst>
    <p:tags r:id="rId33"/>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4E67C8"/>
    <a:srgbClr val="FE4844"/>
    <a:srgbClr val="F4D04E"/>
    <a:srgbClr val="E7A13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p:restoredTop sz="94660"/>
  </p:normalViewPr>
  <p:slideViewPr>
    <p:cSldViewPr>
      <p:cViewPr varScale="1">
        <p:scale>
          <a:sx n="108" d="100"/>
          <a:sy n="108" d="100"/>
        </p:scale>
        <p:origin x="6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B5D08-1096-435A-BA26-CB303DBE23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4E71A436-BC16-4A4A-983A-1E518D5328CB}">
      <dgm:prSet phldrT="[نص]"/>
      <dgm:spPr>
        <a:solidFill>
          <a:schemeClr val="bg2">
            <a:lumMod val="50000"/>
          </a:schemeClr>
        </a:solidFill>
      </dgm:spPr>
      <dgm:t>
        <a:bodyPr/>
        <a:lstStyle/>
        <a:p>
          <a:pPr rtl="1"/>
          <a:r>
            <a:rPr lang="ar-SA" b="0" i="0" dirty="0" smtClean="0">
              <a:solidFill>
                <a:srgbClr val="002060"/>
              </a:solidFill>
            </a:rPr>
            <a:t>تَجنُّب فَصْل الأجهزة عن قابس الكهرباء عن طريق جرِّ الأسلاك.</a:t>
          </a:r>
          <a:endParaRPr lang="ar-SA" dirty="0">
            <a:solidFill>
              <a:srgbClr val="002060"/>
            </a:solidFill>
          </a:endParaRPr>
        </a:p>
      </dgm:t>
    </dgm:pt>
    <dgm:pt modelId="{3321F1FC-0D11-4957-8A1B-9B28E1808E62}" type="parTrans" cxnId="{BA4DF323-41E4-4312-9A02-D1F1FF79F8BD}">
      <dgm:prSet/>
      <dgm:spPr/>
      <dgm:t>
        <a:bodyPr/>
        <a:lstStyle/>
        <a:p>
          <a:pPr rtl="1"/>
          <a:endParaRPr lang="ar-SA"/>
        </a:p>
      </dgm:t>
    </dgm:pt>
    <dgm:pt modelId="{4DB25A51-702B-45F2-8AEE-284D2E0B1A31}" type="sibTrans" cxnId="{BA4DF323-41E4-4312-9A02-D1F1FF79F8BD}">
      <dgm:prSet/>
      <dgm:spPr/>
      <dgm:t>
        <a:bodyPr/>
        <a:lstStyle/>
        <a:p>
          <a:pPr rtl="1"/>
          <a:endParaRPr lang="ar-SA"/>
        </a:p>
      </dgm:t>
    </dgm:pt>
    <dgm:pt modelId="{1B2BC778-D515-4AB5-8181-4E525EEC175C}">
      <dgm:prSet phldrT="[نص]"/>
      <dgm:spPr>
        <a:solidFill>
          <a:schemeClr val="bg2">
            <a:lumMod val="50000"/>
          </a:schemeClr>
        </a:solidFill>
      </dgm:spPr>
      <dgm:t>
        <a:bodyPr/>
        <a:lstStyle/>
        <a:p>
          <a:pPr rtl="1"/>
          <a:r>
            <a:rPr lang="ar-SA" b="0" i="0" dirty="0" smtClean="0">
              <a:solidFill>
                <a:srgbClr val="002060"/>
              </a:solidFill>
            </a:rPr>
            <a:t>عدم تحميل المقابس الكهربائية والأجهزة الكهربائية المختلفة.</a:t>
          </a:r>
          <a:endParaRPr lang="ar-SA" dirty="0">
            <a:solidFill>
              <a:srgbClr val="002060"/>
            </a:solidFill>
          </a:endParaRPr>
        </a:p>
      </dgm:t>
    </dgm:pt>
    <dgm:pt modelId="{57C46997-1C87-4CD2-800A-31B4DEFCDE30}" type="parTrans" cxnId="{E3D57ADD-04D9-44C6-B3D1-A59C98D90CF9}">
      <dgm:prSet/>
      <dgm:spPr/>
      <dgm:t>
        <a:bodyPr/>
        <a:lstStyle/>
        <a:p>
          <a:pPr rtl="1"/>
          <a:endParaRPr lang="ar-SA"/>
        </a:p>
      </dgm:t>
    </dgm:pt>
    <dgm:pt modelId="{5C38DC63-7011-4E1B-B189-8F99FD841F65}" type="sibTrans" cxnId="{E3D57ADD-04D9-44C6-B3D1-A59C98D90CF9}">
      <dgm:prSet/>
      <dgm:spPr/>
      <dgm:t>
        <a:bodyPr/>
        <a:lstStyle/>
        <a:p>
          <a:pPr rtl="1"/>
          <a:endParaRPr lang="ar-SA"/>
        </a:p>
      </dgm:t>
    </dgm:pt>
    <dgm:pt modelId="{DBC5706A-CE3D-438D-BD20-63C3607C7A34}">
      <dgm:prSet phldrT="[نص]" custT="1"/>
      <dgm:spPr>
        <a:solidFill>
          <a:schemeClr val="bg2">
            <a:lumMod val="75000"/>
          </a:schemeClr>
        </a:solidFill>
      </dgm:spPr>
      <dgm:t>
        <a:bodyPr/>
        <a:lstStyle/>
        <a:p>
          <a:pPr rtl="1"/>
          <a:r>
            <a:rPr lang="ar-SA" sz="2000" b="1" i="0" dirty="0" smtClean="0">
              <a:solidFill>
                <a:srgbClr val="002060"/>
              </a:solidFill>
            </a:rPr>
            <a:t>التأكد من جفاف الأيدي عند لمس الأجهزة والمفاتيح الكهربائية.</a:t>
          </a:r>
          <a:endParaRPr lang="ar-SA" sz="2000" b="1" dirty="0">
            <a:solidFill>
              <a:srgbClr val="002060"/>
            </a:solidFill>
          </a:endParaRPr>
        </a:p>
      </dgm:t>
    </dgm:pt>
    <dgm:pt modelId="{8A3099B1-15A2-4E25-9069-1F3E1A7E22FE}" type="parTrans" cxnId="{F8D8B594-EF4B-41D1-AFDA-609D5308C2B8}">
      <dgm:prSet/>
      <dgm:spPr/>
      <dgm:t>
        <a:bodyPr/>
        <a:lstStyle/>
        <a:p>
          <a:pPr rtl="1"/>
          <a:endParaRPr lang="ar-SA"/>
        </a:p>
      </dgm:t>
    </dgm:pt>
    <dgm:pt modelId="{3631CB54-4B65-442F-A8EE-E037994A9C70}" type="sibTrans" cxnId="{F8D8B594-EF4B-41D1-AFDA-609D5308C2B8}">
      <dgm:prSet/>
      <dgm:spPr/>
      <dgm:t>
        <a:bodyPr/>
        <a:lstStyle/>
        <a:p>
          <a:pPr rtl="1"/>
          <a:endParaRPr lang="ar-SA"/>
        </a:p>
      </dgm:t>
    </dgm:pt>
    <dgm:pt modelId="{4E1B0AE4-4CEF-4560-AE37-6123B2571281}">
      <dgm:prSet phldrT="[نص]"/>
      <dgm:spPr/>
      <dgm:t>
        <a:bodyPr/>
        <a:lstStyle/>
        <a:p>
          <a:pPr rtl="1"/>
          <a:r>
            <a:rPr lang="ar-SA" b="0" i="0" dirty="0" smtClean="0">
              <a:solidFill>
                <a:srgbClr val="002060"/>
              </a:solidFill>
            </a:rPr>
            <a:t>عدم السَّماح لِلطِّفل بوضع إصبعه داخل مقبس الكهرباء أو خلع الغطاء عنه إن وُجد.</a:t>
          </a:r>
          <a:endParaRPr lang="ar-SA" dirty="0">
            <a:solidFill>
              <a:srgbClr val="002060"/>
            </a:solidFill>
          </a:endParaRPr>
        </a:p>
      </dgm:t>
    </dgm:pt>
    <dgm:pt modelId="{76443E07-E12E-496B-AD7F-75D268CB59FC}" type="parTrans" cxnId="{0AD80268-2769-4306-9B8E-9300C684F99F}">
      <dgm:prSet/>
      <dgm:spPr/>
      <dgm:t>
        <a:bodyPr/>
        <a:lstStyle/>
        <a:p>
          <a:pPr rtl="1"/>
          <a:endParaRPr lang="ar-SA"/>
        </a:p>
      </dgm:t>
    </dgm:pt>
    <dgm:pt modelId="{068B36EA-B892-46AB-B03F-C48BAEC0EC32}" type="sibTrans" cxnId="{0AD80268-2769-4306-9B8E-9300C684F99F}">
      <dgm:prSet/>
      <dgm:spPr/>
      <dgm:t>
        <a:bodyPr/>
        <a:lstStyle/>
        <a:p>
          <a:pPr rtl="1"/>
          <a:endParaRPr lang="ar-SA"/>
        </a:p>
      </dgm:t>
    </dgm:pt>
    <dgm:pt modelId="{8722F2CC-B7E2-4A76-B566-8CF4D7E8CAB6}">
      <dgm:prSet phldrT="[نص]"/>
      <dgm:spPr/>
      <dgm:t>
        <a:bodyPr/>
        <a:lstStyle/>
        <a:p>
          <a:pPr rtl="1"/>
          <a:r>
            <a:rPr lang="ar-SA" b="1" i="0" dirty="0" smtClean="0">
              <a:solidFill>
                <a:srgbClr val="002060"/>
              </a:solidFill>
            </a:rPr>
            <a:t>وصْل الهياكِل المعدنية لِلأجهزة الكهربائية بِقوابِس كهربائية مَوصولة بِمربط أرضي.</a:t>
          </a:r>
          <a:endParaRPr lang="ar-SA" b="1" dirty="0">
            <a:solidFill>
              <a:srgbClr val="002060"/>
            </a:solidFill>
          </a:endParaRPr>
        </a:p>
      </dgm:t>
    </dgm:pt>
    <dgm:pt modelId="{94556F5B-EC54-46E8-B6B0-6E5109F22D60}" type="parTrans" cxnId="{A10DAE58-CB13-4A46-8E7D-9682C915163B}">
      <dgm:prSet/>
      <dgm:spPr/>
      <dgm:t>
        <a:bodyPr/>
        <a:lstStyle/>
        <a:p>
          <a:pPr rtl="1"/>
          <a:endParaRPr lang="ar-SA"/>
        </a:p>
      </dgm:t>
    </dgm:pt>
    <dgm:pt modelId="{1C367355-3109-4429-AEDC-F6A90F53AAD9}" type="sibTrans" cxnId="{A10DAE58-CB13-4A46-8E7D-9682C915163B}">
      <dgm:prSet/>
      <dgm:spPr/>
      <dgm:t>
        <a:bodyPr/>
        <a:lstStyle/>
        <a:p>
          <a:pPr rtl="1"/>
          <a:endParaRPr lang="ar-SA"/>
        </a:p>
      </dgm:t>
    </dgm:pt>
    <dgm:pt modelId="{2800CFA0-BEAA-4D63-B354-D7CCCE62D921}" type="pres">
      <dgm:prSet presAssocID="{3FBB5D08-1096-435A-BA26-CB303DBE237D}" presName="diagram" presStyleCnt="0">
        <dgm:presLayoutVars>
          <dgm:dir/>
          <dgm:resizeHandles val="exact"/>
        </dgm:presLayoutVars>
      </dgm:prSet>
      <dgm:spPr/>
    </dgm:pt>
    <dgm:pt modelId="{FAB2705B-A51F-4995-8C9F-3E147FCD5D9A}" type="pres">
      <dgm:prSet presAssocID="{4E71A436-BC16-4A4A-983A-1E518D5328CB}" presName="node" presStyleLbl="node1" presStyleIdx="0" presStyleCnt="5">
        <dgm:presLayoutVars>
          <dgm:bulletEnabled val="1"/>
        </dgm:presLayoutVars>
      </dgm:prSet>
      <dgm:spPr/>
      <dgm:t>
        <a:bodyPr/>
        <a:lstStyle/>
        <a:p>
          <a:pPr rtl="1"/>
          <a:endParaRPr lang="ar-SA"/>
        </a:p>
      </dgm:t>
    </dgm:pt>
    <dgm:pt modelId="{77831159-2941-45AC-AB74-AFAA4E025070}" type="pres">
      <dgm:prSet presAssocID="{4DB25A51-702B-45F2-8AEE-284D2E0B1A31}" presName="sibTrans" presStyleCnt="0"/>
      <dgm:spPr/>
    </dgm:pt>
    <dgm:pt modelId="{3249AF59-63C1-491D-9C23-A7942CCABF0A}" type="pres">
      <dgm:prSet presAssocID="{1B2BC778-D515-4AB5-8181-4E525EEC175C}" presName="node" presStyleLbl="node1" presStyleIdx="1" presStyleCnt="5">
        <dgm:presLayoutVars>
          <dgm:bulletEnabled val="1"/>
        </dgm:presLayoutVars>
      </dgm:prSet>
      <dgm:spPr/>
      <dgm:t>
        <a:bodyPr/>
        <a:lstStyle/>
        <a:p>
          <a:pPr rtl="1"/>
          <a:endParaRPr lang="ar-SA"/>
        </a:p>
      </dgm:t>
    </dgm:pt>
    <dgm:pt modelId="{D80EC010-08CD-45DE-AA4A-7DA8E2DB241A}" type="pres">
      <dgm:prSet presAssocID="{5C38DC63-7011-4E1B-B189-8F99FD841F65}" presName="sibTrans" presStyleCnt="0"/>
      <dgm:spPr/>
    </dgm:pt>
    <dgm:pt modelId="{3F23354B-2B40-4B16-BD5C-D9DC72938C5D}" type="pres">
      <dgm:prSet presAssocID="{DBC5706A-CE3D-438D-BD20-63C3607C7A34}" presName="node" presStyleLbl="node1" presStyleIdx="2" presStyleCnt="5">
        <dgm:presLayoutVars>
          <dgm:bulletEnabled val="1"/>
        </dgm:presLayoutVars>
      </dgm:prSet>
      <dgm:spPr/>
      <dgm:t>
        <a:bodyPr/>
        <a:lstStyle/>
        <a:p>
          <a:pPr rtl="1"/>
          <a:endParaRPr lang="ar-SA"/>
        </a:p>
      </dgm:t>
    </dgm:pt>
    <dgm:pt modelId="{C310C017-CABC-4A47-8BC9-701E6107DE9D}" type="pres">
      <dgm:prSet presAssocID="{3631CB54-4B65-442F-A8EE-E037994A9C70}" presName="sibTrans" presStyleCnt="0"/>
      <dgm:spPr/>
    </dgm:pt>
    <dgm:pt modelId="{BEB4AC5A-D635-41C9-B55F-10D1DA6C94D0}" type="pres">
      <dgm:prSet presAssocID="{4E1B0AE4-4CEF-4560-AE37-6123B2571281}" presName="node" presStyleLbl="node1" presStyleIdx="3" presStyleCnt="5">
        <dgm:presLayoutVars>
          <dgm:bulletEnabled val="1"/>
        </dgm:presLayoutVars>
      </dgm:prSet>
      <dgm:spPr/>
      <dgm:t>
        <a:bodyPr/>
        <a:lstStyle/>
        <a:p>
          <a:pPr rtl="1"/>
          <a:endParaRPr lang="ar-SA"/>
        </a:p>
      </dgm:t>
    </dgm:pt>
    <dgm:pt modelId="{BFD6BEA6-6B78-4642-89AE-950F77B0DB0E}" type="pres">
      <dgm:prSet presAssocID="{068B36EA-B892-46AB-B03F-C48BAEC0EC32}" presName="sibTrans" presStyleCnt="0"/>
      <dgm:spPr/>
    </dgm:pt>
    <dgm:pt modelId="{4C4B475C-7FFE-410B-846C-E3C5716A6E5F}" type="pres">
      <dgm:prSet presAssocID="{8722F2CC-B7E2-4A76-B566-8CF4D7E8CAB6}" presName="node" presStyleLbl="node1" presStyleIdx="4" presStyleCnt="5">
        <dgm:presLayoutVars>
          <dgm:bulletEnabled val="1"/>
        </dgm:presLayoutVars>
      </dgm:prSet>
      <dgm:spPr/>
      <dgm:t>
        <a:bodyPr/>
        <a:lstStyle/>
        <a:p>
          <a:pPr rtl="1"/>
          <a:endParaRPr lang="ar-SA"/>
        </a:p>
      </dgm:t>
    </dgm:pt>
  </dgm:ptLst>
  <dgm:cxnLst>
    <dgm:cxn modelId="{D1812923-D973-4530-BBDB-C080EB82A99F}" type="presOf" srcId="{1B2BC778-D515-4AB5-8181-4E525EEC175C}" destId="{3249AF59-63C1-491D-9C23-A7942CCABF0A}" srcOrd="0" destOrd="0" presId="urn:microsoft.com/office/officeart/2005/8/layout/default"/>
    <dgm:cxn modelId="{E3D57ADD-04D9-44C6-B3D1-A59C98D90CF9}" srcId="{3FBB5D08-1096-435A-BA26-CB303DBE237D}" destId="{1B2BC778-D515-4AB5-8181-4E525EEC175C}" srcOrd="1" destOrd="0" parTransId="{57C46997-1C87-4CD2-800A-31B4DEFCDE30}" sibTransId="{5C38DC63-7011-4E1B-B189-8F99FD841F65}"/>
    <dgm:cxn modelId="{BA4DF323-41E4-4312-9A02-D1F1FF79F8BD}" srcId="{3FBB5D08-1096-435A-BA26-CB303DBE237D}" destId="{4E71A436-BC16-4A4A-983A-1E518D5328CB}" srcOrd="0" destOrd="0" parTransId="{3321F1FC-0D11-4957-8A1B-9B28E1808E62}" sibTransId="{4DB25A51-702B-45F2-8AEE-284D2E0B1A31}"/>
    <dgm:cxn modelId="{A10DAE58-CB13-4A46-8E7D-9682C915163B}" srcId="{3FBB5D08-1096-435A-BA26-CB303DBE237D}" destId="{8722F2CC-B7E2-4A76-B566-8CF4D7E8CAB6}" srcOrd="4" destOrd="0" parTransId="{94556F5B-EC54-46E8-B6B0-6E5109F22D60}" sibTransId="{1C367355-3109-4429-AEDC-F6A90F53AAD9}"/>
    <dgm:cxn modelId="{4FCFCDB5-5C3F-4320-BD9D-C537A4853328}" type="presOf" srcId="{3FBB5D08-1096-435A-BA26-CB303DBE237D}" destId="{2800CFA0-BEAA-4D63-B354-D7CCCE62D921}" srcOrd="0" destOrd="0" presId="urn:microsoft.com/office/officeart/2005/8/layout/default"/>
    <dgm:cxn modelId="{8F4529EB-99CC-4DB4-9AB7-B2BBDDD5F97D}" type="presOf" srcId="{DBC5706A-CE3D-438D-BD20-63C3607C7A34}" destId="{3F23354B-2B40-4B16-BD5C-D9DC72938C5D}" srcOrd="0" destOrd="0" presId="urn:microsoft.com/office/officeart/2005/8/layout/default"/>
    <dgm:cxn modelId="{0AD80268-2769-4306-9B8E-9300C684F99F}" srcId="{3FBB5D08-1096-435A-BA26-CB303DBE237D}" destId="{4E1B0AE4-4CEF-4560-AE37-6123B2571281}" srcOrd="3" destOrd="0" parTransId="{76443E07-E12E-496B-AD7F-75D268CB59FC}" sibTransId="{068B36EA-B892-46AB-B03F-C48BAEC0EC32}"/>
    <dgm:cxn modelId="{BF686FC7-7EC9-412D-B941-EC0D291FE63F}" type="presOf" srcId="{4E1B0AE4-4CEF-4560-AE37-6123B2571281}" destId="{BEB4AC5A-D635-41C9-B55F-10D1DA6C94D0}" srcOrd="0" destOrd="0" presId="urn:microsoft.com/office/officeart/2005/8/layout/default"/>
    <dgm:cxn modelId="{907FB07D-BFC5-46D6-812B-8343FBABE0D2}" type="presOf" srcId="{4E71A436-BC16-4A4A-983A-1E518D5328CB}" destId="{FAB2705B-A51F-4995-8C9F-3E147FCD5D9A}" srcOrd="0" destOrd="0" presId="urn:microsoft.com/office/officeart/2005/8/layout/default"/>
    <dgm:cxn modelId="{A51F46CF-F35E-42DF-921C-A7A371A6E0A9}" type="presOf" srcId="{8722F2CC-B7E2-4A76-B566-8CF4D7E8CAB6}" destId="{4C4B475C-7FFE-410B-846C-E3C5716A6E5F}" srcOrd="0" destOrd="0" presId="urn:microsoft.com/office/officeart/2005/8/layout/default"/>
    <dgm:cxn modelId="{F8D8B594-EF4B-41D1-AFDA-609D5308C2B8}" srcId="{3FBB5D08-1096-435A-BA26-CB303DBE237D}" destId="{DBC5706A-CE3D-438D-BD20-63C3607C7A34}" srcOrd="2" destOrd="0" parTransId="{8A3099B1-15A2-4E25-9069-1F3E1A7E22FE}" sibTransId="{3631CB54-4B65-442F-A8EE-E037994A9C70}"/>
    <dgm:cxn modelId="{2D85FA38-00CA-4F57-BA92-5D16B01868FB}" type="presParOf" srcId="{2800CFA0-BEAA-4D63-B354-D7CCCE62D921}" destId="{FAB2705B-A51F-4995-8C9F-3E147FCD5D9A}" srcOrd="0" destOrd="0" presId="urn:microsoft.com/office/officeart/2005/8/layout/default"/>
    <dgm:cxn modelId="{528A8293-28EB-45F2-86D4-B790F3A2282C}" type="presParOf" srcId="{2800CFA0-BEAA-4D63-B354-D7CCCE62D921}" destId="{77831159-2941-45AC-AB74-AFAA4E025070}" srcOrd="1" destOrd="0" presId="urn:microsoft.com/office/officeart/2005/8/layout/default"/>
    <dgm:cxn modelId="{B982397D-90ED-49C8-95F0-6E279072F405}" type="presParOf" srcId="{2800CFA0-BEAA-4D63-B354-D7CCCE62D921}" destId="{3249AF59-63C1-491D-9C23-A7942CCABF0A}" srcOrd="2" destOrd="0" presId="urn:microsoft.com/office/officeart/2005/8/layout/default"/>
    <dgm:cxn modelId="{4FAB2B37-9550-4DF2-8420-CFFDF596BBC3}" type="presParOf" srcId="{2800CFA0-BEAA-4D63-B354-D7CCCE62D921}" destId="{D80EC010-08CD-45DE-AA4A-7DA8E2DB241A}" srcOrd="3" destOrd="0" presId="urn:microsoft.com/office/officeart/2005/8/layout/default"/>
    <dgm:cxn modelId="{18A771CB-664B-41BD-9ADA-34051F50DDE0}" type="presParOf" srcId="{2800CFA0-BEAA-4D63-B354-D7CCCE62D921}" destId="{3F23354B-2B40-4B16-BD5C-D9DC72938C5D}" srcOrd="4" destOrd="0" presId="urn:microsoft.com/office/officeart/2005/8/layout/default"/>
    <dgm:cxn modelId="{6A78FA17-256F-484C-B7A0-411030CC4D8C}" type="presParOf" srcId="{2800CFA0-BEAA-4D63-B354-D7CCCE62D921}" destId="{C310C017-CABC-4A47-8BC9-701E6107DE9D}" srcOrd="5" destOrd="0" presId="urn:microsoft.com/office/officeart/2005/8/layout/default"/>
    <dgm:cxn modelId="{ACE735D3-6061-40C2-A2ED-E1A66CF3E8F1}" type="presParOf" srcId="{2800CFA0-BEAA-4D63-B354-D7CCCE62D921}" destId="{BEB4AC5A-D635-41C9-B55F-10D1DA6C94D0}" srcOrd="6" destOrd="0" presId="urn:microsoft.com/office/officeart/2005/8/layout/default"/>
    <dgm:cxn modelId="{A24FF724-1E87-4464-8AA0-427C86FB71E4}" type="presParOf" srcId="{2800CFA0-BEAA-4D63-B354-D7CCCE62D921}" destId="{BFD6BEA6-6B78-4642-89AE-950F77B0DB0E}" srcOrd="7" destOrd="0" presId="urn:microsoft.com/office/officeart/2005/8/layout/default"/>
    <dgm:cxn modelId="{B1954016-FD8E-4B71-A396-DD9FA490D36A}" type="presParOf" srcId="{2800CFA0-BEAA-4D63-B354-D7CCCE62D921}" destId="{4C4B475C-7FFE-410B-846C-E3C5716A6E5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2705B-A51F-4995-8C9F-3E147FCD5D9A}">
      <dsp:nvSpPr>
        <dsp:cNvPr id="0" name=""/>
        <dsp:cNvSpPr/>
      </dsp:nvSpPr>
      <dsp:spPr>
        <a:xfrm>
          <a:off x="0" y="381930"/>
          <a:ext cx="1904999" cy="1143000"/>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0" i="0" kern="1200" dirty="0" smtClean="0">
              <a:solidFill>
                <a:srgbClr val="002060"/>
              </a:solidFill>
            </a:rPr>
            <a:t>تَجنُّب فَصْل الأجهزة عن قابس الكهرباء عن طريق جرِّ الأسلاك.</a:t>
          </a:r>
          <a:endParaRPr lang="ar-SA" sz="1800" kern="1200" dirty="0">
            <a:solidFill>
              <a:srgbClr val="002060"/>
            </a:solidFill>
          </a:endParaRPr>
        </a:p>
      </dsp:txBody>
      <dsp:txXfrm>
        <a:off x="0" y="381930"/>
        <a:ext cx="1904999" cy="1143000"/>
      </dsp:txXfrm>
    </dsp:sp>
    <dsp:sp modelId="{3249AF59-63C1-491D-9C23-A7942CCABF0A}">
      <dsp:nvSpPr>
        <dsp:cNvPr id="0" name=""/>
        <dsp:cNvSpPr/>
      </dsp:nvSpPr>
      <dsp:spPr>
        <a:xfrm>
          <a:off x="2095500" y="381930"/>
          <a:ext cx="1904999" cy="1143000"/>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0" i="0" kern="1200" dirty="0" smtClean="0">
              <a:solidFill>
                <a:srgbClr val="002060"/>
              </a:solidFill>
            </a:rPr>
            <a:t>عدم تحميل المقابس الكهربائية والأجهزة الكهربائية المختلفة.</a:t>
          </a:r>
          <a:endParaRPr lang="ar-SA" sz="1800" kern="1200" dirty="0">
            <a:solidFill>
              <a:srgbClr val="002060"/>
            </a:solidFill>
          </a:endParaRPr>
        </a:p>
      </dsp:txBody>
      <dsp:txXfrm>
        <a:off x="2095500" y="381930"/>
        <a:ext cx="1904999" cy="1143000"/>
      </dsp:txXfrm>
    </dsp:sp>
    <dsp:sp modelId="{3F23354B-2B40-4B16-BD5C-D9DC72938C5D}">
      <dsp:nvSpPr>
        <dsp:cNvPr id="0" name=""/>
        <dsp:cNvSpPr/>
      </dsp:nvSpPr>
      <dsp:spPr>
        <a:xfrm>
          <a:off x="4191000" y="381930"/>
          <a:ext cx="1904999" cy="1143000"/>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i="0" kern="1200" dirty="0" smtClean="0">
              <a:solidFill>
                <a:srgbClr val="002060"/>
              </a:solidFill>
            </a:rPr>
            <a:t>التأكد من جفاف الأيدي عند لمس الأجهزة والمفاتيح الكهربائية.</a:t>
          </a:r>
          <a:endParaRPr lang="ar-SA" sz="2000" b="1" kern="1200" dirty="0">
            <a:solidFill>
              <a:srgbClr val="002060"/>
            </a:solidFill>
          </a:endParaRPr>
        </a:p>
      </dsp:txBody>
      <dsp:txXfrm>
        <a:off x="4191000" y="381930"/>
        <a:ext cx="1904999" cy="1143000"/>
      </dsp:txXfrm>
    </dsp:sp>
    <dsp:sp modelId="{BEB4AC5A-D635-41C9-B55F-10D1DA6C94D0}">
      <dsp:nvSpPr>
        <dsp:cNvPr id="0" name=""/>
        <dsp:cNvSpPr/>
      </dsp:nvSpPr>
      <dsp:spPr>
        <a:xfrm>
          <a:off x="1047750" y="171543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0" i="0" kern="1200" dirty="0" smtClean="0">
              <a:solidFill>
                <a:srgbClr val="002060"/>
              </a:solidFill>
            </a:rPr>
            <a:t>عدم السَّماح لِلطِّفل بوضع إصبعه داخل مقبس الكهرباء أو خلع الغطاء عنه إن وُجد.</a:t>
          </a:r>
          <a:endParaRPr lang="ar-SA" sz="1800" kern="1200" dirty="0">
            <a:solidFill>
              <a:srgbClr val="002060"/>
            </a:solidFill>
          </a:endParaRPr>
        </a:p>
      </dsp:txBody>
      <dsp:txXfrm>
        <a:off x="1047750" y="1715430"/>
        <a:ext cx="1904999" cy="1143000"/>
      </dsp:txXfrm>
    </dsp:sp>
    <dsp:sp modelId="{4C4B475C-7FFE-410B-846C-E3C5716A6E5F}">
      <dsp:nvSpPr>
        <dsp:cNvPr id="0" name=""/>
        <dsp:cNvSpPr/>
      </dsp:nvSpPr>
      <dsp:spPr>
        <a:xfrm>
          <a:off x="3143250" y="1715429"/>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i="0" kern="1200" dirty="0" smtClean="0">
              <a:solidFill>
                <a:srgbClr val="002060"/>
              </a:solidFill>
            </a:rPr>
            <a:t>وصْل الهياكِل المعدنية لِلأجهزة الكهربائية بِقوابِس كهربائية مَوصولة بِمربط أرضي.</a:t>
          </a:r>
          <a:endParaRPr lang="ar-SA" sz="1800" b="1" kern="1200" dirty="0">
            <a:solidFill>
              <a:srgbClr val="002060"/>
            </a:solidFill>
          </a:endParaRPr>
        </a:p>
      </dsp:txBody>
      <dsp:txXfrm>
        <a:off x="3143250" y="1715429"/>
        <a:ext cx="1904999"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121B222-4903-4AC5-A61A-8DE940E7BEF7}" type="datetimeFigureOut">
              <a:rPr lang="ar-SA" smtClean="0"/>
              <a:pPr/>
              <a:t>08/12/40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396F19E-429F-426C-A456-8EDEBA7A73DC}" type="slidenum">
              <a:rPr lang="ar-SA" smtClean="0"/>
              <a:pPr/>
              <a:t>‹#›</a:t>
            </a:fld>
            <a:endParaRPr lang="ar-SA"/>
          </a:p>
        </p:txBody>
      </p:sp>
    </p:spTree>
    <p:extLst>
      <p:ext uri="{BB962C8B-B14F-4D97-AF65-F5344CB8AC3E}">
        <p14:creationId xmlns:p14="http://schemas.microsoft.com/office/powerpoint/2010/main" val="9504840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E396F19E-429F-426C-A456-8EDEBA7A73DC}" type="slidenum">
              <a:rPr lang="ar-SA" smtClean="0"/>
              <a:pPr/>
              <a:t>20</a:t>
            </a:fld>
            <a:endParaRPr lang="ar-SA"/>
          </a:p>
        </p:txBody>
      </p:sp>
    </p:spTree>
    <p:extLst>
      <p:ext uri="{BB962C8B-B14F-4D97-AF65-F5344CB8AC3E}">
        <p14:creationId xmlns:p14="http://schemas.microsoft.com/office/powerpoint/2010/main" val="356358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
        <p:nvSpPr>
          <p:cNvPr id="7" name="عنوان 2"/>
          <p:cNvSpPr txBox="1">
            <a:spLocks/>
          </p:cNvSpPr>
          <p:nvPr userDrawn="1"/>
        </p:nvSpPr>
        <p:spPr>
          <a:xfrm>
            <a:off x="5327576" y="530522"/>
            <a:ext cx="3816424" cy="612462"/>
          </a:xfrm>
          <a:prstGeom prst="rect">
            <a:avLst/>
          </a:prstGeom>
          <a:solidFill>
            <a:srgbClr val="FE4844"/>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rPr>
              <a:t>الحوادث داخل المسكن</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عنوان ومحتوى">
    <p:spTree>
      <p:nvGrpSpPr>
        <p:cNvPr id="1" name=""/>
        <p:cNvGrpSpPr/>
        <p:nvPr/>
      </p:nvGrpSpPr>
      <p:grpSpPr>
        <a:xfrm>
          <a:off x="0" y="0"/>
          <a:ext cx="0" cy="0"/>
          <a:chOff x="0" y="0"/>
          <a:chExt cx="0" cy="0"/>
        </a:xfrm>
      </p:grpSpPr>
      <p:sp>
        <p:nvSpPr>
          <p:cNvPr id="7" name="عنوان 2"/>
          <p:cNvSpPr txBox="1">
            <a:spLocks/>
          </p:cNvSpPr>
          <p:nvPr userDrawn="1"/>
        </p:nvSpPr>
        <p:spPr>
          <a:xfrm>
            <a:off x="5327576" y="530522"/>
            <a:ext cx="3816424" cy="612462"/>
          </a:xfrm>
          <a:prstGeom prst="rect">
            <a:avLst/>
          </a:prstGeom>
          <a:solidFill>
            <a:srgbClr val="F4D04E"/>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rPr>
              <a:t>الاستعداد للطوارئ</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عنوان ومحتوى">
    <p:spTree>
      <p:nvGrpSpPr>
        <p:cNvPr id="1" name=""/>
        <p:cNvGrpSpPr/>
        <p:nvPr/>
      </p:nvGrpSpPr>
      <p:grpSpPr>
        <a:xfrm>
          <a:off x="0" y="0"/>
          <a:ext cx="0" cy="0"/>
          <a:chOff x="0" y="0"/>
          <a:chExt cx="0" cy="0"/>
        </a:xfrm>
      </p:grpSpPr>
      <p:sp>
        <p:nvSpPr>
          <p:cNvPr id="7" name="عنوان 2"/>
          <p:cNvSpPr txBox="1">
            <a:spLocks/>
          </p:cNvSpPr>
          <p:nvPr userDrawn="1"/>
        </p:nvSpPr>
        <p:spPr>
          <a:xfrm>
            <a:off x="5327576" y="530522"/>
            <a:ext cx="3816424" cy="612462"/>
          </a:xfrm>
          <a:prstGeom prst="rect">
            <a:avLst/>
          </a:prstGeom>
          <a:solidFill>
            <a:srgbClr val="F4D04E"/>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rPr>
              <a:t>حوادث السقوط</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عنوان ومحتوى">
    <p:spTree>
      <p:nvGrpSpPr>
        <p:cNvPr id="1" name=""/>
        <p:cNvGrpSpPr/>
        <p:nvPr/>
      </p:nvGrpSpPr>
      <p:grpSpPr>
        <a:xfrm>
          <a:off x="0" y="0"/>
          <a:ext cx="0" cy="0"/>
          <a:chOff x="0" y="0"/>
          <a:chExt cx="0" cy="0"/>
        </a:xfrm>
      </p:grpSpPr>
      <p:sp>
        <p:nvSpPr>
          <p:cNvPr id="7" name="عنوان 2"/>
          <p:cNvSpPr txBox="1">
            <a:spLocks/>
          </p:cNvSpPr>
          <p:nvPr userDrawn="1"/>
        </p:nvSpPr>
        <p:spPr>
          <a:xfrm>
            <a:off x="5327576" y="530522"/>
            <a:ext cx="3816424" cy="612462"/>
          </a:xfrm>
          <a:prstGeom prst="rect">
            <a:avLst/>
          </a:prstGeom>
          <a:solidFill>
            <a:srgbClr val="F4D04E"/>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rPr>
              <a:t>حوادث الكهرباء</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عنوان ومحتوى">
    <p:spTree>
      <p:nvGrpSpPr>
        <p:cNvPr id="1" name=""/>
        <p:cNvGrpSpPr/>
        <p:nvPr/>
      </p:nvGrpSpPr>
      <p:grpSpPr>
        <a:xfrm>
          <a:off x="0" y="0"/>
          <a:ext cx="0" cy="0"/>
          <a:chOff x="0" y="0"/>
          <a:chExt cx="0" cy="0"/>
        </a:xfrm>
      </p:grpSpPr>
      <p:sp>
        <p:nvSpPr>
          <p:cNvPr id="7" name="عنوان 2"/>
          <p:cNvSpPr txBox="1">
            <a:spLocks/>
          </p:cNvSpPr>
          <p:nvPr userDrawn="1"/>
        </p:nvSpPr>
        <p:spPr>
          <a:xfrm>
            <a:off x="5327576" y="530522"/>
            <a:ext cx="3816424" cy="612462"/>
          </a:xfrm>
          <a:prstGeom prst="rect">
            <a:avLst/>
          </a:prstGeom>
          <a:solidFill>
            <a:srgbClr val="F4D04E"/>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rPr>
              <a:t>حوادث الحرق</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عنوان ومحتوى">
    <p:spTree>
      <p:nvGrpSpPr>
        <p:cNvPr id="1" name=""/>
        <p:cNvGrpSpPr/>
        <p:nvPr/>
      </p:nvGrpSpPr>
      <p:grpSpPr>
        <a:xfrm>
          <a:off x="0" y="0"/>
          <a:ext cx="0" cy="0"/>
          <a:chOff x="0" y="0"/>
          <a:chExt cx="0" cy="0"/>
        </a:xfrm>
      </p:grpSpPr>
      <p:sp>
        <p:nvSpPr>
          <p:cNvPr id="7" name="عنوان 2"/>
          <p:cNvSpPr txBox="1">
            <a:spLocks/>
          </p:cNvSpPr>
          <p:nvPr userDrawn="1"/>
        </p:nvSpPr>
        <p:spPr>
          <a:xfrm>
            <a:off x="5327576" y="530522"/>
            <a:ext cx="3816424" cy="612462"/>
          </a:xfrm>
          <a:prstGeom prst="rect">
            <a:avLst/>
          </a:prstGeom>
          <a:solidFill>
            <a:srgbClr val="F4D04E"/>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rPr>
              <a:t>حوادث الاختناق</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descr="Untitled-1.jpg"/>
          <p:cNvPicPr>
            <a:picLocks noChangeAspect="1"/>
          </p:cNvPicPr>
          <p:nvPr userDrawn="1"/>
        </p:nvPicPr>
        <p:blipFill>
          <a:blip r:embed="rId9"/>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7" r:id="rId2"/>
    <p:sldLayoutId id="2147483783" r:id="rId3"/>
    <p:sldLayoutId id="2147483784" r:id="rId4"/>
    <p:sldLayoutId id="2147483785" r:id="rId5"/>
    <p:sldLayoutId id="2147483786" r:id="rId6"/>
    <p:sldLayoutId id="2147483782" r:id="rId7"/>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2"/>
          <p:cNvSpPr>
            <a:spLocks noGrp="1"/>
          </p:cNvSpPr>
          <p:nvPr>
            <p:ph type="title" idx="4294967295"/>
          </p:nvPr>
        </p:nvSpPr>
        <p:spPr>
          <a:xfrm>
            <a:off x="2489133" y="642918"/>
            <a:ext cx="3797380" cy="642942"/>
          </a:xfrm>
          <a:prstGeom prst="rect">
            <a:avLst/>
          </a:prstGeom>
          <a:solidFill>
            <a:srgbClr val="FF0000"/>
          </a:solidFill>
        </p:spPr>
        <p:txBody>
          <a:bodyPr/>
          <a:lstStyle/>
          <a:p>
            <a:r>
              <a:rPr lang="ar-SA" sz="3600" dirty="0" smtClean="0"/>
              <a:t>الوحدة الثانية (مسكني)</a:t>
            </a:r>
            <a:endParaRPr lang="ar-SA"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91440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59456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94271" y="1111426"/>
            <a:ext cx="7182544" cy="1661993"/>
          </a:xfrm>
          <a:prstGeom prst="rect">
            <a:avLst/>
          </a:prstGeom>
        </p:spPr>
        <p:txBody>
          <a:bodyPr wrap="square">
            <a:spAutoFit/>
          </a:bodyPr>
          <a:lstStyle/>
          <a:p>
            <a:pPr algn="justLow"/>
            <a:r>
              <a:rPr lang="ar-EG" sz="2800" b="1"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تعد</a:t>
            </a:r>
            <a:endParaRPr lang="en-US" sz="28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endParaRPr>
          </a:p>
          <a:p>
            <a:pPr algn="justLow"/>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حوادث </a:t>
            </a:r>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السقوط من أهم أسباب حدوث نزيف المخ، خاصة إذا كان السقوط على الرأس.</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SA" dirty="0" smtClean="0">
                <a:solidFill>
                  <a:schemeClr val="accent6">
                    <a:lumMod val="50000"/>
                  </a:schemeClr>
                </a:solidFill>
              </a:rPr>
              <a:t>.</a:t>
            </a:r>
            <a:endParaRPr lang="en-US" dirty="0">
              <a:solidFill>
                <a:schemeClr val="accent6">
                  <a:lumMod val="50000"/>
                </a:schemeClr>
              </a:solidFill>
            </a:endParaRPr>
          </a:p>
        </p:txBody>
      </p:sp>
      <p:sp>
        <p:nvSpPr>
          <p:cNvPr id="7" name="مربع نص 6"/>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6" name="مربع نص 6"/>
          <p:cNvSpPr txBox="1"/>
          <p:nvPr/>
        </p:nvSpPr>
        <p:spPr>
          <a:xfrm>
            <a:off x="5724128" y="2481031"/>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 6</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8" name="مستطيل 11"/>
          <p:cNvSpPr/>
          <p:nvPr/>
        </p:nvSpPr>
        <p:spPr>
          <a:xfrm>
            <a:off x="900832" y="2852936"/>
            <a:ext cx="8244408" cy="2862322"/>
          </a:xfrm>
          <a:prstGeom prst="rect">
            <a:avLst/>
          </a:prstGeom>
        </p:spPr>
        <p:txBody>
          <a:bodyPr wrap="square">
            <a:spAutoFit/>
          </a:bodyPr>
          <a:lstStyle/>
          <a:p>
            <a:r>
              <a:rPr lang="ar-EG" sz="2000" b="1" dirty="0" smtClean="0">
                <a:solidFill>
                  <a:srgbClr val="C00000"/>
                </a:solidFill>
              </a:rPr>
              <a:t>كيف تسعفين طفلا سقط وفقد وعيه؟وضحي ذلك.</a:t>
            </a:r>
          </a:p>
          <a:p>
            <a:r>
              <a:rPr lang="ar-SA" sz="2000" b="1" dirty="0"/>
              <a:t> تصرخ </a:t>
            </a:r>
            <a:r>
              <a:rPr lang="ar-SA" sz="2000" b="1" dirty="0" smtClean="0"/>
              <a:t>طالبة </a:t>
            </a:r>
            <a:r>
              <a:rPr lang="ar-SA" sz="2000" b="1" dirty="0"/>
              <a:t>النجدة .</a:t>
            </a:r>
            <a:endParaRPr lang="ar-SA" sz="2000" dirty="0"/>
          </a:p>
          <a:p>
            <a:r>
              <a:rPr lang="ar-SA" sz="2000" b="1" dirty="0"/>
              <a:t> ينصرف احد المسعفين إلى أجراء التنفس الاصطناعي وفي الوقت الذي يقوم فيه المسعف الثاني بالتدليك الخارجي للقلب و بنفس الطريقة المذكورة أعلاه كل مسعف على حدة.</a:t>
            </a:r>
            <a:endParaRPr lang="ar-SA" sz="2000" dirty="0"/>
          </a:p>
          <a:p>
            <a:r>
              <a:rPr lang="ar-SA" sz="2000" b="1" dirty="0"/>
              <a:t> يقوم المسعف الأول بالضغط على القلب بشكل عمودي ( زاوية 90 ) مستخدما وزن الأكتاف</a:t>
            </a:r>
            <a:endParaRPr lang="ar-SA" sz="2000" dirty="0"/>
          </a:p>
          <a:p>
            <a:r>
              <a:rPr lang="ar-SA" sz="2000" b="1" dirty="0"/>
              <a:t> اضغط 30 ضغطة ثم يقوم المسعف الثاني بإعطاء نفسين ( معدل 30-21 ) و تستمر عملية التدليك بصورة منتظمة و غير متقطعة.</a:t>
            </a:r>
            <a:endParaRPr lang="ar-SA" sz="2000" dirty="0"/>
          </a:p>
          <a:p>
            <a:r>
              <a:rPr lang="ar-SA" sz="2000" b="1" dirty="0"/>
              <a:t>في حالت عودة التنفس وضربات القلب إلى الوضع الطبيعي يوضع المصاب في وضع الأمان الجانبي لحين وصول المساعدة الطبية</a:t>
            </a:r>
            <a:endParaRPr lang="ar-SA" sz="2000" dirty="0"/>
          </a:p>
        </p:txBody>
      </p:sp>
    </p:spTree>
    <p:custDataLst>
      <p:tags r:id="rId1"/>
    </p:custDataLst>
    <p:extLst>
      <p:ext uri="{BB962C8B-B14F-4D97-AF65-F5344CB8AC3E}">
        <p14:creationId xmlns:p14="http://schemas.microsoft.com/office/powerpoint/2010/main" val="1634006796"/>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9572" y="1484784"/>
            <a:ext cx="7758608" cy="2246769"/>
          </a:xfrm>
          <a:prstGeom prst="rect">
            <a:avLst/>
          </a:prstGeom>
        </p:spPr>
        <p:txBody>
          <a:bodyPr wrap="square">
            <a:spAutoFit/>
          </a:bodyPr>
          <a:lstStyle/>
          <a:p>
            <a:pPr algn="justLow"/>
            <a:r>
              <a:rPr lang="ar-SA" sz="2800" b="1" dirty="0">
                <a:ln w="17780" cmpd="sng">
                  <a:solidFill>
                    <a:srgbClr val="FF0000"/>
                  </a:solidFill>
                  <a:prstDash val="solid"/>
                  <a:miter lim="800000"/>
                </a:ln>
                <a:solidFill>
                  <a:srgbClr val="FF0000"/>
                </a:solidFill>
                <a:effectLst>
                  <a:outerShdw blurRad="50800" algn="tl" rotWithShape="0">
                    <a:srgbClr val="000000"/>
                  </a:outerShdw>
                </a:effectLst>
              </a:rPr>
              <a:t>حـوادث الكـهـربـاء</a:t>
            </a:r>
            <a:endParaRPr lang="en-US" sz="2800" b="1" dirty="0">
              <a:ln w="17780" cmpd="sng">
                <a:solidFill>
                  <a:srgbClr val="FF0000"/>
                </a:solidFill>
                <a:prstDash val="solid"/>
                <a:miter lim="800000"/>
              </a:ln>
              <a:solidFill>
                <a:srgbClr val="FF0000"/>
              </a:solidFill>
              <a:effectLst>
                <a:outerShdw blurRad="50800" algn="tl" rotWithShape="0">
                  <a:srgbClr val="000000"/>
                </a:outerShdw>
              </a:effectLst>
            </a:endParaRPr>
          </a:p>
          <a:p>
            <a:pPr algn="justLow"/>
            <a:r>
              <a:rPr lang="ar-SA" sz="2800" b="1" dirty="0">
                <a:ln w="17780" cmpd="sng">
                  <a:solidFill>
                    <a:srgbClr val="6600CC"/>
                  </a:solidFill>
                  <a:prstDash val="solid"/>
                  <a:miter lim="800000"/>
                </a:ln>
                <a:solidFill>
                  <a:srgbClr val="6600CC"/>
                </a:solidFill>
                <a:effectLst>
                  <a:outerShdw blurRad="50800" algn="tl" rotWithShape="0">
                    <a:srgbClr val="000000"/>
                  </a:outerShdw>
                </a:effectLst>
              </a:rPr>
              <a:t>تعتبر الكهرباء أهم مصادر الطاقة، ومن وسائل الراحة التي تجعل حياتنا أكثر سهولة ويسرًا، إلا أنها قد تشكل خطورة عند إهمالها، فتكون سببًا في وقوع الحرائق والانفجارات أو وفاة الكثير من الناس </a:t>
            </a:r>
            <a:r>
              <a:rPr lang="ar-SA" dirty="0" smtClean="0">
                <a:ln>
                  <a:solidFill>
                    <a:srgbClr val="6600CC"/>
                  </a:solidFill>
                </a:ln>
                <a:solidFill>
                  <a:srgbClr val="6600CC"/>
                </a:solidFill>
              </a:rPr>
              <a:t>.</a:t>
            </a:r>
            <a:endParaRPr lang="en-US" dirty="0">
              <a:ln>
                <a:solidFill>
                  <a:srgbClr val="6600CC"/>
                </a:solidFill>
              </a:ln>
              <a:solidFill>
                <a:srgbClr val="6600CC"/>
              </a:solidFill>
            </a:endParaRPr>
          </a:p>
        </p:txBody>
      </p:sp>
      <p:sp>
        <p:nvSpPr>
          <p:cNvPr id="7" name="مربع نص 6"/>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81164458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84784"/>
            <a:ext cx="8478180" cy="4031873"/>
          </a:xfrm>
          <a:prstGeom prst="rect">
            <a:avLst/>
          </a:prstGeom>
        </p:spPr>
        <p:txBody>
          <a:bodyPr wrap="square">
            <a:spAutoFit/>
          </a:bodyPr>
          <a:lstStyle/>
          <a:p>
            <a:r>
              <a:rPr lang="ar-SA" sz="3200" b="1" dirty="0">
                <a:solidFill>
                  <a:schemeClr val="accent1">
                    <a:lumMod val="75000"/>
                  </a:schemeClr>
                </a:solidFill>
              </a:rPr>
              <a:t>مسـببات الحـوادث الكـهربائـية:</a:t>
            </a:r>
            <a:endParaRPr lang="en-US" sz="3200" b="1" dirty="0">
              <a:solidFill>
                <a:schemeClr val="accent1">
                  <a:lumMod val="75000"/>
                </a:schemeClr>
              </a:solidFill>
            </a:endParaRPr>
          </a:p>
          <a:p>
            <a:r>
              <a:rPr lang="ar-EG" sz="2800" b="1" dirty="0" smtClean="0">
                <a:solidFill>
                  <a:srgbClr val="FF0000"/>
                </a:solidFill>
              </a:rPr>
              <a:t>ضعي علامة(×)أمام السلوكيات المسببة للحوادث الكهربائية فيما يلي:</a:t>
            </a:r>
            <a:endParaRPr lang="en-US" sz="2800" b="1" dirty="0">
              <a:solidFill>
                <a:srgbClr val="FF0000"/>
              </a:solidFill>
            </a:endParaRPr>
          </a:p>
          <a:p>
            <a:r>
              <a:rPr lang="ar-SA" sz="2800" dirty="0"/>
              <a:t>1-مناسبة التوصيلات الكهربائية للتيار المار بها.</a:t>
            </a:r>
            <a:endParaRPr lang="en-US" sz="2800" dirty="0"/>
          </a:p>
          <a:p>
            <a:r>
              <a:rPr lang="ar-SA" sz="2800" b="1" dirty="0">
                <a:solidFill>
                  <a:srgbClr val="00B050"/>
                </a:solidFill>
              </a:rPr>
              <a:t>2-تمديد أسلاك كهربائية عبر الأبواب أو النوافذ</a:t>
            </a:r>
            <a:r>
              <a:rPr lang="ar-SA" sz="2800" b="1" dirty="0" smtClean="0">
                <a:solidFill>
                  <a:srgbClr val="00B050"/>
                </a:solidFill>
              </a:rPr>
              <a:t>.</a:t>
            </a:r>
            <a:r>
              <a:rPr lang="ar-EG" sz="2800" b="1" dirty="0">
                <a:solidFill>
                  <a:srgbClr val="FF0000"/>
                </a:solidFill>
              </a:rPr>
              <a:t> </a:t>
            </a:r>
            <a:r>
              <a:rPr lang="ar-SA" sz="2800" b="1" dirty="0" smtClean="0">
                <a:solidFill>
                  <a:srgbClr val="FF0000"/>
                </a:solidFill>
              </a:rPr>
              <a:t>                  </a:t>
            </a:r>
            <a:r>
              <a:rPr lang="ar-EG" sz="2800" b="1" dirty="0" smtClean="0">
                <a:solidFill>
                  <a:srgbClr val="FF0000"/>
                </a:solidFill>
              </a:rPr>
              <a:t>×</a:t>
            </a:r>
            <a:endParaRPr lang="en-US" sz="2800" b="1" dirty="0">
              <a:solidFill>
                <a:srgbClr val="00B050"/>
              </a:solidFill>
            </a:endParaRPr>
          </a:p>
          <a:p>
            <a:r>
              <a:rPr lang="ar-SA" sz="2800" dirty="0"/>
              <a:t>3-وضع أسلاك التوصيلات الكهربائية في أنابيب معزولة .</a:t>
            </a:r>
            <a:endParaRPr lang="en-US" sz="2800" dirty="0"/>
          </a:p>
          <a:p>
            <a:r>
              <a:rPr lang="ar-SA" sz="2800" b="1" dirty="0">
                <a:solidFill>
                  <a:srgbClr val="00B050"/>
                </a:solidFill>
              </a:rPr>
              <a:t>4-تحميل المقابس الكهربائية فوق طاقتها</a:t>
            </a:r>
            <a:r>
              <a:rPr lang="ar-SA" sz="2800" b="1" dirty="0" smtClean="0">
                <a:solidFill>
                  <a:srgbClr val="00B050"/>
                </a:solidFill>
              </a:rPr>
              <a:t>.                          </a:t>
            </a:r>
            <a:r>
              <a:rPr lang="ar-EG" sz="2800" b="1" dirty="0" smtClean="0">
                <a:solidFill>
                  <a:srgbClr val="FF0000"/>
                </a:solidFill>
              </a:rPr>
              <a:t>×</a:t>
            </a:r>
            <a:r>
              <a:rPr lang="ar-SA" sz="2800" b="1" dirty="0" smtClean="0">
                <a:solidFill>
                  <a:srgbClr val="00B050"/>
                </a:solidFill>
              </a:rPr>
              <a:t> </a:t>
            </a:r>
            <a:endParaRPr lang="en-US" sz="2800" b="1" dirty="0">
              <a:solidFill>
                <a:srgbClr val="00B050"/>
              </a:solidFill>
            </a:endParaRPr>
          </a:p>
          <a:p>
            <a:r>
              <a:rPr lang="ar-SA" sz="2800" b="1" dirty="0">
                <a:solidFill>
                  <a:srgbClr val="00B050"/>
                </a:solidFill>
              </a:rPr>
              <a:t>5-لمس الأجهزة الكهربائية والأيدي مبتلة بالماء</a:t>
            </a:r>
            <a:r>
              <a:rPr lang="ar-SA" sz="2800" b="1" dirty="0" smtClean="0">
                <a:solidFill>
                  <a:srgbClr val="00B050"/>
                </a:solidFill>
              </a:rPr>
              <a:t>.                  </a:t>
            </a:r>
            <a:r>
              <a:rPr lang="ar-EG" sz="2800" b="1" dirty="0" smtClean="0">
                <a:solidFill>
                  <a:srgbClr val="FF0000"/>
                </a:solidFill>
              </a:rPr>
              <a:t>×</a:t>
            </a:r>
            <a:endParaRPr lang="en-US" sz="2800" b="1" dirty="0">
              <a:solidFill>
                <a:srgbClr val="00B050"/>
              </a:solidFill>
            </a:endParaRPr>
          </a:p>
          <a:p>
            <a:r>
              <a:rPr lang="ar-SA" sz="2800" dirty="0"/>
              <a:t>6-فصل التيار الكهربائي أثناء إجراء أعمال الصيانة والإصلاح.</a:t>
            </a:r>
            <a:endParaRPr lang="en-US" sz="2800" dirty="0"/>
          </a:p>
          <a:p>
            <a:r>
              <a:rPr lang="ar-SA" sz="2800" b="1" dirty="0">
                <a:solidFill>
                  <a:srgbClr val="00B050"/>
                </a:solidFill>
              </a:rPr>
              <a:t>7-ترك الأجهزة الكهربائية في وضع التشغيل مدة طويلة</a:t>
            </a:r>
            <a:r>
              <a:rPr lang="ar-SA" sz="2800" b="1" dirty="0" smtClean="0">
                <a:solidFill>
                  <a:srgbClr val="00B050"/>
                </a:solidFill>
              </a:rPr>
              <a:t>.         </a:t>
            </a:r>
            <a:r>
              <a:rPr lang="ar-EG" sz="2800" b="1" dirty="0" smtClean="0">
                <a:solidFill>
                  <a:srgbClr val="FF0000"/>
                </a:solidFill>
              </a:rPr>
              <a:t>×</a:t>
            </a:r>
            <a:endParaRPr lang="en-US" sz="2800" b="1" dirty="0">
              <a:solidFill>
                <a:srgbClr val="00B050"/>
              </a:solidFill>
            </a:endParaRPr>
          </a:p>
        </p:txBody>
      </p:sp>
      <p:sp>
        <p:nvSpPr>
          <p:cNvPr id="10" name="مربع نص 9"/>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184560581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1214414" y="1357298"/>
            <a:ext cx="7429552" cy="523220"/>
          </a:xfrm>
          <a:prstGeom prst="rect">
            <a:avLst/>
          </a:prstGeom>
          <a:noFill/>
        </p:spPr>
        <p:txBody>
          <a:bodyPr wrap="square" rtlCol="1">
            <a:spAutoFit/>
          </a:bodyPr>
          <a:lstStyle/>
          <a:p>
            <a:r>
              <a:rPr lang="ar-EG" sz="2800" b="1" dirty="0" smtClean="0">
                <a:solidFill>
                  <a:srgbClr val="FF0000"/>
                </a:solidFill>
              </a:rPr>
              <a:t>اكتبي السبب أو النتيجة المفقودة في الجدول التالي:</a:t>
            </a:r>
            <a:endParaRPr lang="ar-EG" sz="2800" b="1" dirty="0">
              <a:solidFill>
                <a:srgbClr val="FF0000"/>
              </a:solidFill>
            </a:endParaRPr>
          </a:p>
        </p:txBody>
      </p:sp>
      <p:sp>
        <p:nvSpPr>
          <p:cNvPr id="7" name="مستطيل 6"/>
          <p:cNvSpPr/>
          <p:nvPr/>
        </p:nvSpPr>
        <p:spPr>
          <a:xfrm>
            <a:off x="4857752" y="1928802"/>
            <a:ext cx="3786214" cy="421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ar-EG" sz="2800" b="1" dirty="0" smtClean="0">
                <a:solidFill>
                  <a:srgbClr val="FF0000"/>
                </a:solidFill>
                <a:effectLst>
                  <a:glow rad="63500">
                    <a:schemeClr val="accent5">
                      <a:satMod val="175000"/>
                      <a:alpha val="40000"/>
                    </a:schemeClr>
                  </a:glow>
                </a:effectLst>
              </a:rPr>
              <a:t>السبب</a:t>
            </a:r>
          </a:p>
          <a:p>
            <a:r>
              <a:rPr lang="ar-SA" sz="2400" b="1" dirty="0" smtClean="0">
                <a:solidFill>
                  <a:srgbClr val="00B050"/>
                </a:solidFill>
              </a:rPr>
              <a:t>لمس </a:t>
            </a:r>
            <a:r>
              <a:rPr lang="ar-SA" sz="2400" b="1" dirty="0">
                <a:solidFill>
                  <a:srgbClr val="00B050"/>
                </a:solidFill>
              </a:rPr>
              <a:t>الأجهزة الكهربائية والأيدي مبتلة بالماء.                  </a:t>
            </a:r>
            <a:endParaRPr lang="en-US" sz="2400" b="1" dirty="0">
              <a:solidFill>
                <a:srgbClr val="00B050"/>
              </a:solidFill>
            </a:endParaRPr>
          </a:p>
          <a:p>
            <a:r>
              <a:rPr lang="ar-EG" sz="2400" b="1" dirty="0" smtClean="0">
                <a:solidFill>
                  <a:srgbClr val="002060"/>
                </a:solidFill>
              </a:rPr>
              <a:t>-</a:t>
            </a:r>
            <a:r>
              <a:rPr lang="ar-EG" sz="2400" b="1" dirty="0" smtClean="0">
                <a:solidFill>
                  <a:srgbClr val="002060"/>
                </a:solidFill>
              </a:rPr>
              <a:t>تمديد الأسلاك الكهربائية بالقرب من الأفران.</a:t>
            </a:r>
          </a:p>
          <a:p>
            <a:r>
              <a:rPr lang="ar-SA" sz="2400" b="1" dirty="0">
                <a:solidFill>
                  <a:srgbClr val="00B050"/>
                </a:solidFill>
              </a:rPr>
              <a:t>7-ترك الأجهزة الكهربائية في وضع التشغيل مدة طويلة. </a:t>
            </a:r>
            <a:endParaRPr lang="ar-SA" sz="2400" b="1" dirty="0" smtClean="0">
              <a:solidFill>
                <a:srgbClr val="00B050"/>
              </a:solidFill>
            </a:endParaRPr>
          </a:p>
          <a:p>
            <a:r>
              <a:rPr lang="ar-EG" sz="2400" b="1" dirty="0" smtClean="0">
                <a:solidFill>
                  <a:schemeClr val="accent6">
                    <a:lumMod val="75000"/>
                  </a:schemeClr>
                </a:solidFill>
              </a:rPr>
              <a:t>- </a:t>
            </a:r>
            <a:r>
              <a:rPr lang="ar-EG" sz="2400" b="1" dirty="0" smtClean="0">
                <a:solidFill>
                  <a:schemeClr val="accent6">
                    <a:lumMod val="75000"/>
                  </a:schemeClr>
                </a:solidFill>
              </a:rPr>
              <a:t>شراء الأجهزة الكهربائية الرديئة والرخيصة الثمن.</a:t>
            </a:r>
            <a:endParaRPr lang="ar-EG" sz="2400" b="1" dirty="0">
              <a:solidFill>
                <a:schemeClr val="accent6">
                  <a:lumMod val="75000"/>
                </a:schemeClr>
              </a:solidFill>
            </a:endParaRPr>
          </a:p>
        </p:txBody>
      </p:sp>
      <p:sp>
        <p:nvSpPr>
          <p:cNvPr id="8" name="مستطيل 7"/>
          <p:cNvSpPr/>
          <p:nvPr/>
        </p:nvSpPr>
        <p:spPr>
          <a:xfrm>
            <a:off x="428596" y="1928802"/>
            <a:ext cx="3786214" cy="421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ar-EG" sz="2800" b="1" dirty="0" smtClean="0">
                <a:solidFill>
                  <a:srgbClr val="FF0000"/>
                </a:solidFill>
                <a:effectLst>
                  <a:glow rad="63500">
                    <a:schemeClr val="accent5">
                      <a:satMod val="175000"/>
                      <a:alpha val="40000"/>
                    </a:schemeClr>
                  </a:glow>
                </a:effectLst>
              </a:rPr>
              <a:t>النتيجة</a:t>
            </a:r>
            <a:endParaRPr lang="ar-EG" sz="2400" b="1" dirty="0" smtClean="0">
              <a:solidFill>
                <a:srgbClr val="FF0000"/>
              </a:solidFill>
              <a:effectLst>
                <a:glow rad="63500">
                  <a:schemeClr val="accent5">
                    <a:satMod val="175000"/>
                    <a:alpha val="40000"/>
                  </a:schemeClr>
                </a:glow>
              </a:effectLst>
            </a:endParaRPr>
          </a:p>
          <a:p>
            <a:pPr algn="ctr"/>
            <a:r>
              <a:rPr lang="ar-EG" sz="2400" b="1" dirty="0" smtClean="0"/>
              <a:t>يؤدي إلى حدوث الصعقات الكهربائية.</a:t>
            </a:r>
          </a:p>
          <a:p>
            <a:pPr algn="ctr"/>
            <a:r>
              <a:rPr lang="ar-SA" sz="2400" b="1" dirty="0" smtClean="0">
                <a:solidFill>
                  <a:schemeClr val="tx2">
                    <a:lumMod val="75000"/>
                  </a:schemeClr>
                </a:solidFill>
              </a:rPr>
              <a:t>يجعل الاسلاك تنصهر ويسبب حريق.</a:t>
            </a:r>
          </a:p>
          <a:p>
            <a:pPr algn="ctr"/>
            <a:endParaRPr lang="ar-EG" sz="2400" b="1" dirty="0" smtClean="0">
              <a:solidFill>
                <a:schemeClr val="tx2">
                  <a:lumMod val="75000"/>
                </a:schemeClr>
              </a:solidFill>
            </a:endParaRPr>
          </a:p>
          <a:p>
            <a:pPr algn="ctr">
              <a:buFontTx/>
              <a:buChar char="-"/>
            </a:pPr>
            <a:r>
              <a:rPr lang="ar-EG" sz="2400" b="1" dirty="0" smtClean="0">
                <a:solidFill>
                  <a:schemeClr val="accent3">
                    <a:lumMod val="50000"/>
                  </a:schemeClr>
                </a:solidFill>
              </a:rPr>
              <a:t>يجعل الأسلاك تنسحق وقابلة للاشتعال</a:t>
            </a:r>
            <a:r>
              <a:rPr lang="ar-EG" sz="2400" b="1" dirty="0" smtClean="0">
                <a:solidFill>
                  <a:schemeClr val="accent3">
                    <a:lumMod val="50000"/>
                  </a:schemeClr>
                </a:solidFill>
              </a:rPr>
              <a:t>.</a:t>
            </a:r>
            <a:endParaRPr lang="ar-SA" sz="2400" b="1" dirty="0" smtClean="0">
              <a:solidFill>
                <a:schemeClr val="accent3">
                  <a:lumMod val="50000"/>
                </a:schemeClr>
              </a:solidFill>
            </a:endParaRPr>
          </a:p>
          <a:p>
            <a:pPr algn="ctr">
              <a:buFontTx/>
              <a:buChar char="-"/>
            </a:pPr>
            <a:endParaRPr lang="ar-EG" sz="2400" b="1" dirty="0" smtClean="0">
              <a:solidFill>
                <a:schemeClr val="accent3">
                  <a:lumMod val="50000"/>
                </a:schemeClr>
              </a:solidFill>
            </a:endParaRPr>
          </a:p>
          <a:p>
            <a:pPr algn="ctr"/>
            <a:r>
              <a:rPr lang="ar-SA" sz="2400" b="1" dirty="0" smtClean="0"/>
              <a:t>ضياع المال والجهد والوقت.</a:t>
            </a:r>
            <a:endParaRPr lang="ar-EG" sz="2400" b="1" dirty="0" smtClean="0"/>
          </a:p>
          <a:p>
            <a:pPr algn="ctr">
              <a:buFontTx/>
              <a:buChar char="-"/>
            </a:pPr>
            <a:endParaRPr lang="ar-EG" sz="2400" b="1" dirty="0" smtClean="0"/>
          </a:p>
          <a:p>
            <a:pPr algn="ctr"/>
            <a:endParaRPr lang="ar-EG" sz="2400" b="1" dirty="0" smtClean="0"/>
          </a:p>
          <a:p>
            <a:pPr algn="ctr"/>
            <a:endParaRPr lang="ar-EG" sz="2400" b="1" dirty="0" smtClean="0"/>
          </a:p>
        </p:txBody>
      </p:sp>
    </p:spTree>
    <p:custDataLst>
      <p:tags r:id="rId1"/>
    </p:custDataLst>
    <p:extLst>
      <p:ext uri="{BB962C8B-B14F-4D97-AF65-F5344CB8AC3E}">
        <p14:creationId xmlns:p14="http://schemas.microsoft.com/office/powerpoint/2010/main" val="1555059426"/>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688952" y="1187368"/>
            <a:ext cx="7488832" cy="2862322"/>
          </a:xfrm>
          <a:prstGeom prst="rect">
            <a:avLst/>
          </a:prstGeom>
        </p:spPr>
        <p:txBody>
          <a:bodyPr wrap="square">
            <a:spAutoFit/>
          </a:bodyPr>
          <a:lstStyle/>
          <a:p>
            <a:pPr rtl="0"/>
            <a:r>
              <a:rPr lang="ar-SA" sz="3600" b="1" dirty="0">
                <a:ln w="10541" cmpd="sng">
                  <a:solidFill>
                    <a:srgbClr val="FF0000"/>
                  </a:solidFill>
                  <a:prstDash val="solid"/>
                </a:ln>
                <a:solidFill>
                  <a:srgbClr val="FF0000"/>
                </a:solidFill>
              </a:rPr>
              <a:t> </a:t>
            </a:r>
            <a:r>
              <a:rPr lang="ar-SA" sz="3600" b="1" dirty="0" smtClean="0">
                <a:ln w="10541" cmpd="sng">
                  <a:solidFill>
                    <a:srgbClr val="FF0000"/>
                  </a:solidFill>
                  <a:prstDash val="solid"/>
                </a:ln>
                <a:solidFill>
                  <a:srgbClr val="FF0000"/>
                </a:solidFill>
              </a:rPr>
              <a:t>اسردي </a:t>
            </a:r>
            <a:r>
              <a:rPr lang="ar-SA" sz="3600" b="1" dirty="0">
                <a:ln w="10541" cmpd="sng">
                  <a:solidFill>
                    <a:srgbClr val="FF0000"/>
                  </a:solidFill>
                  <a:prstDash val="solid"/>
                </a:ln>
                <a:solidFill>
                  <a:srgbClr val="FF0000"/>
                </a:solidFill>
              </a:rPr>
              <a:t>قصة واقعية عن </a:t>
            </a:r>
            <a:r>
              <a:rPr lang="ar-EG" sz="3600" b="1" dirty="0" smtClean="0">
                <a:ln w="10541" cmpd="sng">
                  <a:solidFill>
                    <a:srgbClr val="FF0000"/>
                  </a:solidFill>
                  <a:prstDash val="solid"/>
                </a:ln>
                <a:solidFill>
                  <a:srgbClr val="FF0000"/>
                </a:solidFill>
              </a:rPr>
              <a:t>حوادث وقعت نتيجة سوء استخدام بعض الأجهزة الكهربائية كالمدافئ,ثم عبري عن رأيك في تلك الأخطاء بأسلوك الخاص</a:t>
            </a:r>
            <a:r>
              <a:rPr lang="ar-SA" dirty="0" smtClean="0">
                <a:ln>
                  <a:solidFill>
                    <a:srgbClr val="FF0000"/>
                  </a:solidFill>
                </a:ln>
                <a:solidFill>
                  <a:srgbClr val="FF0000"/>
                </a:solidFill>
              </a:rPr>
              <a:t>. </a:t>
            </a:r>
          </a:p>
          <a:p>
            <a:pPr rtl="0"/>
            <a:r>
              <a:rPr lang="ar-SA" dirty="0" smtClean="0">
                <a:ln>
                  <a:solidFill>
                    <a:srgbClr val="FF0000"/>
                  </a:solidFill>
                </a:ln>
                <a:solidFill>
                  <a:srgbClr val="002060"/>
                </a:solidFill>
              </a:rPr>
              <a:t>قمت بترك جوالي علي الشاحن فترة طويلة فتم انفجاره وتسبب حريق.</a:t>
            </a:r>
            <a:endParaRPr lang="ar-SA" dirty="0" smtClean="0">
              <a:ln>
                <a:solidFill>
                  <a:srgbClr val="FF0000"/>
                </a:solidFill>
              </a:ln>
              <a:solidFill>
                <a:srgbClr val="002060"/>
              </a:solidFill>
            </a:endParaRPr>
          </a:p>
          <a:p>
            <a:pPr rtl="0"/>
            <a:endParaRPr lang="en-US" dirty="0">
              <a:ln>
                <a:solidFill>
                  <a:srgbClr val="FF0000"/>
                </a:solidFill>
              </a:ln>
              <a:solidFill>
                <a:srgbClr val="FF0000"/>
              </a:solidFill>
            </a:endParaRPr>
          </a:p>
        </p:txBody>
      </p:sp>
      <p:sp>
        <p:nvSpPr>
          <p:cNvPr id="5" name="مستطيل 5"/>
          <p:cNvSpPr/>
          <p:nvPr/>
        </p:nvSpPr>
        <p:spPr>
          <a:xfrm>
            <a:off x="1688952" y="5085184"/>
            <a:ext cx="7488832" cy="1323439"/>
          </a:xfrm>
          <a:prstGeom prst="rect">
            <a:avLst/>
          </a:prstGeom>
        </p:spPr>
        <p:txBody>
          <a:bodyPr wrap="square">
            <a:spAutoFit/>
          </a:bodyPr>
          <a:lstStyle/>
          <a:p>
            <a:r>
              <a:rPr lang="ar-EG" sz="4000" b="1" dirty="0" smtClean="0">
                <a:solidFill>
                  <a:srgbClr val="002060"/>
                </a:solidFill>
              </a:rPr>
              <a:t>وضع الملاءات بجوار المدفئة مما يؤدي إلى نشوب الحرائق</a:t>
            </a:r>
            <a:endParaRPr lang="en-US" sz="2000" b="1" dirty="0">
              <a:solidFill>
                <a:srgbClr val="002060"/>
              </a:solidFill>
            </a:endParaRPr>
          </a:p>
        </p:txBody>
      </p:sp>
      <p:sp>
        <p:nvSpPr>
          <p:cNvPr id="8" name="مربع نص 4"/>
          <p:cNvSpPr txBox="1"/>
          <p:nvPr/>
        </p:nvSpPr>
        <p:spPr>
          <a:xfrm>
            <a:off x="1475656"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 7</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5296"/>
            <a:ext cx="2339752" cy="274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9420917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988840"/>
            <a:ext cx="7182544" cy="1815882"/>
          </a:xfrm>
          <a:prstGeom prst="rect">
            <a:avLst/>
          </a:prstGeom>
        </p:spPr>
        <p:txBody>
          <a:bodyPr wrap="square">
            <a:spAutoFit/>
          </a:bodyPr>
          <a:lstStyle/>
          <a:p>
            <a:pPr algn="justLow"/>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تذكري</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ضرورة الابتعاد عن لصق الأوراق الملونة أو الأشرطة على الأسلاك بغرض الزينة؛ حتى لا تكون سببًا في التقاط النار من أي شرر، أو ملامسة مصبـاح ساخن</a:t>
            </a:r>
            <a:r>
              <a:rPr lang="ar-SA" dirty="0" smtClean="0">
                <a:solidFill>
                  <a:schemeClr val="accent6">
                    <a:lumMod val="50000"/>
                  </a:schemeClr>
                </a:solidFill>
              </a:rPr>
              <a:t>.</a:t>
            </a:r>
            <a:endParaRPr lang="en-US" dirty="0">
              <a:solidFill>
                <a:schemeClr val="accent6">
                  <a:lumMod val="50000"/>
                </a:schemeClr>
              </a:solidFill>
            </a:endParaRPr>
          </a:p>
        </p:txBody>
      </p:sp>
      <p:sp>
        <p:nvSpPr>
          <p:cNvPr id="5" name="مستطيل 4"/>
          <p:cNvSpPr/>
          <p:nvPr/>
        </p:nvSpPr>
        <p:spPr>
          <a:xfrm>
            <a:off x="1071538" y="3804722"/>
            <a:ext cx="7215238" cy="1815882"/>
          </a:xfrm>
          <a:prstGeom prst="rect">
            <a:avLst/>
          </a:prstGeom>
        </p:spPr>
        <p:txBody>
          <a:bodyPr wrap="square">
            <a:spAutoFit/>
          </a:bodyPr>
          <a:lstStyle/>
          <a:p>
            <a:pPr algn="justLow"/>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انتبهي</a:t>
            </a:r>
            <a:r>
              <a:rPr lang="ar-SA" sz="2800" dirty="0"/>
              <a:t> </a:t>
            </a:r>
            <a:endParaRPr lang="en-US" sz="2800" dirty="0"/>
          </a:p>
          <a:p>
            <a:pPr algn="justLow"/>
            <a:r>
              <a:rPr lang="ar-SA" sz="2800" b="1" dirty="0">
                <a:solidFill>
                  <a:srgbClr val="C00000"/>
                </a:solidFill>
              </a:rPr>
              <a:t>إياكِ وملامسة محطات وأعمدة الإنارة في الشوارع؛ حتى لا تتعرضي لخطر الصعق الكهربائي، وخاصة في مواسم الأمطار.</a:t>
            </a:r>
            <a:endParaRPr lang="en-US" sz="2800" b="1" dirty="0">
              <a:solidFill>
                <a:srgbClr val="C00000"/>
              </a:solidFill>
            </a:endParaRPr>
          </a:p>
        </p:txBody>
      </p:sp>
      <p:sp>
        <p:nvSpPr>
          <p:cNvPr id="7" name="مربع نص 6"/>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34303247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988840"/>
            <a:ext cx="7182544" cy="2369880"/>
          </a:xfrm>
          <a:prstGeom prst="rect">
            <a:avLst/>
          </a:prstGeom>
        </p:spPr>
        <p:txBody>
          <a:bodyPr wrap="square">
            <a:spAutoFit/>
          </a:bodyPr>
          <a:lstStyle/>
          <a:p>
            <a:pPr algn="justLow"/>
            <a:r>
              <a:rPr lang="ar-SA" sz="3200" b="1" dirty="0">
                <a:solidFill>
                  <a:schemeClr val="accent4">
                    <a:lumMod val="50000"/>
                  </a:schemeClr>
                </a:solidFill>
              </a:rPr>
              <a:t>هل تعلمين :</a:t>
            </a:r>
            <a:endParaRPr lang="en-US" sz="3200" b="1" dirty="0">
              <a:solidFill>
                <a:schemeClr val="accent4">
                  <a:lumMod val="50000"/>
                </a:schemeClr>
              </a:solidFill>
            </a:endParaRPr>
          </a:p>
          <a:p>
            <a:pPr algn="justLow"/>
            <a:r>
              <a:rPr lang="ar-SA" sz="3200" b="1" dirty="0">
                <a:solidFill>
                  <a:srgbClr val="C00000"/>
                </a:solidFill>
              </a:rPr>
              <a:t>أن اجتماع الماء مع الكهرباء يشكل خطورة بالغة، لذلك يجب أن تكوني حذرة عند استعمال جهاز كهربائي في الحمام أو المطبخ.</a:t>
            </a:r>
            <a:endParaRPr lang="en-US" sz="3200" b="1" dirty="0">
              <a:solidFill>
                <a:srgbClr val="C00000"/>
              </a:solidFill>
            </a:endParaRPr>
          </a:p>
          <a:p>
            <a:pPr algn="justLow"/>
            <a:r>
              <a:rPr lang="ar-SA" sz="2000" dirty="0" smtClean="0">
                <a:solidFill>
                  <a:schemeClr val="accent6">
                    <a:lumMod val="50000"/>
                  </a:schemeClr>
                </a:solidFill>
              </a:rPr>
              <a:t>.</a:t>
            </a:r>
            <a:endParaRPr lang="en-US" sz="2000" dirty="0">
              <a:solidFill>
                <a:schemeClr val="accent6">
                  <a:lumMod val="50000"/>
                </a:schemeClr>
              </a:solidFill>
            </a:endParaRPr>
          </a:p>
        </p:txBody>
      </p:sp>
      <p:sp>
        <p:nvSpPr>
          <p:cNvPr id="5" name="مربع نص 4"/>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77603739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1482120"/>
            <a:ext cx="9144000" cy="2031325"/>
          </a:xfrm>
          <a:prstGeom prst="rect">
            <a:avLst/>
          </a:prstGeom>
        </p:spPr>
        <p:txBody>
          <a:bodyPr wrap="square">
            <a:spAutoFit/>
          </a:bodyPr>
          <a:lstStyle/>
          <a:p>
            <a:pPr algn="justLow"/>
            <a:r>
              <a:rPr lang="ar-EG" sz="3600" dirty="0" smtClean="0">
                <a:ln>
                  <a:solidFill>
                    <a:srgbClr val="FF0000"/>
                  </a:solidFill>
                </a:ln>
                <a:solidFill>
                  <a:srgbClr val="FF0000"/>
                </a:solidFill>
              </a:rPr>
              <a:t>بالتعاون مع زميلاتك في المجموعة ابحثي في مصادر التعلم المتنوعة حول مسببات الحوادث الكهربائية وأساليب الوقاية منها,ثم لخصيها في خريطة مفاهيم حائطية وعلقيها في صفك.</a:t>
            </a:r>
            <a:endParaRPr lang="en-US" sz="3600" dirty="0">
              <a:ln>
                <a:solidFill>
                  <a:srgbClr val="FF0000"/>
                </a:solidFill>
              </a:ln>
              <a:solidFill>
                <a:srgbClr val="FF0000"/>
              </a:solidFill>
            </a:endParaRPr>
          </a:p>
          <a:p>
            <a:pPr algn="justLow"/>
            <a:endParaRPr lang="en-US" dirty="0"/>
          </a:p>
        </p:txBody>
      </p:sp>
      <p:sp>
        <p:nvSpPr>
          <p:cNvPr id="5" name="مربع نص 4"/>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 8</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graphicFrame>
        <p:nvGraphicFramePr>
          <p:cNvPr id="2" name="رسم تخطيطي 1"/>
          <p:cNvGraphicFramePr/>
          <p:nvPr>
            <p:extLst>
              <p:ext uri="{D42A27DB-BD31-4B8C-83A1-F6EECF244321}">
                <p14:modId xmlns:p14="http://schemas.microsoft.com/office/powerpoint/2010/main" val="1884622557"/>
              </p:ext>
            </p:extLst>
          </p:nvPr>
        </p:nvGraphicFramePr>
        <p:xfrm>
          <a:off x="1403648" y="3140968"/>
          <a:ext cx="609600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60682243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484784"/>
            <a:ext cx="8262664" cy="1384995"/>
          </a:xfrm>
          <a:prstGeom prst="rect">
            <a:avLst/>
          </a:prstGeom>
        </p:spPr>
        <p:txBody>
          <a:bodyPr wrap="square">
            <a:spAutoFit/>
          </a:bodyPr>
          <a:lstStyle/>
          <a:p>
            <a:r>
              <a:rPr lang="ar-SA" sz="2800" b="1" dirty="0">
                <a:solidFill>
                  <a:srgbClr val="FE4844"/>
                </a:solidFill>
              </a:rPr>
              <a:t>حوادث الحريق</a:t>
            </a:r>
            <a:endParaRPr lang="en-US" sz="2800" b="1" dirty="0">
              <a:solidFill>
                <a:srgbClr val="FE4844"/>
              </a:solidFill>
            </a:endParaRPr>
          </a:p>
          <a:p>
            <a:r>
              <a:rPr lang="ar-SA" sz="2800" b="1" dirty="0">
                <a:solidFill>
                  <a:srgbClr val="7030A0"/>
                </a:solidFill>
              </a:rPr>
              <a:t>الحوادث المنزلية كثيرة، وتُعدّ الحرائق أكثرها تدميرًا، وهناك أسباب تقود إليها.</a:t>
            </a:r>
            <a:endParaRPr lang="en-US" sz="2800" b="1" dirty="0">
              <a:solidFill>
                <a:srgbClr val="7030A0"/>
              </a:solidFill>
            </a:endParaRPr>
          </a:p>
        </p:txBody>
      </p:sp>
      <p:sp>
        <p:nvSpPr>
          <p:cNvPr id="6" name="مربع نص 5"/>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4643438" y="2928934"/>
            <a:ext cx="3786214" cy="523220"/>
          </a:xfrm>
          <a:prstGeom prst="rect">
            <a:avLst/>
          </a:prstGeom>
          <a:solidFill>
            <a:schemeClr val="accent2">
              <a:lumMod val="40000"/>
              <a:lumOff val="60000"/>
            </a:schemeClr>
          </a:solidFill>
        </p:spPr>
        <p:txBody>
          <a:bodyPr wrap="square" rtlCol="1">
            <a:spAutoFit/>
          </a:bodyPr>
          <a:lstStyle/>
          <a:p>
            <a:r>
              <a:rPr lang="ar-EG" sz="2800" b="1" dirty="0" smtClean="0">
                <a:solidFill>
                  <a:srgbClr val="002060"/>
                </a:solidFill>
              </a:rPr>
              <a:t>أهم أسباب حدوث الحرائق: </a:t>
            </a:r>
            <a:endParaRPr lang="ar-EG" sz="2800" b="1" dirty="0">
              <a:solidFill>
                <a:srgbClr val="002060"/>
              </a:solidFill>
            </a:endParaRPr>
          </a:p>
        </p:txBody>
      </p:sp>
      <p:sp>
        <p:nvSpPr>
          <p:cNvPr id="9" name="مربع نص 8"/>
          <p:cNvSpPr txBox="1"/>
          <p:nvPr/>
        </p:nvSpPr>
        <p:spPr>
          <a:xfrm>
            <a:off x="500034" y="3500438"/>
            <a:ext cx="7429552" cy="2246769"/>
          </a:xfrm>
          <a:prstGeom prst="rect">
            <a:avLst/>
          </a:prstGeom>
          <a:noFill/>
        </p:spPr>
        <p:txBody>
          <a:bodyPr wrap="square" rtlCol="1">
            <a:spAutoFit/>
          </a:bodyPr>
          <a:lstStyle/>
          <a:p>
            <a:pPr marL="514350" indent="-514350">
              <a:buAutoNum type="arabicPeriod"/>
            </a:pPr>
            <a:r>
              <a:rPr lang="ar-EG" sz="2800" b="1" dirty="0" smtClean="0">
                <a:solidFill>
                  <a:srgbClr val="00B0F0"/>
                </a:solidFill>
              </a:rPr>
              <a:t>الجهل واللامبالاة.</a:t>
            </a:r>
          </a:p>
          <a:p>
            <a:pPr marL="514350" indent="-514350">
              <a:buAutoNum type="arabicPeriod"/>
            </a:pPr>
            <a:r>
              <a:rPr lang="ar-EG" sz="2800" b="1" dirty="0" smtClean="0">
                <a:solidFill>
                  <a:srgbClr val="00B0F0"/>
                </a:solidFill>
              </a:rPr>
              <a:t>تشبع المكان بالغازات القابلة للاشتعال.</a:t>
            </a:r>
          </a:p>
          <a:p>
            <a:pPr marL="514350" indent="-514350">
              <a:buAutoNum type="arabicPeriod"/>
            </a:pPr>
            <a:r>
              <a:rPr lang="ar-EG" sz="2800" b="1" dirty="0" smtClean="0">
                <a:solidFill>
                  <a:srgbClr val="00B0F0"/>
                </a:solidFill>
              </a:rPr>
              <a:t>العبث بالنار أو بالأجهزة الكهربائية.</a:t>
            </a:r>
          </a:p>
          <a:p>
            <a:pPr marL="514350" indent="-514350">
              <a:buAutoNum type="arabicPeriod"/>
            </a:pPr>
            <a:r>
              <a:rPr lang="ar-EG" sz="2800" b="1" dirty="0" smtClean="0">
                <a:solidFill>
                  <a:srgbClr val="00B0F0"/>
                </a:solidFill>
              </a:rPr>
              <a:t>وضع مواد سهلة الاشتعال بالقرب من النار.</a:t>
            </a:r>
          </a:p>
          <a:p>
            <a:pPr marL="514350" indent="-514350">
              <a:buAutoNum type="arabicPeriod"/>
            </a:pPr>
            <a:r>
              <a:rPr lang="ar-EG" sz="2800" b="1" dirty="0" smtClean="0">
                <a:solidFill>
                  <a:srgbClr val="00B0F0"/>
                </a:solidFill>
              </a:rPr>
              <a:t>الاستخدام الخاطئ للألعاب والنارية</a:t>
            </a:r>
            <a:endParaRPr lang="ar-EG" sz="2800" b="1" dirty="0">
              <a:solidFill>
                <a:srgbClr val="00B0F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56" y="2420888"/>
            <a:ext cx="2594769" cy="192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3148780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1446804"/>
            <a:ext cx="8286808" cy="4339650"/>
          </a:xfrm>
          <a:prstGeom prst="rect">
            <a:avLst/>
          </a:prstGeom>
        </p:spPr>
        <p:txBody>
          <a:bodyPr wrap="square">
            <a:spAutoFit/>
          </a:bodyPr>
          <a:lstStyle/>
          <a:p>
            <a:pPr algn="justLow"/>
            <a:r>
              <a:rPr lang="ar-SA" sz="3200" b="1" dirty="0">
                <a:solidFill>
                  <a:srgbClr val="FE4844"/>
                </a:solidFill>
              </a:rPr>
              <a:t>عند حدوث حريق - لا سمح الله - يجب اتباع الخطوات التالية</a:t>
            </a:r>
            <a:r>
              <a:rPr lang="ar-SA" sz="3200" b="1" dirty="0" smtClean="0">
                <a:solidFill>
                  <a:srgbClr val="FE4844"/>
                </a:solidFill>
              </a:rPr>
              <a:t>:</a:t>
            </a:r>
            <a:endParaRPr lang="ar-EG" sz="3200" b="1" dirty="0" smtClean="0">
              <a:solidFill>
                <a:srgbClr val="FE4844"/>
              </a:solidFill>
            </a:endParaRPr>
          </a:p>
          <a:p>
            <a:pPr algn="justLow"/>
            <a:r>
              <a:rPr lang="ar-SA" b="1" dirty="0">
                <a:solidFill>
                  <a:srgbClr val="FE4844"/>
                </a:solidFill>
              </a:rPr>
              <a:t> </a:t>
            </a:r>
            <a:endParaRPr lang="en-US" sz="800" b="1" dirty="0">
              <a:solidFill>
                <a:srgbClr val="FE4844"/>
              </a:solidFill>
            </a:endParaRPr>
          </a:p>
          <a:p>
            <a:pPr lvl="1" algn="justLow"/>
            <a:r>
              <a:rPr lang="ar-SA" sz="2800" b="1" dirty="0">
                <a:solidFill>
                  <a:srgbClr val="4E67C8"/>
                </a:solidFill>
              </a:rPr>
              <a:t>1 - إبلاغ الموجودين بحادث الحريق، مع سرعة إخلاء </a:t>
            </a:r>
            <a:r>
              <a:rPr lang="ar-SA" sz="2800" b="1" dirty="0" smtClean="0">
                <a:solidFill>
                  <a:srgbClr val="4E67C8"/>
                </a:solidFill>
              </a:rPr>
              <a:t>المكان</a:t>
            </a:r>
            <a:r>
              <a:rPr lang="ar-SA" sz="2800" b="1" dirty="0">
                <a:solidFill>
                  <a:srgbClr val="4E67C8"/>
                </a:solidFill>
              </a:rPr>
              <a:t> </a:t>
            </a:r>
            <a:r>
              <a:rPr lang="ar-SA" sz="2800" b="1" dirty="0" smtClean="0">
                <a:solidFill>
                  <a:srgbClr val="4E67C8"/>
                </a:solidFill>
              </a:rPr>
              <a:t>باستخدام </a:t>
            </a:r>
            <a:r>
              <a:rPr lang="ar-SA" sz="2800" b="1" dirty="0">
                <a:solidFill>
                  <a:srgbClr val="4E67C8"/>
                </a:solidFill>
              </a:rPr>
              <a:t>مخارج الطوارئ الآمنة.</a:t>
            </a:r>
            <a:endParaRPr lang="en-US" sz="2800" b="1" dirty="0">
              <a:solidFill>
                <a:srgbClr val="4E67C8"/>
              </a:solidFill>
            </a:endParaRPr>
          </a:p>
          <a:p>
            <a:pPr lvl="1" algn="justLow"/>
            <a:r>
              <a:rPr lang="ar-SA" sz="2800" b="1" dirty="0">
                <a:solidFill>
                  <a:srgbClr val="4E67C8"/>
                </a:solidFill>
              </a:rPr>
              <a:t>2 -فصل التيار الكهربائي من مصدره.</a:t>
            </a:r>
            <a:endParaRPr lang="en-US" sz="2800" b="1" dirty="0">
              <a:solidFill>
                <a:srgbClr val="4E67C8"/>
              </a:solidFill>
            </a:endParaRPr>
          </a:p>
          <a:p>
            <a:pPr lvl="1" algn="justLow"/>
            <a:r>
              <a:rPr lang="ar-SA" sz="2800" b="1" dirty="0">
                <a:solidFill>
                  <a:srgbClr val="4E67C8"/>
                </a:solidFill>
              </a:rPr>
              <a:t>3 -الاتصال بالدفاع المدني على الرقم </a:t>
            </a:r>
            <a:r>
              <a:rPr lang="ar-EG" sz="2800" b="1" dirty="0" smtClean="0">
                <a:solidFill>
                  <a:srgbClr val="4E67C8"/>
                </a:solidFill>
              </a:rPr>
              <a:t>الخاص بهم.</a:t>
            </a:r>
            <a:endParaRPr lang="en-US" sz="2800" b="1" dirty="0">
              <a:solidFill>
                <a:srgbClr val="4E67C8"/>
              </a:solidFill>
            </a:endParaRPr>
          </a:p>
          <a:p>
            <a:pPr lvl="1" algn="justLow"/>
            <a:r>
              <a:rPr lang="ar-SA" sz="2800" b="1" dirty="0">
                <a:solidFill>
                  <a:srgbClr val="4E67C8"/>
                </a:solidFill>
              </a:rPr>
              <a:t>4 -مكافحة الحريق بوسائل الإطفاء الأولية الموجودة ،</a:t>
            </a:r>
            <a:r>
              <a:rPr lang="ar-SA" sz="2800" b="1" dirty="0" smtClean="0">
                <a:solidFill>
                  <a:srgbClr val="4E67C8"/>
                </a:solidFill>
              </a:rPr>
              <a:t>مثل</a:t>
            </a:r>
            <a:r>
              <a:rPr lang="ar-EG" sz="2800" b="1" dirty="0" smtClean="0">
                <a:solidFill>
                  <a:srgbClr val="4E67C8"/>
                </a:solidFill>
              </a:rPr>
              <a:t>: طفاية الحريق.</a:t>
            </a:r>
            <a:endParaRPr lang="en-US" sz="2800" b="1" dirty="0">
              <a:solidFill>
                <a:srgbClr val="4E67C8"/>
              </a:solidFill>
            </a:endParaRPr>
          </a:p>
          <a:p>
            <a:pPr lvl="1" algn="justLow"/>
            <a:r>
              <a:rPr lang="ar-SA" sz="2800" b="1" dirty="0">
                <a:solidFill>
                  <a:srgbClr val="4E67C8"/>
                </a:solidFill>
              </a:rPr>
              <a:t>5 -تجنب الرجوع إلى موقع الحادث لأخذ أي شيء حتى ولو كان ثمينًا</a:t>
            </a:r>
            <a:r>
              <a:rPr lang="ar-SA" sz="2800" b="1" dirty="0" smtClean="0">
                <a:solidFill>
                  <a:srgbClr val="4E67C8"/>
                </a:solidFill>
              </a:rPr>
              <a:t>.</a:t>
            </a:r>
            <a:endParaRPr lang="en-US" sz="3200" b="1" dirty="0">
              <a:solidFill>
                <a:srgbClr val="4E67C8"/>
              </a:solidFill>
            </a:endParaRPr>
          </a:p>
        </p:txBody>
      </p:sp>
      <p:sp>
        <p:nvSpPr>
          <p:cNvPr id="5" name="مربع نص 4"/>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5603124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heel(1)">
                                      <p:cBhvr>
                                        <p:cTn id="15" dur="2000"/>
                                        <p:tgtEl>
                                          <p:spTgt spid="2">
                                            <p:txEl>
                                              <p:pRg st="2" end="2"/>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heel(1)">
                                      <p:cBhvr>
                                        <p:cTn id="18" dur="2000"/>
                                        <p:tgtEl>
                                          <p:spTgt spid="2">
                                            <p:txEl>
                                              <p:pRg st="3" end="3"/>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heel(1)">
                                      <p:cBhvr>
                                        <p:cTn id="21" dur="2000"/>
                                        <p:tgtEl>
                                          <p:spTgt spid="2">
                                            <p:txEl>
                                              <p:pRg st="4" end="4"/>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heel(1)">
                                      <p:cBhvr>
                                        <p:cTn id="24" dur="2000"/>
                                        <p:tgtEl>
                                          <p:spTgt spid="2">
                                            <p:txEl>
                                              <p:pRg st="5" end="5"/>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heel(1)">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4134" y="1285860"/>
            <a:ext cx="8149832" cy="4031873"/>
          </a:xfrm>
          <a:prstGeom prst="rect">
            <a:avLst/>
          </a:prstGeom>
        </p:spPr>
        <p:txBody>
          <a:bodyPr wrap="square">
            <a:spAutoFit/>
          </a:bodyPr>
          <a:lstStyle/>
          <a:p>
            <a:pPr algn="justLow"/>
            <a:r>
              <a:rPr lang="ar-SA" sz="2800" b="1" dirty="0">
                <a:solidFill>
                  <a:srgbClr val="00B050"/>
                </a:solidFill>
              </a:rPr>
              <a:t>الاسـتعداد للـطــوارئ</a:t>
            </a:r>
            <a:endParaRPr lang="en-US" sz="2800" b="1" dirty="0">
              <a:solidFill>
                <a:srgbClr val="00B050"/>
              </a:solidFill>
            </a:endParaRPr>
          </a:p>
          <a:p>
            <a:pPr algn="justLow"/>
            <a:r>
              <a:rPr lang="ar-SA" sz="2400" b="1" dirty="0">
                <a:solidFill>
                  <a:srgbClr val="FF0000"/>
                </a:solidFill>
              </a:rPr>
              <a:t>التجهيز لأي حدث </a:t>
            </a:r>
            <a:r>
              <a:rPr lang="ar-SA" sz="2400" b="1" dirty="0" smtClean="0">
                <a:solidFill>
                  <a:srgbClr val="FF0000"/>
                </a:solidFill>
              </a:rPr>
              <a:t>مفاجئا </a:t>
            </a:r>
            <a:r>
              <a:rPr lang="ar-SA" sz="2400" b="1" dirty="0">
                <a:solidFill>
                  <a:srgbClr val="FF0000"/>
                </a:solidFill>
              </a:rPr>
              <a:t>يحتاج إلى تصرف سريع وآمن</a:t>
            </a:r>
            <a:r>
              <a:rPr lang="ar-SA" sz="2400" b="1" dirty="0" smtClean="0">
                <a:solidFill>
                  <a:srgbClr val="FF0000"/>
                </a:solidFill>
              </a:rPr>
              <a:t>.</a:t>
            </a:r>
            <a:endParaRPr lang="ar-EG" sz="2400" b="1" dirty="0" smtClean="0">
              <a:solidFill>
                <a:srgbClr val="FF0000"/>
              </a:solidFill>
            </a:endParaRPr>
          </a:p>
          <a:p>
            <a:pPr algn="justLow"/>
            <a:r>
              <a:rPr lang="ar-SA" sz="2400" b="1" dirty="0" smtClean="0">
                <a:solidFill>
                  <a:srgbClr val="FF0000"/>
                </a:solidFill>
              </a:rPr>
              <a:t>خرجت </a:t>
            </a:r>
            <a:r>
              <a:rPr lang="ar-SA" sz="2400" b="1" dirty="0">
                <a:solidFill>
                  <a:srgbClr val="FF0000"/>
                </a:solidFill>
              </a:rPr>
              <a:t>أم عبد الرحمن ذات يوم وتركت أطفالها الصغار مع ابنتها الكبيرة </a:t>
            </a:r>
            <a:r>
              <a:rPr lang="ar-SA" sz="2400" b="1" dirty="0" smtClean="0">
                <a:solidFill>
                  <a:srgbClr val="FF0000"/>
                </a:solidFill>
              </a:rPr>
              <a:t>فوزية</a:t>
            </a:r>
            <a:r>
              <a:rPr lang="ar-EG" sz="2400" b="1" dirty="0" smtClean="0">
                <a:solidFill>
                  <a:srgbClr val="FF0000"/>
                </a:solidFill>
              </a:rPr>
              <a:t>، </a:t>
            </a:r>
            <a:r>
              <a:rPr lang="ar-SA" sz="2400" b="1" dirty="0" smtClean="0">
                <a:solidFill>
                  <a:srgbClr val="C00000"/>
                </a:solidFill>
              </a:rPr>
              <a:t>وحدث </a:t>
            </a:r>
            <a:r>
              <a:rPr lang="ar-SA" sz="2400" b="1" dirty="0">
                <a:solidFill>
                  <a:srgbClr val="C00000"/>
                </a:solidFill>
              </a:rPr>
              <a:t>مالم يكن في الحسبان فقد ابتلع الأخ الصغير قرشاً من الحديد مما آثار فزعها</a:t>
            </a:r>
            <a:r>
              <a:rPr lang="ar-SA" sz="2400" b="1" dirty="0" smtClean="0">
                <a:solidFill>
                  <a:srgbClr val="C00000"/>
                </a:solidFill>
              </a:rPr>
              <a:t>.</a:t>
            </a:r>
            <a:endParaRPr lang="ar-EG" sz="2400" b="1" dirty="0" smtClean="0">
              <a:solidFill>
                <a:srgbClr val="C00000"/>
              </a:solidFill>
            </a:endParaRPr>
          </a:p>
          <a:p>
            <a:pPr algn="justLow"/>
            <a:endParaRPr lang="en-US" sz="2800" b="1" dirty="0">
              <a:solidFill>
                <a:srgbClr val="C00000"/>
              </a:solidFill>
            </a:endParaRPr>
          </a:p>
          <a:p>
            <a:pPr algn="justLow"/>
            <a:r>
              <a:rPr lang="ar-SA" sz="2800" b="1" dirty="0">
                <a:solidFill>
                  <a:srgbClr val="92D050"/>
                </a:solidFill>
              </a:rPr>
              <a:t>- قدمي نصيحة لفوزية </a:t>
            </a:r>
            <a:r>
              <a:rPr lang="ar-SA" sz="2800" b="1" dirty="0" smtClean="0">
                <a:solidFill>
                  <a:srgbClr val="92D050"/>
                </a:solidFill>
              </a:rPr>
              <a:t>تساعدها على </a:t>
            </a:r>
            <a:r>
              <a:rPr lang="ar-SA" sz="2800" b="1" dirty="0">
                <a:solidFill>
                  <a:srgbClr val="92D050"/>
                </a:solidFill>
              </a:rPr>
              <a:t>حسن التصرف في هذه </a:t>
            </a:r>
            <a:r>
              <a:rPr lang="ar-SA" sz="2800" b="1" dirty="0" smtClean="0">
                <a:solidFill>
                  <a:srgbClr val="92D050"/>
                </a:solidFill>
              </a:rPr>
              <a:t>الحالة.</a:t>
            </a:r>
            <a:endParaRPr lang="en-US" sz="2800" b="1" dirty="0" smtClean="0">
              <a:solidFill>
                <a:srgbClr val="92D050"/>
              </a:solidFill>
            </a:endParaRPr>
          </a:p>
          <a:p>
            <a:pPr algn="justLow"/>
            <a:r>
              <a:rPr lang="ar-EG" sz="2400" b="1" dirty="0" smtClean="0">
                <a:solidFill>
                  <a:srgbClr val="FF0000"/>
                </a:solidFill>
              </a:rPr>
              <a:t>اصطحابه فوراً إلى المستشفى.</a:t>
            </a:r>
          </a:p>
          <a:p>
            <a:pPr algn="justLow"/>
            <a:r>
              <a:rPr lang="ar-SA" sz="2800" b="1" dirty="0" smtClean="0">
                <a:solidFill>
                  <a:schemeClr val="accent6">
                    <a:lumMod val="75000"/>
                  </a:schemeClr>
                </a:solidFill>
              </a:rPr>
              <a:t>- </a:t>
            </a:r>
            <a:r>
              <a:rPr lang="ar-SA" sz="2800" b="1" dirty="0">
                <a:solidFill>
                  <a:schemeClr val="accent6">
                    <a:lumMod val="75000"/>
                  </a:schemeClr>
                </a:solidFill>
              </a:rPr>
              <a:t>كيف يمكن لفوزية عدم تكرار حدوث ذلك لاحقاً؟</a:t>
            </a:r>
            <a:endParaRPr lang="en-US" sz="2800" b="1" dirty="0">
              <a:solidFill>
                <a:schemeClr val="accent6">
                  <a:lumMod val="75000"/>
                </a:schemeClr>
              </a:solidFill>
            </a:endParaRPr>
          </a:p>
          <a:p>
            <a:pPr algn="justLow"/>
            <a:r>
              <a:rPr lang="ar-EG" sz="2400" b="1" dirty="0" smtClean="0">
                <a:solidFill>
                  <a:srgbClr val="FF0000"/>
                </a:solidFill>
              </a:rPr>
              <a:t>عد</a:t>
            </a:r>
            <a:r>
              <a:rPr lang="ar-SA" sz="2400" b="1" dirty="0" smtClean="0">
                <a:solidFill>
                  <a:srgbClr val="FF0000"/>
                </a:solidFill>
              </a:rPr>
              <a:t>م</a:t>
            </a:r>
            <a:r>
              <a:rPr lang="ar-EG" sz="2400" b="1" dirty="0" smtClean="0">
                <a:solidFill>
                  <a:srgbClr val="FF0000"/>
                </a:solidFill>
              </a:rPr>
              <a:t> </a:t>
            </a:r>
            <a:r>
              <a:rPr lang="ar-EG" sz="2400" b="1" dirty="0" smtClean="0">
                <a:solidFill>
                  <a:srgbClr val="FF0000"/>
                </a:solidFill>
              </a:rPr>
              <a:t>ترك أشياء صغيرة بجوار الطفل</a:t>
            </a:r>
            <a:endParaRPr lang="en-US" sz="2400" b="1" dirty="0">
              <a:solidFill>
                <a:srgbClr val="FF0000"/>
              </a:solidFill>
            </a:endParaRPr>
          </a:p>
        </p:txBody>
      </p:sp>
      <p:sp>
        <p:nvSpPr>
          <p:cNvPr id="5" name="مربع نص 4"/>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42018991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1071538" y="1357298"/>
            <a:ext cx="7600928" cy="584775"/>
          </a:xfrm>
          <a:prstGeom prst="rect">
            <a:avLst/>
          </a:prstGeom>
          <a:noFill/>
        </p:spPr>
        <p:txBody>
          <a:bodyPr wrap="square" rtlCol="1">
            <a:spAutoFit/>
          </a:bodyPr>
          <a:lstStyle/>
          <a:p>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انتبهي: </a:t>
            </a:r>
            <a:r>
              <a:rPr lang="ar-EG" sz="3200" b="1" dirty="0" smtClean="0">
                <a:solidFill>
                  <a:srgbClr val="6600CC"/>
                </a:solidFill>
                <a:latin typeface="Traditional Arabic" panose="02020603050405020304" pitchFamily="18" charset="-78"/>
                <a:cs typeface="Traditional Arabic" panose="02020603050405020304" pitchFamily="18" charset="-78"/>
              </a:rPr>
              <a:t>معظم النار من مستصغر الشرر.</a:t>
            </a:r>
            <a:endParaRPr lang="ar-SA" sz="3200" b="1" dirty="0" smtClean="0">
              <a:solidFill>
                <a:srgbClr val="6600CC"/>
              </a:solidFill>
              <a:latin typeface="Traditional Arabic" panose="02020603050405020304" pitchFamily="18" charset="-78"/>
              <a:cs typeface="Traditional Arabic" panose="02020603050405020304" pitchFamily="18" charset="-78"/>
            </a:endParaRPr>
          </a:p>
        </p:txBody>
      </p:sp>
      <p:sp>
        <p:nvSpPr>
          <p:cNvPr id="10" name="مربع نص 9"/>
          <p:cNvSpPr txBox="1"/>
          <p:nvPr/>
        </p:nvSpPr>
        <p:spPr>
          <a:xfrm>
            <a:off x="4143372" y="2357430"/>
            <a:ext cx="4529094" cy="2062103"/>
          </a:xfrm>
          <a:prstGeom prst="rect">
            <a:avLst/>
          </a:prstGeom>
          <a:noFill/>
        </p:spPr>
        <p:txBody>
          <a:bodyPr wrap="square" rtlCol="1">
            <a:spAutoFit/>
          </a:bodyPr>
          <a:lstStyle/>
          <a:p>
            <a:pPr algn="justLow"/>
            <a:r>
              <a:rPr lang="ar-EG" sz="3200" b="1" dirty="0" smtClean="0">
                <a:solidFill>
                  <a:srgbClr val="002060"/>
                </a:solidFill>
                <a:latin typeface="Traditional Arabic" panose="02020603050405020304" pitchFamily="18" charset="-78"/>
                <a:cs typeface="Traditional Arabic" panose="02020603050405020304" pitchFamily="18" charset="-78"/>
              </a:rPr>
              <a:t>تأكدي من إحكام إغلاق مفاتيح الموقد بعد الانتهاء من استخدامه، مع إبقاء إبقاء أسطوانة الغاز دائمًا في وضع رأسي.</a:t>
            </a:r>
            <a:endParaRPr lang="ar-SA" sz="3200" b="1" dirty="0" smtClean="0">
              <a:solidFill>
                <a:srgbClr val="002060"/>
              </a:solidFill>
              <a:latin typeface="Traditional Arabic" panose="02020603050405020304" pitchFamily="18" charset="-78"/>
              <a:cs typeface="Traditional Arabic" panose="02020603050405020304" pitchFamily="18" charset="-78"/>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8010"/>
            <a:ext cx="3275856" cy="485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3040851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rcRect l="5468" t="17523" r="77344" b="12384"/>
          <a:stretch>
            <a:fillRect/>
          </a:stretch>
        </p:blipFill>
        <p:spPr>
          <a:xfrm>
            <a:off x="214282" y="2000240"/>
            <a:ext cx="1785950" cy="2922464"/>
          </a:xfrm>
          <a:prstGeom prst="rect">
            <a:avLst/>
          </a:prstGeom>
        </p:spPr>
      </p:pic>
      <p:sp>
        <p:nvSpPr>
          <p:cNvPr id="2" name="Rectangle 1"/>
          <p:cNvSpPr/>
          <p:nvPr/>
        </p:nvSpPr>
        <p:spPr>
          <a:xfrm>
            <a:off x="2214546" y="2285992"/>
            <a:ext cx="635536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b="1" dirty="0" smtClean="0"/>
              <a:t>عند حدوث تسرب للغاز يدخل في الفتحات الكهربية وعند إضاءة النور تحدث شرارة كهربية فيشتعل الغاز ويحترق المنزل</a:t>
            </a:r>
            <a:endParaRPr lang="en-US" sz="3200" b="1" dirty="0"/>
          </a:p>
        </p:txBody>
      </p:sp>
      <p:sp>
        <p:nvSpPr>
          <p:cNvPr id="7" name="مربع نص 6"/>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 9</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1107257" y="1571612"/>
            <a:ext cx="7565209" cy="584775"/>
          </a:xfrm>
          <a:prstGeom prst="rect">
            <a:avLst/>
          </a:prstGeom>
          <a:noFill/>
        </p:spPr>
        <p:txBody>
          <a:bodyPr wrap="square" rtlCol="1">
            <a:spAutoFit/>
          </a:bodyPr>
          <a:lstStyle/>
          <a:p>
            <a:pPr algn="justLow"/>
            <a:r>
              <a:rPr lang="ar-EG" sz="3200" b="1" dirty="0" smtClean="0">
                <a:solidFill>
                  <a:srgbClr val="002060"/>
                </a:solidFill>
                <a:latin typeface="Traditional Arabic" panose="02020603050405020304" pitchFamily="18" charset="-78"/>
                <a:cs typeface="Traditional Arabic" panose="02020603050405020304" pitchFamily="18" charset="-78"/>
              </a:rPr>
              <a:t>كيف تربط الكهرباء بحوادث حريق الغاز ؟وضحي ذلك.</a:t>
            </a:r>
            <a:endParaRPr lang="ar-SA" sz="3200" b="1" dirty="0" smtClean="0">
              <a:solidFill>
                <a:srgbClr val="002060"/>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31141830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571472" y="1357298"/>
            <a:ext cx="8100994" cy="584775"/>
          </a:xfrm>
          <a:prstGeom prst="rect">
            <a:avLst/>
          </a:prstGeom>
          <a:noFill/>
        </p:spPr>
        <p:txBody>
          <a:bodyPr wrap="square" rtlCol="1">
            <a:spAutoFit/>
          </a:bodyPr>
          <a:lstStyle/>
          <a:p>
            <a:pPr algn="justLow"/>
            <a:r>
              <a:rPr lang="ar-EG" sz="3200" b="1" dirty="0" smtClean="0">
                <a:solidFill>
                  <a:srgbClr val="002060"/>
                </a:solidFill>
                <a:latin typeface="Traditional Arabic" panose="02020603050405020304" pitchFamily="18" charset="-78"/>
                <a:cs typeface="Traditional Arabic" panose="02020603050405020304" pitchFamily="18" charset="-78"/>
              </a:rPr>
              <a:t>5. حوادث الاختناق:</a:t>
            </a:r>
            <a:endParaRPr lang="ar-SA" sz="3200" b="1" dirty="0" smtClean="0">
              <a:solidFill>
                <a:srgbClr val="002060"/>
              </a:solidFill>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571472" y="2000240"/>
            <a:ext cx="8100994" cy="3046988"/>
          </a:xfrm>
          <a:prstGeom prst="rect">
            <a:avLst/>
          </a:prstGeom>
          <a:noFill/>
        </p:spPr>
        <p:txBody>
          <a:bodyPr wrap="square" rtlCol="1">
            <a:spAutoFit/>
          </a:bodyPr>
          <a:lstStyle/>
          <a:p>
            <a:pPr algn="justLow"/>
            <a:r>
              <a:rPr lang="ar-EG" sz="3200" b="1" dirty="0" smtClean="0">
                <a:solidFill>
                  <a:srgbClr val="7030A0"/>
                </a:solidFill>
                <a:latin typeface="Traditional Arabic" panose="02020603050405020304" pitchFamily="18" charset="-78"/>
                <a:cs typeface="Traditional Arabic" panose="02020603050405020304" pitchFamily="18" charset="-78"/>
              </a:rPr>
              <a:t>تنتشر حوادث الاختناق بين الأطفال لأسباب عدة من أهمها:</a:t>
            </a:r>
          </a:p>
          <a:p>
            <a:pPr algn="justLow"/>
            <a:r>
              <a:rPr lang="ar-EG" sz="3200" b="1" dirty="0" smtClean="0">
                <a:solidFill>
                  <a:srgbClr val="00B0F0"/>
                </a:solidFill>
                <a:latin typeface="Traditional Arabic" panose="02020603050405020304" pitchFamily="18" charset="-78"/>
                <a:cs typeface="Traditional Arabic" panose="02020603050405020304" pitchFamily="18" charset="-78"/>
              </a:rPr>
              <a:t>	1. العبث بالعبوات الفارغة.</a:t>
            </a:r>
          </a:p>
          <a:p>
            <a:pPr algn="justLow"/>
            <a:r>
              <a:rPr lang="ar-EG" sz="3200" b="1" dirty="0" smtClean="0">
                <a:solidFill>
                  <a:srgbClr val="00B0F0"/>
                </a:solidFill>
                <a:latin typeface="Traditional Arabic" panose="02020603050405020304" pitchFamily="18" charset="-78"/>
                <a:cs typeface="Traditional Arabic" panose="02020603050405020304" pitchFamily="18" charset="-78"/>
              </a:rPr>
              <a:t>	2. ابتلاع قطع الحلوى أو الخرز أو البطاريات الصغيرة.</a:t>
            </a:r>
          </a:p>
          <a:p>
            <a:pPr algn="justLow"/>
            <a:r>
              <a:rPr lang="ar-EG" sz="3200" b="1" dirty="0" smtClean="0">
                <a:solidFill>
                  <a:srgbClr val="00B0F0"/>
                </a:solidFill>
                <a:latin typeface="Traditional Arabic" panose="02020603050405020304" pitchFamily="18" charset="-78"/>
                <a:cs typeface="Traditional Arabic" panose="02020603050405020304" pitchFamily="18" charset="-78"/>
              </a:rPr>
              <a:t>	3. اللعب داخل الخزائن والغسالات الفارغة غير المستعملة.</a:t>
            </a:r>
          </a:p>
          <a:p>
            <a:pPr algn="justLow"/>
            <a:r>
              <a:rPr lang="ar-EG" sz="3200" b="1" dirty="0" smtClean="0">
                <a:solidFill>
                  <a:srgbClr val="00B0F0"/>
                </a:solidFill>
                <a:latin typeface="Traditional Arabic" panose="02020603050405020304" pitchFamily="18" charset="-78"/>
                <a:cs typeface="Traditional Arabic" panose="02020603050405020304" pitchFamily="18" charset="-78"/>
              </a:rPr>
              <a:t>	4. وضع الوسادة حول الطفل وهو نائم.</a:t>
            </a:r>
          </a:p>
          <a:p>
            <a:pPr algn="justLow"/>
            <a:r>
              <a:rPr lang="ar-EG" sz="3200" b="1" dirty="0" smtClean="0">
                <a:solidFill>
                  <a:srgbClr val="00B0F0"/>
                </a:solidFill>
                <a:latin typeface="Traditional Arabic" panose="02020603050405020304" pitchFamily="18" charset="-78"/>
                <a:cs typeface="Traditional Arabic" panose="02020603050405020304" pitchFamily="18" charset="-78"/>
              </a:rPr>
              <a:t>	5. العبث بالحبال حول العنق.</a:t>
            </a:r>
            <a:endParaRPr lang="ar-SA" sz="3200" b="1" dirty="0" smtClean="0">
              <a:solidFill>
                <a:srgbClr val="00B0F0"/>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978471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14612" y="1507664"/>
            <a:ext cx="5583548" cy="3508653"/>
          </a:xfrm>
          <a:prstGeom prst="rect">
            <a:avLst/>
          </a:prstGeom>
        </p:spPr>
        <p:txBody>
          <a:bodyPr wrap="square">
            <a:spAutoFit/>
          </a:bodyPr>
          <a:lstStyle/>
          <a:p>
            <a:pPr algn="justLow"/>
            <a:r>
              <a:rPr lang="ar-SA" sz="3200" b="1" dirty="0" smtClean="0">
                <a:solidFill>
                  <a:srgbClr val="C00000"/>
                </a:solidFill>
              </a:rPr>
              <a:t>انتبهي</a:t>
            </a:r>
            <a:r>
              <a:rPr lang="en-US" sz="3200" b="1" dirty="0" smtClean="0">
                <a:solidFill>
                  <a:srgbClr val="C00000"/>
                </a:solidFill>
              </a:rPr>
              <a:t>:</a:t>
            </a:r>
          </a:p>
          <a:p>
            <a:pPr algn="justLow"/>
            <a:r>
              <a:rPr lang="ar-SA" sz="3200" b="1" dirty="0">
                <a:solidFill>
                  <a:srgbClr val="C00000"/>
                </a:solidFill>
              </a:rPr>
              <a:t> </a:t>
            </a:r>
            <a:endParaRPr lang="en-US" sz="2800" b="1" dirty="0">
              <a:solidFill>
                <a:srgbClr val="C00000"/>
              </a:solidFill>
            </a:endParaRPr>
          </a:p>
          <a:p>
            <a:pPr algn="justLow"/>
            <a:r>
              <a:rPr lang="ar-SA" sz="2800" b="1" dirty="0">
                <a:solidFill>
                  <a:srgbClr val="92D050"/>
                </a:solidFill>
              </a:rPr>
              <a:t>قد يرافق حوادث الحريق تصاعد دخان كثيف يؤدي إلى الاختناق، لذلك ينبغي منا </a:t>
            </a:r>
            <a:r>
              <a:rPr lang="ar-SA" sz="2800" b="1" dirty="0" err="1">
                <a:solidFill>
                  <a:srgbClr val="92D050"/>
                </a:solidFill>
              </a:rPr>
              <a:t>الحبو</a:t>
            </a:r>
            <a:r>
              <a:rPr lang="ar-SA" sz="2800" b="1" dirty="0">
                <a:solidFill>
                  <a:srgbClr val="92D050"/>
                </a:solidFill>
              </a:rPr>
              <a:t> عند عبور الطرقات الداخلية للمبنى؛ لكي نتحاشى كثافة الدخان.</a:t>
            </a:r>
            <a:endParaRPr lang="en-US" sz="2800" b="1" dirty="0">
              <a:solidFill>
                <a:srgbClr val="92D050"/>
              </a:solidFill>
            </a:endParaRPr>
          </a:p>
          <a:p>
            <a:pPr algn="justLow"/>
            <a:endParaRPr lang="en-US" sz="2800" b="1" dirty="0">
              <a:solidFill>
                <a:srgbClr val="92D050"/>
              </a:solidFill>
            </a:endParaRPr>
          </a:p>
          <a:p>
            <a:pPr algn="justLow"/>
            <a:r>
              <a:rPr lang="ar-SA" dirty="0" smtClean="0">
                <a:solidFill>
                  <a:schemeClr val="accent6">
                    <a:lumMod val="50000"/>
                  </a:schemeClr>
                </a:solidFill>
              </a:rPr>
              <a:t>.</a:t>
            </a:r>
            <a:endParaRPr lang="en-US" dirty="0">
              <a:solidFill>
                <a:schemeClr val="accent6">
                  <a:lumMod val="50000"/>
                </a:schemeClr>
              </a:solidFill>
            </a:endParaRPr>
          </a:p>
        </p:txBody>
      </p:sp>
      <p:pic>
        <p:nvPicPr>
          <p:cNvPr id="6" name="صورة 5" descr="vd1.jpg"/>
          <p:cNvPicPr/>
          <p:nvPr/>
        </p:nvPicPr>
        <p:blipFill>
          <a:blip r:embed="rId3">
            <a:extLst>
              <a:ext uri="{28A0092B-C50C-407E-A947-70E740481C1C}">
                <a14:useLocalDpi xmlns:a14="http://schemas.microsoft.com/office/drawing/2010/main" val="0"/>
              </a:ext>
            </a:extLst>
          </a:blip>
          <a:srcRect/>
          <a:stretch>
            <a:fillRect/>
          </a:stretch>
        </p:blipFill>
        <p:spPr bwMode="auto">
          <a:xfrm>
            <a:off x="142844" y="2428868"/>
            <a:ext cx="2500330" cy="2126252"/>
          </a:xfrm>
          <a:prstGeom prst="rect">
            <a:avLst/>
          </a:prstGeom>
          <a:noFill/>
          <a:ln>
            <a:noFill/>
          </a:ln>
        </p:spPr>
      </p:pic>
      <p:sp>
        <p:nvSpPr>
          <p:cNvPr id="8" name="مربع نص 7"/>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614631909"/>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071538" y="1484784"/>
            <a:ext cx="7604918" cy="4832092"/>
          </a:xfrm>
          <a:prstGeom prst="rect">
            <a:avLst/>
          </a:prstGeom>
          <a:noFill/>
        </p:spPr>
        <p:txBody>
          <a:bodyPr wrap="square" lIns="91440" tIns="45720" rIns="91440" bIns="45720">
            <a:spAutoFit/>
          </a:bodyPr>
          <a:lstStyle/>
          <a:p>
            <a:pPr algn="justLow"/>
            <a:r>
              <a:rPr lang="en-US" sz="3600" b="1" dirty="0"/>
              <a:t> </a:t>
            </a:r>
            <a:r>
              <a:rPr lang="ar-SA" sz="2800" b="1" dirty="0" smtClean="0">
                <a:solidFill>
                  <a:srgbClr val="FF0000"/>
                </a:solidFill>
              </a:rPr>
              <a:t>1-أكملي </a:t>
            </a:r>
            <a:r>
              <a:rPr lang="ar-SA" sz="2800" b="1" dirty="0">
                <a:solidFill>
                  <a:srgbClr val="FF0000"/>
                </a:solidFill>
              </a:rPr>
              <a:t>الجمل الآتية باختيار الكلمة المناسبة من بين الكلمات المعطاة</a:t>
            </a:r>
            <a:r>
              <a:rPr lang="ar-SA" sz="2800" b="1" dirty="0" smtClean="0">
                <a:solidFill>
                  <a:srgbClr val="FF0000"/>
                </a:solidFill>
              </a:rPr>
              <a:t>:</a:t>
            </a:r>
            <a:endParaRPr lang="ar-EG" sz="2800" b="1" dirty="0" smtClean="0">
              <a:solidFill>
                <a:srgbClr val="FF0000"/>
              </a:solidFill>
            </a:endParaRPr>
          </a:p>
          <a:p>
            <a:pPr algn="justLow"/>
            <a:endParaRPr lang="en-US" b="1" dirty="0">
              <a:solidFill>
                <a:srgbClr val="FF0000"/>
              </a:solidFill>
            </a:endParaRPr>
          </a:p>
          <a:p>
            <a:pPr lvl="1" algn="justLow"/>
            <a:r>
              <a:rPr lang="ar-SA" sz="2400" b="1" dirty="0">
                <a:solidFill>
                  <a:srgbClr val="002060"/>
                </a:solidFill>
              </a:rPr>
              <a:t>أ-الاستعداد للطوارئ يجعل </a:t>
            </a:r>
            <a:r>
              <a:rPr lang="ar-SA" sz="2400" b="1" dirty="0" smtClean="0">
                <a:solidFill>
                  <a:srgbClr val="002060"/>
                </a:solidFill>
              </a:rPr>
              <a:t>التصرف</a:t>
            </a:r>
            <a:r>
              <a:rPr lang="ar-EG" sz="2400" b="1" dirty="0" smtClean="0">
                <a:solidFill>
                  <a:srgbClr val="002060"/>
                </a:solidFill>
              </a:rPr>
              <a:t> </a:t>
            </a:r>
            <a:endParaRPr lang="en-US" sz="2400" b="1" dirty="0">
              <a:solidFill>
                <a:srgbClr val="002060"/>
              </a:solidFill>
            </a:endParaRPr>
          </a:p>
          <a:p>
            <a:pPr algn="justLow"/>
            <a:r>
              <a:rPr lang="ar-SA" sz="2400" b="1" dirty="0">
                <a:solidFill>
                  <a:srgbClr val="FE4844"/>
                </a:solidFill>
              </a:rPr>
              <a:t>بطيئاً </a:t>
            </a:r>
            <a:r>
              <a:rPr lang="ar-SA" sz="2400" b="1" dirty="0" smtClean="0">
                <a:solidFill>
                  <a:srgbClr val="FE4844"/>
                </a:solidFill>
              </a:rPr>
              <a:t>وسليماً</a:t>
            </a:r>
            <a:r>
              <a:rPr lang="ar-EG" sz="2400" b="1" dirty="0" smtClean="0"/>
              <a:t>		</a:t>
            </a:r>
            <a:r>
              <a:rPr lang="ar-SA" sz="2400" b="1" u="sng" dirty="0" smtClean="0">
                <a:solidFill>
                  <a:schemeClr val="accent4">
                    <a:lumMod val="75000"/>
                  </a:schemeClr>
                </a:solidFill>
              </a:rPr>
              <a:t>آمناً وسليماً</a:t>
            </a:r>
            <a:r>
              <a:rPr lang="ar-EG" sz="2400" b="1" dirty="0" smtClean="0"/>
              <a:t>		</a:t>
            </a:r>
            <a:r>
              <a:rPr lang="ar-SA" sz="2400" b="1" dirty="0" smtClean="0">
                <a:solidFill>
                  <a:srgbClr val="4E67C8"/>
                </a:solidFill>
              </a:rPr>
              <a:t>سريعاً </a:t>
            </a:r>
            <a:r>
              <a:rPr lang="ar-SA" sz="2400" b="1" dirty="0">
                <a:solidFill>
                  <a:srgbClr val="4E67C8"/>
                </a:solidFill>
              </a:rPr>
              <a:t>وغير </a:t>
            </a:r>
            <a:r>
              <a:rPr lang="ar-SA" sz="2400" b="1" dirty="0" smtClean="0">
                <a:solidFill>
                  <a:srgbClr val="4E67C8"/>
                </a:solidFill>
              </a:rPr>
              <a:t>آمناً</a:t>
            </a:r>
            <a:endParaRPr lang="ar-EG" sz="2400" b="1" dirty="0" smtClean="0">
              <a:solidFill>
                <a:srgbClr val="4E67C8"/>
              </a:solidFill>
            </a:endParaRPr>
          </a:p>
          <a:p>
            <a:pPr algn="justLow"/>
            <a:endParaRPr lang="en-US" sz="2400" b="1" dirty="0">
              <a:solidFill>
                <a:srgbClr val="4E67C8"/>
              </a:solidFill>
            </a:endParaRPr>
          </a:p>
          <a:p>
            <a:pPr lvl="1" algn="justLow"/>
            <a:r>
              <a:rPr lang="ar-SA" sz="2400" b="1" dirty="0">
                <a:solidFill>
                  <a:srgbClr val="002060"/>
                </a:solidFill>
              </a:rPr>
              <a:t>ب-من أهم أسباب الحرائق </a:t>
            </a:r>
            <a:endParaRPr lang="en-US" sz="2400" b="1" dirty="0">
              <a:solidFill>
                <a:srgbClr val="002060"/>
              </a:solidFill>
            </a:endParaRPr>
          </a:p>
          <a:p>
            <a:pPr algn="justLow"/>
            <a:r>
              <a:rPr lang="ar-SA" sz="2400" b="1" dirty="0" smtClean="0">
                <a:solidFill>
                  <a:srgbClr val="FE4844"/>
                </a:solidFill>
              </a:rPr>
              <a:t>الحرص</a:t>
            </a:r>
            <a:r>
              <a:rPr lang="ar-EG" sz="2400" b="1" dirty="0" smtClean="0"/>
              <a:t>			</a:t>
            </a:r>
            <a:r>
              <a:rPr lang="ar-SA" sz="2400" b="1" u="sng" dirty="0" smtClean="0">
                <a:solidFill>
                  <a:schemeClr val="accent4">
                    <a:lumMod val="75000"/>
                  </a:schemeClr>
                </a:solidFill>
              </a:rPr>
              <a:t>الجهل والإهمال</a:t>
            </a:r>
            <a:r>
              <a:rPr lang="ar-EG" sz="2400" b="1" dirty="0" smtClean="0">
                <a:solidFill>
                  <a:schemeClr val="accent4">
                    <a:lumMod val="75000"/>
                  </a:schemeClr>
                </a:solidFill>
              </a:rPr>
              <a:t>	</a:t>
            </a:r>
            <a:r>
              <a:rPr lang="ar-EG" sz="2400" b="1" dirty="0" smtClean="0"/>
              <a:t>	</a:t>
            </a:r>
            <a:r>
              <a:rPr lang="ar-SA" sz="2400" b="1" dirty="0" smtClean="0">
                <a:solidFill>
                  <a:srgbClr val="4E67C8"/>
                </a:solidFill>
              </a:rPr>
              <a:t>الصوم</a:t>
            </a:r>
            <a:endParaRPr lang="ar-EG" sz="2400" b="1" dirty="0" smtClean="0">
              <a:solidFill>
                <a:srgbClr val="4E67C8"/>
              </a:solidFill>
            </a:endParaRPr>
          </a:p>
          <a:p>
            <a:pPr lvl="1" algn="justLow"/>
            <a:endParaRPr lang="ar-EG" sz="2400" b="1" dirty="0" smtClean="0">
              <a:solidFill>
                <a:srgbClr val="4E67C8"/>
              </a:solidFill>
            </a:endParaRPr>
          </a:p>
          <a:p>
            <a:pPr lvl="1" algn="justLow"/>
            <a:r>
              <a:rPr lang="ar-SA" sz="2400" b="1" dirty="0" smtClean="0">
                <a:solidFill>
                  <a:srgbClr val="002060"/>
                </a:solidFill>
              </a:rPr>
              <a:t>ج-قد </a:t>
            </a:r>
            <a:r>
              <a:rPr lang="ar-SA" sz="2400" b="1" dirty="0">
                <a:solidFill>
                  <a:srgbClr val="002060"/>
                </a:solidFill>
              </a:rPr>
              <a:t>يؤدي السقوط على الرأس إلى </a:t>
            </a:r>
            <a:endParaRPr lang="en-US" sz="2400" b="1" dirty="0">
              <a:solidFill>
                <a:srgbClr val="002060"/>
              </a:solidFill>
            </a:endParaRPr>
          </a:p>
          <a:p>
            <a:pPr algn="justLow"/>
            <a:r>
              <a:rPr lang="ar-SA" sz="2400" b="1" dirty="0">
                <a:solidFill>
                  <a:srgbClr val="FE4844"/>
                </a:solidFill>
              </a:rPr>
              <a:t>سوء </a:t>
            </a:r>
            <a:r>
              <a:rPr lang="ar-SA" sz="2400" b="1" dirty="0" smtClean="0">
                <a:solidFill>
                  <a:srgbClr val="FE4844"/>
                </a:solidFill>
              </a:rPr>
              <a:t>الهضم</a:t>
            </a:r>
            <a:r>
              <a:rPr lang="ar-EG" sz="2400" b="1" dirty="0" smtClean="0">
                <a:solidFill>
                  <a:srgbClr val="FE4844"/>
                </a:solidFill>
              </a:rPr>
              <a:t> </a:t>
            </a:r>
            <a:r>
              <a:rPr lang="ar-EG" sz="2400" b="1" dirty="0" smtClean="0"/>
              <a:t>		</a:t>
            </a:r>
            <a:r>
              <a:rPr lang="ar-SA" sz="2400" b="1" dirty="0" smtClean="0">
                <a:solidFill>
                  <a:schemeClr val="accent4">
                    <a:lumMod val="75000"/>
                  </a:schemeClr>
                </a:solidFill>
              </a:rPr>
              <a:t>سقوط الشعر</a:t>
            </a:r>
            <a:r>
              <a:rPr lang="ar-EG" sz="2400" b="1" dirty="0" smtClean="0"/>
              <a:t>		</a:t>
            </a:r>
            <a:r>
              <a:rPr lang="ar-SA" sz="2400" b="1" u="sng" dirty="0" smtClean="0">
                <a:solidFill>
                  <a:srgbClr val="4E67C8"/>
                </a:solidFill>
              </a:rPr>
              <a:t>نـزيف </a:t>
            </a:r>
            <a:r>
              <a:rPr lang="ar-SA" sz="2400" b="1" u="sng" dirty="0">
                <a:solidFill>
                  <a:srgbClr val="4E67C8"/>
                </a:solidFill>
              </a:rPr>
              <a:t>داخلي</a:t>
            </a:r>
            <a:endParaRPr lang="en-US" sz="2400" b="1" u="sng" dirty="0">
              <a:solidFill>
                <a:srgbClr val="4E67C8"/>
              </a:solidFill>
            </a:endParaRPr>
          </a:p>
          <a:p>
            <a:pPr algn="justLow"/>
            <a:r>
              <a:rPr lang="ar-SA" sz="2400" b="1" dirty="0"/>
              <a:t> </a:t>
            </a:r>
            <a:endParaRPr lang="en-US" sz="2400" b="1" dirty="0"/>
          </a:p>
        </p:txBody>
      </p:sp>
      <p:grpSp>
        <p:nvGrpSpPr>
          <p:cNvPr id="5" name="مجموعة 4"/>
          <p:cNvGrpSpPr/>
          <p:nvPr/>
        </p:nvGrpSpPr>
        <p:grpSpPr>
          <a:xfrm>
            <a:off x="2000232" y="642918"/>
            <a:ext cx="5150664" cy="857256"/>
            <a:chOff x="5786446" y="1357298"/>
            <a:chExt cx="2507458" cy="542924"/>
          </a:xfrm>
        </p:grpSpPr>
        <p:sp>
          <p:nvSpPr>
            <p:cNvPr id="6" name="شكل حر 5"/>
            <p:cNvSpPr/>
            <p:nvPr/>
          </p:nvSpPr>
          <p:spPr>
            <a:xfrm>
              <a:off x="5786446" y="1357298"/>
              <a:ext cx="2507458" cy="542924"/>
            </a:xfrm>
            <a:custGeom>
              <a:avLst/>
              <a:gdLst>
                <a:gd name="connsiteX0" fmla="*/ 1234281 w 2293144"/>
                <a:gd name="connsiteY0" fmla="*/ 4762 h 542924"/>
                <a:gd name="connsiteX1" fmla="*/ 448469 w 2293144"/>
                <a:gd name="connsiteY1" fmla="*/ 23812 h 542924"/>
                <a:gd name="connsiteX2" fmla="*/ 138906 w 2293144"/>
                <a:gd name="connsiteY2" fmla="*/ 95250 h 542924"/>
                <a:gd name="connsiteX3" fmla="*/ 5556 w 2293144"/>
                <a:gd name="connsiteY3" fmla="*/ 247650 h 542924"/>
                <a:gd name="connsiteX4" fmla="*/ 105569 w 2293144"/>
                <a:gd name="connsiteY4" fmla="*/ 438150 h 542924"/>
                <a:gd name="connsiteX5" fmla="*/ 638969 w 2293144"/>
                <a:gd name="connsiteY5" fmla="*/ 528637 h 542924"/>
                <a:gd name="connsiteX6" fmla="*/ 1505744 w 2293144"/>
                <a:gd name="connsiteY6" fmla="*/ 523875 h 542924"/>
                <a:gd name="connsiteX7" fmla="*/ 1972469 w 2293144"/>
                <a:gd name="connsiteY7" fmla="*/ 471487 h 542924"/>
                <a:gd name="connsiteX8" fmla="*/ 2205831 w 2293144"/>
                <a:gd name="connsiteY8" fmla="*/ 290512 h 542924"/>
                <a:gd name="connsiteX9" fmla="*/ 2129631 w 2293144"/>
                <a:gd name="connsiteY9" fmla="*/ 47625 h 542924"/>
                <a:gd name="connsiteX10" fmla="*/ 1234281 w 2293144"/>
                <a:gd name="connsiteY10" fmla="*/ 4762 h 54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144" h="542924">
                  <a:moveTo>
                    <a:pt x="1234281" y="4762"/>
                  </a:moveTo>
                  <a:cubicBezTo>
                    <a:pt x="954087" y="793"/>
                    <a:pt x="631032" y="8731"/>
                    <a:pt x="448469" y="23812"/>
                  </a:cubicBezTo>
                  <a:cubicBezTo>
                    <a:pt x="265906" y="38893"/>
                    <a:pt x="212725" y="57944"/>
                    <a:pt x="138906" y="95250"/>
                  </a:cubicBezTo>
                  <a:cubicBezTo>
                    <a:pt x="65087" y="132556"/>
                    <a:pt x="11112" y="190500"/>
                    <a:pt x="5556" y="247650"/>
                  </a:cubicBezTo>
                  <a:cubicBezTo>
                    <a:pt x="0" y="304800"/>
                    <a:pt x="0" y="391319"/>
                    <a:pt x="105569" y="438150"/>
                  </a:cubicBezTo>
                  <a:cubicBezTo>
                    <a:pt x="211138" y="484981"/>
                    <a:pt x="405607" y="514350"/>
                    <a:pt x="638969" y="528637"/>
                  </a:cubicBezTo>
                  <a:cubicBezTo>
                    <a:pt x="872331" y="542924"/>
                    <a:pt x="1283494" y="533400"/>
                    <a:pt x="1505744" y="523875"/>
                  </a:cubicBezTo>
                  <a:cubicBezTo>
                    <a:pt x="1727994" y="514350"/>
                    <a:pt x="1855788" y="510381"/>
                    <a:pt x="1972469" y="471487"/>
                  </a:cubicBezTo>
                  <a:cubicBezTo>
                    <a:pt x="2089150" y="432593"/>
                    <a:pt x="2179637" y="361156"/>
                    <a:pt x="2205831" y="290512"/>
                  </a:cubicBezTo>
                  <a:cubicBezTo>
                    <a:pt x="2232025" y="219868"/>
                    <a:pt x="2293144" y="95250"/>
                    <a:pt x="2129631" y="47625"/>
                  </a:cubicBezTo>
                  <a:cubicBezTo>
                    <a:pt x="1966119" y="0"/>
                    <a:pt x="1514475" y="8731"/>
                    <a:pt x="1234281" y="4762"/>
                  </a:cubicBezTo>
                  <a:close/>
                </a:path>
              </a:pathLst>
            </a:custGeom>
            <a:gradFill flip="none" rotWithShape="1">
              <a:gsLst>
                <a:gs pos="0">
                  <a:srgbClr val="F4F856">
                    <a:tint val="66000"/>
                    <a:satMod val="160000"/>
                  </a:srgbClr>
                </a:gs>
                <a:gs pos="50000">
                  <a:srgbClr val="F4F856">
                    <a:tint val="44500"/>
                    <a:satMod val="160000"/>
                  </a:srgbClr>
                </a:gs>
                <a:gs pos="100000">
                  <a:srgbClr val="F4F856">
                    <a:tint val="23500"/>
                    <a:satMod val="160000"/>
                  </a:srgbClr>
                </a:gs>
              </a:gsLst>
              <a:lin ang="81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مربع نص 6"/>
            <p:cNvSpPr txBox="1"/>
            <p:nvPr/>
          </p:nvSpPr>
          <p:spPr>
            <a:xfrm>
              <a:off x="5857884" y="1402542"/>
              <a:ext cx="2286016" cy="409339"/>
            </a:xfrm>
            <a:prstGeom prst="rect">
              <a:avLst/>
            </a:prstGeom>
            <a:noFill/>
          </p:spPr>
          <p:txBody>
            <a:bodyPr wrap="square" rtlCol="1">
              <a:spAutoFit/>
            </a:bodyPr>
            <a:lstStyle/>
            <a:p>
              <a:pPr algn="ctr"/>
              <a:r>
                <a:rPr lang="ar-EG" sz="3600" b="1" dirty="0" smtClean="0">
                  <a:solidFill>
                    <a:srgbClr val="C00000"/>
                  </a:solidFill>
                  <a:latin typeface="Arial" pitchFamily="34" charset="0"/>
                  <a:cs typeface="Arial" pitchFamily="34" charset="0"/>
                </a:rPr>
                <a:t>تطبيقات عامة</a:t>
              </a:r>
            </a:p>
          </p:txBody>
        </p:sp>
      </p:grpSp>
    </p:spTree>
    <p:custDataLst>
      <p:tags r:id="rId1"/>
    </p:custDataLst>
    <p:extLst>
      <p:ext uri="{BB962C8B-B14F-4D97-AF65-F5344CB8AC3E}">
        <p14:creationId xmlns:p14="http://schemas.microsoft.com/office/powerpoint/2010/main" val="2078015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barn(inVertical)">
                                      <p:cBhvr>
                                        <p:cTn id="10" dur="500"/>
                                        <p:tgtEl>
                                          <p:spTgt spid="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barn(inVertical)">
                                      <p:cBhvr>
                                        <p:cTn id="15" dur="500"/>
                                        <p:tgtEl>
                                          <p:spTgt spid="15">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xEl>
                                              <p:pRg st="5" end="5"/>
                                            </p:txEl>
                                          </p:spTgt>
                                        </p:tgtEl>
                                        <p:attrNameLst>
                                          <p:attrName>style.visibility</p:attrName>
                                        </p:attrNameLst>
                                      </p:cBhvr>
                                      <p:to>
                                        <p:strVal val="visible"/>
                                      </p:to>
                                    </p:set>
                                    <p:animEffect transition="in" filter="barn(inVertical)">
                                      <p:cBhvr>
                                        <p:cTn id="18" dur="500"/>
                                        <p:tgtEl>
                                          <p:spTgt spid="1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animEffect transition="in" filter="barn(inVertical)">
                                      <p:cBhvr>
                                        <p:cTn id="23" dur="500"/>
                                        <p:tgtEl>
                                          <p:spTgt spid="15">
                                            <p:txEl>
                                              <p:pRg st="6" end="6"/>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xEl>
                                              <p:pRg st="8" end="8"/>
                                            </p:txEl>
                                          </p:spTgt>
                                        </p:tgtEl>
                                        <p:attrNameLst>
                                          <p:attrName>style.visibility</p:attrName>
                                        </p:attrNameLst>
                                      </p:cBhvr>
                                      <p:to>
                                        <p:strVal val="visible"/>
                                      </p:to>
                                    </p:set>
                                    <p:animEffect transition="in" filter="barn(inVertical)">
                                      <p:cBhvr>
                                        <p:cTn id="26" dur="500"/>
                                        <p:tgtEl>
                                          <p:spTgt spid="15">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xEl>
                                              <p:pRg st="9" end="9"/>
                                            </p:txEl>
                                          </p:spTgt>
                                        </p:tgtEl>
                                        <p:attrNameLst>
                                          <p:attrName>style.visibility</p:attrName>
                                        </p:attrNameLst>
                                      </p:cBhvr>
                                      <p:to>
                                        <p:strVal val="visible"/>
                                      </p:to>
                                    </p:set>
                                    <p:animEffect transition="in" filter="barn(inVertical)">
                                      <p:cBhvr>
                                        <p:cTn id="31" dur="500"/>
                                        <p:tgtEl>
                                          <p:spTgt spid="15">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xEl>
                                              <p:pRg st="10" end="10"/>
                                            </p:txEl>
                                          </p:spTgt>
                                        </p:tgtEl>
                                        <p:attrNameLst>
                                          <p:attrName>style.visibility</p:attrName>
                                        </p:attrNameLst>
                                      </p:cBhvr>
                                      <p:to>
                                        <p:strVal val="visible"/>
                                      </p:to>
                                    </p:set>
                                    <p:animEffect transition="in" filter="barn(inVertical)">
                                      <p:cBhvr>
                                        <p:cTn id="36"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خماسي 4"/>
          <p:cNvSpPr/>
          <p:nvPr/>
        </p:nvSpPr>
        <p:spPr>
          <a:xfrm flipH="1">
            <a:off x="1428728" y="857232"/>
            <a:ext cx="6741330" cy="4857784"/>
          </a:xfrm>
          <a:prstGeom prst="homePlate">
            <a:avLst>
              <a:gd name="adj" fmla="val 0"/>
            </a:avLst>
          </a:prstGeom>
          <a:noFill/>
        </p:spPr>
        <p:style>
          <a:lnRef idx="0">
            <a:schemeClr val="accent6"/>
          </a:lnRef>
          <a:fillRef idx="3">
            <a:schemeClr val="accent6"/>
          </a:fillRef>
          <a:effectRef idx="3">
            <a:schemeClr val="accent6"/>
          </a:effectRef>
          <a:fontRef idx="minor">
            <a:schemeClr val="lt1"/>
          </a:fontRef>
        </p:style>
        <p:txBody>
          <a:bodyPr rtlCol="1" anchor="ctr"/>
          <a:lstStyle/>
          <a:p>
            <a:pPr algn="justLow"/>
            <a:r>
              <a:rPr lang="ar-SA" sz="3200" b="1" dirty="0" smtClean="0">
                <a:solidFill>
                  <a:srgbClr val="FF0000"/>
                </a:solidFill>
              </a:rPr>
              <a:t>ما </a:t>
            </a:r>
            <a:r>
              <a:rPr lang="ar-SA" sz="3200" b="1" dirty="0">
                <a:solidFill>
                  <a:srgbClr val="FF0000"/>
                </a:solidFill>
              </a:rPr>
              <a:t>النتائج المتوقعة للآتي:</a:t>
            </a:r>
            <a:endParaRPr lang="en-US" sz="3200" b="1" dirty="0">
              <a:solidFill>
                <a:srgbClr val="FF0000"/>
              </a:solidFill>
            </a:endParaRPr>
          </a:p>
          <a:p>
            <a:r>
              <a:rPr lang="ar-SA" sz="2800" dirty="0">
                <a:solidFill>
                  <a:schemeClr val="tx1"/>
                </a:solidFill>
              </a:rPr>
              <a:t> </a:t>
            </a:r>
            <a:endParaRPr lang="en-US" sz="2800" dirty="0">
              <a:solidFill>
                <a:schemeClr val="tx1"/>
              </a:solidFill>
            </a:endParaRPr>
          </a:p>
          <a:p>
            <a:r>
              <a:rPr lang="ar-SA" sz="2800" b="1" dirty="0" smtClean="0">
                <a:solidFill>
                  <a:srgbClr val="002060"/>
                </a:solidFill>
              </a:rPr>
              <a:t>أ-</a:t>
            </a:r>
            <a:r>
              <a:rPr lang="ar-EG" sz="2800" b="1" dirty="0" smtClean="0">
                <a:solidFill>
                  <a:srgbClr val="002060"/>
                </a:solidFill>
              </a:rPr>
              <a:t> </a:t>
            </a:r>
            <a:r>
              <a:rPr lang="ar-SA" sz="2800" b="1" dirty="0" smtClean="0">
                <a:solidFill>
                  <a:srgbClr val="002060"/>
                </a:solidFill>
              </a:rPr>
              <a:t>لمس </a:t>
            </a:r>
            <a:r>
              <a:rPr lang="ar-SA" sz="2800" b="1" dirty="0">
                <a:solidFill>
                  <a:srgbClr val="002060"/>
                </a:solidFill>
              </a:rPr>
              <a:t>الأجهزة الكهربائية والأيدي مبتلة بالماء.</a:t>
            </a:r>
            <a:endParaRPr lang="en-US" sz="2800" b="1" dirty="0">
              <a:solidFill>
                <a:srgbClr val="002060"/>
              </a:solidFill>
            </a:endParaRPr>
          </a:p>
          <a:p>
            <a:r>
              <a:rPr lang="ar-SA" sz="2800" b="1" dirty="0" smtClean="0">
                <a:solidFill>
                  <a:srgbClr val="6600CC"/>
                </a:solidFill>
              </a:rPr>
              <a:t>مس كهربائي</a:t>
            </a:r>
            <a:r>
              <a:rPr lang="ar-EG" sz="2800" b="1" dirty="0" smtClean="0">
                <a:solidFill>
                  <a:srgbClr val="6600CC"/>
                </a:solidFill>
              </a:rPr>
              <a:t>.</a:t>
            </a:r>
            <a:endParaRPr lang="en-US" sz="2800" b="1" dirty="0">
              <a:solidFill>
                <a:srgbClr val="6600CC"/>
              </a:solidFill>
            </a:endParaRPr>
          </a:p>
          <a:p>
            <a:r>
              <a:rPr lang="ar-SA" sz="2800" b="1" dirty="0">
                <a:solidFill>
                  <a:srgbClr val="002060"/>
                </a:solidFill>
              </a:rPr>
              <a:t> </a:t>
            </a:r>
            <a:endParaRPr lang="en-US" sz="2800" b="1" dirty="0">
              <a:solidFill>
                <a:srgbClr val="002060"/>
              </a:solidFill>
            </a:endParaRPr>
          </a:p>
          <a:p>
            <a:r>
              <a:rPr lang="ar-SA" sz="2800" b="1" dirty="0" smtClean="0">
                <a:solidFill>
                  <a:srgbClr val="002060"/>
                </a:solidFill>
              </a:rPr>
              <a:t>ب-</a:t>
            </a:r>
            <a:r>
              <a:rPr lang="ar-EG" sz="2800" b="1" dirty="0" smtClean="0">
                <a:solidFill>
                  <a:srgbClr val="002060"/>
                </a:solidFill>
              </a:rPr>
              <a:t> </a:t>
            </a:r>
            <a:r>
              <a:rPr lang="ar-SA" sz="2800" b="1" dirty="0" smtClean="0">
                <a:solidFill>
                  <a:srgbClr val="002060"/>
                </a:solidFill>
              </a:rPr>
              <a:t>تجفيف </a:t>
            </a:r>
            <a:r>
              <a:rPr lang="ar-SA" sz="2800" b="1" dirty="0">
                <a:solidFill>
                  <a:srgbClr val="002060"/>
                </a:solidFill>
              </a:rPr>
              <a:t>الملابس على الدفاية.</a:t>
            </a:r>
            <a:endParaRPr lang="en-US" sz="2800" b="1" dirty="0">
              <a:solidFill>
                <a:srgbClr val="002060"/>
              </a:solidFill>
            </a:endParaRPr>
          </a:p>
          <a:p>
            <a:r>
              <a:rPr lang="ar-SA" sz="2800" b="1" dirty="0" smtClean="0">
                <a:solidFill>
                  <a:srgbClr val="6600CC"/>
                </a:solidFill>
              </a:rPr>
              <a:t>حدوث تلامس كهربائي</a:t>
            </a:r>
            <a:endParaRPr lang="en-US" sz="2800" b="1" dirty="0">
              <a:solidFill>
                <a:srgbClr val="6600CC"/>
              </a:solidFill>
            </a:endParaRPr>
          </a:p>
          <a:p>
            <a:r>
              <a:rPr lang="ar-SA" sz="2800" b="1" dirty="0">
                <a:solidFill>
                  <a:srgbClr val="002060"/>
                </a:solidFill>
              </a:rPr>
              <a:t> </a:t>
            </a:r>
            <a:endParaRPr lang="en-US" sz="2800" b="1" dirty="0">
              <a:solidFill>
                <a:srgbClr val="002060"/>
              </a:solidFill>
            </a:endParaRPr>
          </a:p>
          <a:p>
            <a:r>
              <a:rPr lang="ar-SA" sz="2800" b="1" dirty="0" smtClean="0">
                <a:solidFill>
                  <a:srgbClr val="002060"/>
                </a:solidFill>
              </a:rPr>
              <a:t>ج-</a:t>
            </a:r>
            <a:r>
              <a:rPr lang="ar-EG" sz="2800" b="1" dirty="0" smtClean="0">
                <a:solidFill>
                  <a:srgbClr val="002060"/>
                </a:solidFill>
              </a:rPr>
              <a:t> </a:t>
            </a:r>
            <a:r>
              <a:rPr lang="ar-SA" sz="2800" b="1" dirty="0" smtClean="0">
                <a:solidFill>
                  <a:srgbClr val="002060"/>
                </a:solidFill>
              </a:rPr>
              <a:t>ضغط </a:t>
            </a:r>
            <a:r>
              <a:rPr lang="ar-SA" sz="2800" b="1" dirty="0">
                <a:solidFill>
                  <a:srgbClr val="002060"/>
                </a:solidFill>
              </a:rPr>
              <a:t>زر الإضاءة بعد تشبع المكان بالغاز المتسرب.</a:t>
            </a:r>
            <a:endParaRPr lang="en-US" sz="2800" b="1" dirty="0">
              <a:solidFill>
                <a:srgbClr val="002060"/>
              </a:solidFill>
            </a:endParaRPr>
          </a:p>
          <a:p>
            <a:r>
              <a:rPr lang="ar-SA" sz="2800" b="1" dirty="0" smtClean="0">
                <a:solidFill>
                  <a:srgbClr val="6600CC"/>
                </a:solidFill>
              </a:rPr>
              <a:t>حدوث حريق</a:t>
            </a:r>
            <a:endParaRPr lang="en-US" sz="2800" b="1" dirty="0">
              <a:solidFill>
                <a:srgbClr val="6600CC"/>
              </a:solidFill>
            </a:endParaRPr>
          </a:p>
        </p:txBody>
      </p:sp>
    </p:spTree>
    <p:custDataLst>
      <p:tags r:id="rId1"/>
    </p:custDataLst>
    <p:extLst>
      <p:ext uri="{BB962C8B-B14F-4D97-AF65-F5344CB8AC3E}">
        <p14:creationId xmlns:p14="http://schemas.microsoft.com/office/powerpoint/2010/main" val="1270711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539552" y="1000108"/>
            <a:ext cx="8208912" cy="4401205"/>
          </a:xfrm>
          <a:prstGeom prst="rect">
            <a:avLst/>
          </a:prstGeom>
          <a:noFill/>
        </p:spPr>
        <p:txBody>
          <a:bodyPr wrap="square" lIns="91440" tIns="45720" rIns="91440" bIns="45720">
            <a:spAutoFit/>
          </a:bodyPr>
          <a:lstStyle/>
          <a:p>
            <a:pPr algn="justLow"/>
            <a:r>
              <a:rPr lang="ar-SA" sz="2800" b="1" dirty="0" smtClean="0">
                <a:solidFill>
                  <a:srgbClr val="FF0000"/>
                </a:solidFill>
              </a:rPr>
              <a:t>3-</a:t>
            </a:r>
            <a:r>
              <a:rPr lang="ar-EG" sz="2800" b="1" dirty="0" smtClean="0">
                <a:solidFill>
                  <a:srgbClr val="FF0000"/>
                </a:solidFill>
              </a:rPr>
              <a:t> </a:t>
            </a:r>
            <a:r>
              <a:rPr lang="ar-SA" sz="2800" b="1" dirty="0" smtClean="0">
                <a:solidFill>
                  <a:srgbClr val="FF0000"/>
                </a:solidFill>
              </a:rPr>
              <a:t>ضعي علامة </a:t>
            </a:r>
            <a:r>
              <a:rPr lang="ar-EG" sz="2800" b="1" dirty="0" smtClean="0">
                <a:solidFill>
                  <a:srgbClr val="FF0000"/>
                </a:solidFill>
              </a:rPr>
              <a:t>(</a:t>
            </a:r>
            <a:r>
              <a:rPr lang="ar-SA" sz="2800" b="1" dirty="0" smtClean="0">
                <a:solidFill>
                  <a:srgbClr val="FF0000"/>
                </a:solidFill>
                <a:sym typeface="Wingdings 2"/>
              </a:rPr>
              <a:t></a:t>
            </a:r>
            <a:r>
              <a:rPr lang="ar-EG" sz="2800" b="1" dirty="0" smtClean="0">
                <a:solidFill>
                  <a:srgbClr val="FF0000"/>
                </a:solidFill>
              </a:rPr>
              <a:t>)</a:t>
            </a:r>
            <a:r>
              <a:rPr lang="en-US" sz="2800" b="1" dirty="0" smtClean="0">
                <a:solidFill>
                  <a:srgbClr val="FF0000"/>
                </a:solidFill>
              </a:rPr>
              <a:t> </a:t>
            </a:r>
            <a:r>
              <a:rPr lang="ar-SA" sz="2800" b="1" dirty="0" smtClean="0">
                <a:solidFill>
                  <a:srgbClr val="FF0000"/>
                </a:solidFill>
              </a:rPr>
              <a:t>أمام العبارة الصحيحة، وعلامة </a:t>
            </a:r>
            <a:r>
              <a:rPr lang="ar-EG" sz="2800" b="1" dirty="0" smtClean="0">
                <a:solidFill>
                  <a:srgbClr val="FF0000"/>
                </a:solidFill>
              </a:rPr>
              <a:t>(</a:t>
            </a:r>
            <a:r>
              <a:rPr lang="ar-SA" sz="2800" b="1" dirty="0" smtClean="0">
                <a:solidFill>
                  <a:srgbClr val="FF0000"/>
                </a:solidFill>
                <a:sym typeface="Wingdings"/>
              </a:rPr>
              <a:t></a:t>
            </a:r>
            <a:r>
              <a:rPr lang="ar-EG" sz="2800" b="1" dirty="0" smtClean="0">
                <a:solidFill>
                  <a:srgbClr val="FF0000"/>
                </a:solidFill>
              </a:rPr>
              <a:t>)</a:t>
            </a:r>
            <a:r>
              <a:rPr lang="en-US" sz="2800" b="1" dirty="0" smtClean="0">
                <a:solidFill>
                  <a:srgbClr val="FF0000"/>
                </a:solidFill>
              </a:rPr>
              <a:t> </a:t>
            </a:r>
            <a:r>
              <a:rPr lang="ar-SA" sz="2800" b="1" dirty="0" smtClean="0">
                <a:solidFill>
                  <a:srgbClr val="FF0000"/>
                </a:solidFill>
              </a:rPr>
              <a:t> أمام العبارة الخاطئة:</a:t>
            </a:r>
            <a:endParaRPr lang="en-US" sz="2800" b="1" dirty="0" smtClean="0">
              <a:solidFill>
                <a:srgbClr val="FF0000"/>
              </a:solidFill>
            </a:endParaRPr>
          </a:p>
          <a:p>
            <a:r>
              <a:rPr lang="ar-SA" sz="2000" dirty="0"/>
              <a:t> </a:t>
            </a:r>
            <a:endParaRPr lang="en-US" sz="2400" b="1" dirty="0">
              <a:solidFill>
                <a:srgbClr val="FF0000"/>
              </a:solidFill>
            </a:endParaRPr>
          </a:p>
          <a:p>
            <a:r>
              <a:rPr lang="ar-SA" sz="2800" b="1" dirty="0" smtClean="0">
                <a:solidFill>
                  <a:srgbClr val="6600CC"/>
                </a:solidFill>
              </a:rPr>
              <a:t>أ-</a:t>
            </a:r>
            <a:r>
              <a:rPr lang="ar-EG" sz="2800" b="1" dirty="0" smtClean="0">
                <a:solidFill>
                  <a:srgbClr val="6600CC"/>
                </a:solidFill>
              </a:rPr>
              <a:t> </a:t>
            </a:r>
            <a:r>
              <a:rPr lang="ar-SA" sz="2800" b="1" dirty="0" smtClean="0">
                <a:solidFill>
                  <a:srgbClr val="6600CC"/>
                </a:solidFill>
              </a:rPr>
              <a:t>إبلاغ </a:t>
            </a:r>
            <a:r>
              <a:rPr lang="ar-SA" sz="2800" b="1" dirty="0">
                <a:solidFill>
                  <a:srgbClr val="6600CC"/>
                </a:solidFill>
              </a:rPr>
              <a:t>ساكني المنزل بحادث الحريق، مع </a:t>
            </a:r>
            <a:r>
              <a:rPr lang="ar-SA" sz="2800" b="1" dirty="0" smtClean="0">
                <a:solidFill>
                  <a:srgbClr val="6600CC"/>
                </a:solidFill>
              </a:rPr>
              <a:t>سرعة إخلاء </a:t>
            </a:r>
            <a:r>
              <a:rPr lang="ar-SA" sz="2800" b="1" dirty="0">
                <a:solidFill>
                  <a:srgbClr val="6600CC"/>
                </a:solidFill>
              </a:rPr>
              <a:t>المكان</a:t>
            </a:r>
            <a:r>
              <a:rPr lang="ar-SA" sz="2800" b="1" dirty="0" smtClean="0">
                <a:solidFill>
                  <a:srgbClr val="6600CC"/>
                </a:solidFill>
              </a:rPr>
              <a:t>.</a:t>
            </a:r>
            <a:r>
              <a:rPr lang="ar-SA" sz="2800" b="1" dirty="0" smtClean="0">
                <a:solidFill>
                  <a:srgbClr val="6600CC"/>
                </a:solidFill>
                <a:sym typeface="Wingdings 2"/>
              </a:rPr>
              <a:t></a:t>
            </a:r>
            <a:endParaRPr lang="en-US" sz="2800" b="1" dirty="0">
              <a:solidFill>
                <a:srgbClr val="6600CC"/>
              </a:solidFill>
            </a:endParaRPr>
          </a:p>
          <a:p>
            <a:r>
              <a:rPr lang="ar-SA" sz="2800" b="1" dirty="0">
                <a:solidFill>
                  <a:srgbClr val="6600CC"/>
                </a:solidFill>
              </a:rPr>
              <a:t> </a:t>
            </a:r>
            <a:endParaRPr lang="en-US" sz="2800" b="1" dirty="0">
              <a:solidFill>
                <a:srgbClr val="6600CC"/>
              </a:solidFill>
            </a:endParaRPr>
          </a:p>
          <a:p>
            <a:r>
              <a:rPr lang="ar-SA" sz="2800" b="1" dirty="0" smtClean="0">
                <a:solidFill>
                  <a:srgbClr val="6600CC"/>
                </a:solidFill>
              </a:rPr>
              <a:t>ب-</a:t>
            </a:r>
            <a:r>
              <a:rPr lang="ar-EG" sz="2800" b="1" dirty="0" smtClean="0">
                <a:solidFill>
                  <a:srgbClr val="6600CC"/>
                </a:solidFill>
              </a:rPr>
              <a:t> </a:t>
            </a:r>
            <a:r>
              <a:rPr lang="ar-SA" sz="2800" b="1" dirty="0" smtClean="0">
                <a:solidFill>
                  <a:srgbClr val="6600CC"/>
                </a:solidFill>
              </a:rPr>
              <a:t>الرجوع </a:t>
            </a:r>
            <a:r>
              <a:rPr lang="ar-SA" sz="2800" b="1" dirty="0">
                <a:solidFill>
                  <a:srgbClr val="6600CC"/>
                </a:solidFill>
              </a:rPr>
              <a:t>إلى موقع الحريق؛ لأخذ الأشياء الثمينة</a:t>
            </a:r>
            <a:r>
              <a:rPr lang="ar-SA" sz="2800" b="1" dirty="0" smtClean="0">
                <a:solidFill>
                  <a:srgbClr val="6600CC"/>
                </a:solidFill>
              </a:rPr>
              <a:t>.</a:t>
            </a:r>
            <a:r>
              <a:rPr lang="ar-EG" sz="2800" b="1" dirty="0" smtClean="0">
                <a:solidFill>
                  <a:srgbClr val="6600CC"/>
                </a:solidFill>
              </a:rPr>
              <a:t>		</a:t>
            </a:r>
            <a:r>
              <a:rPr lang="ar-SA" sz="2800" b="1" dirty="0" smtClean="0">
                <a:solidFill>
                  <a:srgbClr val="6600CC"/>
                </a:solidFill>
                <a:sym typeface="Wingdings"/>
              </a:rPr>
              <a:t></a:t>
            </a:r>
            <a:endParaRPr lang="en-US" sz="2800" b="1" dirty="0">
              <a:solidFill>
                <a:srgbClr val="6600CC"/>
              </a:solidFill>
            </a:endParaRPr>
          </a:p>
          <a:p>
            <a:r>
              <a:rPr lang="ar-SA" sz="2800" b="1" dirty="0">
                <a:solidFill>
                  <a:srgbClr val="6600CC"/>
                </a:solidFill>
              </a:rPr>
              <a:t> </a:t>
            </a:r>
            <a:endParaRPr lang="en-US" sz="2800" b="1" dirty="0">
              <a:solidFill>
                <a:srgbClr val="6600CC"/>
              </a:solidFill>
            </a:endParaRPr>
          </a:p>
          <a:p>
            <a:r>
              <a:rPr lang="ar-SA" sz="2800" b="1" dirty="0" smtClean="0">
                <a:solidFill>
                  <a:srgbClr val="6600CC"/>
                </a:solidFill>
              </a:rPr>
              <a:t>ج-</a:t>
            </a:r>
            <a:r>
              <a:rPr lang="ar-EG" sz="2800" b="1" dirty="0" smtClean="0">
                <a:solidFill>
                  <a:srgbClr val="6600CC"/>
                </a:solidFill>
              </a:rPr>
              <a:t> </a:t>
            </a:r>
            <a:r>
              <a:rPr lang="ar-SA" sz="2800" b="1" dirty="0" smtClean="0">
                <a:solidFill>
                  <a:srgbClr val="6600CC"/>
                </a:solidFill>
              </a:rPr>
              <a:t>العبث </a:t>
            </a:r>
            <a:r>
              <a:rPr lang="ar-SA" sz="2800" b="1" dirty="0">
                <a:solidFill>
                  <a:srgbClr val="6600CC"/>
                </a:solidFill>
              </a:rPr>
              <a:t>بالأسلاك والحبال حول العنق</a:t>
            </a:r>
            <a:r>
              <a:rPr lang="ar-SA" sz="2800" b="1" dirty="0" smtClean="0">
                <a:solidFill>
                  <a:srgbClr val="6600CC"/>
                </a:solidFill>
              </a:rPr>
              <a:t>.</a:t>
            </a:r>
            <a:r>
              <a:rPr lang="ar-EG" sz="2800" b="1" dirty="0" smtClean="0">
                <a:solidFill>
                  <a:srgbClr val="6600CC"/>
                </a:solidFill>
              </a:rPr>
              <a:t>				</a:t>
            </a:r>
            <a:r>
              <a:rPr lang="ar-SA" sz="2800" b="1" dirty="0" smtClean="0">
                <a:solidFill>
                  <a:srgbClr val="6600CC"/>
                </a:solidFill>
                <a:sym typeface="Wingdings"/>
              </a:rPr>
              <a:t></a:t>
            </a:r>
            <a:endParaRPr lang="en-US" sz="2800" b="1" dirty="0">
              <a:solidFill>
                <a:srgbClr val="6600CC"/>
              </a:solidFill>
            </a:endParaRPr>
          </a:p>
          <a:p>
            <a:r>
              <a:rPr lang="ar-SA" sz="2800" b="1" dirty="0">
                <a:solidFill>
                  <a:srgbClr val="6600CC"/>
                </a:solidFill>
              </a:rPr>
              <a:t> </a:t>
            </a:r>
            <a:endParaRPr lang="en-US" sz="2800" b="1" dirty="0">
              <a:solidFill>
                <a:srgbClr val="6600CC"/>
              </a:solidFill>
            </a:endParaRPr>
          </a:p>
          <a:p>
            <a:r>
              <a:rPr lang="ar-SA" sz="2800" b="1" dirty="0" smtClean="0">
                <a:solidFill>
                  <a:srgbClr val="6600CC"/>
                </a:solidFill>
              </a:rPr>
              <a:t>د-</a:t>
            </a:r>
            <a:r>
              <a:rPr lang="ar-EG" sz="2800" b="1" dirty="0" smtClean="0">
                <a:solidFill>
                  <a:srgbClr val="6600CC"/>
                </a:solidFill>
              </a:rPr>
              <a:t> </a:t>
            </a:r>
            <a:r>
              <a:rPr lang="ar-SA" sz="2800" b="1" dirty="0" smtClean="0">
                <a:solidFill>
                  <a:srgbClr val="6600CC"/>
                </a:solidFill>
              </a:rPr>
              <a:t>إدخال </a:t>
            </a:r>
            <a:r>
              <a:rPr lang="ar-SA" sz="2800" b="1" dirty="0">
                <a:solidFill>
                  <a:srgbClr val="6600CC"/>
                </a:solidFill>
              </a:rPr>
              <a:t>الفحم إلى المنزل بعد احتراقه تماماً، وتحوله إلى جمر</a:t>
            </a:r>
            <a:r>
              <a:rPr lang="ar-SA" sz="2800" b="1" dirty="0" smtClean="0">
                <a:solidFill>
                  <a:srgbClr val="6600CC"/>
                </a:solidFill>
              </a:rPr>
              <a:t>.</a:t>
            </a:r>
            <a:r>
              <a:rPr lang="ar-SA" sz="2800" b="1" dirty="0" smtClean="0">
                <a:solidFill>
                  <a:srgbClr val="6600CC"/>
                </a:solidFill>
                <a:sym typeface="Wingdings 2"/>
              </a:rPr>
              <a:t></a:t>
            </a:r>
            <a:endParaRPr lang="en-US" sz="2800" b="1" dirty="0">
              <a:solidFill>
                <a:srgbClr val="6600CC"/>
              </a:solidFill>
            </a:endParaRPr>
          </a:p>
        </p:txBody>
      </p:sp>
    </p:spTree>
    <p:custDataLst>
      <p:tags r:id="rId1"/>
    </p:custDataLst>
    <p:extLst>
      <p:ext uri="{BB962C8B-B14F-4D97-AF65-F5344CB8AC3E}">
        <p14:creationId xmlns:p14="http://schemas.microsoft.com/office/powerpoint/2010/main" val="590460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43042" y="714356"/>
            <a:ext cx="6858000" cy="5539978"/>
          </a:xfrm>
          <a:prstGeom prst="rect">
            <a:avLst/>
          </a:prstGeom>
        </p:spPr>
        <p:txBody>
          <a:bodyPr wrap="square">
            <a:spAutoFit/>
          </a:bodyPr>
          <a:lstStyle/>
          <a:p>
            <a:r>
              <a:rPr lang="en-US" dirty="0"/>
              <a:t> </a:t>
            </a:r>
            <a:endParaRPr lang="en-US" sz="2400" dirty="0"/>
          </a:p>
          <a:p>
            <a:r>
              <a:rPr lang="ar-SA" sz="3200" b="1" dirty="0">
                <a:solidFill>
                  <a:srgbClr val="FF0000"/>
                </a:solidFill>
              </a:rPr>
              <a:t>4-اختاري السلوك المناسب:</a:t>
            </a:r>
            <a:endParaRPr lang="en-US" sz="3200" b="1" dirty="0">
              <a:solidFill>
                <a:srgbClr val="FF0000"/>
              </a:solidFill>
            </a:endParaRPr>
          </a:p>
          <a:p>
            <a:r>
              <a:rPr lang="ar-SA" sz="2400" b="1" dirty="0">
                <a:solidFill>
                  <a:schemeClr val="accent5">
                    <a:lumMod val="75000"/>
                  </a:schemeClr>
                </a:solidFill>
              </a:rPr>
              <a:t> </a:t>
            </a:r>
            <a:endParaRPr lang="en-US" sz="2400" b="1" dirty="0">
              <a:solidFill>
                <a:schemeClr val="accent5">
                  <a:lumMod val="75000"/>
                </a:schemeClr>
              </a:solidFill>
            </a:endParaRPr>
          </a:p>
          <a:p>
            <a:r>
              <a:rPr lang="ar-SA" sz="2800" b="1" dirty="0">
                <a:solidFill>
                  <a:srgbClr val="00B050"/>
                </a:solidFill>
              </a:rPr>
              <a:t>أ-شب حريق (لا سمح الله) في المنزل</a:t>
            </a:r>
            <a:r>
              <a:rPr lang="ar-SA" sz="2800" b="1" dirty="0" smtClean="0">
                <a:solidFill>
                  <a:srgbClr val="00B050"/>
                </a:solidFill>
              </a:rPr>
              <a:t>:</a:t>
            </a:r>
            <a:endParaRPr lang="ar-EG" sz="2800" b="1" dirty="0" smtClean="0">
              <a:solidFill>
                <a:srgbClr val="00B050"/>
              </a:solidFill>
            </a:endParaRPr>
          </a:p>
          <a:p>
            <a:endParaRPr lang="en-US" sz="2800" b="1" dirty="0">
              <a:solidFill>
                <a:srgbClr val="00B050"/>
              </a:solidFill>
            </a:endParaRPr>
          </a:p>
          <a:p>
            <a:r>
              <a:rPr lang="ar-SA" sz="2400" b="1" dirty="0">
                <a:solidFill>
                  <a:srgbClr val="FF0000"/>
                </a:solidFill>
              </a:rPr>
              <a:t>-أتصل بالدفاع المدني.</a:t>
            </a:r>
            <a:endParaRPr lang="en-US" sz="2400" b="1" dirty="0">
              <a:solidFill>
                <a:srgbClr val="FF0000"/>
              </a:solidFill>
            </a:endParaRPr>
          </a:p>
          <a:p>
            <a:r>
              <a:rPr lang="ar-SA" sz="2400" b="1" dirty="0">
                <a:solidFill>
                  <a:schemeClr val="accent5">
                    <a:lumMod val="75000"/>
                  </a:schemeClr>
                </a:solidFill>
              </a:rPr>
              <a:t>-أصرخ وأركض دون اتجاه معين.</a:t>
            </a:r>
            <a:endParaRPr lang="en-US" sz="2400" b="1" dirty="0">
              <a:solidFill>
                <a:schemeClr val="accent5">
                  <a:lumMod val="75000"/>
                </a:schemeClr>
              </a:solidFill>
            </a:endParaRPr>
          </a:p>
          <a:p>
            <a:r>
              <a:rPr lang="ar-SA" sz="2400" b="1" dirty="0">
                <a:solidFill>
                  <a:schemeClr val="accent5">
                    <a:lumMod val="75000"/>
                  </a:schemeClr>
                </a:solidFill>
              </a:rPr>
              <a:t>-أقوم بالاختباء في غرفتي الخاصة.</a:t>
            </a:r>
            <a:endParaRPr lang="en-US" sz="2400" b="1" dirty="0">
              <a:solidFill>
                <a:schemeClr val="accent5">
                  <a:lumMod val="75000"/>
                </a:schemeClr>
              </a:solidFill>
            </a:endParaRPr>
          </a:p>
          <a:p>
            <a:r>
              <a:rPr lang="ar-SA" sz="2400" b="1" dirty="0">
                <a:solidFill>
                  <a:schemeClr val="accent5">
                    <a:lumMod val="75000"/>
                  </a:schemeClr>
                </a:solidFill>
              </a:rPr>
              <a:t> </a:t>
            </a:r>
            <a:endParaRPr lang="en-US" sz="2400" b="1" dirty="0">
              <a:solidFill>
                <a:schemeClr val="accent5">
                  <a:lumMod val="75000"/>
                </a:schemeClr>
              </a:solidFill>
            </a:endParaRPr>
          </a:p>
          <a:p>
            <a:r>
              <a:rPr lang="ar-SA" sz="2800" b="1" dirty="0">
                <a:solidFill>
                  <a:srgbClr val="00B050"/>
                </a:solidFill>
              </a:rPr>
              <a:t>ب-إذا تكاثف الدخان مع الحريق</a:t>
            </a:r>
            <a:r>
              <a:rPr lang="ar-SA" sz="2800" b="1" dirty="0" smtClean="0">
                <a:solidFill>
                  <a:srgbClr val="00B050"/>
                </a:solidFill>
              </a:rPr>
              <a:t>:</a:t>
            </a:r>
            <a:endParaRPr lang="ar-EG" sz="2800" b="1" dirty="0" smtClean="0">
              <a:solidFill>
                <a:srgbClr val="00B050"/>
              </a:solidFill>
            </a:endParaRPr>
          </a:p>
          <a:p>
            <a:endParaRPr lang="en-US" sz="2800" b="1" dirty="0">
              <a:solidFill>
                <a:srgbClr val="00B050"/>
              </a:solidFill>
            </a:endParaRPr>
          </a:p>
          <a:p>
            <a:r>
              <a:rPr lang="ar-SA" sz="2400" b="1" dirty="0">
                <a:solidFill>
                  <a:srgbClr val="FF0000"/>
                </a:solidFill>
              </a:rPr>
              <a:t>-أحبو على الأرض للخروج من مكان الحريق.</a:t>
            </a:r>
            <a:endParaRPr lang="en-US" sz="2400" b="1" dirty="0">
              <a:solidFill>
                <a:srgbClr val="FF0000"/>
              </a:solidFill>
            </a:endParaRPr>
          </a:p>
          <a:p>
            <a:r>
              <a:rPr lang="ar-SA" sz="2400" b="1" dirty="0">
                <a:solidFill>
                  <a:schemeClr val="accent5">
                    <a:lumMod val="75000"/>
                  </a:schemeClr>
                </a:solidFill>
              </a:rPr>
              <a:t>-أنصب قامتي وأضع يدي على أنفي.</a:t>
            </a:r>
            <a:endParaRPr lang="en-US" sz="2400" b="1" dirty="0">
              <a:solidFill>
                <a:schemeClr val="accent5">
                  <a:lumMod val="75000"/>
                </a:schemeClr>
              </a:solidFill>
            </a:endParaRPr>
          </a:p>
          <a:p>
            <a:r>
              <a:rPr lang="ar-SA" sz="2400" b="1" dirty="0">
                <a:solidFill>
                  <a:schemeClr val="accent5">
                    <a:lumMod val="75000"/>
                  </a:schemeClr>
                </a:solidFill>
              </a:rPr>
              <a:t>-أنام في سريري حتى تنتهي المشكلة.</a:t>
            </a:r>
            <a:endParaRPr lang="en-US" sz="2400" b="1" dirty="0">
              <a:solidFill>
                <a:schemeClr val="accent5">
                  <a:lumMod val="75000"/>
                </a:schemeClr>
              </a:solidFill>
            </a:endParaRPr>
          </a:p>
        </p:txBody>
      </p:sp>
    </p:spTree>
    <p:custDataLst>
      <p:tags r:id="rId1"/>
    </p:custDataLst>
    <p:extLst>
      <p:ext uri="{BB962C8B-B14F-4D97-AF65-F5344CB8AC3E}">
        <p14:creationId xmlns:p14="http://schemas.microsoft.com/office/powerpoint/2010/main" val="2452529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1" end="11"/>
                                            </p:txEl>
                                          </p:spTgt>
                                        </p:tgtEl>
                                        <p:attrNameLst>
                                          <p:attrName>style.visibility</p:attrName>
                                        </p:attrNameLst>
                                      </p:cBhvr>
                                      <p:to>
                                        <p:strVal val="visible"/>
                                      </p:to>
                                    </p:set>
                                    <p:animEffect transition="in" filter="fade">
                                      <p:cBhvr>
                                        <p:cTn id="2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928670"/>
            <a:ext cx="7989520" cy="3970318"/>
          </a:xfrm>
          <a:prstGeom prst="rect">
            <a:avLst/>
          </a:prstGeom>
        </p:spPr>
        <p:txBody>
          <a:bodyPr wrap="square">
            <a:spAutoFit/>
          </a:bodyPr>
          <a:lstStyle/>
          <a:p>
            <a:r>
              <a:rPr lang="ar-SA" sz="3200" b="1" dirty="0">
                <a:solidFill>
                  <a:srgbClr val="FF0000"/>
                </a:solidFill>
              </a:rPr>
              <a:t>ضعي كل كلمة في الفراغ المناسب لها</a:t>
            </a:r>
            <a:r>
              <a:rPr lang="ar-SA" sz="3200" b="1" dirty="0" smtClean="0">
                <a:solidFill>
                  <a:srgbClr val="FF0000"/>
                </a:solidFill>
              </a:rPr>
              <a:t>:</a:t>
            </a:r>
          </a:p>
          <a:p>
            <a:endParaRPr lang="en-US" sz="2800" b="1" dirty="0">
              <a:solidFill>
                <a:srgbClr val="FF0000"/>
              </a:solidFill>
            </a:endParaRPr>
          </a:p>
          <a:p>
            <a:r>
              <a:rPr lang="ar-SA" sz="2800" b="1" dirty="0" smtClean="0">
                <a:solidFill>
                  <a:srgbClr val="00B050"/>
                </a:solidFill>
              </a:rPr>
              <a:t>أنبوبة / تهوية  /  نافذة    /  سام     / مضغ   /</a:t>
            </a:r>
            <a:r>
              <a:rPr lang="ar-SA" sz="2800" b="1" dirty="0">
                <a:solidFill>
                  <a:srgbClr val="00B050"/>
                </a:solidFill>
              </a:rPr>
              <a:t>نافذة</a:t>
            </a:r>
            <a:endParaRPr lang="en-US" sz="2800" b="1" dirty="0">
              <a:solidFill>
                <a:srgbClr val="00B050"/>
              </a:solidFill>
            </a:endParaRPr>
          </a:p>
          <a:p>
            <a:endParaRPr lang="en-US" sz="2400" b="1" dirty="0">
              <a:solidFill>
                <a:srgbClr val="00B050"/>
              </a:solidFill>
            </a:endParaRPr>
          </a:p>
          <a:p>
            <a:pPr algn="justLow"/>
            <a:r>
              <a:rPr lang="ar-SA" sz="2800" b="1" cap="all" dirty="0" smtClean="0"/>
              <a:t>أ-</a:t>
            </a:r>
            <a:r>
              <a:rPr lang="ar-EG" sz="2800" b="1" cap="all" dirty="0" smtClean="0"/>
              <a:t> </a:t>
            </a:r>
            <a:r>
              <a:rPr lang="ar-SA" sz="2800" b="1" cap="all" dirty="0" smtClean="0"/>
              <a:t>وضع </a:t>
            </a:r>
            <a:r>
              <a:rPr lang="ar-SA" sz="2800" b="1" cap="all" dirty="0"/>
              <a:t>الأثاث بالقرب من</a:t>
            </a:r>
            <a:r>
              <a:rPr lang="ar-SA" sz="2800" b="1" dirty="0"/>
              <a:t> </a:t>
            </a:r>
            <a:r>
              <a:rPr lang="ar-SA" sz="2800" b="1" cap="all" dirty="0" smtClean="0"/>
              <a:t>.</a:t>
            </a:r>
            <a:r>
              <a:rPr lang="ar-SA" sz="2800" b="1" dirty="0" smtClean="0">
                <a:solidFill>
                  <a:srgbClr val="00B050"/>
                </a:solidFill>
              </a:rPr>
              <a:t> نافذة </a:t>
            </a:r>
            <a:r>
              <a:rPr lang="ar-SA" sz="2800" b="1" cap="all" dirty="0" smtClean="0"/>
              <a:t>مفتوحة </a:t>
            </a:r>
            <a:r>
              <a:rPr lang="ar-SA" sz="2800" b="1" cap="all" dirty="0"/>
              <a:t>يعرض الأطفال للسقوط.</a:t>
            </a:r>
            <a:endParaRPr lang="en-US" sz="2800" b="1" dirty="0"/>
          </a:p>
          <a:p>
            <a:pPr algn="justLow"/>
            <a:r>
              <a:rPr lang="ar-SA" sz="2800" b="1" cap="all" dirty="0" smtClean="0"/>
              <a:t>ب-</a:t>
            </a:r>
            <a:r>
              <a:rPr lang="ar-EG" sz="2800" b="1" cap="all" dirty="0" smtClean="0"/>
              <a:t> </a:t>
            </a:r>
            <a:r>
              <a:rPr lang="ar-SA" sz="2800" b="1" cap="all" dirty="0" smtClean="0"/>
              <a:t>غاز </a:t>
            </a:r>
            <a:r>
              <a:rPr lang="ar-SA" sz="2800" b="1" cap="all" dirty="0"/>
              <a:t>أول أكسيد الكربون</a:t>
            </a:r>
            <a:r>
              <a:rPr lang="ar-SA" sz="2800" b="1" dirty="0"/>
              <a:t> </a:t>
            </a:r>
            <a:r>
              <a:rPr lang="ar-SA" sz="2800" b="1" cap="all" dirty="0" smtClean="0"/>
              <a:t>.</a:t>
            </a:r>
            <a:r>
              <a:rPr lang="ar-SA" sz="2800" b="1" dirty="0">
                <a:solidFill>
                  <a:srgbClr val="00B050"/>
                </a:solidFill>
              </a:rPr>
              <a:t> سام </a:t>
            </a:r>
            <a:r>
              <a:rPr lang="ar-SA" sz="2800" b="1" dirty="0"/>
              <a:t> </a:t>
            </a:r>
            <a:r>
              <a:rPr lang="ar-SA" sz="2800" b="1" cap="all" dirty="0"/>
              <a:t>يؤدي إلى الاختناق والوفاة.</a:t>
            </a:r>
            <a:endParaRPr lang="en-US" sz="2800" b="1" dirty="0"/>
          </a:p>
          <a:p>
            <a:pPr algn="justLow"/>
            <a:r>
              <a:rPr lang="ar-SA" sz="2800" b="1" cap="all" dirty="0" smtClean="0"/>
              <a:t>ج-</a:t>
            </a:r>
            <a:r>
              <a:rPr lang="ar-EG" sz="2800" b="1" cap="all" dirty="0" smtClean="0"/>
              <a:t> </a:t>
            </a:r>
            <a:r>
              <a:rPr lang="ar-SA" sz="2800" b="1" cap="all" dirty="0" smtClean="0"/>
              <a:t>حث </a:t>
            </a:r>
            <a:r>
              <a:rPr lang="ar-SA" sz="2800" b="1" cap="all" dirty="0"/>
              <a:t>الأطفال على</a:t>
            </a:r>
            <a:r>
              <a:rPr lang="ar-SA" sz="2800" b="1" dirty="0"/>
              <a:t> </a:t>
            </a:r>
            <a:r>
              <a:rPr lang="ar-SA" sz="2800" b="1" cap="all" dirty="0" smtClean="0"/>
              <a:t>..</a:t>
            </a:r>
            <a:r>
              <a:rPr lang="ar-SA" sz="2800" b="1" dirty="0" smtClean="0">
                <a:solidFill>
                  <a:srgbClr val="00B050"/>
                </a:solidFill>
              </a:rPr>
              <a:t>مضغ</a:t>
            </a:r>
            <a:r>
              <a:rPr lang="ar-SA" sz="2800" b="1" dirty="0"/>
              <a:t> </a:t>
            </a:r>
            <a:r>
              <a:rPr lang="ar-SA" sz="2800" b="1" cap="all" dirty="0"/>
              <a:t>الطعام جيداً قبل بلعه.</a:t>
            </a:r>
            <a:endParaRPr lang="en-US" sz="2800" b="1" dirty="0"/>
          </a:p>
          <a:p>
            <a:pPr algn="justLow"/>
            <a:r>
              <a:rPr lang="ar-SA" sz="2800" b="1" cap="all" dirty="0" smtClean="0"/>
              <a:t>د-</a:t>
            </a:r>
            <a:r>
              <a:rPr lang="ar-EG" sz="2800" b="1" cap="all" dirty="0" smtClean="0"/>
              <a:t> </a:t>
            </a:r>
            <a:r>
              <a:rPr lang="ar-SA" sz="2800" b="1" cap="all" dirty="0" smtClean="0"/>
              <a:t>التأكد </a:t>
            </a:r>
            <a:r>
              <a:rPr lang="ar-SA" sz="2800" b="1" cap="all" dirty="0"/>
              <a:t>من إغلاق محبس</a:t>
            </a:r>
            <a:r>
              <a:rPr lang="ar-SA" sz="2800" b="1" dirty="0"/>
              <a:t> </a:t>
            </a:r>
            <a:r>
              <a:rPr lang="ar-SA" sz="2800" b="1" dirty="0" smtClean="0">
                <a:solidFill>
                  <a:srgbClr val="00B050"/>
                </a:solidFill>
              </a:rPr>
              <a:t> أنبوبة</a:t>
            </a:r>
            <a:r>
              <a:rPr lang="ar-SA" sz="2800" b="1" dirty="0"/>
              <a:t> </a:t>
            </a:r>
            <a:r>
              <a:rPr lang="ar-SA" sz="2800" b="1" cap="all" dirty="0"/>
              <a:t>الغاز جيداً </a:t>
            </a:r>
            <a:r>
              <a:rPr lang="ar-SA" sz="2800" b="1" cap="all" dirty="0" smtClean="0"/>
              <a:t>بعد</a:t>
            </a:r>
            <a:r>
              <a:rPr lang="ar-EG" sz="2800" b="1" cap="all" dirty="0" smtClean="0"/>
              <a:t> </a:t>
            </a:r>
            <a:r>
              <a:rPr lang="ar-SA" sz="2800" b="1" cap="all" dirty="0" smtClean="0"/>
              <a:t>كل</a:t>
            </a:r>
            <a:r>
              <a:rPr lang="ar-EG" sz="2800" b="1" cap="all" dirty="0" smtClean="0"/>
              <a:t> </a:t>
            </a:r>
            <a:r>
              <a:rPr lang="ar-SA" sz="2800" b="1" cap="all" dirty="0" smtClean="0"/>
              <a:t>استعمال،ويجب</a:t>
            </a:r>
            <a:r>
              <a:rPr lang="ar-SA" sz="2800" b="1" dirty="0"/>
              <a:t> </a:t>
            </a:r>
            <a:r>
              <a:rPr lang="ar-SA" sz="2800" b="1" dirty="0" smtClean="0">
                <a:solidFill>
                  <a:srgbClr val="00B050"/>
                </a:solidFill>
              </a:rPr>
              <a:t>تهوية</a:t>
            </a:r>
            <a:r>
              <a:rPr lang="ar-EG" sz="2800" b="1" dirty="0" smtClean="0">
                <a:solidFill>
                  <a:srgbClr val="00B050"/>
                </a:solidFill>
              </a:rPr>
              <a:t> </a:t>
            </a:r>
            <a:r>
              <a:rPr lang="ar-SA" sz="2800" b="1" dirty="0"/>
              <a:t> </a:t>
            </a:r>
            <a:r>
              <a:rPr lang="ar-SA" sz="2800" b="1" cap="all" dirty="0"/>
              <a:t>المكان.</a:t>
            </a:r>
            <a:endParaRPr lang="en-US" sz="2800" b="1" dirty="0"/>
          </a:p>
        </p:txBody>
      </p:sp>
    </p:spTree>
    <p:custDataLst>
      <p:tags r:id="rId1"/>
    </p:custDataLst>
    <p:extLst>
      <p:ext uri="{BB962C8B-B14F-4D97-AF65-F5344CB8AC3E}">
        <p14:creationId xmlns:p14="http://schemas.microsoft.com/office/powerpoint/2010/main" val="4187699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857232"/>
            <a:ext cx="8064896" cy="3816429"/>
          </a:xfrm>
          <a:prstGeom prst="rect">
            <a:avLst/>
          </a:prstGeom>
        </p:spPr>
        <p:txBody>
          <a:bodyPr wrap="square">
            <a:spAutoFit/>
          </a:bodyPr>
          <a:lstStyle/>
          <a:p>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SA" sz="2800" b="1" dirty="0">
                <a:solidFill>
                  <a:srgbClr val="FF0000"/>
                </a:solidFill>
              </a:rPr>
              <a:t>6-ضعي سؤالاً لكل إجابة مما يلي:</a:t>
            </a:r>
            <a:endParaRPr lang="en-US" sz="2800" b="1" dirty="0">
              <a:solidFill>
                <a:srgbClr val="FF0000"/>
              </a:solidFill>
            </a:endParaRPr>
          </a:p>
          <a:p>
            <a:r>
              <a:rPr lang="ar-SA" sz="2800" b="1" dirty="0">
                <a:solidFill>
                  <a:srgbClr val="00B050"/>
                </a:solidFill>
              </a:rPr>
              <a:t> </a:t>
            </a:r>
            <a:endParaRPr lang="en-US" sz="2800" b="1" dirty="0">
              <a:solidFill>
                <a:srgbClr val="00B050"/>
              </a:solidFill>
            </a:endParaRPr>
          </a:p>
          <a:p>
            <a:r>
              <a:rPr lang="ar-SA" sz="2800" b="1" dirty="0">
                <a:solidFill>
                  <a:srgbClr val="00B050"/>
                </a:solidFill>
              </a:rPr>
              <a:t>أ-تحدث إذا لامس شخص الأسلاك الكهربائية، مما ينتج عنها ضرر شديد قد تصل إلى الوفاة </a:t>
            </a:r>
            <a:r>
              <a:rPr lang="ar-SA" sz="2800" b="1" dirty="0" smtClean="0">
                <a:solidFill>
                  <a:srgbClr val="00B050"/>
                </a:solidFill>
              </a:rPr>
              <a:t>.</a:t>
            </a:r>
            <a:endParaRPr lang="ar-EG" sz="2800" b="1" dirty="0" smtClean="0">
              <a:solidFill>
                <a:srgbClr val="00B050"/>
              </a:solidFill>
            </a:endParaRPr>
          </a:p>
          <a:p>
            <a:r>
              <a:rPr lang="ar-EG" sz="2800" b="1" dirty="0" smtClean="0">
                <a:solidFill>
                  <a:srgbClr val="6600CC"/>
                </a:solidFill>
              </a:rPr>
              <a:t>س: </a:t>
            </a:r>
            <a:r>
              <a:rPr lang="ar-SA" sz="2800" b="1" dirty="0" smtClean="0">
                <a:solidFill>
                  <a:srgbClr val="6600CC"/>
                </a:solidFill>
              </a:rPr>
              <a:t>كيف تحدث الوفاة من الكهرباء؟</a:t>
            </a:r>
            <a:endParaRPr lang="en-US" sz="2800" b="1" dirty="0">
              <a:solidFill>
                <a:srgbClr val="6600CC"/>
              </a:solidFill>
            </a:endParaRPr>
          </a:p>
          <a:p>
            <a:r>
              <a:rPr lang="ar-SA" sz="2800" b="1" dirty="0">
                <a:solidFill>
                  <a:srgbClr val="00B050"/>
                </a:solidFill>
              </a:rPr>
              <a:t> </a:t>
            </a:r>
            <a:endParaRPr lang="en-US" sz="2800" b="1" dirty="0">
              <a:solidFill>
                <a:srgbClr val="00B050"/>
              </a:solidFill>
            </a:endParaRPr>
          </a:p>
          <a:p>
            <a:r>
              <a:rPr lang="ar-SA" sz="2800" b="1" dirty="0">
                <a:solidFill>
                  <a:srgbClr val="00B050"/>
                </a:solidFill>
              </a:rPr>
              <a:t>ب-لأنها قد تتشابك وتسبب له الاختناق .</a:t>
            </a:r>
            <a:endParaRPr lang="en-US" sz="2800" b="1" dirty="0">
              <a:solidFill>
                <a:srgbClr val="00B050"/>
              </a:solidFill>
            </a:endParaRPr>
          </a:p>
          <a:p>
            <a:r>
              <a:rPr lang="ar-SA" sz="2800" b="1" dirty="0" smtClean="0">
                <a:solidFill>
                  <a:srgbClr val="6600CC"/>
                </a:solidFill>
              </a:rPr>
              <a:t>س</a:t>
            </a:r>
            <a:r>
              <a:rPr lang="ar-EG" sz="2800" b="1" dirty="0" smtClean="0">
                <a:solidFill>
                  <a:srgbClr val="6600CC"/>
                </a:solidFill>
              </a:rPr>
              <a:t> </a:t>
            </a:r>
            <a:r>
              <a:rPr lang="ar-SA" sz="2800" b="1" dirty="0" smtClean="0">
                <a:solidFill>
                  <a:srgbClr val="6600CC"/>
                </a:solidFill>
              </a:rPr>
              <a:t>ما أخطار</a:t>
            </a:r>
            <a:r>
              <a:rPr lang="ar-EG" sz="2800" b="1" dirty="0" smtClean="0">
                <a:solidFill>
                  <a:srgbClr val="6600CC"/>
                </a:solidFill>
              </a:rPr>
              <a:t> </a:t>
            </a:r>
            <a:r>
              <a:rPr lang="ar-SA" sz="2800" b="1" dirty="0" smtClean="0">
                <a:solidFill>
                  <a:srgbClr val="6600CC"/>
                </a:solidFill>
              </a:rPr>
              <a:t>ترك الدفاية بغرفة النوم؟</a:t>
            </a:r>
          </a:p>
        </p:txBody>
      </p:sp>
    </p:spTree>
    <p:custDataLst>
      <p:tags r:id="rId1"/>
    </p:custDataLst>
    <p:extLst>
      <p:ext uri="{BB962C8B-B14F-4D97-AF65-F5344CB8AC3E}">
        <p14:creationId xmlns:p14="http://schemas.microsoft.com/office/powerpoint/2010/main" val="760574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رابط كسهم مستقيم 10"/>
          <p:cNvCxnSpPr/>
          <p:nvPr/>
        </p:nvCxnSpPr>
        <p:spPr>
          <a:xfrm flipH="1">
            <a:off x="1757224" y="6858000"/>
            <a:ext cx="23762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 1</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10" name="مربع نص 9"/>
          <p:cNvSpPr txBox="1"/>
          <p:nvPr/>
        </p:nvSpPr>
        <p:spPr>
          <a:xfrm>
            <a:off x="0" y="1191268"/>
            <a:ext cx="9144000" cy="954107"/>
          </a:xfrm>
          <a:prstGeom prst="rect">
            <a:avLst/>
          </a:prstGeom>
          <a:noFill/>
        </p:spPr>
        <p:txBody>
          <a:bodyPr wrap="square" rtlCol="1">
            <a:spAutoFit/>
          </a:bodyPr>
          <a:lstStyle/>
          <a:p>
            <a:r>
              <a:rPr lang="ar-EG" sz="2800" b="1" dirty="0" smtClean="0"/>
              <a:t>ما الأسباب الوقائية التي يمكن لفوزية اتباعها لتضمن عدم تكرار حدوث ذلك بمشيئة الله ؟</a:t>
            </a:r>
            <a:endParaRPr lang="ar-EG" sz="2800" b="1" dirty="0"/>
          </a:p>
        </p:txBody>
      </p:sp>
      <p:sp>
        <p:nvSpPr>
          <p:cNvPr id="12" name="مربع نص 11"/>
          <p:cNvSpPr txBox="1"/>
          <p:nvPr/>
        </p:nvSpPr>
        <p:spPr>
          <a:xfrm>
            <a:off x="0" y="2031231"/>
            <a:ext cx="9144000" cy="461665"/>
          </a:xfrm>
          <a:prstGeom prst="rect">
            <a:avLst/>
          </a:prstGeom>
          <a:noFill/>
        </p:spPr>
        <p:txBody>
          <a:bodyPr wrap="square" rtlCol="1">
            <a:spAutoFit/>
          </a:bodyPr>
          <a:lstStyle/>
          <a:p>
            <a:pPr algn="justLow"/>
            <a:r>
              <a:rPr lang="ar-EG" sz="2400" b="1" dirty="0" smtClean="0">
                <a:solidFill>
                  <a:srgbClr val="FF0000"/>
                </a:solidFill>
              </a:rPr>
              <a:t>عد</a:t>
            </a:r>
            <a:r>
              <a:rPr lang="ar-SA" sz="2400" b="1" dirty="0" smtClean="0">
                <a:solidFill>
                  <a:srgbClr val="FF0000"/>
                </a:solidFill>
              </a:rPr>
              <a:t>م</a:t>
            </a:r>
            <a:r>
              <a:rPr lang="ar-EG" sz="2400" b="1" dirty="0" smtClean="0">
                <a:solidFill>
                  <a:srgbClr val="FF0000"/>
                </a:solidFill>
              </a:rPr>
              <a:t> </a:t>
            </a:r>
            <a:r>
              <a:rPr lang="ar-EG" sz="2400" b="1" dirty="0">
                <a:solidFill>
                  <a:srgbClr val="FF0000"/>
                </a:solidFill>
              </a:rPr>
              <a:t>ترك أشياء صغيرة بجوار </a:t>
            </a:r>
            <a:r>
              <a:rPr lang="ar-EG" sz="2400" b="1" dirty="0" smtClean="0">
                <a:solidFill>
                  <a:srgbClr val="FF0000"/>
                </a:solidFill>
              </a:rPr>
              <a:t>الطفل</a:t>
            </a:r>
            <a:r>
              <a:rPr lang="ar-SA" sz="2400" b="1" dirty="0" smtClean="0">
                <a:solidFill>
                  <a:srgbClr val="FF0000"/>
                </a:solidFill>
              </a:rPr>
              <a:t>.</a:t>
            </a:r>
            <a:endParaRPr lang="en-US" sz="2400" b="1" dirty="0">
              <a:solidFill>
                <a:srgbClr val="FF0000"/>
              </a:solidFill>
            </a:endParaRPr>
          </a:p>
        </p:txBody>
      </p:sp>
      <p:sp>
        <p:nvSpPr>
          <p:cNvPr id="15" name="مربع نص 7"/>
          <p:cNvSpPr txBox="1"/>
          <p:nvPr/>
        </p:nvSpPr>
        <p:spPr>
          <a:xfrm>
            <a:off x="0" y="2759799"/>
            <a:ext cx="9144000" cy="584775"/>
          </a:xfrm>
          <a:prstGeom prst="rect">
            <a:avLst/>
          </a:prstGeom>
          <a:noFill/>
        </p:spPr>
        <p:txBody>
          <a:bodyPr wrap="square" rtlCol="1">
            <a:spAutoFit/>
          </a:bodyPr>
          <a:lstStyle/>
          <a:p>
            <a:r>
              <a:rPr lang="ar-EG" sz="3200" b="1" dirty="0" smtClean="0">
                <a:ln>
                  <a:solidFill>
                    <a:srgbClr val="FE4844"/>
                  </a:solidFill>
                </a:ln>
                <a:solidFill>
                  <a:schemeClr val="tx2"/>
                </a:solidFill>
                <a:latin typeface="Traditional Arabic" panose="02020603050405020304" pitchFamily="18" charset="-78"/>
                <a:cs typeface="Traditional Arabic" panose="02020603050405020304" pitchFamily="18" charset="-78"/>
              </a:rPr>
              <a:t>أدوات السلامة التي يجب أن تتوفر في كل منزل:</a:t>
            </a:r>
            <a:endParaRPr lang="ar-SA" sz="3200" b="1" dirty="0" smtClean="0">
              <a:ln>
                <a:solidFill>
                  <a:srgbClr val="FE4844"/>
                </a:solidFill>
              </a:ln>
              <a:solidFill>
                <a:schemeClr val="tx2"/>
              </a:solidFill>
              <a:latin typeface="Traditional Arabic" panose="02020603050405020304" pitchFamily="18" charset="-78"/>
              <a:cs typeface="Traditional Arabic" panose="02020603050405020304" pitchFamily="18" charset="-78"/>
            </a:endParaRPr>
          </a:p>
        </p:txBody>
      </p:sp>
      <p:sp>
        <p:nvSpPr>
          <p:cNvPr id="16" name="مربع نص 9"/>
          <p:cNvSpPr txBox="1"/>
          <p:nvPr/>
        </p:nvSpPr>
        <p:spPr>
          <a:xfrm>
            <a:off x="0" y="3344574"/>
            <a:ext cx="9144000" cy="1815882"/>
          </a:xfrm>
          <a:prstGeom prst="rect">
            <a:avLst/>
          </a:prstGeom>
          <a:noFill/>
        </p:spPr>
        <p:txBody>
          <a:bodyPr wrap="square" rtlCol="1">
            <a:spAutoFit/>
          </a:bodyPr>
          <a:lstStyle/>
          <a:p>
            <a:r>
              <a:rPr lang="ar-EG" sz="2800" b="1" dirty="0" smtClean="0"/>
              <a:t>صلي كل جملة بالصورة المناسبة لها :</a:t>
            </a:r>
          </a:p>
          <a:p>
            <a:r>
              <a:rPr lang="ar-EG" sz="2800" b="1" dirty="0" smtClean="0"/>
              <a:t>1.طفاءة حريق.</a:t>
            </a:r>
          </a:p>
          <a:p>
            <a:r>
              <a:rPr lang="ar-EG" sz="2800" b="1" dirty="0" smtClean="0"/>
              <a:t>2.أجهزة كشف الدخان في المطبخ والممرات.</a:t>
            </a:r>
          </a:p>
          <a:p>
            <a:r>
              <a:rPr lang="ar-EG" sz="2800" b="1" dirty="0" smtClean="0"/>
              <a:t>3. صندوق الإسعافات الأولية.</a:t>
            </a:r>
            <a:endParaRPr lang="ar-EG" sz="28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08920"/>
            <a:ext cx="2792956" cy="354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534667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63688" y="1628800"/>
            <a:ext cx="6228184" cy="3447098"/>
          </a:xfrm>
          <a:prstGeom prst="rect">
            <a:avLst/>
          </a:prstGeom>
        </p:spPr>
        <p:txBody>
          <a:bodyPr wrap="square">
            <a:spAutoFit/>
          </a:bodyPr>
          <a:lstStyle/>
          <a:p>
            <a:r>
              <a:rPr lang="ar-SA" sz="3200" b="1" dirty="0">
                <a:solidFill>
                  <a:srgbClr val="FF0000"/>
                </a:solidFill>
              </a:rPr>
              <a:t>7-عللي ما يلي :</a:t>
            </a:r>
            <a:endParaRPr lang="en-US" sz="3200" b="1" dirty="0">
              <a:solidFill>
                <a:srgbClr val="FF0000"/>
              </a:solidFill>
            </a:endParaRPr>
          </a:p>
          <a:p>
            <a:r>
              <a:rPr lang="ar-SA" dirty="0"/>
              <a:t> </a:t>
            </a:r>
            <a:endParaRPr lang="en-US" dirty="0"/>
          </a:p>
          <a:p>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ضرورة </a:t>
            </a:r>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تجفيف الأرضيات المبللة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800" b="1" dirty="0" err="1" smtClean="0">
                <a:solidFill>
                  <a:srgbClr val="00B050"/>
                </a:solidFill>
              </a:rPr>
              <a:t>حت</a:t>
            </a:r>
            <a:r>
              <a:rPr lang="ar-EG" sz="2800" b="1" dirty="0" smtClean="0">
                <a:solidFill>
                  <a:srgbClr val="00B050"/>
                </a:solidFill>
              </a:rPr>
              <a:t>ى</a:t>
            </a:r>
            <a:r>
              <a:rPr lang="ar-SA" sz="2800" b="1" dirty="0" smtClean="0">
                <a:solidFill>
                  <a:srgbClr val="00B050"/>
                </a:solidFill>
              </a:rPr>
              <a:t> لا تتلامس مع الكهرباء</a:t>
            </a:r>
            <a:r>
              <a:rPr lang="ar-EG" sz="2800" b="1" dirty="0" smtClean="0">
                <a:solidFill>
                  <a:srgbClr val="00B050"/>
                </a:solidFill>
              </a:rPr>
              <a:t>.</a:t>
            </a:r>
            <a:endParaRPr lang="en-US" sz="2800" b="1" dirty="0">
              <a:solidFill>
                <a:srgbClr val="00B050"/>
              </a:solidFill>
            </a:endParaRPr>
          </a:p>
          <a:p>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ب-تجنب ترك الأشياء على الدرج أو في الممرات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800" b="1" dirty="0" smtClean="0">
                <a:solidFill>
                  <a:srgbClr val="00B050"/>
                </a:solidFill>
              </a:rPr>
              <a:t>.حتى لا يتعثر </a:t>
            </a:r>
            <a:r>
              <a:rPr lang="ar-SA" sz="2800" b="1" dirty="0" err="1" smtClean="0">
                <a:solidFill>
                  <a:srgbClr val="00B050"/>
                </a:solidFill>
              </a:rPr>
              <a:t>بها</a:t>
            </a:r>
            <a:r>
              <a:rPr lang="ar-SA" sz="2800" b="1" dirty="0" smtClean="0">
                <a:solidFill>
                  <a:srgbClr val="00B050"/>
                </a:solidFill>
              </a:rPr>
              <a:t> أحد</a:t>
            </a:r>
            <a:r>
              <a:rPr lang="ar-EG" sz="2800" b="1" dirty="0" smtClean="0">
                <a:solidFill>
                  <a:srgbClr val="00B050"/>
                </a:solidFill>
              </a:rPr>
              <a:t> .</a:t>
            </a:r>
            <a:endParaRPr lang="en-US" sz="2800" b="1" dirty="0">
              <a:solidFill>
                <a:srgbClr val="00B050"/>
              </a:solidFill>
            </a:endParaRPr>
          </a:p>
          <a:p>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extLst>
      <p:ext uri="{BB962C8B-B14F-4D97-AF65-F5344CB8AC3E}">
        <p14:creationId xmlns:p14="http://schemas.microsoft.com/office/powerpoint/2010/main" val="3023775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1162909"/>
            <a:ext cx="9144000" cy="2062103"/>
          </a:xfrm>
          <a:prstGeom prst="rect">
            <a:avLst/>
          </a:prstGeom>
        </p:spPr>
        <p:txBody>
          <a:bodyPr wrap="square">
            <a:spAutoFit/>
          </a:bodyPr>
          <a:lstStyle/>
          <a:p>
            <a:r>
              <a:rPr lang="ar-EG" sz="3200" b="1" dirty="0" smtClean="0">
                <a:solidFill>
                  <a:srgbClr val="002060"/>
                </a:solidFill>
              </a:rPr>
              <a:t>لسلامة الأسرة.يجب تدريب أفرادها علي استخدام وسائل السلامة ,والتجمع في نقطة معينة عند سماع جرس الإنذار.</a:t>
            </a:r>
          </a:p>
          <a:p>
            <a:r>
              <a:rPr lang="ar-EG" sz="3200" b="1" dirty="0" smtClean="0"/>
              <a:t>تفقد صندوق الإسعافات الأولية بين فترة وأخري ,وتأكد من صلاحية الأشياء التي يحتوي عليها.</a:t>
            </a:r>
            <a:endParaRPr lang="en-US" sz="3200" b="1" dirty="0"/>
          </a:p>
        </p:txBody>
      </p:sp>
      <p:sp>
        <p:nvSpPr>
          <p:cNvPr id="5" name="مربع نص 4"/>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4" name="مربع نص 4"/>
          <p:cNvSpPr txBox="1"/>
          <p:nvPr/>
        </p:nvSpPr>
        <p:spPr>
          <a:xfrm>
            <a:off x="-1476672" y="3225012"/>
            <a:ext cx="10584160" cy="1077218"/>
          </a:xfrm>
          <a:prstGeom prst="rect">
            <a:avLst/>
          </a:prstGeom>
          <a:noFill/>
        </p:spPr>
        <p:txBody>
          <a:bodyPr wrap="square" rtlCol="1">
            <a:spAutoFit/>
          </a:bodyPr>
          <a:lstStyle/>
          <a:p>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 2</a:t>
            </a:r>
          </a:p>
          <a:p>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6" name="مربع نص 9"/>
          <p:cNvSpPr txBox="1"/>
          <p:nvPr/>
        </p:nvSpPr>
        <p:spPr>
          <a:xfrm>
            <a:off x="8136" y="3740710"/>
            <a:ext cx="9144000" cy="954107"/>
          </a:xfrm>
          <a:prstGeom prst="rect">
            <a:avLst/>
          </a:prstGeom>
          <a:noFill/>
        </p:spPr>
        <p:txBody>
          <a:bodyPr wrap="square" rtlCol="1">
            <a:spAutoFit/>
          </a:bodyPr>
          <a:lstStyle/>
          <a:p>
            <a:r>
              <a:rPr lang="ar-EG" sz="2800" b="1" dirty="0" smtClean="0"/>
              <a:t>ما الشروط التي تنبغي مراعاتها عند تركيب طفاءة الحريق ؟</a:t>
            </a:r>
          </a:p>
          <a:p>
            <a:r>
              <a:rPr lang="ar-SA" sz="2800" b="1" dirty="0" smtClean="0">
                <a:solidFill>
                  <a:schemeClr val="tx2">
                    <a:lumMod val="75000"/>
                  </a:schemeClr>
                </a:solidFill>
              </a:rPr>
              <a:t>أن تكون صالحة </a:t>
            </a:r>
            <a:r>
              <a:rPr lang="ar-SA" sz="2800" b="1" dirty="0" err="1" smtClean="0">
                <a:solidFill>
                  <a:schemeClr val="tx2">
                    <a:lumMod val="75000"/>
                  </a:schemeClr>
                </a:solidFill>
              </a:rPr>
              <a:t>للأستخدام</a:t>
            </a:r>
            <a:r>
              <a:rPr lang="ar-SA" sz="2800" b="1" dirty="0" smtClean="0">
                <a:solidFill>
                  <a:schemeClr val="tx2">
                    <a:lumMod val="75000"/>
                  </a:schemeClr>
                </a:solidFill>
              </a:rPr>
              <a:t> وممتلئة.</a:t>
            </a:r>
            <a:endParaRPr lang="ar-EG" sz="2800" b="1" dirty="0">
              <a:solidFill>
                <a:schemeClr val="tx2">
                  <a:lumMod val="75000"/>
                </a:schemeClr>
              </a:solidFill>
            </a:endParaRPr>
          </a:p>
        </p:txBody>
      </p:sp>
    </p:spTree>
    <p:custDataLst>
      <p:tags r:id="rId1"/>
    </p:custDataLst>
    <p:extLst>
      <p:ext uri="{BB962C8B-B14F-4D97-AF65-F5344CB8AC3E}">
        <p14:creationId xmlns:p14="http://schemas.microsoft.com/office/powerpoint/2010/main" val="5143189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12" name="مستطيل 11"/>
          <p:cNvSpPr/>
          <p:nvPr/>
        </p:nvSpPr>
        <p:spPr>
          <a:xfrm>
            <a:off x="1223120" y="1199423"/>
            <a:ext cx="7920880" cy="2862322"/>
          </a:xfrm>
          <a:prstGeom prst="rect">
            <a:avLst/>
          </a:prstGeom>
        </p:spPr>
        <p:txBody>
          <a:bodyPr wrap="square">
            <a:spAutoFit/>
          </a:bodyPr>
          <a:lstStyle/>
          <a:p>
            <a:pPr marL="441325" indent="-441325"/>
            <a:r>
              <a:rPr lang="ar-EG" sz="3600" b="1" dirty="0" smtClean="0">
                <a:solidFill>
                  <a:srgbClr val="FF0000"/>
                </a:solidFill>
              </a:rPr>
              <a:t>أرقام الطوارئ في المملكة: </a:t>
            </a:r>
            <a:endParaRPr lang="en-US" sz="2000" b="1" dirty="0">
              <a:solidFill>
                <a:schemeClr val="accent5">
                  <a:lumMod val="50000"/>
                </a:schemeClr>
              </a:solidFill>
            </a:endParaRPr>
          </a:p>
          <a:p>
            <a:pPr indent="-441325">
              <a:buFont typeface="Arial" pitchFamily="34" charset="0"/>
              <a:buChar char="•"/>
            </a:pPr>
            <a:r>
              <a:rPr lang="ar-EG" sz="3600" b="1" dirty="0" smtClean="0">
                <a:solidFill>
                  <a:schemeClr val="accent5">
                    <a:lumMod val="50000"/>
                  </a:schemeClr>
                </a:solidFill>
              </a:rPr>
              <a:t>حوادث المرور؛ 993</a:t>
            </a:r>
          </a:p>
          <a:p>
            <a:pPr indent="-441325">
              <a:buFont typeface="Arial" pitchFamily="34" charset="0"/>
              <a:buChar char="•"/>
            </a:pPr>
            <a:r>
              <a:rPr lang="ar-EG" sz="3600" b="1" dirty="0" smtClean="0">
                <a:solidFill>
                  <a:schemeClr val="accent5">
                    <a:lumMod val="50000"/>
                  </a:schemeClr>
                </a:solidFill>
              </a:rPr>
              <a:t>الهلال الأحمر؛ 977</a:t>
            </a:r>
          </a:p>
          <a:p>
            <a:pPr indent="-441325">
              <a:buFont typeface="Arial" pitchFamily="34" charset="0"/>
              <a:buChar char="•"/>
            </a:pPr>
            <a:r>
              <a:rPr lang="ar-EG" sz="3600" b="1" dirty="0" smtClean="0">
                <a:solidFill>
                  <a:schemeClr val="accent5">
                    <a:lumMod val="50000"/>
                  </a:schemeClr>
                </a:solidFill>
              </a:rPr>
              <a:t>الدفاع المدني؛ 998</a:t>
            </a:r>
          </a:p>
          <a:p>
            <a:pPr indent="-441325">
              <a:buFont typeface="Arial" pitchFamily="34" charset="0"/>
              <a:buChar char="•"/>
            </a:pPr>
            <a:r>
              <a:rPr lang="ar-EG" sz="3600" b="1" dirty="0" smtClean="0">
                <a:solidFill>
                  <a:schemeClr val="accent5">
                    <a:lumMod val="50000"/>
                  </a:schemeClr>
                </a:solidFill>
              </a:rPr>
              <a:t>شرطة النجدة؛ 999</a:t>
            </a:r>
          </a:p>
        </p:txBody>
      </p:sp>
      <p:sp>
        <p:nvSpPr>
          <p:cNvPr id="4" name="مستطيل 11"/>
          <p:cNvSpPr/>
          <p:nvPr/>
        </p:nvSpPr>
        <p:spPr>
          <a:xfrm>
            <a:off x="1187624" y="4077072"/>
            <a:ext cx="7920880" cy="2246769"/>
          </a:xfrm>
          <a:prstGeom prst="rect">
            <a:avLst/>
          </a:prstGeom>
        </p:spPr>
        <p:txBody>
          <a:bodyPr wrap="square">
            <a:spAutoFit/>
          </a:bodyPr>
          <a:lstStyle/>
          <a:p>
            <a:pPr marL="441325" indent="-441325"/>
            <a:r>
              <a:rPr lang="ar-EG" sz="2800" b="1" dirty="0" smtClean="0">
                <a:solidFill>
                  <a:srgbClr val="FF0000"/>
                </a:solidFill>
              </a:rPr>
              <a:t>المعلومات التي يجب إعطاؤها في حالة الطوارئ:</a:t>
            </a:r>
          </a:p>
          <a:p>
            <a:pPr marL="441325" indent="-441325"/>
            <a:r>
              <a:rPr lang="ar-EG" sz="2800" b="1" dirty="0" smtClean="0"/>
              <a:t>1.نوع الحالة الطارئة.</a:t>
            </a:r>
          </a:p>
          <a:p>
            <a:pPr marL="441325" indent="-441325"/>
            <a:r>
              <a:rPr lang="ar-EG" sz="2800" b="1" dirty="0" smtClean="0"/>
              <a:t>2.الموقع.</a:t>
            </a:r>
          </a:p>
          <a:p>
            <a:pPr marL="441325" indent="-441325"/>
            <a:r>
              <a:rPr lang="ar-EG" sz="2800" b="1" dirty="0" smtClean="0"/>
              <a:t>3.اسم المتصل.</a:t>
            </a:r>
          </a:p>
          <a:p>
            <a:pPr marL="441325" indent="-441325"/>
            <a:r>
              <a:rPr lang="ar-EG" sz="2800" b="1" dirty="0" smtClean="0"/>
              <a:t>4.العنوان.</a:t>
            </a:r>
          </a:p>
        </p:txBody>
      </p:sp>
    </p:spTree>
    <p:custDataLst>
      <p:tags r:id="rId1"/>
    </p:custDataLst>
    <p:extLst>
      <p:ext uri="{BB962C8B-B14F-4D97-AF65-F5344CB8AC3E}">
        <p14:creationId xmlns:p14="http://schemas.microsoft.com/office/powerpoint/2010/main" val="97089105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268760"/>
            <a:ext cx="9144000" cy="1938992"/>
          </a:xfrm>
          <a:prstGeom prst="rect">
            <a:avLst/>
          </a:prstGeom>
        </p:spPr>
        <p:txBody>
          <a:bodyPr wrap="square">
            <a:spAutoFit/>
          </a:bodyPr>
          <a:lstStyle/>
          <a:p>
            <a:pPr algn="justLow"/>
            <a:r>
              <a:rPr lang="ar-EG" sz="4000" b="1" dirty="0" smtClean="0">
                <a:solidFill>
                  <a:schemeClr val="accent3">
                    <a:lumMod val="50000"/>
                  </a:schemeClr>
                </a:solidFill>
              </a:rPr>
              <a:t>صممي مع زميلاتك بطاقة لتدوين أرقام الطوارئ بشكل واضح ,ثم وزعيها علي طالبات المدرسة بإشراف معلمتك</a:t>
            </a:r>
            <a:r>
              <a:rPr lang="ar-EG" sz="4000" b="1" dirty="0" smtClean="0">
                <a:solidFill>
                  <a:schemeClr val="accent3">
                    <a:lumMod val="50000"/>
                  </a:schemeClr>
                </a:solidFill>
              </a:rPr>
              <a:t>.</a:t>
            </a:r>
            <a:endParaRPr lang="ar-EG" sz="4000" b="1" dirty="0">
              <a:solidFill>
                <a:schemeClr val="accent3">
                  <a:lumMod val="50000"/>
                </a:schemeClr>
              </a:solidFill>
            </a:endParaRPr>
          </a:p>
        </p:txBody>
      </p:sp>
      <p:sp>
        <p:nvSpPr>
          <p:cNvPr id="5" name="مربع نص 4"/>
          <p:cNvSpPr txBox="1"/>
          <p:nvPr/>
        </p:nvSpPr>
        <p:spPr>
          <a:xfrm>
            <a:off x="2267744" y="683985"/>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  3</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4" name="مستطيل 3"/>
          <p:cNvSpPr/>
          <p:nvPr/>
        </p:nvSpPr>
        <p:spPr>
          <a:xfrm>
            <a:off x="-1260648" y="3068960"/>
            <a:ext cx="7920880" cy="2862322"/>
          </a:xfrm>
          <a:prstGeom prst="rect">
            <a:avLst/>
          </a:prstGeom>
        </p:spPr>
        <p:txBody>
          <a:bodyPr wrap="square">
            <a:spAutoFit/>
          </a:bodyPr>
          <a:lstStyle/>
          <a:p>
            <a:pPr marL="441325" indent="-441325"/>
            <a:r>
              <a:rPr lang="ar-EG" sz="3600" b="1" dirty="0" smtClean="0">
                <a:solidFill>
                  <a:srgbClr val="FF0000"/>
                </a:solidFill>
              </a:rPr>
              <a:t>أرقام الطوارئ في المملكة: </a:t>
            </a:r>
            <a:endParaRPr lang="en-US" sz="2000" b="1" dirty="0">
              <a:solidFill>
                <a:schemeClr val="accent5">
                  <a:lumMod val="50000"/>
                </a:schemeClr>
              </a:solidFill>
            </a:endParaRPr>
          </a:p>
          <a:p>
            <a:pPr indent="-441325">
              <a:buFont typeface="Arial" pitchFamily="34" charset="0"/>
              <a:buChar char="•"/>
            </a:pPr>
            <a:r>
              <a:rPr lang="ar-EG" sz="3600" b="1" dirty="0" smtClean="0">
                <a:solidFill>
                  <a:schemeClr val="accent5">
                    <a:lumMod val="50000"/>
                  </a:schemeClr>
                </a:solidFill>
              </a:rPr>
              <a:t>حوادث المرور؛ 993</a:t>
            </a:r>
          </a:p>
          <a:p>
            <a:pPr indent="-441325">
              <a:buFont typeface="Arial" pitchFamily="34" charset="0"/>
              <a:buChar char="•"/>
            </a:pPr>
            <a:r>
              <a:rPr lang="ar-EG" sz="3600" b="1" dirty="0" smtClean="0">
                <a:solidFill>
                  <a:schemeClr val="accent5">
                    <a:lumMod val="50000"/>
                  </a:schemeClr>
                </a:solidFill>
              </a:rPr>
              <a:t>الهلال الأحمر؛ 977</a:t>
            </a:r>
          </a:p>
          <a:p>
            <a:pPr indent="-441325">
              <a:buFont typeface="Arial" pitchFamily="34" charset="0"/>
              <a:buChar char="•"/>
            </a:pPr>
            <a:r>
              <a:rPr lang="ar-EG" sz="3600" b="1" dirty="0" smtClean="0">
                <a:solidFill>
                  <a:schemeClr val="accent5">
                    <a:lumMod val="50000"/>
                  </a:schemeClr>
                </a:solidFill>
              </a:rPr>
              <a:t>الدفاع المدني؛ 998</a:t>
            </a:r>
          </a:p>
          <a:p>
            <a:pPr indent="-441325">
              <a:buFont typeface="Arial" pitchFamily="34" charset="0"/>
              <a:buChar char="•"/>
            </a:pPr>
            <a:r>
              <a:rPr lang="ar-EG" sz="3600" b="1" dirty="0" smtClean="0">
                <a:solidFill>
                  <a:schemeClr val="accent5">
                    <a:lumMod val="50000"/>
                  </a:schemeClr>
                </a:solidFill>
              </a:rPr>
              <a:t>شرطة النجدة؛ 999</a:t>
            </a:r>
          </a:p>
        </p:txBody>
      </p:sp>
      <p:sp>
        <p:nvSpPr>
          <p:cNvPr id="3" name="مستطيل 2"/>
          <p:cNvSpPr/>
          <p:nvPr/>
        </p:nvSpPr>
        <p:spPr>
          <a:xfrm>
            <a:off x="2483768" y="2852936"/>
            <a:ext cx="4392488" cy="3168352"/>
          </a:xfrm>
          <a:prstGeom prst="rect">
            <a:avLst/>
          </a:prstGeom>
          <a:noFill/>
          <a:ln/>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val="20066527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rcRect l="13054" t="21325" r="12105" b="11655"/>
          <a:stretch>
            <a:fillRect/>
          </a:stretch>
        </p:blipFill>
        <p:spPr>
          <a:xfrm>
            <a:off x="1357290" y="2714620"/>
            <a:ext cx="6143668" cy="3143272"/>
          </a:xfrm>
          <a:prstGeom prst="rect">
            <a:avLst/>
          </a:prstGeom>
        </p:spPr>
      </p:pic>
      <p:sp>
        <p:nvSpPr>
          <p:cNvPr id="5" name="مستطيل 4"/>
          <p:cNvSpPr/>
          <p:nvPr/>
        </p:nvSpPr>
        <p:spPr>
          <a:xfrm>
            <a:off x="3053144" y="5844621"/>
            <a:ext cx="3376244" cy="584775"/>
          </a:xfrm>
          <a:prstGeom prst="rect">
            <a:avLst/>
          </a:prstGeom>
          <a:noFill/>
        </p:spPr>
        <p:txBody>
          <a:bodyPr wrap="none" lIns="91440" tIns="45720" rIns="91440" bIns="45720">
            <a:spAutoFit/>
          </a:bodyPr>
          <a:lstStyle/>
          <a:p>
            <a:pPr algn="ctr"/>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السلامة مطلب </a:t>
            </a:r>
            <a:r>
              <a:rPr lang="ar-S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كل أنسان</a:t>
            </a:r>
            <a:endParaRPr lang="ar-S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مربع نص 5"/>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7" name="مستطيل 6"/>
          <p:cNvSpPr/>
          <p:nvPr/>
        </p:nvSpPr>
        <p:spPr>
          <a:xfrm>
            <a:off x="539552" y="1405582"/>
            <a:ext cx="7920880" cy="1384995"/>
          </a:xfrm>
          <a:prstGeom prst="rect">
            <a:avLst/>
          </a:prstGeom>
        </p:spPr>
        <p:txBody>
          <a:bodyPr wrap="square">
            <a:spAutoFit/>
          </a:bodyPr>
          <a:lstStyle/>
          <a:p>
            <a:r>
              <a:rPr lang="ar-EG" sz="2800" b="1" dirty="0" smtClean="0">
                <a:solidFill>
                  <a:srgbClr val="C00000"/>
                </a:solidFill>
              </a:rPr>
              <a:t>اجمعي أحرف المربعات، لتعرفي تتمة العبارة من خلال نقل كل حرف إلى المربع الخاص </a:t>
            </a:r>
            <a:r>
              <a:rPr lang="ar-EG" sz="2800" b="1" dirty="0" err="1" smtClean="0">
                <a:solidFill>
                  <a:srgbClr val="C00000"/>
                </a:solidFill>
              </a:rPr>
              <a:t>به</a:t>
            </a:r>
            <a:r>
              <a:rPr lang="ar-EG" sz="2800" b="1" dirty="0" smtClean="0">
                <a:solidFill>
                  <a:srgbClr val="C00000"/>
                </a:solidFill>
              </a:rPr>
              <a:t> عبر المتاهة الظاهرة أمامك، ثم دونها في الأسفل لتكتمل العبارة لديك:</a:t>
            </a:r>
          </a:p>
        </p:txBody>
      </p:sp>
    </p:spTree>
    <p:custDataLst>
      <p:tags r:id="rId1"/>
    </p:custDataLst>
    <p:extLst>
      <p:ext uri="{BB962C8B-B14F-4D97-AF65-F5344CB8AC3E}">
        <p14:creationId xmlns:p14="http://schemas.microsoft.com/office/powerpoint/2010/main" val="134698282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73224" y="1148089"/>
            <a:ext cx="8244408" cy="1384995"/>
          </a:xfrm>
          <a:prstGeom prst="rect">
            <a:avLst/>
          </a:prstGeom>
        </p:spPr>
        <p:txBody>
          <a:bodyPr wrap="square">
            <a:spAutoFit/>
          </a:bodyPr>
          <a:lstStyle/>
          <a:p>
            <a:r>
              <a:rPr lang="ar-SA" sz="2800" b="1" dirty="0">
                <a:solidFill>
                  <a:srgbClr val="C00000"/>
                </a:solidFill>
              </a:rPr>
              <a:t>حـوادث </a:t>
            </a:r>
            <a:r>
              <a:rPr lang="ar-SA" sz="2800" b="1" dirty="0" smtClean="0">
                <a:solidFill>
                  <a:srgbClr val="C00000"/>
                </a:solidFill>
              </a:rPr>
              <a:t>السـقوط</a:t>
            </a:r>
            <a:r>
              <a:rPr lang="ar-EG" sz="2800" b="1" dirty="0" smtClean="0">
                <a:solidFill>
                  <a:srgbClr val="C00000"/>
                </a:solidFill>
              </a:rPr>
              <a:t>:</a:t>
            </a:r>
            <a:endParaRPr lang="en-US" sz="2800" b="1" dirty="0">
              <a:solidFill>
                <a:srgbClr val="C00000"/>
              </a:solidFill>
            </a:endParaRPr>
          </a:p>
          <a:p>
            <a:r>
              <a:rPr lang="ar-SA" sz="2800" b="1" dirty="0">
                <a:solidFill>
                  <a:schemeClr val="accent3">
                    <a:lumMod val="50000"/>
                  </a:schemeClr>
                </a:solidFill>
              </a:rPr>
              <a:t>تعتبر حوادث السقوط من أكثر الحوادث المنزلية شيوعاً ولها أسباب كثيرة منها:</a:t>
            </a:r>
            <a:endParaRPr lang="en-US" sz="2800" b="1" dirty="0">
              <a:solidFill>
                <a:schemeClr val="accent3">
                  <a:lumMod val="50000"/>
                </a:schemeClr>
              </a:solidFill>
            </a:endParaRPr>
          </a:p>
        </p:txBody>
      </p:sp>
      <p:sp>
        <p:nvSpPr>
          <p:cNvPr id="7" name="مربع نص 6"/>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الشرح</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9" name="مستطيل 8"/>
          <p:cNvSpPr/>
          <p:nvPr/>
        </p:nvSpPr>
        <p:spPr>
          <a:xfrm>
            <a:off x="971600" y="2420888"/>
            <a:ext cx="8244408" cy="2246769"/>
          </a:xfrm>
          <a:prstGeom prst="rect">
            <a:avLst/>
          </a:prstGeom>
        </p:spPr>
        <p:txBody>
          <a:bodyPr wrap="square">
            <a:spAutoFit/>
          </a:bodyPr>
          <a:lstStyle/>
          <a:p>
            <a:pPr marL="457200" indent="-457200">
              <a:buAutoNum type="arabicPeriod"/>
            </a:pPr>
            <a:r>
              <a:rPr lang="ar-EG" sz="2800" b="1" dirty="0" smtClean="0">
                <a:solidFill>
                  <a:srgbClr val="002060"/>
                </a:solidFill>
              </a:rPr>
              <a:t>عدم ترتيب قطع الأثاث، أو وضعها بطريقة غير مناسبة.</a:t>
            </a:r>
          </a:p>
          <a:p>
            <a:pPr marL="457200" indent="-457200">
              <a:buAutoNum type="arabicPeriod"/>
            </a:pPr>
            <a:r>
              <a:rPr lang="ar-EG" sz="2800" b="1" dirty="0" smtClean="0">
                <a:solidFill>
                  <a:srgbClr val="002060"/>
                </a:solidFill>
              </a:rPr>
              <a:t>عدم تجفيف الأرض المبللة، خاصة في المطابخ والحمامات.</a:t>
            </a:r>
          </a:p>
          <a:p>
            <a:pPr marL="457200" indent="-457200">
              <a:buAutoNum type="arabicPeriod"/>
            </a:pPr>
            <a:r>
              <a:rPr lang="ar-EG" sz="2800" b="1" dirty="0" smtClean="0">
                <a:solidFill>
                  <a:srgbClr val="002060"/>
                </a:solidFill>
              </a:rPr>
              <a:t>ترك الأطفال دون مراقبة في الأماكن المرتفعة أو على الشرفات.</a:t>
            </a:r>
          </a:p>
          <a:p>
            <a:pPr marL="457200" indent="-457200">
              <a:buAutoNum type="arabicPeriod"/>
            </a:pPr>
            <a:r>
              <a:rPr lang="ar-EG" sz="2800" b="1" dirty="0" smtClean="0">
                <a:solidFill>
                  <a:srgbClr val="002060"/>
                </a:solidFill>
              </a:rPr>
              <a:t>ترك الطفل في ماشيته دون مراقبة.</a:t>
            </a:r>
          </a:p>
          <a:p>
            <a:pPr marL="457200" indent="-457200">
              <a:buAutoNum type="arabicPeriod"/>
            </a:pPr>
            <a:r>
              <a:rPr lang="ar-EG" sz="2800" b="1" dirty="0" smtClean="0">
                <a:solidFill>
                  <a:srgbClr val="002060"/>
                </a:solidFill>
              </a:rPr>
              <a:t>وضع الأثاث بالقرب من نافذة مفتوحة.</a:t>
            </a:r>
            <a:endParaRPr lang="en-US" sz="2800" b="1" dirty="0">
              <a:solidFill>
                <a:srgbClr val="002060"/>
              </a:solidFill>
            </a:endParaRPr>
          </a:p>
        </p:txBody>
      </p:sp>
      <p:sp>
        <p:nvSpPr>
          <p:cNvPr id="10" name="مستطيل 9"/>
          <p:cNvSpPr/>
          <p:nvPr/>
        </p:nvSpPr>
        <p:spPr>
          <a:xfrm>
            <a:off x="1004144" y="5187719"/>
            <a:ext cx="8136904"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FontTx/>
              <a:buChar char="-"/>
            </a:pPr>
            <a:r>
              <a:rPr lang="ar-SA" sz="3200" dirty="0" smtClean="0">
                <a:solidFill>
                  <a:srgbClr val="FF0000"/>
                </a:solidFill>
              </a:rPr>
              <a:t>اذكري </a:t>
            </a:r>
            <a:r>
              <a:rPr lang="ar-SA" sz="3200" dirty="0">
                <a:solidFill>
                  <a:srgbClr val="FF0000"/>
                </a:solidFill>
              </a:rPr>
              <a:t>أسبابًا أخرى للسقوط.</a:t>
            </a:r>
            <a:endParaRPr lang="en-US" sz="3200" dirty="0">
              <a:solidFill>
                <a:srgbClr val="FF0000"/>
              </a:solidFill>
            </a:endParaRPr>
          </a:p>
          <a:p>
            <a:pPr algn="ctr"/>
            <a:r>
              <a:rPr lang="ar-SA" sz="3200" dirty="0" smtClean="0">
                <a:solidFill>
                  <a:srgbClr val="002060"/>
                </a:solidFill>
              </a:rPr>
              <a:t>رمى قشر الموز على </a:t>
            </a:r>
            <a:r>
              <a:rPr lang="ar-SA" sz="3200" dirty="0" err="1" smtClean="0">
                <a:solidFill>
                  <a:srgbClr val="002060"/>
                </a:solidFill>
              </a:rPr>
              <a:t>الارض</a:t>
            </a:r>
            <a:endParaRPr lang="en-US" sz="3200" dirty="0">
              <a:solidFill>
                <a:schemeClr val="accent6"/>
              </a:solidFill>
            </a:endParaRPr>
          </a:p>
        </p:txBody>
      </p:sp>
      <p:sp>
        <p:nvSpPr>
          <p:cNvPr id="6" name="مربع نص 6"/>
          <p:cNvSpPr txBox="1"/>
          <p:nvPr/>
        </p:nvSpPr>
        <p:spPr>
          <a:xfrm>
            <a:off x="5543600" y="4626041"/>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 5</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11058351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1643042" y="530522"/>
            <a:ext cx="3600400" cy="584775"/>
          </a:xfrm>
          <a:prstGeom prst="rect">
            <a:avLst/>
          </a:prstGeom>
          <a:noFill/>
        </p:spPr>
        <p:txBody>
          <a:bodyPr wrap="square" rtlCol="1">
            <a:spAutoFit/>
          </a:bodyPr>
          <a:lstStyle/>
          <a:p>
            <a:pPr algn="ctr"/>
            <a:r>
              <a:rPr lang="ar-EG"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rPr>
              <a:t>نشاط</a:t>
            </a:r>
            <a:endParaRPr lang="ar-SA" sz="3200" b="1" dirty="0" smtClean="0">
              <a:ln>
                <a:solidFill>
                  <a:srgbClr val="FE4844"/>
                </a:solidFill>
              </a:ln>
              <a:solidFill>
                <a:srgbClr val="FE4844"/>
              </a:solidFill>
              <a:latin typeface="Traditional Arabic" panose="02020603050405020304" pitchFamily="18" charset="-78"/>
              <a:cs typeface="Traditional Arabic" panose="02020603050405020304" pitchFamily="18" charset="-78"/>
            </a:endParaRPr>
          </a:p>
        </p:txBody>
      </p:sp>
      <p:sp>
        <p:nvSpPr>
          <p:cNvPr id="11" name="مستطيل 10"/>
          <p:cNvSpPr/>
          <p:nvPr/>
        </p:nvSpPr>
        <p:spPr>
          <a:xfrm>
            <a:off x="395536" y="2571744"/>
            <a:ext cx="8244408" cy="1938992"/>
          </a:xfrm>
          <a:prstGeom prst="rect">
            <a:avLst/>
          </a:prstGeom>
        </p:spPr>
        <p:txBody>
          <a:bodyPr wrap="square">
            <a:spAutoFit/>
          </a:bodyPr>
          <a:lstStyle/>
          <a:p>
            <a:pPr marL="457200" indent="-457200">
              <a:buAutoNum type="arabicPeriod"/>
            </a:pPr>
            <a:r>
              <a:rPr lang="ar-EG" sz="2400" b="1" dirty="0" smtClean="0">
                <a:solidFill>
                  <a:srgbClr val="002060"/>
                </a:solidFill>
              </a:rPr>
              <a:t>إغلاق الأبواب المؤدية إلى الشرفات.</a:t>
            </a:r>
          </a:p>
          <a:p>
            <a:pPr marL="457200" indent="-457200">
              <a:buAutoNum type="arabicPeriod"/>
            </a:pPr>
            <a:r>
              <a:rPr lang="ar-EG" sz="2400" b="1" dirty="0" smtClean="0">
                <a:solidFill>
                  <a:srgbClr val="002060"/>
                </a:solidFill>
              </a:rPr>
              <a:t>عدم ترك الأطفال بدون رقابة.</a:t>
            </a:r>
          </a:p>
          <a:p>
            <a:pPr marL="457200" indent="-457200">
              <a:buAutoNum type="arabicPeriod"/>
            </a:pPr>
            <a:r>
              <a:rPr lang="ar-EG" sz="2400" b="1" dirty="0" smtClean="0">
                <a:solidFill>
                  <a:srgbClr val="002060"/>
                </a:solidFill>
              </a:rPr>
              <a:t>عدم وضع الأثاث بالقرب من الشرفات.</a:t>
            </a:r>
          </a:p>
          <a:p>
            <a:pPr marL="457200" indent="-457200">
              <a:buAutoNum type="arabicPeriod"/>
            </a:pPr>
            <a:r>
              <a:rPr lang="ar-EG" sz="2400" b="1" dirty="0" smtClean="0">
                <a:solidFill>
                  <a:srgbClr val="002060"/>
                </a:solidFill>
              </a:rPr>
              <a:t>عدم ترك الأطفال في الماشية بالقرب من الدرج.</a:t>
            </a:r>
          </a:p>
          <a:p>
            <a:pPr marL="457200" indent="-457200">
              <a:buAutoNum type="arabicPeriod"/>
            </a:pPr>
            <a:endParaRPr lang="en-US" sz="2400" b="1" dirty="0">
              <a:solidFill>
                <a:srgbClr val="002060"/>
              </a:solidFill>
            </a:endParaRPr>
          </a:p>
        </p:txBody>
      </p:sp>
      <p:sp>
        <p:nvSpPr>
          <p:cNvPr id="12" name="مستطيل 11"/>
          <p:cNvSpPr/>
          <p:nvPr/>
        </p:nvSpPr>
        <p:spPr>
          <a:xfrm>
            <a:off x="395536" y="1556792"/>
            <a:ext cx="8244408" cy="523220"/>
          </a:xfrm>
          <a:prstGeom prst="rect">
            <a:avLst/>
          </a:prstGeom>
        </p:spPr>
        <p:txBody>
          <a:bodyPr wrap="square">
            <a:spAutoFit/>
          </a:bodyPr>
          <a:lstStyle/>
          <a:p>
            <a:r>
              <a:rPr lang="ar-EG" sz="2800" b="1" dirty="0" smtClean="0">
                <a:solidFill>
                  <a:srgbClr val="C00000"/>
                </a:solidFill>
              </a:rPr>
              <a:t>الوقاية من </a:t>
            </a:r>
            <a:r>
              <a:rPr lang="ar-SA" sz="2800" b="1" dirty="0" smtClean="0">
                <a:solidFill>
                  <a:srgbClr val="C00000"/>
                </a:solidFill>
              </a:rPr>
              <a:t>حـوادث السـقوط</a:t>
            </a:r>
            <a:r>
              <a:rPr lang="ar-EG" sz="2800" b="1" dirty="0" smtClean="0">
                <a:solidFill>
                  <a:srgbClr val="C00000"/>
                </a:solidFill>
              </a:rPr>
              <a:t>:</a:t>
            </a:r>
            <a:endParaRPr lang="en-US" sz="2800" b="1" dirty="0">
              <a:solidFill>
                <a:srgbClr val="C00000"/>
              </a:solidFill>
            </a:endParaRPr>
          </a:p>
        </p:txBody>
      </p:sp>
    </p:spTree>
    <p:custDataLst>
      <p:tags r:id="rId1"/>
    </p:custDataLst>
    <p:extLst>
      <p:ext uri="{BB962C8B-B14F-4D97-AF65-F5344CB8AC3E}">
        <p14:creationId xmlns:p14="http://schemas.microsoft.com/office/powerpoint/2010/main" val="21791344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946</Words>
  <Application>Microsoft Office PowerPoint</Application>
  <PresentationFormat>عرض على الشاشة (3:4)‏</PresentationFormat>
  <Paragraphs>227</Paragraphs>
  <Slides>30</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30</vt:i4>
      </vt:variant>
    </vt:vector>
  </HeadingPairs>
  <TitlesOfParts>
    <vt:vector size="37" baseType="lpstr">
      <vt:lpstr>Arial</vt:lpstr>
      <vt:lpstr>Calibri</vt:lpstr>
      <vt:lpstr>Times New Roman</vt:lpstr>
      <vt:lpstr>Traditional Arabic</vt:lpstr>
      <vt:lpstr>Wingdings</vt:lpstr>
      <vt:lpstr>Wingdings 2</vt:lpstr>
      <vt:lpstr>1_تصميم مخصص</vt:lpstr>
      <vt:lpstr>الوحدة الثانية (مسكني)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Al-Noor</cp:lastModifiedBy>
  <cp:revision>126</cp:revision>
  <dcterms:created xsi:type="dcterms:W3CDTF">2015-03-17T18:44:23Z</dcterms:created>
  <dcterms:modified xsi:type="dcterms:W3CDTF">2019-08-09T11:38:48Z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