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8" r:id="rId1"/>
  </p:sldMasterIdLst>
  <p:notesMasterIdLst>
    <p:notesMasterId r:id="rId30"/>
  </p:notesMasterIdLst>
  <p:sldIdLst>
    <p:sldId id="351" r:id="rId2"/>
    <p:sldId id="305" r:id="rId3"/>
    <p:sldId id="308" r:id="rId4"/>
    <p:sldId id="307" r:id="rId5"/>
    <p:sldId id="321" r:id="rId6"/>
    <p:sldId id="344" r:id="rId7"/>
    <p:sldId id="323" r:id="rId8"/>
    <p:sldId id="346" r:id="rId9"/>
    <p:sldId id="371" r:id="rId10"/>
    <p:sldId id="348" r:id="rId11"/>
    <p:sldId id="349" r:id="rId12"/>
    <p:sldId id="372" r:id="rId13"/>
    <p:sldId id="353" r:id="rId14"/>
    <p:sldId id="354" r:id="rId15"/>
    <p:sldId id="355" r:id="rId16"/>
    <p:sldId id="356" r:id="rId17"/>
    <p:sldId id="357" r:id="rId18"/>
    <p:sldId id="373" r:id="rId19"/>
    <p:sldId id="358" r:id="rId20"/>
    <p:sldId id="359" r:id="rId21"/>
    <p:sldId id="374" r:id="rId22"/>
    <p:sldId id="360" r:id="rId23"/>
    <p:sldId id="363" r:id="rId24"/>
    <p:sldId id="364" r:id="rId25"/>
    <p:sldId id="365" r:id="rId26"/>
    <p:sldId id="366" r:id="rId27"/>
    <p:sldId id="370" r:id="rId28"/>
    <p:sldId id="369" r:id="rId29"/>
  </p:sldIdLst>
  <p:sldSz cx="9144000" cy="6858000" type="screen4x3"/>
  <p:notesSz cx="6858000" cy="9144000"/>
  <p:custDataLst>
    <p:tags r:id="rId31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inimized">
    <p:restoredLeft sz="84380"/>
    <p:restoredTop sz="89165" autoAdjust="0"/>
  </p:normalViewPr>
  <p:slideViewPr>
    <p:cSldViewPr>
      <p:cViewPr varScale="1">
        <p:scale>
          <a:sx n="38" d="100"/>
          <a:sy n="38" d="100"/>
        </p:scale>
        <p:origin x="-108" y="-13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799620E-964C-433C-BD93-3D6C5CEE082C}" type="datetimeFigureOut">
              <a:rPr lang="ar-SA" smtClean="0"/>
              <a:pPr/>
              <a:t>06/12/1440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5D4D027-FD01-45D8-83C4-639A6455DD38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95585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73093-877E-4C08-B85A-56F3EC912C62}" type="slidenum">
              <a:rPr lang="ar-SA" smtClean="0"/>
              <a:pPr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73333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4D027-FD01-45D8-83C4-639A6455DD38}" type="slidenum">
              <a:rPr lang="ar-SA" smtClean="0"/>
              <a:pPr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488679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4D027-FD01-45D8-83C4-639A6455DD38}" type="slidenum">
              <a:rPr lang="ar-SA" smtClean="0"/>
              <a:pPr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488679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45470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Untitled-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956" y="1196752"/>
            <a:ext cx="8604448" cy="4752528"/>
          </a:xfrm>
          <a:prstGeom prst="rect">
            <a:avLst/>
          </a:prstGeom>
        </p:spPr>
      </p:pic>
      <p:sp>
        <p:nvSpPr>
          <p:cNvPr id="4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الإسعاف</a:t>
            </a:r>
            <a:r>
              <a:rPr kumimoji="0" lang="ar-EG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 الأولي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3596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75" t="33069" r="7031"/>
          <a:stretch>
            <a:fillRect/>
          </a:stretch>
        </p:blipFill>
        <p:spPr>
          <a:xfrm>
            <a:off x="500034" y="2500306"/>
            <a:ext cx="7643866" cy="3036306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4183910" y="2701895"/>
            <a:ext cx="53893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455318" y="2701895"/>
            <a:ext cx="5816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sym typeface="Wingdings 2"/>
              </a:rPr>
              <a:t>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540510" y="3754486"/>
            <a:ext cx="460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sym typeface="Wingdings 2"/>
              </a:rPr>
              <a:t>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175890" y="3758315"/>
            <a:ext cx="460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sym typeface="Wingdings 2"/>
              </a:rPr>
              <a:t>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6540510" y="4834606"/>
            <a:ext cx="460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sym typeface="Wingdings 2"/>
              </a:rPr>
              <a:t>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466237" y="4649940"/>
            <a:ext cx="460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sym typeface="Wingdings 2"/>
              </a:rPr>
              <a:t>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1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الإسعاف الأولي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نشاط(2)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3929058" y="1071546"/>
            <a:ext cx="452909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محتويات الصيدلية المنزلية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357158" y="1615816"/>
            <a:ext cx="795811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800" b="1" dirty="0" smtClean="0">
                <a:solidFill>
                  <a:srgbClr val="C00000"/>
                </a:solidFill>
              </a:rPr>
              <a:t>لتتعرفي على محتويات الصيدلية، ضعي علامة(</a:t>
            </a:r>
            <a:r>
              <a:rPr lang="en-US" sz="2800" b="1" dirty="0" smtClean="0">
                <a:solidFill>
                  <a:srgbClr val="C00000"/>
                </a:solidFill>
                <a:sym typeface="Wingdings"/>
              </a:rPr>
              <a:t></a:t>
            </a:r>
            <a:r>
              <a:rPr lang="ar-EG" sz="2800" b="1" dirty="0" smtClean="0">
                <a:solidFill>
                  <a:srgbClr val="C00000"/>
                </a:solidFill>
              </a:rPr>
              <a:t>) تحت الأدوات الخاصة </a:t>
            </a:r>
            <a:r>
              <a:rPr lang="ar-EG" sz="2800" b="1" dirty="0" err="1" smtClean="0">
                <a:solidFill>
                  <a:srgbClr val="C00000"/>
                </a:solidFill>
              </a:rPr>
              <a:t>بها</a:t>
            </a:r>
            <a:r>
              <a:rPr lang="ar-EG" sz="2800" b="1" dirty="0" smtClean="0">
                <a:solidFill>
                  <a:srgbClr val="C00000"/>
                </a:solidFill>
              </a:rPr>
              <a:t>، واكتبيها في الفراغ: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357158" y="5526961"/>
            <a:ext cx="814393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400" b="1" dirty="0" smtClean="0">
                <a:solidFill>
                  <a:srgbClr val="002060"/>
                </a:solidFill>
              </a:rPr>
              <a:t>الأدوات التي أمامكِ لا تمثل جميع أدوات الصيدلية، حتى تكتشفي النقص عودي إلى صيدلية المنزل واكتبي الأدوات الناقصة: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443763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7" grpId="0"/>
      <p:bldP spid="18" grpId="0"/>
      <p:bldP spid="11" grpId="0" animBg="1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الإسعاف الأولي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نشاط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114476" y="1182231"/>
            <a:ext cx="7958118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800" b="1" dirty="0" smtClean="0">
                <a:solidFill>
                  <a:srgbClr val="FF0000"/>
                </a:solidFill>
              </a:rPr>
              <a:t>إبحثي في مصادر التعلم </a:t>
            </a:r>
            <a:r>
              <a:rPr lang="ar-EG" sz="2800" b="1" dirty="0" smtClean="0">
                <a:solidFill>
                  <a:srgbClr val="FF0000"/>
                </a:solidFill>
              </a:rPr>
              <a:t>المختلفة </a:t>
            </a:r>
            <a:r>
              <a:rPr lang="ar-EG" sz="2800" b="1" dirty="0" smtClean="0">
                <a:solidFill>
                  <a:srgbClr val="FF0000"/>
                </a:solidFill>
              </a:rPr>
              <a:t>عن محتويات أخرى للصيدلية </a:t>
            </a:r>
            <a:r>
              <a:rPr lang="ar-EG" sz="2800" b="1" dirty="0" smtClean="0">
                <a:solidFill>
                  <a:srgbClr val="FF0000"/>
                </a:solidFill>
              </a:rPr>
              <a:t>المنزلية </a:t>
            </a:r>
            <a:r>
              <a:rPr lang="ar-EG" sz="2800" b="1" dirty="0" smtClean="0">
                <a:solidFill>
                  <a:srgbClr val="FF0000"/>
                </a:solidFill>
              </a:rPr>
              <a:t>ثم دونيها </a:t>
            </a:r>
            <a:r>
              <a:rPr lang="ar-EG" sz="2800" b="1" dirty="0" smtClean="0">
                <a:solidFill>
                  <a:srgbClr val="FF0000"/>
                </a:solidFill>
              </a:rPr>
              <a:t>أدناه</a:t>
            </a:r>
            <a:r>
              <a:rPr lang="ar-EG" sz="2800" b="1" dirty="0" smtClean="0">
                <a:solidFill>
                  <a:srgbClr val="FF0000"/>
                </a:solidFill>
              </a:rPr>
              <a:t>؟ محتويات </a:t>
            </a:r>
            <a:r>
              <a:rPr lang="ar-EG" sz="2800" b="1" dirty="0" smtClean="0">
                <a:solidFill>
                  <a:srgbClr val="FF0000"/>
                </a:solidFill>
              </a:rPr>
              <a:t>الصيدلية </a:t>
            </a:r>
            <a:r>
              <a:rPr lang="ar-EG" sz="2800" b="1" dirty="0" smtClean="0">
                <a:solidFill>
                  <a:srgbClr val="FF0000"/>
                </a:solidFill>
              </a:rPr>
              <a:t>المنزلية: ........................................................................... ........................................................................... ...........................................................................</a:t>
            </a:r>
            <a:endParaRPr lang="ar-EG" sz="2800" b="1" dirty="0" smtClean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325100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914400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325100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45" r="82511"/>
          <a:stretch>
            <a:fillRect/>
          </a:stretch>
        </p:blipFill>
        <p:spPr>
          <a:xfrm>
            <a:off x="2143108" y="1071546"/>
            <a:ext cx="857256" cy="4704523"/>
          </a:xfrm>
          <a:prstGeom prst="rect">
            <a:avLst/>
          </a:prstGeom>
        </p:spPr>
      </p:pic>
      <p:sp>
        <p:nvSpPr>
          <p:cNvPr id="5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الغصة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الشرح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786314" y="2332017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تعريفها : </a:t>
            </a:r>
            <a:endParaRPr lang="ar-EG" sz="28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786314" y="2903521"/>
            <a:ext cx="36004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انسداد مجري الهواء بجسم غريب أو طعام.</a:t>
            </a:r>
            <a:endParaRPr lang="ar-EG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572618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652" t="19334" r="38300" b="31916"/>
          <a:stretch>
            <a:fillRect/>
          </a:stretch>
        </p:blipFill>
        <p:spPr>
          <a:xfrm>
            <a:off x="214282" y="1857364"/>
            <a:ext cx="4084093" cy="3143272"/>
          </a:xfrm>
          <a:prstGeom prst="rect">
            <a:avLst/>
          </a:prstGeom>
        </p:spPr>
      </p:pic>
      <p:sp>
        <p:nvSpPr>
          <p:cNvPr id="5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الغُّصَّة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إستراتيجية أعواد المثلجات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214942" y="1500174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أسبابها: </a:t>
            </a:r>
            <a:endParaRPr lang="ar-EG" sz="28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143372" y="2071678"/>
            <a:ext cx="4671970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justLow">
              <a:buAutoNum type="arabicPeriod"/>
            </a:pPr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عدم مضغ الطعام جيداً.</a:t>
            </a:r>
          </a:p>
          <a:p>
            <a:pPr marL="514350" indent="-514350" algn="justLow">
              <a:buAutoNum type="arabicPeriod"/>
            </a:pPr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وضع كمية كبيرة من الطعام في الفمّ وخاصة قطع اللَّحم.</a:t>
            </a:r>
          </a:p>
          <a:p>
            <a:pPr marL="514350" indent="-514350" algn="justLow">
              <a:buAutoNum type="arabicPeriod"/>
            </a:pPr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اللعب والجري أو التحدث والضحك أثناء الطعام.</a:t>
            </a:r>
          </a:p>
          <a:p>
            <a:pPr marL="514350" indent="-514350" algn="justLow">
              <a:buAutoNum type="arabicPeriod"/>
            </a:pPr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وضع بعض الأدوات الصغيرة في الفم.</a:t>
            </a:r>
          </a:p>
          <a:p>
            <a:pPr marL="514350" indent="-514350" algn="justLow">
              <a:buAutoNum type="arabicPeriod"/>
            </a:pPr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سرعة البلع.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879191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8017"/>
          <a:stretch>
            <a:fillRect/>
          </a:stretch>
        </p:blipFill>
        <p:spPr>
          <a:xfrm>
            <a:off x="537385" y="2422598"/>
            <a:ext cx="1891475" cy="17762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00364" y="2643182"/>
            <a:ext cx="5256584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/>
            <a:r>
              <a:rPr lang="ar-EG" sz="4000" b="1" dirty="0" smtClean="0">
                <a:solidFill>
                  <a:srgbClr val="002060"/>
                </a:solidFill>
              </a:rPr>
              <a:t>عدم القدرة على التنفس </a:t>
            </a:r>
            <a:r>
              <a:rPr lang="ar-EG" sz="4000" b="1" dirty="0" err="1" smtClean="0">
                <a:solidFill>
                  <a:srgbClr val="002060"/>
                </a:solidFill>
              </a:rPr>
              <a:t>وزرقان</a:t>
            </a:r>
            <a:r>
              <a:rPr lang="ar-EG" sz="4000" b="1" dirty="0" smtClean="0">
                <a:solidFill>
                  <a:srgbClr val="002060"/>
                </a:solidFill>
              </a:rPr>
              <a:t> الوجه.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7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الغُّصَّة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نشاط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214810" y="1928802"/>
            <a:ext cx="46005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صفي حالة شخص أصيب بالغصّة.</a:t>
            </a:r>
            <a:endParaRPr lang="ar-EG" sz="28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955727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39" r="71171" b="32346"/>
          <a:stretch>
            <a:fillRect/>
          </a:stretch>
        </p:blipFill>
        <p:spPr>
          <a:xfrm>
            <a:off x="357158" y="1785926"/>
            <a:ext cx="2857520" cy="4237012"/>
          </a:xfrm>
          <a:prstGeom prst="rect">
            <a:avLst/>
          </a:prstGeom>
        </p:spPr>
      </p:pic>
      <p:sp>
        <p:nvSpPr>
          <p:cNvPr id="7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الغُّصَّة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الشرح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214942" y="1500174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إسعاف المصاب :</a:t>
            </a:r>
            <a:endParaRPr lang="ar-EG" sz="28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143372" y="2071678"/>
            <a:ext cx="4671970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justLow">
              <a:buAutoNum type="arabicPeriod"/>
            </a:pPr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اخفضي رأسك المصاب والنصف العلوي من جسمه نحو الأسفل.</a:t>
            </a:r>
          </a:p>
          <a:p>
            <a:pPr marL="514350" indent="-514350" algn="justLow">
              <a:buAutoNum type="arabicPeriod"/>
            </a:pPr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اضربي أعلي ظهر المصاب بين كتفيه ضربات متلاحقة غير مؤذية.</a:t>
            </a:r>
          </a:p>
          <a:p>
            <a:pPr marL="514350" indent="-514350" algn="justLow">
              <a:buAutoNum type="arabicPeriod"/>
            </a:pPr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اضغطي يدك على بطنه وتابعي الضربات والضغط حتى تتأكدي من خروج المادة المسببة للغصة.</a:t>
            </a:r>
          </a:p>
          <a:p>
            <a:pPr marL="514350" indent="-514350" algn="justLow">
              <a:buAutoNum type="arabicPeriod"/>
            </a:pPr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انقلي المصاب إلى المستشفى في حالة عدم الاستجابة.</a:t>
            </a: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503" t="24191" r="10403" b="49617"/>
          <a:stretch>
            <a:fillRect/>
          </a:stretch>
        </p:blipFill>
        <p:spPr>
          <a:xfrm>
            <a:off x="5286380" y="1142984"/>
            <a:ext cx="1500198" cy="10001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1728510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6407353" y="4714884"/>
            <a:ext cx="27366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all" spc="0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لأنها تسبب غصة</a:t>
            </a:r>
            <a:endParaRPr lang="ar-SA" sz="3600" b="1" cap="all" spc="0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الغُّصَّة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فكري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428828" y="3000372"/>
            <a:ext cx="671517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36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من آداب الطعام عدم التحدُّث أثناء وجود الطعام في الفم. لماذا؟</a:t>
            </a:r>
            <a:endParaRPr lang="ar-EG" sz="36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6" name="مستطيل 4"/>
          <p:cNvSpPr/>
          <p:nvPr/>
        </p:nvSpPr>
        <p:spPr>
          <a:xfrm>
            <a:off x="2143108" y="1428736"/>
            <a:ext cx="70008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EG" sz="3600" b="1" cap="all" spc="0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اتصلي ب997 عند الحاجة إلي ذلك</a:t>
            </a:r>
            <a:endParaRPr lang="ar-SA" sz="3600" b="1" cap="all" spc="0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801393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480"/>
            <a:ext cx="9143999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9274487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54" t="15773" r="64536" b="13249"/>
          <a:stretch>
            <a:fillRect/>
          </a:stretch>
        </p:blipFill>
        <p:spPr>
          <a:xfrm>
            <a:off x="857224" y="1857364"/>
            <a:ext cx="2071702" cy="2237438"/>
          </a:xfrm>
          <a:prstGeom prst="rect">
            <a:avLst/>
          </a:prstGeom>
        </p:spPr>
      </p:pic>
      <p:sp>
        <p:nvSpPr>
          <p:cNvPr id="5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الرّعافة</a:t>
            </a:r>
            <a:r>
              <a:rPr kumimoji="0" lang="ar-E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إستراتيجية أعواد المثلجات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4714876" y="2117703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تعريفها : </a:t>
            </a:r>
            <a:endParaRPr lang="ar-EG" sz="28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143240" y="2689207"/>
            <a:ext cx="517203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سيلان دموي يحدث عندما تتمزق الأوعية الدموية في الأنف.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274487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39093"/>
            <a:ext cx="19442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شكل بيضاوي 3"/>
          <p:cNvSpPr/>
          <p:nvPr/>
        </p:nvSpPr>
        <p:spPr>
          <a:xfrm>
            <a:off x="2915816" y="1844824"/>
            <a:ext cx="4824536" cy="38164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3484377" y="2235089"/>
            <a:ext cx="368741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مما يحتوى صندوق الإسعافات الأولية؟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الإسعاف الأولي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التمهيد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71939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904" t="26582" r="41581" b="21254"/>
          <a:stretch>
            <a:fillRect/>
          </a:stretch>
        </p:blipFill>
        <p:spPr>
          <a:xfrm>
            <a:off x="285720" y="1785926"/>
            <a:ext cx="2000264" cy="4000528"/>
          </a:xfrm>
          <a:prstGeom prst="rect">
            <a:avLst/>
          </a:prstGeom>
        </p:spPr>
      </p:pic>
      <p:sp>
        <p:nvSpPr>
          <p:cNvPr id="5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الرّعافة</a:t>
            </a:r>
            <a:r>
              <a:rPr kumimoji="0" lang="ar-E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الشرح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5000628" y="2110925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أسبابها: </a:t>
            </a:r>
            <a:endParaRPr lang="ar-EG" sz="28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000364" y="2682429"/>
            <a:ext cx="5600664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justLow">
              <a:buAutoNum type="arabicPeriod"/>
            </a:pPr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الصدمة التي يتعرض لها الأنف.</a:t>
            </a:r>
          </a:p>
          <a:p>
            <a:pPr marL="514350" indent="-514350" algn="justLow">
              <a:buAutoNum type="arabicPeriod"/>
            </a:pPr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الحرّ الشديد.</a:t>
            </a:r>
          </a:p>
          <a:p>
            <a:pPr marL="514350" indent="-514350" algn="justLow">
              <a:buAutoNum type="arabicPeriod"/>
            </a:pPr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تنظيف الأنف بطريقة خاطئة.</a:t>
            </a:r>
          </a:p>
          <a:p>
            <a:pPr marL="514350" indent="-514350" algn="justLow">
              <a:buAutoNum type="arabicPeriod"/>
            </a:pPr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ارتفاع ضغط الدم.</a:t>
            </a:r>
          </a:p>
          <a:p>
            <a:pPr marL="514350" indent="-514350" algn="justLow">
              <a:buAutoNum type="arabicPeriod"/>
            </a:pPr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ضعف الأوعية الدموية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866435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904" t="26582" r="41581" b="21254"/>
          <a:stretch>
            <a:fillRect/>
          </a:stretch>
        </p:blipFill>
        <p:spPr>
          <a:xfrm>
            <a:off x="285720" y="1785926"/>
            <a:ext cx="2000264" cy="4000528"/>
          </a:xfrm>
          <a:prstGeom prst="rect">
            <a:avLst/>
          </a:prstGeom>
        </p:spPr>
      </p:pic>
      <p:sp>
        <p:nvSpPr>
          <p:cNvPr id="5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نشاط(3)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614774" y="1071546"/>
            <a:ext cx="55292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كيف تتصرفين إذا تعرض أحد أسرتك لإصابة؟</a:t>
            </a:r>
            <a:endParaRPr lang="ar-EG" sz="28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543336" y="1714488"/>
            <a:ext cx="560066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.......................................................................................................................................................</a:t>
            </a:r>
            <a:endParaRPr lang="ar-EG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866435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الرّعافة</a:t>
            </a:r>
            <a:r>
              <a:rPr kumimoji="0" lang="ar-E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الشرح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5214942" y="1820655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إسعاف المصاب :</a:t>
            </a:r>
            <a:endParaRPr lang="ar-EG" sz="28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143372" y="2392159"/>
            <a:ext cx="4671970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justLow">
              <a:buAutoNum type="arabicPeriod"/>
            </a:pPr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اجلسي المصاب بالرعاف جلوساً عاديًّا.</a:t>
            </a:r>
          </a:p>
          <a:p>
            <a:pPr marL="514350" indent="-514350" algn="justLow">
              <a:buAutoNum type="arabicPeriod"/>
            </a:pPr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اتركي رأسه في وضع طبيعي مائل إلى الأمام قليلاً، واضغطي فتحات الأنف مدة خمس دقائق.</a:t>
            </a:r>
          </a:p>
          <a:p>
            <a:pPr marL="514350" indent="-514350" algn="justLow">
              <a:buAutoNum type="arabicPeriod"/>
            </a:pPr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ضعي كَمَّادات الماء البارد على الأنف إلى أن يتوقف النزيف.</a:t>
            </a: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503" t="24191" r="10403" b="49617"/>
          <a:stretch>
            <a:fillRect/>
          </a:stretch>
        </p:blipFill>
        <p:spPr>
          <a:xfrm>
            <a:off x="5286380" y="1463465"/>
            <a:ext cx="1500198" cy="100013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0042"/>
            <a:ext cx="1693041" cy="581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9419754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309" t="37709" r="17816" b="34294"/>
          <a:stretch>
            <a:fillRect/>
          </a:stretch>
        </p:blipFill>
        <p:spPr>
          <a:xfrm>
            <a:off x="6429388" y="2857496"/>
            <a:ext cx="2000264" cy="17859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78016" y="4827433"/>
            <a:ext cx="12241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 smtClean="0"/>
              <a:t>الوقوف</a:t>
            </a:r>
            <a:endParaRPr lang="en-US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3983966" y="4827433"/>
            <a:ext cx="20882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b="1" dirty="0" smtClean="0"/>
              <a:t>رفع الرأس لأعلى</a:t>
            </a:r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857224" y="4832129"/>
            <a:ext cx="266429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200" b="1" dirty="0" smtClean="0"/>
              <a:t>سد فتحة الأنف</a:t>
            </a:r>
            <a:endParaRPr lang="en-US" sz="1600" b="1" dirty="0"/>
          </a:p>
        </p:txBody>
      </p:sp>
      <p:sp>
        <p:nvSpPr>
          <p:cNvPr id="9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الرّعافة</a:t>
            </a:r>
            <a:r>
              <a:rPr kumimoji="0" lang="ar-E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نشاط</a:t>
            </a: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90" t="37709" r="41254" b="34294"/>
          <a:stretch>
            <a:fillRect/>
          </a:stretch>
        </p:blipFill>
        <p:spPr>
          <a:xfrm>
            <a:off x="4000496" y="2857496"/>
            <a:ext cx="2071702" cy="178595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71" t="37709" r="66254" b="34294"/>
          <a:stretch>
            <a:fillRect/>
          </a:stretch>
        </p:blipFill>
        <p:spPr>
          <a:xfrm>
            <a:off x="1245194" y="2857496"/>
            <a:ext cx="2000264" cy="1785950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2071670" y="1820655"/>
            <a:ext cx="67436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وضِّحي السلوك الخاطئ في الصور التالية:</a:t>
            </a:r>
            <a:endParaRPr lang="ar-EG" sz="28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1349032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/>
          <p:cNvGrpSpPr/>
          <p:nvPr/>
        </p:nvGrpSpPr>
        <p:grpSpPr>
          <a:xfrm>
            <a:off x="2000232" y="571480"/>
            <a:ext cx="5150664" cy="857256"/>
            <a:chOff x="5786446" y="1357298"/>
            <a:chExt cx="2507458" cy="542924"/>
          </a:xfrm>
        </p:grpSpPr>
        <p:sp>
          <p:nvSpPr>
            <p:cNvPr id="13" name="شكل حر 12"/>
            <p:cNvSpPr/>
            <p:nvPr/>
          </p:nvSpPr>
          <p:spPr>
            <a:xfrm>
              <a:off x="5786446" y="1357298"/>
              <a:ext cx="2507458" cy="542924"/>
            </a:xfrm>
            <a:custGeom>
              <a:avLst/>
              <a:gdLst>
                <a:gd name="connsiteX0" fmla="*/ 1234281 w 2293144"/>
                <a:gd name="connsiteY0" fmla="*/ 4762 h 542924"/>
                <a:gd name="connsiteX1" fmla="*/ 448469 w 2293144"/>
                <a:gd name="connsiteY1" fmla="*/ 23812 h 542924"/>
                <a:gd name="connsiteX2" fmla="*/ 138906 w 2293144"/>
                <a:gd name="connsiteY2" fmla="*/ 95250 h 542924"/>
                <a:gd name="connsiteX3" fmla="*/ 5556 w 2293144"/>
                <a:gd name="connsiteY3" fmla="*/ 247650 h 542924"/>
                <a:gd name="connsiteX4" fmla="*/ 105569 w 2293144"/>
                <a:gd name="connsiteY4" fmla="*/ 438150 h 542924"/>
                <a:gd name="connsiteX5" fmla="*/ 638969 w 2293144"/>
                <a:gd name="connsiteY5" fmla="*/ 528637 h 542924"/>
                <a:gd name="connsiteX6" fmla="*/ 1505744 w 2293144"/>
                <a:gd name="connsiteY6" fmla="*/ 523875 h 542924"/>
                <a:gd name="connsiteX7" fmla="*/ 1972469 w 2293144"/>
                <a:gd name="connsiteY7" fmla="*/ 471487 h 542924"/>
                <a:gd name="connsiteX8" fmla="*/ 2205831 w 2293144"/>
                <a:gd name="connsiteY8" fmla="*/ 290512 h 542924"/>
                <a:gd name="connsiteX9" fmla="*/ 2129631 w 2293144"/>
                <a:gd name="connsiteY9" fmla="*/ 47625 h 542924"/>
                <a:gd name="connsiteX10" fmla="*/ 1234281 w 2293144"/>
                <a:gd name="connsiteY10" fmla="*/ 4762 h 54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3144" h="542924">
                  <a:moveTo>
                    <a:pt x="1234281" y="4762"/>
                  </a:moveTo>
                  <a:cubicBezTo>
                    <a:pt x="954087" y="793"/>
                    <a:pt x="631032" y="8731"/>
                    <a:pt x="448469" y="23812"/>
                  </a:cubicBezTo>
                  <a:cubicBezTo>
                    <a:pt x="265906" y="38893"/>
                    <a:pt x="212725" y="57944"/>
                    <a:pt x="138906" y="95250"/>
                  </a:cubicBezTo>
                  <a:cubicBezTo>
                    <a:pt x="65087" y="132556"/>
                    <a:pt x="11112" y="190500"/>
                    <a:pt x="5556" y="247650"/>
                  </a:cubicBezTo>
                  <a:cubicBezTo>
                    <a:pt x="0" y="304800"/>
                    <a:pt x="0" y="391319"/>
                    <a:pt x="105569" y="438150"/>
                  </a:cubicBezTo>
                  <a:cubicBezTo>
                    <a:pt x="211138" y="484981"/>
                    <a:pt x="405607" y="514350"/>
                    <a:pt x="638969" y="528637"/>
                  </a:cubicBezTo>
                  <a:cubicBezTo>
                    <a:pt x="872331" y="542924"/>
                    <a:pt x="1283494" y="533400"/>
                    <a:pt x="1505744" y="523875"/>
                  </a:cubicBezTo>
                  <a:cubicBezTo>
                    <a:pt x="1727994" y="514350"/>
                    <a:pt x="1855788" y="510381"/>
                    <a:pt x="1972469" y="471487"/>
                  </a:cubicBezTo>
                  <a:cubicBezTo>
                    <a:pt x="2089150" y="432593"/>
                    <a:pt x="2179637" y="361156"/>
                    <a:pt x="2205831" y="290512"/>
                  </a:cubicBezTo>
                  <a:cubicBezTo>
                    <a:pt x="2232025" y="219868"/>
                    <a:pt x="2293144" y="95250"/>
                    <a:pt x="2129631" y="47625"/>
                  </a:cubicBezTo>
                  <a:cubicBezTo>
                    <a:pt x="1966119" y="0"/>
                    <a:pt x="1514475" y="8731"/>
                    <a:pt x="1234281" y="47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4F856">
                    <a:tint val="66000"/>
                    <a:satMod val="160000"/>
                  </a:srgbClr>
                </a:gs>
                <a:gs pos="50000">
                  <a:srgbClr val="F4F856">
                    <a:tint val="44500"/>
                    <a:satMod val="160000"/>
                  </a:srgbClr>
                </a:gs>
                <a:gs pos="100000">
                  <a:srgbClr val="F4F856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5" name="مربع نص 14"/>
            <p:cNvSpPr txBox="1"/>
            <p:nvPr/>
          </p:nvSpPr>
          <p:spPr>
            <a:xfrm>
              <a:off x="5857884" y="1402542"/>
              <a:ext cx="2286016" cy="4093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EG" sz="36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تطبيقات عامة</a:t>
              </a:r>
            </a:p>
          </p:txBody>
        </p:sp>
      </p:grpSp>
      <p:sp>
        <p:nvSpPr>
          <p:cNvPr id="16" name="مستطيل 15"/>
          <p:cNvSpPr/>
          <p:nvPr/>
        </p:nvSpPr>
        <p:spPr>
          <a:xfrm>
            <a:off x="642910" y="1714488"/>
            <a:ext cx="800102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س1: </a:t>
            </a:r>
            <a:r>
              <a:rPr lang="ar-SA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ضعي علامة</a:t>
            </a:r>
            <a:r>
              <a:rPr lang="ar-EG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 (</a:t>
            </a:r>
            <a:r>
              <a:rPr lang="en-US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  <a:sym typeface="Wingdings 2"/>
              </a:rPr>
              <a:t></a:t>
            </a:r>
            <a:r>
              <a:rPr lang="ar-SA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 </a:t>
            </a:r>
            <a:r>
              <a:rPr lang="ar-EG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) </a:t>
            </a:r>
            <a:r>
              <a:rPr lang="ar-SA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أمام العبارة الصحيحة، وعلامة </a:t>
            </a:r>
            <a:r>
              <a:rPr lang="ar-EG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(</a:t>
            </a:r>
            <a:r>
              <a:rPr lang="en-US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  <a:sym typeface="Wingdings"/>
              </a:rPr>
              <a:t></a:t>
            </a:r>
            <a:r>
              <a:rPr lang="ar-EG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)</a:t>
            </a:r>
            <a:r>
              <a:rPr lang="en-US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 </a:t>
            </a:r>
            <a:r>
              <a:rPr lang="ar-SA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أمام العبارة الخاطئة، مع تصحيح الخطأ:</a:t>
            </a:r>
            <a:endParaRPr lang="en-US" sz="2800" b="1" cap="all" dirty="0" smtClean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214414" y="2786058"/>
            <a:ext cx="742952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justLow">
              <a:lnSpc>
                <a:spcPct val="150000"/>
              </a:lnSpc>
              <a:buFont typeface="+mj-cs"/>
              <a:buAutoNum type="arabic1Minus"/>
            </a:pPr>
            <a:r>
              <a:rPr lang="ar-EG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aditional Arabic" panose="02020603050405020304" pitchFamily="18" charset="-78"/>
              </a:rPr>
              <a:t>كتابة أسماء الأدوية وطريقة استعمالها على الزجاجات بخط واضح.</a:t>
            </a:r>
          </a:p>
          <a:p>
            <a:pPr marL="457200" indent="-457200" algn="justLow">
              <a:lnSpc>
                <a:spcPct val="150000"/>
              </a:lnSpc>
              <a:buFont typeface="+mj-cs"/>
              <a:buAutoNum type="arabic1Minus"/>
            </a:pPr>
            <a:r>
              <a:rPr lang="ar-EG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aditional Arabic" panose="02020603050405020304" pitchFamily="18" charset="-78"/>
              </a:rPr>
              <a:t>تنظيف الأنف بطريقة صحيحة يسبِّب الرعاف.</a:t>
            </a:r>
          </a:p>
          <a:p>
            <a:pPr marL="457200" indent="-457200" algn="justLow">
              <a:lnSpc>
                <a:spcPct val="150000"/>
              </a:lnSpc>
              <a:buFont typeface="+mj-cs"/>
              <a:buAutoNum type="arabic1Minus"/>
            </a:pPr>
            <a:r>
              <a:rPr lang="ar-EG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aditional Arabic" panose="02020603050405020304" pitchFamily="18" charset="-78"/>
              </a:rPr>
              <a:t>ضرب المصاب بالغصّة بين كتفيه ضربات قوية.</a:t>
            </a:r>
          </a:p>
          <a:p>
            <a:pPr marL="457200" indent="-457200" algn="justLow">
              <a:lnSpc>
                <a:spcPct val="150000"/>
              </a:lnSpc>
              <a:buFont typeface="+mj-cs"/>
              <a:buAutoNum type="arabic1Minus"/>
            </a:pPr>
            <a:r>
              <a:rPr lang="ar-EG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aditional Arabic" panose="02020603050405020304" pitchFamily="18" charset="-78"/>
              </a:rPr>
              <a:t>إسعاف المصاب في الحالات الطارئة الخطيرة يغني عن زيارة الطبيب.</a:t>
            </a:r>
          </a:p>
          <a:p>
            <a:pPr marL="457200" indent="-457200" algn="justLow">
              <a:lnSpc>
                <a:spcPct val="150000"/>
              </a:lnSpc>
              <a:buFont typeface="+mj-cs"/>
              <a:buAutoNum type="arabic1Minus"/>
            </a:pPr>
            <a:r>
              <a:rPr lang="ar-EG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aditional Arabic" panose="02020603050405020304" pitchFamily="18" charset="-78"/>
              </a:rPr>
              <a:t>ملاحظة تاريخ الصلاحية عند استعمال الدواء.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raditional Arabic" panose="02020603050405020304" pitchFamily="18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336319" y="2928934"/>
            <a:ext cx="381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  <a:sym typeface="Wingdings 2"/>
              </a:rPr>
              <a:t></a:t>
            </a:r>
            <a:endParaRPr lang="ar-EG" sz="2000" dirty="0"/>
          </a:p>
        </p:txBody>
      </p:sp>
      <p:sp>
        <p:nvSpPr>
          <p:cNvPr id="19" name="مستطيل 18"/>
          <p:cNvSpPr/>
          <p:nvPr/>
        </p:nvSpPr>
        <p:spPr>
          <a:xfrm>
            <a:off x="336319" y="3500438"/>
            <a:ext cx="381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  <a:sym typeface="Wingdings 2"/>
              </a:rPr>
              <a:t></a:t>
            </a:r>
            <a:endParaRPr lang="ar-EG" sz="2000" dirty="0"/>
          </a:p>
        </p:txBody>
      </p:sp>
      <p:sp>
        <p:nvSpPr>
          <p:cNvPr id="20" name="مستطيل 19"/>
          <p:cNvSpPr/>
          <p:nvPr/>
        </p:nvSpPr>
        <p:spPr>
          <a:xfrm>
            <a:off x="336319" y="5286388"/>
            <a:ext cx="381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  <a:sym typeface="Wingdings 2"/>
              </a:rPr>
              <a:t></a:t>
            </a:r>
            <a:endParaRPr lang="ar-EG" sz="2000" dirty="0"/>
          </a:p>
        </p:txBody>
      </p:sp>
      <p:sp>
        <p:nvSpPr>
          <p:cNvPr id="21" name="مستطيل 20"/>
          <p:cNvSpPr/>
          <p:nvPr/>
        </p:nvSpPr>
        <p:spPr>
          <a:xfrm>
            <a:off x="369982" y="4143380"/>
            <a:ext cx="348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  <a:sym typeface="Wingdings"/>
              </a:rPr>
              <a:t></a:t>
            </a:r>
            <a:endParaRPr lang="ar-EG" sz="2000" dirty="0"/>
          </a:p>
        </p:txBody>
      </p:sp>
      <p:sp>
        <p:nvSpPr>
          <p:cNvPr id="22" name="مستطيل 21"/>
          <p:cNvSpPr/>
          <p:nvPr/>
        </p:nvSpPr>
        <p:spPr>
          <a:xfrm>
            <a:off x="369982" y="4714884"/>
            <a:ext cx="348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  <a:sym typeface="Wingdings"/>
              </a:rPr>
              <a:t></a:t>
            </a:r>
            <a:endParaRPr lang="ar-EG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260758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رابط كسهم مستقيم 5"/>
          <p:cNvCxnSpPr>
            <a:endCxn id="15" idx="3"/>
          </p:cNvCxnSpPr>
          <p:nvPr/>
        </p:nvCxnSpPr>
        <p:spPr>
          <a:xfrm flipH="1">
            <a:off x="4286248" y="2204864"/>
            <a:ext cx="1509888" cy="41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>
            <a:endCxn id="13" idx="3"/>
          </p:cNvCxnSpPr>
          <p:nvPr/>
        </p:nvCxnSpPr>
        <p:spPr>
          <a:xfrm flipH="1" flipV="1">
            <a:off x="4286248" y="2047536"/>
            <a:ext cx="2229968" cy="1309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>
            <a:endCxn id="17" idx="3"/>
          </p:cNvCxnSpPr>
          <p:nvPr/>
        </p:nvCxnSpPr>
        <p:spPr>
          <a:xfrm flipH="1">
            <a:off x="4286248" y="2661700"/>
            <a:ext cx="1114984" cy="5288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8"/>
          <p:cNvSpPr/>
          <p:nvPr/>
        </p:nvSpPr>
        <p:spPr>
          <a:xfrm>
            <a:off x="642910" y="571480"/>
            <a:ext cx="800102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س2: ابحثي عن النصف الآخر للاصقة الجروح بوصل كل جملة بما يناسبها:</a:t>
            </a:r>
            <a:endParaRPr lang="en-US" sz="2800" b="1" cap="all" dirty="0" smtClean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857752" y="1785926"/>
            <a:ext cx="39290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/>
              <a:t>تُعَدُّ الصيدلية المنزلية من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357190" y="1785926"/>
            <a:ext cx="39290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/>
              <a:t>ارتفاع ضغط الدم.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4857752" y="2357430"/>
            <a:ext cx="39290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/>
              <a:t>الغصّة هي دخول بعض الطعام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357190" y="2357430"/>
            <a:ext cx="39290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/>
              <a:t>ضروريات كل منزل.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4857752" y="2928934"/>
            <a:ext cx="39290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/>
              <a:t>من أسباب الرعاف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357190" y="2928934"/>
            <a:ext cx="39290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/>
              <a:t>أو الشراب إلى المجرى التنفسي.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xmlns="" val="327520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1142976" y="1142984"/>
            <a:ext cx="8001024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س3: </a:t>
            </a:r>
            <a:r>
              <a:rPr lang="ar-EG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ساعدي نورة في ترتيب الخطوات وفق التسلسل الصحيح لإسعاف زميلتها التي أصيبت فجأة بالرعاف:</a:t>
            </a:r>
          </a:p>
          <a:p>
            <a:pPr algn="justLow"/>
            <a:endParaRPr lang="ar-EG" sz="2800" b="1" cap="all" dirty="0" smtClean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  <a:p>
            <a:pPr algn="justLow"/>
            <a:r>
              <a:rPr lang="ar-EG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ضعي كمادات الماء البارد علي الأنف إلي ان يتوقف النزيف.</a:t>
            </a:r>
          </a:p>
          <a:p>
            <a:pPr algn="justLow"/>
            <a:r>
              <a:rPr lang="ar-EG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اتركي رأسها في وضع طبيعي مائلا إلي الأمام.</a:t>
            </a:r>
          </a:p>
          <a:p>
            <a:pPr algn="justLow"/>
            <a:r>
              <a:rPr lang="ar-EG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دعيها تجلس جلوسا عاديا.</a:t>
            </a:r>
          </a:p>
          <a:p>
            <a:pPr algn="justLow"/>
            <a:r>
              <a:rPr lang="ar-EG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اضغطي فتحات الأنف مدة خمس دقائق.</a:t>
            </a:r>
            <a:endParaRPr lang="en-US" sz="2800" b="1" cap="all" dirty="0" smtClean="0">
              <a:ln w="9000" cmpd="sng">
                <a:solidFill>
                  <a:srgbClr val="C00000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874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22" t="14365" r="5480" b="23830"/>
          <a:stretch>
            <a:fillRect/>
          </a:stretch>
        </p:blipFill>
        <p:spPr>
          <a:xfrm>
            <a:off x="1928794" y="1928802"/>
            <a:ext cx="5832816" cy="3786214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642910" y="571480"/>
            <a:ext cx="800102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س7: تسابقي مع زميلاتك في الصف لاختيار أفضل تعليق لهذه الصورة، واحرصي على أن تكون عبارتك هي أفضل تعليق:</a:t>
            </a:r>
            <a:endParaRPr lang="en-US" sz="2800" b="1" cap="all" dirty="0" smtClean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6611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1000100" y="5143512"/>
            <a:ext cx="27270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الوقاية خير من العلاج</a:t>
            </a:r>
            <a:endParaRPr lang="ar-SA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38" name="مجموعة 37"/>
          <p:cNvGrpSpPr/>
          <p:nvPr/>
        </p:nvGrpSpPr>
        <p:grpSpPr>
          <a:xfrm>
            <a:off x="3071802" y="2000240"/>
            <a:ext cx="5000660" cy="3929090"/>
            <a:chOff x="3071802" y="1571612"/>
            <a:chExt cx="5000660" cy="3929090"/>
          </a:xfrm>
        </p:grpSpPr>
        <p:pic>
          <p:nvPicPr>
            <p:cNvPr id="37" name="صورة 36" descr="016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71802" y="1571612"/>
              <a:ext cx="5000660" cy="392909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406970" y="1701050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EG" b="1" dirty="0" smtClean="0">
                  <a:solidFill>
                    <a:srgbClr val="FF0000"/>
                  </a:solidFill>
                </a:rPr>
                <a:t>خ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614882" y="1701050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EG" b="1" dirty="0" smtClean="0">
                  <a:solidFill>
                    <a:srgbClr val="FF0000"/>
                  </a:solidFill>
                </a:rPr>
                <a:t>ب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30806" y="1701050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EG" b="1" dirty="0" smtClean="0">
                  <a:solidFill>
                    <a:srgbClr val="FF0000"/>
                  </a:solidFill>
                </a:rPr>
                <a:t>ز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06970" y="1989082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EG" b="1" dirty="0" smtClean="0">
                  <a:solidFill>
                    <a:srgbClr val="FF0000"/>
                  </a:solidFill>
                </a:rPr>
                <a:t>ي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87144" y="1989082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EG" b="1" dirty="0" smtClean="0">
                  <a:solidFill>
                    <a:srgbClr val="FF0000"/>
                  </a:solidFill>
                </a:rPr>
                <a:t>د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06970" y="2314561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EG" b="1" dirty="0" smtClean="0">
                  <a:solidFill>
                    <a:srgbClr val="FF0000"/>
                  </a:solidFill>
                </a:rPr>
                <a:t>ر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614882" y="2314561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EG" b="1" dirty="0" smtClean="0">
                  <a:solidFill>
                    <a:srgbClr val="FF0000"/>
                  </a:solidFill>
                </a:rPr>
                <a:t>ا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30806" y="2314561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EG" b="1" dirty="0" smtClean="0">
                  <a:solidFill>
                    <a:srgbClr val="FF0000"/>
                  </a:solidFill>
                </a:rPr>
                <a:t>س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22128" y="2664386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EG" b="1" dirty="0" smtClean="0">
                  <a:solidFill>
                    <a:srgbClr val="FF0000"/>
                  </a:solidFill>
                </a:rPr>
                <a:t>ا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22128" y="3034641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EG" b="1" dirty="0" smtClean="0">
                  <a:solidFill>
                    <a:srgbClr val="FF0000"/>
                  </a:solidFill>
                </a:rPr>
                <a:t>ع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922128" y="3322673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EG" b="1" dirty="0" smtClean="0">
                  <a:solidFill>
                    <a:srgbClr val="FF0000"/>
                  </a:solidFill>
                </a:rPr>
                <a:t>ة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22128" y="3645266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EG" b="1" dirty="0" smtClean="0">
                  <a:solidFill>
                    <a:srgbClr val="FF0000"/>
                  </a:solidFill>
                </a:rPr>
                <a:t>م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06970" y="3645266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EG" b="1" dirty="0" smtClean="0">
                  <a:solidFill>
                    <a:srgbClr val="FF0000"/>
                  </a:solidFill>
                </a:rPr>
                <a:t>ل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614882" y="3645266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EG" b="1" dirty="0" smtClean="0">
                  <a:solidFill>
                    <a:srgbClr val="FF0000"/>
                  </a:solidFill>
                </a:rPr>
                <a:t>ي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02714" y="3645266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EG" b="1" dirty="0" smtClean="0">
                  <a:solidFill>
                    <a:srgbClr val="FF0000"/>
                  </a:solidFill>
                </a:rPr>
                <a:t>و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418638" y="3645266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EG" b="1" dirty="0" smtClean="0">
                  <a:solidFill>
                    <a:srgbClr val="FF0000"/>
                  </a:solidFill>
                </a:rPr>
                <a:t>ن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163054" y="4005306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EG" b="1" dirty="0" smtClean="0">
                  <a:solidFill>
                    <a:srgbClr val="FF0000"/>
                  </a:solidFill>
                </a:rPr>
                <a:t>ث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277664" y="3920330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EG" b="1" dirty="0" smtClean="0">
                  <a:solidFill>
                    <a:srgbClr val="FF0000"/>
                  </a:solidFill>
                </a:rPr>
                <a:t>ع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94802" y="4005306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EG" b="1" dirty="0" smtClean="0">
                  <a:solidFill>
                    <a:srgbClr val="FF0000"/>
                  </a:solidFill>
                </a:rPr>
                <a:t>ب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626830" y="4005306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EG" b="1" dirty="0" smtClean="0">
                  <a:solidFill>
                    <a:srgbClr val="FF0000"/>
                  </a:solidFill>
                </a:rPr>
                <a:t>ل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406970" y="4647554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EG" b="1" dirty="0" smtClean="0">
                  <a:solidFill>
                    <a:srgbClr val="FF0000"/>
                  </a:solidFill>
                </a:rPr>
                <a:t>هـ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639308" y="4687939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EG" b="1" dirty="0" smtClean="0">
                  <a:solidFill>
                    <a:srgbClr val="FF0000"/>
                  </a:solidFill>
                </a:rPr>
                <a:t>ا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967445" y="4643199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EG" b="1" dirty="0" smtClean="0">
                  <a:solidFill>
                    <a:srgbClr val="FF0000"/>
                  </a:solidFill>
                </a:rPr>
                <a:t>ت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246730" y="4643199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EG" b="1" dirty="0" smtClean="0">
                  <a:solidFill>
                    <a:srgbClr val="FF0000"/>
                  </a:solidFill>
                </a:rPr>
                <a:t>ف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639308" y="4941410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EG" b="1" dirty="0" smtClean="0">
                  <a:solidFill>
                    <a:srgbClr val="FF0000"/>
                  </a:solidFill>
                </a:rPr>
                <a:t>ج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911675" y="4912536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EG" b="1" dirty="0" smtClean="0">
                  <a:solidFill>
                    <a:srgbClr val="FF0000"/>
                  </a:solidFill>
                </a:rPr>
                <a:t>م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44013" y="4941410"/>
              <a:ext cx="57606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EG" b="1" smtClean="0">
                  <a:solidFill>
                    <a:srgbClr val="FF0000"/>
                  </a:solidFill>
                </a:rPr>
                <a:t>ل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9" name="مستطيل 38"/>
          <p:cNvSpPr/>
          <p:nvPr/>
        </p:nvSpPr>
        <p:spPr>
          <a:xfrm>
            <a:off x="642910" y="571480"/>
            <a:ext cx="800102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س6: ضعي أسماء الصور في المربعات المجاورة لها، ثم اجمعي حروف المربعات المظلَّلة وأكملي </a:t>
            </a:r>
            <a:r>
              <a:rPr lang="ar-EG" sz="2800" b="1" cap="all" dirty="0" err="1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بها</a:t>
            </a:r>
            <a:r>
              <a:rPr lang="ar-EG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 الكلمات الناقصة في المثل المطلوب:</a:t>
            </a:r>
            <a:endParaRPr lang="en-US" sz="2800" b="1" cap="all" dirty="0" smtClean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953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9493"/>
          <a:stretch>
            <a:fillRect/>
          </a:stretch>
        </p:blipFill>
        <p:spPr>
          <a:xfrm>
            <a:off x="1928794" y="1928802"/>
            <a:ext cx="2293327" cy="2336508"/>
          </a:xfrm>
          <a:prstGeom prst="rect">
            <a:avLst/>
          </a:prstGeom>
        </p:spPr>
      </p:pic>
      <p:sp>
        <p:nvSpPr>
          <p:cNvPr id="8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الإسعاف الأولي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الصيدلية المنزلية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4722187" y="2112543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تعريفها : </a:t>
            </a:r>
            <a:endParaRPr lang="ar-EG" sz="28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4722187" y="2684047"/>
            <a:ext cx="36004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صندوق يحتوي على الأدوات اللازمة لإسعاف الحالات الطارئة.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480267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الإسعاف الأولي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الشرح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757418" y="1142984"/>
            <a:ext cx="7315176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إذا أُصِبْتِ بجرح، فهل تتركينه دون تطهير؟ هل تتركين الدم يسيل منه حتى يتوقف وحده؟ ألا يمكن أن يتلوث الجرح فيسبب لكِ الحمَّى والألم</a:t>
            </a:r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؟</a:t>
            </a:r>
          </a:p>
          <a:p>
            <a:pPr algn="justLow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إلام أحتاج لإيقاف نزف الجرح؟</a:t>
            </a:r>
            <a:endParaRPr lang="ar-EG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  <a:p>
            <a:pPr algn="justLow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.....................................</a:t>
            </a:r>
          </a:p>
          <a:p>
            <a:pPr algn="justLow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.....................................</a:t>
            </a:r>
            <a:endParaRPr lang="ar-EG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500034" y="3092648"/>
            <a:ext cx="8358214" cy="2979558"/>
            <a:chOff x="785786" y="2949772"/>
            <a:chExt cx="8358214" cy="2979558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7252" t="51063"/>
            <a:stretch>
              <a:fillRect/>
            </a:stretch>
          </p:blipFill>
          <p:spPr>
            <a:xfrm>
              <a:off x="3041592" y="3807004"/>
              <a:ext cx="6102408" cy="2122326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7236296" y="4112706"/>
              <a:ext cx="1080120" cy="100811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EG" sz="2400" b="1" dirty="0" smtClean="0">
                  <a:solidFill>
                    <a:srgbClr val="FF0000"/>
                  </a:solidFill>
                </a:rPr>
                <a:t>مطهر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436096" y="4472746"/>
              <a:ext cx="1080120" cy="100811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EG" sz="2400" b="1" dirty="0" smtClean="0">
                  <a:solidFill>
                    <a:srgbClr val="FF0000"/>
                  </a:solidFill>
                </a:rPr>
                <a:t>شاش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476628" y="4760778"/>
              <a:ext cx="1080120" cy="100811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EG" sz="2400" b="1" dirty="0" smtClean="0">
                  <a:solidFill>
                    <a:srgbClr val="FF0000"/>
                  </a:solidFill>
                </a:rPr>
                <a:t>لزق طبي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pic>
          <p:nvPicPr>
            <p:cNvPr id="12" name="صورة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1297" r="65935" b="30818"/>
            <a:stretch>
              <a:fillRect/>
            </a:stretch>
          </p:blipFill>
          <p:spPr>
            <a:xfrm>
              <a:off x="785786" y="2949772"/>
              <a:ext cx="2857520" cy="16430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2237698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الإسعاف الأولي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الشرح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 flipH="1">
            <a:off x="1000100" y="2143186"/>
            <a:ext cx="5800772" cy="1643004"/>
          </a:xfrm>
          <a:prstGeom prst="rect">
            <a:avLst/>
          </a:prstGeom>
          <a:noFill/>
          <a:ln>
            <a:gradFill>
              <a:gsLst>
                <a:gs pos="0">
                  <a:srgbClr val="FFC000"/>
                </a:gs>
                <a:gs pos="44000">
                  <a:schemeClr val="bg1"/>
                </a:gs>
                <a:gs pos="52000">
                  <a:srgbClr val="FFC000">
                    <a:alpha val="2500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أن لوجود الصيدلية (صندوق الإسعاف الأولي) في البيت، والمدرسة، والسيارة، والأماكن العامة أهمية كبيرة.</a:t>
            </a:r>
            <a:endParaRPr lang="en-US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نجمة ذات 5 نقاط 10"/>
          <p:cNvSpPr/>
          <p:nvPr/>
        </p:nvSpPr>
        <p:spPr>
          <a:xfrm>
            <a:off x="6657996" y="2071678"/>
            <a:ext cx="1514492" cy="1514492"/>
          </a:xfrm>
          <a:prstGeom prst="star5">
            <a:avLst>
              <a:gd name="adj" fmla="val 35060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100000">
                <a:schemeClr val="bg1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gradFill>
              <a:gsLst>
                <a:gs pos="0">
                  <a:srgbClr val="FFC000"/>
                </a:gs>
                <a:gs pos="38000">
                  <a:schemeClr val="bg1"/>
                </a:gs>
                <a:gs pos="100000">
                  <a:schemeClr val="bg1"/>
                </a:gs>
                <a:gs pos="7000">
                  <a:srgbClr val="F4A810"/>
                </a:gs>
                <a:gs pos="81000">
                  <a:srgbClr val="FFC00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هل تعلمين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680745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الإسعاف الأولي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الشرح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857752" y="1634374"/>
            <a:ext cx="3600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فائدة الصيدلية المنزلية</a:t>
            </a:r>
            <a:endParaRPr lang="ar-EG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3143240" y="2348754"/>
            <a:ext cx="5172036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القيام بالإسعافات الأولية للحالات الطارئة البسيطة، مثل:</a:t>
            </a:r>
          </a:p>
          <a:p>
            <a:pPr algn="justLow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الجروح، </a:t>
            </a:r>
            <a:r>
              <a:rPr lang="ar-EG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الحروق</a:t>
            </a:r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، </a:t>
            </a:r>
            <a:r>
              <a:rPr lang="ar-EG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الإغماء</a:t>
            </a:r>
            <a:r>
              <a:rPr lang="ar-EG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 </a:t>
            </a:r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ولكنها في الحالات الخطيرة لا تغني عن زيارة الطبيب.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7539"/>
            <a:ext cx="2067402" cy="197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58610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الإسعاف الأولي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إستراتيجية أعواد المثلجات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043270" y="1214422"/>
            <a:ext cx="61007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aditional Arabic" panose="02020603050405020304" pitchFamily="18" charset="-78"/>
              </a:rPr>
              <a:t>ما تجب مراعاته في الصيدلية المنزلية:</a:t>
            </a:r>
            <a:endParaRPr lang="ar-EG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raditional Arabic" panose="02020603050405020304" pitchFamily="18" charset="-78"/>
            </a:endParaRPr>
          </a:p>
        </p:txBody>
      </p:sp>
      <p:sp>
        <p:nvSpPr>
          <p:cNvPr id="6" name="عنصر نائب للمحتوى 3"/>
          <p:cNvSpPr>
            <a:spLocks noGrp="1"/>
          </p:cNvSpPr>
          <p:nvPr/>
        </p:nvSpPr>
        <p:spPr>
          <a:xfrm>
            <a:off x="457200" y="1893083"/>
            <a:ext cx="8229600" cy="307183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/>
            </a:pPr>
            <a:r>
              <a:rPr lang="ar-EG" sz="28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أن تكون ذات حجم مناسب.</a:t>
            </a:r>
          </a:p>
          <a:p>
            <a:pPr marL="514350" indent="-514350">
              <a:buFont typeface="+mj-lt"/>
              <a:buAutoNum type="arabicParenR"/>
            </a:pPr>
            <a:r>
              <a:rPr lang="ar-EG" sz="28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ترتيب مكوناتها بحيث يمكن الوصول إليها مباشرة.</a:t>
            </a:r>
          </a:p>
          <a:p>
            <a:pPr marL="514350" indent="-514350">
              <a:buFont typeface="+mj-lt"/>
              <a:buAutoNum type="arabicParenR"/>
            </a:pPr>
            <a:r>
              <a:rPr lang="ar-EG" sz="28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إحكام إغلاقها مع مراعاة سهولة فتحها عند الحاجة.</a:t>
            </a:r>
          </a:p>
          <a:p>
            <a:pPr marL="514350" indent="-514350">
              <a:buFont typeface="+mj-lt"/>
              <a:buAutoNum type="arabicParenR"/>
            </a:pPr>
            <a:r>
              <a:rPr lang="ar-EG" sz="28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وضعها في مكان مناسب بعيدا عن درجة الحرارة والرطوبة وعن متناول الإطفال.</a:t>
            </a:r>
          </a:p>
          <a:p>
            <a:pPr marL="514350" indent="-514350">
              <a:buFont typeface="+mj-lt"/>
              <a:buAutoNum type="arabicParenR"/>
            </a:pPr>
            <a:r>
              <a:rPr lang="ar-EG" sz="28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التخلص من المواد والأدوية المنتهية الصلاحية.</a:t>
            </a:r>
            <a:endParaRPr lang="ar-EG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0" name="عنصر نائب للمحتوى 3"/>
          <p:cNvSpPr>
            <a:spLocks noGrp="1"/>
          </p:cNvSpPr>
          <p:nvPr/>
        </p:nvSpPr>
        <p:spPr>
          <a:xfrm>
            <a:off x="914400" y="1857364"/>
            <a:ext cx="8229600" cy="307183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9050" algn="justLow">
              <a:buNone/>
            </a:pPr>
            <a:endParaRPr lang="ar-SA" sz="2800" b="1" cap="all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226583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0" t="24050" r="35553" b="6662"/>
          <a:stretch>
            <a:fillRect/>
          </a:stretch>
        </p:blipFill>
        <p:spPr>
          <a:xfrm>
            <a:off x="71406" y="1785926"/>
            <a:ext cx="5500726" cy="3714776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286380" y="2928934"/>
            <a:ext cx="385762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الرسالة:</a:t>
            </a:r>
          </a:p>
          <a:p>
            <a:pPr algn="ctr"/>
            <a:r>
              <a:rPr lang="ar-EG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.............................................................</a:t>
            </a:r>
            <a:endParaRPr lang="ar-SA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857884" y="1071546"/>
            <a:ext cx="3286116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اقرئي حروف الرسالة في المربعات التالية، ثم أعيدي كتابتها متصلة الحروف في الفراغ المخصص:</a:t>
            </a:r>
          </a:p>
        </p:txBody>
      </p:sp>
      <p:sp>
        <p:nvSpPr>
          <p:cNvPr id="10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الإسعاف الأولي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نشاط (1)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8" name="مستطيل 4"/>
          <p:cNvSpPr/>
          <p:nvPr/>
        </p:nvSpPr>
        <p:spPr>
          <a:xfrm>
            <a:off x="5286380" y="4572008"/>
            <a:ext cx="385762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لماذا؟</a:t>
            </a:r>
          </a:p>
          <a:p>
            <a:pPr algn="ctr"/>
            <a:r>
              <a:rPr lang="ar-EG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.............................................................</a:t>
            </a:r>
            <a:endParaRPr lang="ar-SA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241264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1071546"/>
            <a:ext cx="91440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اقترحي نصائح فعالة لتفادي الحالات الطارئة البسيطة في المنزل إذا لم تتوفر الصيدلية المنزلية؟</a:t>
            </a:r>
          </a:p>
          <a:p>
            <a:pPr algn="justLow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....................................................................................................................................................................................</a:t>
            </a:r>
            <a:endParaRPr lang="ar-EG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10" name="عنوان 2"/>
          <p:cNvSpPr txBox="1">
            <a:spLocks/>
          </p:cNvSpPr>
          <p:nvPr/>
        </p:nvSpPr>
        <p:spPr>
          <a:xfrm>
            <a:off x="5970518" y="500042"/>
            <a:ext cx="3173482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الإسعاف الأولي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285984" y="500042"/>
            <a:ext cx="3600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raditional Arabic" panose="02020603050405020304" pitchFamily="18" charset="-78"/>
              </a:rPr>
              <a:t>نشاط (1)</a:t>
            </a:r>
            <a:endParaRPr lang="ar-EG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raditional Arabic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241264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9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تصميم مخص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964</TotalTime>
  <Words>777</Words>
  <Application>Microsoft Office PowerPoint</Application>
  <PresentationFormat>On-screen Show (4:3)</PresentationFormat>
  <Paragraphs>172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تصميم مخصص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NORALMOALEM</dc:creator>
  <cp:lastModifiedBy>Windwos 8</cp:lastModifiedBy>
  <cp:revision>106</cp:revision>
  <dcterms:created xsi:type="dcterms:W3CDTF">2015-03-17T18:44:23Z</dcterms:created>
  <dcterms:modified xsi:type="dcterms:W3CDTF">2019-08-07T02:38:07Z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DA8001F7-B120-4E2B-ADD3-331C2177BC2B</vt:lpwstr>
  </property>
  <property fmtid="{D5CDD505-2E9C-101B-9397-08002B2CF9AE}" pid="3" name="ArticulatePath">
    <vt:lpwstr>كامل</vt:lpwstr>
  </property>
</Properties>
</file>