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notesMasterIdLst>
    <p:notesMasterId r:id="rId13"/>
  </p:notesMasterIdLst>
  <p:sldIdLst>
    <p:sldId id="394" r:id="rId2"/>
    <p:sldId id="354" r:id="rId3"/>
    <p:sldId id="356" r:id="rId4"/>
    <p:sldId id="376" r:id="rId5"/>
    <p:sldId id="396" r:id="rId6"/>
    <p:sldId id="403" r:id="rId7"/>
    <p:sldId id="377" r:id="rId8"/>
    <p:sldId id="404" r:id="rId9"/>
    <p:sldId id="405" r:id="rId10"/>
    <p:sldId id="397" r:id="rId11"/>
    <p:sldId id="409" r:id="rId12"/>
  </p:sldIdLst>
  <p:sldSz cx="9144000" cy="6858000" type="screen4x3"/>
  <p:notesSz cx="6858000" cy="9144000"/>
  <p:custDataLst>
    <p:tags r:id="rId14"/>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7D4C"/>
    <a:srgbClr val="F6A14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80"/>
    <p:restoredTop sz="94660"/>
  </p:normalViewPr>
  <p:slideViewPr>
    <p:cSldViewPr>
      <p:cViewPr varScale="1">
        <p:scale>
          <a:sx n="108" d="100"/>
          <a:sy n="108" d="100"/>
        </p:scale>
        <p:origin x="6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E3AA007-6FE8-4AA0-B1D6-42DDFEEFA8BB}" type="datetimeFigureOut">
              <a:rPr lang="ar-SA" smtClean="0"/>
              <a:pPr/>
              <a:t>08/12/40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FD12253-AB23-42D4-B6B0-24DBF5933A4B}" type="slidenum">
              <a:rPr lang="ar-SA" smtClean="0"/>
              <a:pPr/>
              <a:t>‹#›</a:t>
            </a:fld>
            <a:endParaRPr lang="ar-SA"/>
          </a:p>
        </p:txBody>
      </p:sp>
    </p:spTree>
    <p:extLst>
      <p:ext uri="{BB962C8B-B14F-4D97-AF65-F5344CB8AC3E}">
        <p14:creationId xmlns:p14="http://schemas.microsoft.com/office/powerpoint/2010/main" val="7829408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عنوان ومحتوى">
    <p:spTree>
      <p:nvGrpSpPr>
        <p:cNvPr id="1" name=""/>
        <p:cNvGrpSpPr/>
        <p:nvPr/>
      </p:nvGrpSpPr>
      <p:grpSpPr>
        <a:xfrm>
          <a:off x="0" y="0"/>
          <a:ext cx="0" cy="0"/>
          <a:chOff x="0" y="0"/>
          <a:chExt cx="0" cy="0"/>
        </a:xfrm>
      </p:grpSpPr>
      <p:sp>
        <p:nvSpPr>
          <p:cNvPr id="7" name="عنوان 2"/>
          <p:cNvSpPr txBox="1">
            <a:spLocks/>
          </p:cNvSpPr>
          <p:nvPr userDrawn="1"/>
        </p:nvSpPr>
        <p:spPr>
          <a:xfrm>
            <a:off x="5327576" y="530522"/>
            <a:ext cx="3816424" cy="612462"/>
          </a:xfrm>
          <a:prstGeom prst="rect">
            <a:avLst/>
          </a:prstGeom>
          <a:gradFill flip="none" rotWithShape="1">
            <a:gsLst>
              <a:gs pos="0">
                <a:srgbClr val="F67D4C">
                  <a:shade val="30000"/>
                  <a:satMod val="115000"/>
                </a:srgbClr>
              </a:gs>
              <a:gs pos="50000">
                <a:srgbClr val="F67D4C">
                  <a:shade val="67500"/>
                  <a:satMod val="115000"/>
                </a:srgbClr>
              </a:gs>
              <a:gs pos="100000">
                <a:srgbClr val="F67D4C">
                  <a:shade val="100000"/>
                  <a:satMod val="115000"/>
                </a:srgbClr>
              </a:gs>
            </a:gsLst>
            <a:lin ang="8100000" scaled="1"/>
            <a:tileRect/>
          </a:gradFill>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EG" sz="3200" b="0" i="0" u="none" strike="noStrike" kern="1200" cap="none" spc="0" normalizeH="0" baseline="0" noProof="0" dirty="0" smtClean="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rPr>
              <a:t>الـــبُنّ</a:t>
            </a:r>
            <a:endParaRPr kumimoji="0" lang="en-US" sz="3200" b="0" i="0" u="none" strike="noStrike" kern="1200" cap="none" spc="0" normalizeH="0" baseline="0" noProof="0" dirty="0">
              <a:ln w="18415" cmpd="sng">
                <a:solidFill>
                  <a:srgbClr val="FFFFFF"/>
                </a:solidFill>
                <a:prstDash val="solid"/>
              </a:ln>
              <a:solidFill>
                <a:srgbClr val="FFFFFF"/>
              </a:solidFill>
              <a:effectLst>
                <a:outerShdw blurRad="50800" dist="38100" dir="5400000" algn="t" rotWithShape="0">
                  <a:prstClr val="black">
                    <a:alpha val="40000"/>
                  </a:prstClr>
                </a:outerShdw>
              </a:effectLst>
              <a:uLnTx/>
              <a:uFillTx/>
              <a:latin typeface="+mj-lt"/>
              <a:ea typeface="+mj-ea"/>
              <a:cs typeface="+mj-cs"/>
            </a:endParaRPr>
          </a:p>
        </p:txBody>
      </p:sp>
    </p:spTree>
    <p:extLst>
      <p:ext uri="{BB962C8B-B14F-4D97-AF65-F5344CB8AC3E}">
        <p14:creationId xmlns:p14="http://schemas.microsoft.com/office/powerpoint/2010/main" val="2445470618"/>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صورة 6" descr="Untitled-1.jpg"/>
          <p:cNvPicPr>
            <a:picLocks noChangeAspect="1"/>
          </p:cNvPicPr>
          <p:nvPr userDrawn="1"/>
        </p:nvPicPr>
        <p:blipFill>
          <a:blip r:embed="rId4"/>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70" r:id="rId1"/>
    <p:sldLayoutId id="2147483771" r:id="rId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2"/>
          <p:cNvSpPr>
            <a:spLocks noGrp="1"/>
          </p:cNvSpPr>
          <p:nvPr>
            <p:ph type="title" idx="4294967295"/>
          </p:nvPr>
        </p:nvSpPr>
        <p:spPr>
          <a:xfrm>
            <a:off x="2826170" y="571480"/>
            <a:ext cx="4000500" cy="728663"/>
          </a:xfrm>
          <a:prstGeom prst="rect">
            <a:avLst/>
          </a:prstGeom>
          <a:solidFill>
            <a:srgbClr val="F67D4C"/>
          </a:solidFill>
        </p:spPr>
        <p:txBody>
          <a:bodyPr/>
          <a:lstStyle/>
          <a:p>
            <a:r>
              <a:rPr lang="ar-SA"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الوحدة الخامسة (غذائي)</a:t>
            </a:r>
            <a:endParaRPr lang="ar-SA"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340768"/>
            <a:ext cx="8640960"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5004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547645" y="2438467"/>
            <a:ext cx="8096321" cy="1569660"/>
          </a:xfrm>
          <a:prstGeom prst="rect">
            <a:avLst/>
          </a:prstGeom>
          <a:noFill/>
        </p:spPr>
        <p:txBody>
          <a:bodyPr wrap="square" lIns="91440" tIns="45720" rIns="91440" bIns="45720">
            <a:spAutoFit/>
          </a:bodyPr>
          <a:lstStyle/>
          <a:p>
            <a:r>
              <a:rPr lang="ar-SA" sz="3200" b="1" dirty="0"/>
              <a:t>القهوة البيضاء : كوب من الماء المغلي + 1 ملعقة صغيرة من ماء الزهر أو ماء الورد + حبتان هيل + سكر حسب الرغبة يمكن أن تضيفين الزعفران .</a:t>
            </a:r>
            <a:endParaRPr lang="en-US" sz="3200" b="1" dirty="0"/>
          </a:p>
        </p:txBody>
      </p:sp>
      <p:sp>
        <p:nvSpPr>
          <p:cNvPr id="5" name="مربع نص 4"/>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نشاط2</a:t>
            </a:r>
            <a:endParaRPr lang="ar-EG" sz="3200" b="1" dirty="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500034" y="1581211"/>
            <a:ext cx="8143932" cy="58477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-ابحثي عن أنواع أخرى غير البن يمكن إعداد القهوة منها .</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16744379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نشاط3</a:t>
            </a:r>
            <a:endParaRPr lang="ar-EG" sz="3200" b="1" dirty="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500034" y="1581211"/>
            <a:ext cx="8143932" cy="1077218"/>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قومي-</a:t>
            </a:r>
            <a:r>
              <a:rPr lang="ar-EG"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تحت إشراف معلمتك- بعمل القهوة</a:t>
            </a:r>
            <a:r>
              <a:rPr lang="ar-EG"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العربية وقدميها </a:t>
            </a:r>
            <a:r>
              <a:rPr lang="ar-EG"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بطريقة جذابة</a:t>
            </a:r>
            <a:r>
              <a:rPr lang="ar-SA"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مستطيل 8"/>
          <p:cNvSpPr/>
          <p:nvPr/>
        </p:nvSpPr>
        <p:spPr>
          <a:xfrm>
            <a:off x="0" y="2628195"/>
            <a:ext cx="9139929" cy="4093428"/>
          </a:xfrm>
          <a:prstGeom prst="rect">
            <a:avLst/>
          </a:prstGeom>
          <a:noFill/>
        </p:spPr>
        <p:txBody>
          <a:bodyPr wrap="square" lIns="91440" tIns="45720" rIns="91440" bIns="45720">
            <a:spAutoFit/>
          </a:bodyPr>
          <a:lstStyle/>
          <a:p>
            <a:r>
              <a:rPr lang="ar-SA" sz="2000" b="1" dirty="0"/>
              <a:t>ننظف حبات القهوة عن طريق إزالة الحبات السوداء أو أي حصى أو شوائب عالقة بها، وننقي القهوة أكثر من مرة حتى نستطيع فصل القشور عن الحبات بشكل سهل. نغسل القهوة الجيدة بالماء أكثر من مرة حتى نتخلص من بقايا الشوائب، ثمّ ننثرها على صينية يوماً كاملاً في الشمس لتجف تماماً. نحمّص حبات القهوة بمقلاة على النار ونقلبها بشكل جيدٍ حتى لا يختلف لون الحبة عن الأخرى، ونستمر حتى يصبح لونها ذهبياً مع مراعاة عدم حرقها بالنار. نضع عليها القليل من </a:t>
            </a:r>
            <a:r>
              <a:rPr lang="ar-SA" sz="2000" b="1" dirty="0" err="1"/>
              <a:t>المسكته</a:t>
            </a:r>
            <a:r>
              <a:rPr lang="ar-SA" sz="2000" b="1" dirty="0"/>
              <a:t> ونحركها جيداً على درجة حرارة منخفضة ثمّ نرفعها عن النار. نضع لتر من الماء في دلة القهوة على النار ونضع فوقعها كمية القهوة ونتركها على حرارة عالية إلى أن تبدأ بالغليان. نبعدها عن لهب النار قليلاً، حتى لا تفور القهوة إلى خارج الدلة، ثمّ نعاود غليها مراتٍ عدّة لمدّة عشرين إلى ثلاثين دقيقة على النار ثمّ نرفعها ونضعها جانباً بعد ان </a:t>
            </a:r>
            <a:r>
              <a:rPr lang="ar-SA" sz="2000" b="1" dirty="0" err="1"/>
              <a:t>نطفيء</a:t>
            </a:r>
            <a:r>
              <a:rPr lang="ar-SA" sz="2000" b="1" dirty="0"/>
              <a:t> النار تحتها. نضيف على القهوة المغلية كلاً من مطحون الهيل، ثمّ مطحون القرنفل، ثمّ الزنجبيل وأخيراً القليل من الزعفران، ونحركها بملعقة ثمّ نتركها مغطاة لتهدأ مدّة خمس إلى عشر دقائق قبل أن نقدمها للضيوف بصبها بفناجين صغيرة إلى جانب طبق الحلويات أو حبات من التمر.</a:t>
            </a:r>
            <a:r>
              <a:rPr lang="ar-SA" sz="2000" b="1" dirty="0"/>
              <a:t/>
            </a:r>
            <a:br>
              <a:rPr lang="ar-SA" sz="2000" b="1" dirty="0"/>
            </a:br>
            <a:r>
              <a:rPr lang="ar-SA" sz="2000" b="1" dirty="0"/>
              <a:t/>
            </a:r>
            <a:br>
              <a:rPr lang="ar-SA" sz="2000" b="1" dirty="0"/>
            </a:br>
            <a:endParaRPr lang="en-US" sz="2000" b="1" dirty="0"/>
          </a:p>
        </p:txBody>
      </p:sp>
    </p:spTree>
    <p:custDataLst>
      <p:tags r:id="rId1"/>
    </p:custDataLst>
    <p:extLst>
      <p:ext uri="{BB962C8B-B14F-4D97-AF65-F5344CB8AC3E}">
        <p14:creationId xmlns:p14="http://schemas.microsoft.com/office/powerpoint/2010/main" val="63747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الشغل القديم\Docs\الأدوات\treetex2.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31640" y="1556792"/>
            <a:ext cx="6696744" cy="4429885"/>
          </a:xfrm>
          <a:prstGeom prst="rect">
            <a:avLst/>
          </a:prstGeom>
          <a:noFill/>
          <a:extLst>
            <a:ext uri="{909E8E84-426E-40DD-AFC4-6F175D3DCCD1}">
              <a14:hiddenFill xmlns:a14="http://schemas.microsoft.com/office/drawing/2010/main">
                <a:solidFill>
                  <a:srgbClr val="FFFFFF"/>
                </a:solidFill>
              </a14:hiddenFill>
            </a:ext>
          </a:extLst>
        </p:spPr>
      </p:pic>
      <p:sp>
        <p:nvSpPr>
          <p:cNvPr id="7" name="مربع نص 6"/>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التمهيد</a:t>
            </a:r>
            <a:endParaRPr lang="ar-EG" sz="3200" b="1" dirty="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1000100" y="2357430"/>
            <a:ext cx="6786610" cy="954107"/>
          </a:xfrm>
          <a:prstGeom prst="rect">
            <a:avLst/>
          </a:prstGeom>
          <a:noFill/>
        </p:spPr>
        <p:txBody>
          <a:bodyPr wrap="square" rtlCol="1">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أنا المحبوبة السمـــــراء	وأُجلي بالفنــــــــــاجين</a:t>
            </a:r>
          </a:p>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وعود الهند لي عطـــــرًا	وذكرى شاع في الصين</a:t>
            </a:r>
            <a:endPar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مربع نص 8"/>
          <p:cNvSpPr txBox="1"/>
          <p:nvPr/>
        </p:nvSpPr>
        <p:spPr>
          <a:xfrm>
            <a:off x="1000100" y="3500438"/>
            <a:ext cx="6786610" cy="523220"/>
          </a:xfrm>
          <a:prstGeom prst="rect">
            <a:avLst/>
          </a:prstGeom>
          <a:noFill/>
        </p:spPr>
        <p:txBody>
          <a:bodyPr wrap="square" rtlCol="1">
            <a:spAutoFit/>
          </a:bodyPr>
          <a:lstStyle/>
          <a:p>
            <a:pPr algn="ctr"/>
            <a:r>
              <a:rPr lang="ar-EG"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فهل عرفت من انا؟</a:t>
            </a:r>
          </a:p>
        </p:txBody>
      </p:sp>
    </p:spTree>
    <p:custDataLst>
      <p:tags r:id="rId1"/>
    </p:custDataLst>
    <p:extLst>
      <p:ext uri="{BB962C8B-B14F-4D97-AF65-F5344CB8AC3E}">
        <p14:creationId xmlns:p14="http://schemas.microsoft.com/office/powerpoint/2010/main" val="3813729059"/>
      </p:ext>
    </p:extLst>
  </p:cSld>
  <p:clrMapOvr>
    <a:masterClrMapping/>
  </p:clrMapOvr>
  <mc:AlternateContent xmlns:mc="http://schemas.openxmlformats.org/markup-compatibility/2006" xmlns:p14="http://schemas.microsoft.com/office/powerpoint/2010/main">
    <mc:Choice Requires="p14">
      <p:transition spd="slow" p14:dur="25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1179456" y="1067252"/>
            <a:ext cx="8001056" cy="156966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القهوة مشروب شعبي مشهور في جميع أنحاء العالم,وتحضر من ثمار البن المحمصة التي تزرع في مناطق متعددة من العالم,ويشتهر اليمن والحبشة بزراعتها في العالم العربي,كما تشتهر عدة دول عالميا بزراعة البن مثل البرزايل.</a:t>
            </a:r>
            <a:endParaRPr lang="ar-EG"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مربع نص 7"/>
          <p:cNvSpPr txBox="1"/>
          <p:nvPr/>
        </p:nvSpPr>
        <p:spPr>
          <a:xfrm>
            <a:off x="6894496" y="2689756"/>
            <a:ext cx="228601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تحميص البن : </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مربع نص 8"/>
          <p:cNvSpPr txBox="1"/>
          <p:nvPr/>
        </p:nvSpPr>
        <p:spPr>
          <a:xfrm>
            <a:off x="4751356" y="4811668"/>
            <a:ext cx="4429156" cy="1569660"/>
          </a:xfrm>
          <a:prstGeom prst="rect">
            <a:avLst/>
          </a:prstGeom>
          <a:noFill/>
        </p:spPr>
        <p:txBody>
          <a:bodyPr wrap="square" rtlCol="1">
            <a:spAutoFit/>
          </a:bodyPr>
          <a:lstStyle/>
          <a:p>
            <a:pPr marL="457200" indent="-457200">
              <a:buAutoNum type="arabicPeriod"/>
            </a:pPr>
            <a:r>
              <a:rPr lang="ar-EG" sz="2400" b="1" dirty="0" smtClean="0">
                <a:solidFill>
                  <a:srgbClr val="F67D4C"/>
                </a:solidFill>
                <a:effectLst>
                  <a:innerShdw blurRad="63500" dist="50800" dir="2700000">
                    <a:prstClr val="black">
                      <a:alpha val="50000"/>
                    </a:prstClr>
                  </a:innerShdw>
                </a:effectLst>
              </a:rPr>
              <a:t>تتغير لون الحبوب من الأخضر إلى البني.</a:t>
            </a:r>
          </a:p>
          <a:p>
            <a:pPr marL="457200" indent="-457200">
              <a:buAutoNum type="arabicPeriod"/>
            </a:pPr>
            <a:r>
              <a:rPr lang="ar-EG" sz="2400" b="1" dirty="0" smtClean="0">
                <a:solidFill>
                  <a:srgbClr val="F67D4C"/>
                </a:solidFill>
                <a:effectLst>
                  <a:innerShdw blurRad="63500" dist="50800" dir="2700000">
                    <a:prstClr val="black">
                      <a:alpha val="50000"/>
                    </a:prstClr>
                  </a:innerShdw>
                </a:effectLst>
              </a:rPr>
              <a:t>وتصبح الحبوب هشة، وسهلة الطحن.</a:t>
            </a:r>
          </a:p>
          <a:p>
            <a:pPr marL="457200" indent="-457200">
              <a:buAutoNum type="arabicPeriod"/>
            </a:pPr>
            <a:r>
              <a:rPr lang="ar-EG" sz="2400" b="1" dirty="0" smtClean="0">
                <a:solidFill>
                  <a:srgbClr val="F67D4C"/>
                </a:solidFill>
                <a:effectLst>
                  <a:innerShdw blurRad="63500" dist="50800" dir="2700000">
                    <a:prstClr val="black">
                      <a:alpha val="50000"/>
                    </a:prstClr>
                  </a:innerShdw>
                </a:effectLst>
              </a:rPr>
              <a:t>ورائحتها طيبة ومميزة.</a:t>
            </a:r>
            <a:endParaRPr lang="ar-EG" sz="2400" b="1" dirty="0">
              <a:solidFill>
                <a:srgbClr val="F67D4C"/>
              </a:solidFill>
              <a:effectLst>
                <a:innerShdw blurRad="63500" dist="50800" dir="2700000">
                  <a:prstClr val="black">
                    <a:alpha val="50000"/>
                  </a:prstClr>
                </a:innerShdw>
              </a:effectLst>
            </a:endParaRPr>
          </a:p>
        </p:txBody>
      </p:sp>
      <p:sp>
        <p:nvSpPr>
          <p:cNvPr id="10" name="مربع نص 8"/>
          <p:cNvSpPr txBox="1"/>
          <p:nvPr/>
        </p:nvSpPr>
        <p:spPr>
          <a:xfrm>
            <a:off x="4714844" y="3299500"/>
            <a:ext cx="4429156" cy="1569660"/>
          </a:xfrm>
          <a:prstGeom prst="rect">
            <a:avLst/>
          </a:prstGeom>
          <a:noFill/>
        </p:spPr>
        <p:txBody>
          <a:bodyPr wrap="square" rtlCol="1">
            <a:spAutoFit/>
          </a:bodyPr>
          <a:lstStyle/>
          <a:p>
            <a:r>
              <a:rPr lang="ar-EG" sz="2400" b="1" dirty="0" smtClean="0">
                <a:effectLst>
                  <a:innerShdw blurRad="63500" dist="50800" dir="2700000">
                    <a:prstClr val="black">
                      <a:alpha val="50000"/>
                    </a:prstClr>
                  </a:innerShdw>
                </a:effectLst>
              </a:rPr>
              <a:t>هو تسخين ثمار البن المجففة وتعريضها للحرارة حتي درجة اللون المناسبة,وتؤدي عملية التحميص إلي حدوث مجموعة من التغيرات علي حبوب البن كما يأتي:</a:t>
            </a:r>
            <a:endParaRPr lang="ar-EG" sz="2400" b="1" dirty="0">
              <a:effectLst>
                <a:innerShdw blurRad="63500" dist="50800" dir="2700000">
                  <a:prstClr val="black">
                    <a:alpha val="50000"/>
                  </a:prstClr>
                </a:innerShdw>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06" y="2420888"/>
            <a:ext cx="4543450" cy="3508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627005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6876256" y="2636912"/>
            <a:ext cx="3600400" cy="584775"/>
          </a:xfrm>
          <a:prstGeom prst="rect">
            <a:avLst/>
          </a:prstGeom>
          <a:noFill/>
        </p:spPr>
        <p:txBody>
          <a:bodyPr wrap="square" rtlCol="1">
            <a:spAutoFit/>
          </a:bodyPr>
          <a:lstStyle/>
          <a:p>
            <a:pPr algn="ctr"/>
            <a:r>
              <a:rPr lang="ar-EG" sz="3200" b="1" dirty="0" smtClean="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نشاط1</a:t>
            </a:r>
            <a:endParaRPr lang="ar-EG" sz="3200" b="1" dirty="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4500530" y="1124495"/>
            <a:ext cx="4643470" cy="1384995"/>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أجود أنواع البن يزرع في المناطق الجبلية ذات العروض المدارية الاستوائية للكرة الأرضية كاليمن.</a:t>
            </a:r>
            <a:endParaRPr lang="ar-EG"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0" y="908720"/>
            <a:ext cx="4876510" cy="1359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6"/>
          <p:cNvSpPr txBox="1"/>
          <p:nvPr/>
        </p:nvSpPr>
        <p:spPr>
          <a:xfrm>
            <a:off x="4472674" y="2329716"/>
            <a:ext cx="4643470" cy="523220"/>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800" b="1" dirty="0" smtClean="0">
                <a:ln w="11430"/>
                <a:effectLst>
                  <a:outerShdw blurRad="50800" dist="39000" dir="5460000" algn="tl">
                    <a:srgbClr val="000000">
                      <a:alpha val="38000"/>
                    </a:srgbClr>
                  </a:outerShdw>
                </a:effectLst>
              </a:rPr>
              <a:t>حياة القهوة من الزهرة إلي الفنجان.</a:t>
            </a:r>
            <a:endParaRPr lang="ar-EG" sz="2800" b="1" dirty="0">
              <a:ln w="11430"/>
              <a:effectLst>
                <a:outerShdw blurRad="50800" dist="39000" dir="5460000" algn="tl">
                  <a:srgbClr val="000000">
                    <a:alpha val="38000"/>
                  </a:srgbClr>
                </a:outerShdw>
              </a:effectLst>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0" y="2276872"/>
            <a:ext cx="4897180" cy="134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6"/>
          <p:cNvSpPr txBox="1"/>
          <p:nvPr/>
        </p:nvSpPr>
        <p:spPr>
          <a:xfrm>
            <a:off x="4472674" y="2955716"/>
            <a:ext cx="4643470" cy="3785652"/>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2000" b="1" dirty="0" smtClean="0">
                <a:ln w="11430"/>
                <a:solidFill>
                  <a:srgbClr val="00B050"/>
                </a:solidFill>
                <a:effectLst>
                  <a:outerShdw blurRad="50800" dist="39000" dir="5460000" algn="tl">
                    <a:srgbClr val="000000">
                      <a:alpha val="38000"/>
                    </a:srgbClr>
                  </a:outerShdw>
                </a:effectLst>
              </a:rPr>
              <a:t>تستخدم النار المباشرة في تحميص البن للدرجة المناسبة, قدمي أفكارا مبتكرة لتحميص البن</a:t>
            </a:r>
            <a:r>
              <a:rPr lang="ar-EG" sz="2000" b="1" dirty="0" smtClean="0">
                <a:ln w="11430"/>
                <a:solidFill>
                  <a:srgbClr val="00B050"/>
                </a:solidFill>
                <a:effectLst>
                  <a:outerShdw blurRad="50800" dist="39000" dir="5460000" algn="tl">
                    <a:srgbClr val="000000">
                      <a:alpha val="38000"/>
                    </a:srgbClr>
                  </a:outerShdw>
                </a:effectLst>
              </a:rPr>
              <a:t>.</a:t>
            </a:r>
            <a:endParaRPr lang="ar-SA" sz="2000" b="1" dirty="0">
              <a:ln w="11430"/>
              <a:solidFill>
                <a:srgbClr val="00B050"/>
              </a:solidFill>
              <a:effectLst>
                <a:outerShdw blurRad="50800" dist="39000" dir="5460000" algn="tl">
                  <a:srgbClr val="000000">
                    <a:alpha val="38000"/>
                  </a:srgbClr>
                </a:outerShdw>
              </a:effectLst>
            </a:endParaRPr>
          </a:p>
          <a:p>
            <a:r>
              <a:rPr lang="ar-SA" sz="2000" dirty="0"/>
              <a:t>طريقة </a:t>
            </a:r>
            <a:r>
              <a:rPr lang="ar-SA" sz="2000" dirty="0" smtClean="0"/>
              <a:t>تحميص </a:t>
            </a:r>
            <a:r>
              <a:rPr lang="ar-SA" sz="2000" dirty="0"/>
              <a:t>البن في </a:t>
            </a:r>
            <a:r>
              <a:rPr lang="ar-SA" sz="2000" dirty="0" smtClean="0"/>
              <a:t>الفرن:</a:t>
            </a:r>
          </a:p>
          <a:p>
            <a:r>
              <a:rPr lang="ar-SA" sz="2000" dirty="0"/>
              <a:t>يص البن في الفرن أحضري كيلوغراماً ونصف من حبوب البن وضعيها في صينيّة، وغربلي القهوة من الشوائب إذا كانت هناك شوائب وحجارة صغيرة. ضعي الصينيّة في فرن ساخن، وعلى نار الفرن حمّصي البن مع التقليب المُستمر حتى لا يحترق، وبعد تَوحّد لون القهوة اتركيها تبرد وضعيها في أوعيةٍ زجاجيّةٍ، وعند استِخدامها اطحنيها على المطحنة واصنعي قهوتك المفضّلة</a:t>
            </a:r>
            <a:r>
              <a:rPr lang="ar-SA" sz="2000" dirty="0" smtClean="0"/>
              <a:t>.</a:t>
            </a:r>
            <a:r>
              <a:rPr lang="ar-SA" sz="2000" dirty="0"/>
              <a:t/>
            </a:r>
            <a:br>
              <a:rPr lang="ar-SA" sz="2000" dirty="0"/>
            </a:br>
            <a:endParaRPr lang="ar-EG" sz="2000" b="1" dirty="0">
              <a:ln w="11430"/>
              <a:solidFill>
                <a:srgbClr val="00B050"/>
              </a:solidFill>
              <a:effectLst>
                <a:outerShdw blurRad="50800" dist="39000" dir="5460000" algn="tl">
                  <a:srgbClr val="000000">
                    <a:alpha val="38000"/>
                  </a:srgbClr>
                </a:outerShdw>
              </a:effectLst>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30" y="3617486"/>
            <a:ext cx="4417144" cy="182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131839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6357950" y="1500174"/>
            <a:ext cx="228601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طحن البن : </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مربع نص 7"/>
          <p:cNvSpPr txBox="1"/>
          <p:nvPr/>
        </p:nvSpPr>
        <p:spPr>
          <a:xfrm>
            <a:off x="4214810" y="2285992"/>
            <a:ext cx="4429156" cy="1815882"/>
          </a:xfrm>
          <a:prstGeom prst="rect">
            <a:avLst/>
          </a:prstGeom>
          <a:noFill/>
        </p:spPr>
        <p:txBody>
          <a:bodyPr wrap="square" rtlCol="1">
            <a:spAutoFit/>
          </a:bodyPr>
          <a:lstStyle/>
          <a:p>
            <a:pPr algn="justLow"/>
            <a:r>
              <a:rPr lang="ar-EG" sz="2800" b="1" dirty="0" smtClean="0">
                <a:solidFill>
                  <a:srgbClr val="00B050"/>
                </a:solidFill>
              </a:rPr>
              <a:t>يُطحن البُن </a:t>
            </a:r>
            <a:r>
              <a:rPr lang="ar-EG" sz="2800" b="1" dirty="0" err="1" smtClean="0">
                <a:solidFill>
                  <a:srgbClr val="00B050"/>
                </a:solidFill>
              </a:rPr>
              <a:t>بالنجر</a:t>
            </a:r>
            <a:r>
              <a:rPr lang="ar-EG" sz="2800" b="1" dirty="0" smtClean="0">
                <a:solidFill>
                  <a:srgbClr val="00B050"/>
                </a:solidFill>
              </a:rPr>
              <a:t> قديمًا، </a:t>
            </a:r>
            <a:r>
              <a:rPr lang="ar-EG" sz="2800" b="1" dirty="0" err="1" smtClean="0">
                <a:solidFill>
                  <a:srgbClr val="00B050"/>
                </a:solidFill>
              </a:rPr>
              <a:t>و</a:t>
            </a:r>
            <a:r>
              <a:rPr lang="ar-EG" sz="2800" b="1" dirty="0" smtClean="0">
                <a:solidFill>
                  <a:srgbClr val="00B050"/>
                </a:solidFill>
              </a:rPr>
              <a:t> بالمطحنة الكهربائية في عصرنا الحاضر، ويُفضل طحنه بكميات قليلة؛ كي يحتفظ برائحته ونكهته المميزة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48" y="1816594"/>
            <a:ext cx="3785562" cy="387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028727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461797" y="5234196"/>
            <a:ext cx="8679499" cy="107721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r>
              <a:rPr lang="ar-EG"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عند تحميص البن تفقد الحبوب 16% من رطوبتها وينقص وزنها وتفقد جزءا من وجوده في الحبوب الخضراء.</a:t>
            </a:r>
            <a:endParaRPr lang="en-US" sz="4400" dirty="0"/>
          </a:p>
        </p:txBody>
      </p:sp>
      <p:sp>
        <p:nvSpPr>
          <p:cNvPr id="7" name="مربع نص 6"/>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8" name="مربع نص 7"/>
          <p:cNvSpPr txBox="1"/>
          <p:nvPr/>
        </p:nvSpPr>
        <p:spPr>
          <a:xfrm>
            <a:off x="6357950" y="1500174"/>
            <a:ext cx="228601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حفظ البن : </a:t>
            </a:r>
            <a:endPar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مربع نص 8"/>
          <p:cNvSpPr txBox="1"/>
          <p:nvPr/>
        </p:nvSpPr>
        <p:spPr>
          <a:xfrm>
            <a:off x="0" y="2027583"/>
            <a:ext cx="9144000" cy="1384995"/>
          </a:xfrm>
          <a:prstGeom prst="rect">
            <a:avLst/>
          </a:prstGeom>
          <a:noFill/>
        </p:spPr>
        <p:txBody>
          <a:bodyPr wrap="square" rtlCol="1">
            <a:spAutoFit/>
          </a:bodyPr>
          <a:lstStyle/>
          <a:p>
            <a:pPr algn="justLow"/>
            <a:r>
              <a:rPr lang="ar-SA" sz="2800" b="1" dirty="0" smtClean="0">
                <a:solidFill>
                  <a:srgbClr val="00B050"/>
                </a:solidFill>
              </a:rPr>
              <a:t>يُحفظ البُن بكميات قليلة في علب محكمة القفل، بعيدًا عن الروائح القوية، وتستخدم ملعقة جافة عند الاستعمال ..لماذا</a:t>
            </a:r>
            <a:r>
              <a:rPr lang="ar-SA" sz="2800" b="1" dirty="0" smtClean="0">
                <a:solidFill>
                  <a:srgbClr val="00B050"/>
                </a:solidFill>
              </a:rPr>
              <a:t>؟</a:t>
            </a:r>
          </a:p>
          <a:p>
            <a:pPr algn="justLow"/>
            <a:r>
              <a:rPr lang="ar-SA" sz="2800" b="1" dirty="0" smtClean="0">
                <a:solidFill>
                  <a:schemeClr val="tx1">
                    <a:lumMod val="95000"/>
                    <a:lumOff val="5000"/>
                  </a:schemeClr>
                </a:solidFill>
              </a:rPr>
              <a:t>حتي لا تقوم </a:t>
            </a:r>
            <a:r>
              <a:rPr lang="ar-SA" sz="2800" b="1" dirty="0" err="1" smtClean="0">
                <a:solidFill>
                  <a:schemeClr val="tx1">
                    <a:lumMod val="95000"/>
                    <a:lumOff val="5000"/>
                  </a:schemeClr>
                </a:solidFill>
              </a:rPr>
              <a:t>بفسد</a:t>
            </a:r>
            <a:r>
              <a:rPr lang="ar-SA" sz="2800" b="1" dirty="0" smtClean="0">
                <a:solidFill>
                  <a:schemeClr val="tx1">
                    <a:lumMod val="95000"/>
                    <a:lumOff val="5000"/>
                  </a:schemeClr>
                </a:solidFill>
              </a:rPr>
              <a:t> باقي البن وحتي لا تزول رائحة البن.</a:t>
            </a:r>
            <a:endParaRPr lang="en-US" sz="2800" b="1" dirty="0" smtClean="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31353566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7" name="مربع نص 6"/>
          <p:cNvSpPr txBox="1"/>
          <p:nvPr/>
        </p:nvSpPr>
        <p:spPr>
          <a:xfrm>
            <a:off x="6357950" y="1500174"/>
            <a:ext cx="228601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القهوة العربية</a:t>
            </a:r>
            <a:r>
              <a:rPr lang="ar-EG"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مربع نص 7"/>
          <p:cNvSpPr txBox="1"/>
          <p:nvPr/>
        </p:nvSpPr>
        <p:spPr>
          <a:xfrm>
            <a:off x="571472" y="2285992"/>
            <a:ext cx="8072494" cy="1877437"/>
          </a:xfrm>
          <a:prstGeom prst="rect">
            <a:avLst/>
          </a:prstGeom>
          <a:noFill/>
        </p:spPr>
        <p:txBody>
          <a:bodyPr wrap="square" rtlCol="1">
            <a:spAutoFit/>
          </a:bodyPr>
          <a:lstStyle/>
          <a:p>
            <a:pPr algn="justLow"/>
            <a:r>
              <a:rPr lang="ar-SA" sz="3200" b="1" dirty="0" smtClean="0">
                <a:solidFill>
                  <a:srgbClr val="002060"/>
                </a:solidFill>
              </a:rPr>
              <a:t>المقادير:</a:t>
            </a:r>
            <a:endParaRPr lang="en-US" sz="3200" b="1" dirty="0" smtClean="0">
              <a:solidFill>
                <a:srgbClr val="002060"/>
              </a:solidFill>
            </a:endParaRPr>
          </a:p>
          <a:p>
            <a:pPr algn="justLow"/>
            <a:r>
              <a:rPr lang="ar-SA" sz="2800" b="1" dirty="0" smtClean="0">
                <a:solidFill>
                  <a:srgbClr val="00B050"/>
                </a:solidFill>
              </a:rPr>
              <a:t>ثلاث أكواب من الماء المغلي.</a:t>
            </a:r>
            <a:endParaRPr lang="en-US" sz="2800" b="1" dirty="0" smtClean="0">
              <a:solidFill>
                <a:srgbClr val="00B050"/>
              </a:solidFill>
            </a:endParaRPr>
          </a:p>
          <a:p>
            <a:pPr algn="justLow"/>
            <a:r>
              <a:rPr lang="ar-SA" sz="2800" b="1" dirty="0" smtClean="0">
                <a:solidFill>
                  <a:srgbClr val="00B050"/>
                </a:solidFill>
              </a:rPr>
              <a:t>خمس ملاعق قهوة محمصة ومطحونة</a:t>
            </a:r>
            <a:r>
              <a:rPr lang="ar-EG" sz="2800" b="1" dirty="0" smtClean="0">
                <a:solidFill>
                  <a:srgbClr val="00B050"/>
                </a:solidFill>
              </a:rPr>
              <a:t> </a:t>
            </a:r>
            <a:r>
              <a:rPr lang="ar-SA" sz="2800" b="1" dirty="0" smtClean="0">
                <a:solidFill>
                  <a:srgbClr val="00B050"/>
                </a:solidFill>
              </a:rPr>
              <a:t>طحناً خشناً.</a:t>
            </a:r>
            <a:endParaRPr lang="en-US" sz="2800" b="1" dirty="0" smtClean="0">
              <a:solidFill>
                <a:srgbClr val="00B050"/>
              </a:solidFill>
            </a:endParaRPr>
          </a:p>
          <a:p>
            <a:pPr algn="justLow"/>
            <a:r>
              <a:rPr lang="ar-SA" sz="2800" b="1" dirty="0" smtClean="0">
                <a:solidFill>
                  <a:srgbClr val="00B050"/>
                </a:solidFill>
              </a:rPr>
              <a:t>ملعقة كبيرة حبّ هال مطحون (يضاف</a:t>
            </a:r>
            <a:r>
              <a:rPr lang="ar-EG" sz="2800" b="1" dirty="0" smtClean="0">
                <a:solidFill>
                  <a:srgbClr val="00B050"/>
                </a:solidFill>
              </a:rPr>
              <a:t> </a:t>
            </a:r>
            <a:r>
              <a:rPr lang="ar-SA" sz="2800" b="1" dirty="0" smtClean="0">
                <a:solidFill>
                  <a:srgbClr val="00B050"/>
                </a:solidFill>
              </a:rPr>
              <a:t>زعفران حسب الرغبة) .</a:t>
            </a:r>
            <a:endParaRPr lang="en-US" sz="2800" b="1" dirty="0" smtClean="0">
              <a:solidFill>
                <a:srgbClr val="00B050"/>
              </a:solidFill>
            </a:endParaRPr>
          </a:p>
        </p:txBody>
      </p:sp>
      <p:sp>
        <p:nvSpPr>
          <p:cNvPr id="6" name="مربع نص 7"/>
          <p:cNvSpPr txBox="1"/>
          <p:nvPr/>
        </p:nvSpPr>
        <p:spPr>
          <a:xfrm>
            <a:off x="1071506" y="4509120"/>
            <a:ext cx="8072494" cy="1815882"/>
          </a:xfrm>
          <a:prstGeom prst="rect">
            <a:avLst/>
          </a:prstGeom>
          <a:noFill/>
        </p:spPr>
        <p:txBody>
          <a:bodyPr wrap="square" rtlCol="1">
            <a:spAutoFit/>
          </a:bodyPr>
          <a:lstStyle/>
          <a:p>
            <a:pPr algn="justLow"/>
            <a:r>
              <a:rPr lang="ar-EG" sz="2800" b="1" dirty="0" smtClean="0">
                <a:solidFill>
                  <a:schemeClr val="tx2">
                    <a:lumMod val="75000"/>
                  </a:schemeClr>
                </a:solidFill>
              </a:rPr>
              <a:t>الحد الأقصي من الكافيين للشخص البالغ 400ملجم في اليوم,ويعادل 4 أكواب من القهوة السوداء في اليوم,ويمكن التعامل مع الزيادة البسيطة في الكافيين بشرب الماء وممارسة نشاط خفيف مع أكل الغذاء الغني بالفيتامينات والأملاح والمعادن.</a:t>
            </a:r>
            <a:endParaRPr lang="en-US" sz="2800" b="1" dirty="0" smtClean="0">
              <a:solidFill>
                <a:schemeClr val="tx2">
                  <a:lumMod val="75000"/>
                </a:schemeClr>
              </a:solidFill>
            </a:endParaRPr>
          </a:p>
        </p:txBody>
      </p:sp>
    </p:spTree>
    <p:custDataLst>
      <p:tags r:id="rId1"/>
    </p:custDataLst>
    <p:extLst>
      <p:ext uri="{BB962C8B-B14F-4D97-AF65-F5344CB8AC3E}">
        <p14:creationId xmlns:p14="http://schemas.microsoft.com/office/powerpoint/2010/main" val="42451154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2496" t="15573" r="74594" b="31442"/>
          <a:stretch>
            <a:fillRect/>
          </a:stretch>
        </p:blipFill>
        <p:spPr>
          <a:xfrm>
            <a:off x="428596" y="2071678"/>
            <a:ext cx="1928826" cy="2500330"/>
          </a:xfrm>
          <a:prstGeom prst="rect">
            <a:avLst/>
          </a:prstGeom>
        </p:spPr>
      </p:pic>
      <p:sp>
        <p:nvSpPr>
          <p:cNvPr id="5" name="مربع نص 4"/>
          <p:cNvSpPr txBox="1"/>
          <p:nvPr/>
        </p:nvSpPr>
        <p:spPr>
          <a:xfrm>
            <a:off x="1685980" y="500042"/>
            <a:ext cx="3600400" cy="584775"/>
          </a:xfrm>
          <a:prstGeom prst="rect">
            <a:avLst/>
          </a:prstGeom>
          <a:noFill/>
        </p:spPr>
        <p:txBody>
          <a:bodyPr wrap="square" rtlCol="1">
            <a:spAutoFit/>
          </a:bodyPr>
          <a:lstStyle/>
          <a:p>
            <a:pPr algn="ctr"/>
            <a:r>
              <a:rPr lang="ar-EG" sz="3200" b="1" dirty="0" smtClean="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الشرح</a:t>
            </a:r>
            <a:endParaRPr lang="ar-EG" sz="3200" b="1" dirty="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pic>
        <p:nvPicPr>
          <p:cNvPr id="7" name="صورة 6"/>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l="2496" t="68558" r="76291"/>
          <a:stretch>
            <a:fillRect/>
          </a:stretch>
        </p:blipFill>
        <p:spPr>
          <a:xfrm>
            <a:off x="428596" y="4572008"/>
            <a:ext cx="1785950" cy="1483697"/>
          </a:xfrm>
          <a:prstGeom prst="rect">
            <a:avLst/>
          </a:prstGeom>
        </p:spPr>
      </p:pic>
      <p:sp>
        <p:nvSpPr>
          <p:cNvPr id="8" name="مربع نص 7"/>
          <p:cNvSpPr txBox="1"/>
          <p:nvPr/>
        </p:nvSpPr>
        <p:spPr>
          <a:xfrm>
            <a:off x="2571736" y="1214422"/>
            <a:ext cx="6215106" cy="584775"/>
          </a:xfrm>
          <a:prstGeom prst="rect">
            <a:avLst/>
          </a:prstGeom>
          <a:noFill/>
        </p:spPr>
        <p:txBody>
          <a:bodyPr wrap="square" rtlCol="1">
            <a:spAutoFit/>
          </a:bodyPr>
          <a:lstStyle/>
          <a:p>
            <a:pPr algn="justLow"/>
            <a:r>
              <a:rPr lang="ar-EG" sz="3200" b="1" dirty="0" smtClean="0">
                <a:solidFill>
                  <a:srgbClr val="002060"/>
                </a:solidFill>
              </a:rPr>
              <a:t>طريقة التحضير</a:t>
            </a:r>
            <a:r>
              <a:rPr lang="ar-SA" sz="3200" b="1" dirty="0" smtClean="0">
                <a:solidFill>
                  <a:srgbClr val="002060"/>
                </a:solidFill>
              </a:rPr>
              <a:t>:</a:t>
            </a:r>
            <a:endParaRPr lang="en-US" sz="3200" b="1" dirty="0" smtClean="0">
              <a:solidFill>
                <a:srgbClr val="002060"/>
              </a:solidFill>
            </a:endParaRPr>
          </a:p>
        </p:txBody>
      </p:sp>
      <p:sp>
        <p:nvSpPr>
          <p:cNvPr id="9" name="مربع نص 8"/>
          <p:cNvSpPr txBox="1"/>
          <p:nvPr/>
        </p:nvSpPr>
        <p:spPr>
          <a:xfrm>
            <a:off x="2571736" y="1928802"/>
            <a:ext cx="6215106" cy="3970318"/>
          </a:xfrm>
          <a:prstGeom prst="rect">
            <a:avLst/>
          </a:prstGeom>
        </p:spPr>
        <p:txBody>
          <a:bodyPr wrap="square" rtlCol="1">
            <a:spAutoFit/>
          </a:bodyPr>
          <a:lstStyle/>
          <a:p>
            <a:pPr marL="514350" indent="-514350" algn="justLow">
              <a:buFont typeface="+mj-lt"/>
              <a:buAutoNum type="arabicPeriod"/>
            </a:pPr>
            <a:r>
              <a:rPr lang="ar-EG" sz="2800" b="1" dirty="0" smtClean="0">
                <a:solidFill>
                  <a:srgbClr val="00B050"/>
                </a:solidFill>
              </a:rPr>
              <a:t>يوضع البن في الإبريق المخصص للقهوة.</a:t>
            </a:r>
          </a:p>
          <a:p>
            <a:pPr marL="514350" indent="-514350" algn="justLow">
              <a:buFont typeface="+mj-lt"/>
              <a:buAutoNum type="arabicPeriod"/>
            </a:pPr>
            <a:r>
              <a:rPr lang="ar-EG" sz="2800" b="1" dirty="0" smtClean="0">
                <a:solidFill>
                  <a:srgbClr val="00B050"/>
                </a:solidFill>
              </a:rPr>
              <a:t>يضاف إليه الماء المغلي، ويترك على النار مدة ربع ساعة.</a:t>
            </a:r>
          </a:p>
          <a:p>
            <a:pPr marL="514350" indent="-514350" algn="justLow">
              <a:buFont typeface="+mj-lt"/>
              <a:buAutoNum type="arabicPeriod"/>
            </a:pPr>
            <a:r>
              <a:rPr lang="ar-EG" sz="2800" b="1" dirty="0" smtClean="0">
                <a:solidFill>
                  <a:srgbClr val="00B050"/>
                </a:solidFill>
              </a:rPr>
              <a:t>يرفع عن النار،ويترك مدة ثلاث دقائق؛ حتى يترسب البن في الأسفل.</a:t>
            </a:r>
          </a:p>
          <a:p>
            <a:pPr marL="514350" indent="-514350" algn="justLow">
              <a:buFont typeface="+mj-lt"/>
              <a:buAutoNum type="arabicPeriod"/>
            </a:pPr>
            <a:r>
              <a:rPr lang="ar-EG" sz="2800" b="1" dirty="0" smtClean="0">
                <a:solidFill>
                  <a:srgbClr val="00B050"/>
                </a:solidFill>
              </a:rPr>
              <a:t>يوضع مسحوق حبّ </a:t>
            </a:r>
            <a:r>
              <a:rPr lang="ar-EG" sz="2800" b="1" dirty="0" err="1" smtClean="0">
                <a:solidFill>
                  <a:srgbClr val="00B050"/>
                </a:solidFill>
              </a:rPr>
              <a:t>الهال</a:t>
            </a:r>
            <a:r>
              <a:rPr lang="ar-EG" sz="2800" b="1" dirty="0" smtClean="0">
                <a:solidFill>
                  <a:srgbClr val="00B050"/>
                </a:solidFill>
              </a:rPr>
              <a:t> مع الزعفران في </a:t>
            </a:r>
            <a:r>
              <a:rPr lang="ar-EG" sz="2800" b="1" dirty="0" err="1" smtClean="0">
                <a:solidFill>
                  <a:srgbClr val="00B050"/>
                </a:solidFill>
              </a:rPr>
              <a:t>الدلة</a:t>
            </a:r>
            <a:endParaRPr lang="ar-EG" sz="2800" b="1" dirty="0" smtClean="0">
              <a:solidFill>
                <a:srgbClr val="00B050"/>
              </a:solidFill>
            </a:endParaRPr>
          </a:p>
          <a:p>
            <a:pPr marL="514350" indent="-514350" algn="justLow">
              <a:buFont typeface="+mj-lt"/>
              <a:buAutoNum type="arabicPeriod"/>
            </a:pPr>
            <a:r>
              <a:rPr lang="ar-EG" sz="2800" b="1" dirty="0" smtClean="0">
                <a:solidFill>
                  <a:srgbClr val="00B050"/>
                </a:solidFill>
              </a:rPr>
              <a:t>المخصصة للتقديم؛ ثم تصب عليه القهوة.</a:t>
            </a:r>
          </a:p>
          <a:p>
            <a:pPr marL="514350" indent="-514350" algn="justLow">
              <a:buFont typeface="+mj-lt"/>
              <a:buAutoNum type="arabicPeriod"/>
            </a:pPr>
            <a:r>
              <a:rPr lang="ar-EG" sz="2800" b="1" dirty="0" smtClean="0">
                <a:solidFill>
                  <a:srgbClr val="00B050"/>
                </a:solidFill>
              </a:rPr>
              <a:t>توضع </a:t>
            </a:r>
            <a:r>
              <a:rPr lang="ar-EG" sz="2800" b="1" dirty="0" err="1" smtClean="0">
                <a:solidFill>
                  <a:srgbClr val="00B050"/>
                </a:solidFill>
              </a:rPr>
              <a:t>الدلة</a:t>
            </a:r>
            <a:r>
              <a:rPr lang="ar-EG" sz="2800" b="1" dirty="0" smtClean="0">
                <a:solidFill>
                  <a:srgbClr val="00B050"/>
                </a:solidFill>
              </a:rPr>
              <a:t> على النار حتى تغلي </a:t>
            </a:r>
            <a:r>
              <a:rPr lang="ar-EG" sz="2800" b="1" dirty="0" err="1" smtClean="0">
                <a:solidFill>
                  <a:srgbClr val="00B050"/>
                </a:solidFill>
              </a:rPr>
              <a:t>غلية</a:t>
            </a:r>
            <a:r>
              <a:rPr lang="ar-EG" sz="2800" b="1" dirty="0" smtClean="0">
                <a:solidFill>
                  <a:srgbClr val="00B050"/>
                </a:solidFill>
              </a:rPr>
              <a:t> واحدة فقط، ثم تقدم مع التمر .</a:t>
            </a:r>
            <a:endParaRPr lang="en-US" sz="2800" b="1" dirty="0" smtClean="0">
              <a:solidFill>
                <a:srgbClr val="00B050"/>
              </a:solidFill>
            </a:endParaRPr>
          </a:p>
        </p:txBody>
      </p:sp>
    </p:spTree>
    <p:custDataLst>
      <p:tags r:id="rId1"/>
    </p:custDataLst>
    <p:extLst>
      <p:ext uri="{BB962C8B-B14F-4D97-AF65-F5344CB8AC3E}">
        <p14:creationId xmlns:p14="http://schemas.microsoft.com/office/powerpoint/2010/main" val="39312025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27784" y="3789040"/>
            <a:ext cx="6516216" cy="1569660"/>
          </a:xfrm>
          <a:prstGeom prst="rect">
            <a:avLst/>
          </a:prstGeom>
        </p:spPr>
        <p:txBody>
          <a:bodyPr wrap="square">
            <a:spAutoFit/>
          </a:bodyPr>
          <a:lstStyle/>
          <a:p>
            <a:pPr algn="justLow"/>
            <a:r>
              <a:rPr lang="ar-SA" sz="3200" b="1" dirty="0">
                <a:solidFill>
                  <a:srgbClr val="002060"/>
                </a:solidFill>
              </a:rPr>
              <a:t>أن الزنجبيل يُستعمل لأغراض طبية؛ لأنه فاتح للشهية، مدر للبول، ويساعد في هضم </a:t>
            </a:r>
            <a:r>
              <a:rPr lang="ar-SA" sz="3200" b="1" dirty="0" smtClean="0">
                <a:solidFill>
                  <a:srgbClr val="002060"/>
                </a:solidFill>
              </a:rPr>
              <a:t>الطعام وتنظيم </a:t>
            </a:r>
            <a:r>
              <a:rPr lang="ar-SA" sz="3200" b="1" dirty="0">
                <a:solidFill>
                  <a:srgbClr val="002060"/>
                </a:solidFill>
              </a:rPr>
              <a:t>الدورة الشهرية.</a:t>
            </a:r>
            <a:endParaRPr lang="en-US" sz="3200" b="1" dirty="0">
              <a:solidFill>
                <a:srgbClr val="002060"/>
              </a:solidFill>
            </a:endParaRPr>
          </a:p>
        </p:txBody>
      </p:sp>
      <p:sp>
        <p:nvSpPr>
          <p:cNvPr id="5" name="مربع نص 4"/>
          <p:cNvSpPr txBox="1"/>
          <p:nvPr/>
        </p:nvSpPr>
        <p:spPr>
          <a:xfrm>
            <a:off x="5573192" y="2780928"/>
            <a:ext cx="3600400" cy="584775"/>
          </a:xfrm>
          <a:prstGeom prst="rect">
            <a:avLst/>
          </a:prstGeom>
          <a:noFill/>
        </p:spPr>
        <p:txBody>
          <a:bodyPr wrap="square" rtlCol="1">
            <a:spAutoFit/>
          </a:bodyPr>
          <a:lstStyle/>
          <a:p>
            <a:pPr algn="ctr"/>
            <a:r>
              <a:rPr lang="ar-EG" sz="3200" b="1" dirty="0" smtClean="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هل تعلمين</a:t>
            </a:r>
            <a:endParaRPr lang="ar-EG" sz="3200" b="1" dirty="0">
              <a:ln w="10541" cmpd="sng">
                <a:solidFill>
                  <a:srgbClr val="F67D4C"/>
                </a:solidFill>
                <a:prstDash val="solid"/>
              </a:ln>
              <a:solidFill>
                <a:srgbClr val="F67D4C"/>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4" name="مستطيل 1"/>
          <p:cNvSpPr/>
          <p:nvPr/>
        </p:nvSpPr>
        <p:spPr>
          <a:xfrm>
            <a:off x="2627784" y="1084817"/>
            <a:ext cx="6516216" cy="1077218"/>
          </a:xfrm>
          <a:prstGeom prst="rect">
            <a:avLst/>
          </a:prstGeom>
        </p:spPr>
        <p:txBody>
          <a:bodyPr wrap="square">
            <a:spAutoFit/>
          </a:bodyPr>
          <a:lstStyle/>
          <a:p>
            <a:pPr algn="justLow"/>
            <a:r>
              <a:rPr lang="ar-EG" sz="3200" b="1" dirty="0" smtClean="0">
                <a:solidFill>
                  <a:srgbClr val="002060"/>
                </a:solidFill>
              </a:rPr>
              <a:t>قد تضاف بعض النكهات للقهوة كالقرنفل والزنجبيل والشمر.</a:t>
            </a:r>
            <a:endParaRPr lang="en-US" sz="3200" b="1" dirty="0">
              <a:solidFill>
                <a:srgbClr val="002060"/>
              </a:solidFill>
            </a:endParaRPr>
          </a:p>
        </p:txBody>
      </p:sp>
    </p:spTree>
    <p:custDataLst>
      <p:tags r:id="rId1"/>
    </p:custDataLst>
    <p:extLst>
      <p:ext uri="{BB962C8B-B14F-4D97-AF65-F5344CB8AC3E}">
        <p14:creationId xmlns:p14="http://schemas.microsoft.com/office/powerpoint/2010/main" val="420597221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تصميم مخصص">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TotalTime>
  <Words>710</Words>
  <Application>Microsoft Office PowerPoint</Application>
  <PresentationFormat>عرض على الشاشة (3:4)‏</PresentationFormat>
  <Paragraphs>50</Paragraphs>
  <Slides>11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11</vt:i4>
      </vt:variant>
    </vt:vector>
  </HeadingPairs>
  <TitlesOfParts>
    <vt:vector size="16" baseType="lpstr">
      <vt:lpstr>Arial</vt:lpstr>
      <vt:lpstr>Calibri</vt:lpstr>
      <vt:lpstr>Times New Roman</vt:lpstr>
      <vt:lpstr>Traditional Arabic</vt:lpstr>
      <vt:lpstr>تصميم مخصص</vt:lpstr>
      <vt:lpstr>الوحدة الخامسة (غذائي)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NORALMOALEM</dc:creator>
  <cp:lastModifiedBy>Al-Noor</cp:lastModifiedBy>
  <cp:revision>92</cp:revision>
  <dcterms:created xsi:type="dcterms:W3CDTF">2015-03-17T18:44:23Z</dcterms:created>
  <dcterms:modified xsi:type="dcterms:W3CDTF">2019-08-09T09:28:15Z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DA8001F7-B120-4E2B-ADD3-331C2177BC2B</vt:lpwstr>
  </property>
  <property fmtid="{D5CDD505-2E9C-101B-9397-08002B2CF9AE}" pid="3" name="ArticulatePath">
    <vt:lpwstr>كامل</vt:lpwstr>
  </property>
</Properties>
</file>