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notesSlides/notesSlide7.xml" ContentType="application/vnd.openxmlformats-officedocument.presentationml.notesSlide+xml"/>
  <Override PartName="/ppt/tags/tag15.xml" ContentType="application/vnd.openxmlformats-officedocument.presentationml.tags+xml"/>
  <Override PartName="/ppt/notesSlides/notesSlide8.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notesMasterIdLst>
    <p:notesMasterId r:id="rId25"/>
  </p:notesMasterIdLst>
  <p:sldIdLst>
    <p:sldId id="342" r:id="rId2"/>
    <p:sldId id="305" r:id="rId3"/>
    <p:sldId id="308" r:id="rId4"/>
    <p:sldId id="345" r:id="rId5"/>
    <p:sldId id="347" r:id="rId6"/>
    <p:sldId id="372" r:id="rId7"/>
    <p:sldId id="374" r:id="rId8"/>
    <p:sldId id="373" r:id="rId9"/>
    <p:sldId id="375" r:id="rId10"/>
    <p:sldId id="379" r:id="rId11"/>
    <p:sldId id="381" r:id="rId12"/>
    <p:sldId id="321" r:id="rId13"/>
    <p:sldId id="382" r:id="rId14"/>
    <p:sldId id="383" r:id="rId15"/>
    <p:sldId id="384" r:id="rId16"/>
    <p:sldId id="385" r:id="rId17"/>
    <p:sldId id="388" r:id="rId18"/>
    <p:sldId id="386" r:id="rId19"/>
    <p:sldId id="387" r:id="rId20"/>
    <p:sldId id="391" r:id="rId21"/>
    <p:sldId id="360" r:id="rId22"/>
    <p:sldId id="359" r:id="rId23"/>
    <p:sldId id="362" r:id="rId24"/>
  </p:sldIdLst>
  <p:sldSz cx="9144000" cy="6858000" type="screen4x3"/>
  <p:notesSz cx="6858000" cy="9144000"/>
  <p:custDataLst>
    <p:tags r:id="rId26"/>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29E7"/>
    <a:srgbClr val="F2D35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4380"/>
    <p:restoredTop sz="94660"/>
  </p:normalViewPr>
  <p:slideViewPr>
    <p:cSldViewPr>
      <p:cViewPr varScale="1">
        <p:scale>
          <a:sx n="108" d="100"/>
          <a:sy n="108" d="100"/>
        </p:scale>
        <p:origin x="6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1616570-99FC-4D69-B01D-2D2D77E5DC5D}" type="datetimeFigureOut">
              <a:rPr lang="ar-SA" smtClean="0"/>
              <a:pPr/>
              <a:t>08/12/40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99C8C8-FA70-4E76-AB48-40B0ED303B20}" type="slidenum">
              <a:rPr lang="ar-SA" smtClean="0"/>
              <a:pPr/>
              <a:t>‹#›</a:t>
            </a:fld>
            <a:endParaRPr lang="ar-SA"/>
          </a:p>
        </p:txBody>
      </p:sp>
    </p:spTree>
    <p:extLst>
      <p:ext uri="{BB962C8B-B14F-4D97-AF65-F5344CB8AC3E}">
        <p14:creationId xmlns:p14="http://schemas.microsoft.com/office/powerpoint/2010/main" val="262216947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2899C8C8-FA70-4E76-AB48-40B0ED303B20}" type="slidenum">
              <a:rPr lang="ar-SA" smtClean="0"/>
              <a:pPr/>
              <a:t>5</a:t>
            </a:fld>
            <a:endParaRPr lang="ar-SA"/>
          </a:p>
        </p:txBody>
      </p:sp>
    </p:spTree>
    <p:extLst>
      <p:ext uri="{BB962C8B-B14F-4D97-AF65-F5344CB8AC3E}">
        <p14:creationId xmlns:p14="http://schemas.microsoft.com/office/powerpoint/2010/main" val="1184757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2899C8C8-FA70-4E76-AB48-40B0ED303B20}" type="slidenum">
              <a:rPr lang="ar-SA" smtClean="0"/>
              <a:pPr/>
              <a:t>7</a:t>
            </a:fld>
            <a:endParaRPr lang="ar-SA"/>
          </a:p>
        </p:txBody>
      </p:sp>
    </p:spTree>
    <p:extLst>
      <p:ext uri="{BB962C8B-B14F-4D97-AF65-F5344CB8AC3E}">
        <p14:creationId xmlns:p14="http://schemas.microsoft.com/office/powerpoint/2010/main" val="1184757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2899C8C8-FA70-4E76-AB48-40B0ED303B20}" type="slidenum">
              <a:rPr lang="ar-SA" smtClean="0"/>
              <a:pPr/>
              <a:t>9</a:t>
            </a:fld>
            <a:endParaRPr lang="ar-SA"/>
          </a:p>
        </p:txBody>
      </p:sp>
    </p:spTree>
    <p:extLst>
      <p:ext uri="{BB962C8B-B14F-4D97-AF65-F5344CB8AC3E}">
        <p14:creationId xmlns:p14="http://schemas.microsoft.com/office/powerpoint/2010/main" val="1184757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2899C8C8-FA70-4E76-AB48-40B0ED303B20}" type="slidenum">
              <a:rPr lang="ar-SA" smtClean="0"/>
              <a:pPr/>
              <a:t>10</a:t>
            </a:fld>
            <a:endParaRPr lang="ar-SA"/>
          </a:p>
        </p:txBody>
      </p:sp>
    </p:spTree>
    <p:extLst>
      <p:ext uri="{BB962C8B-B14F-4D97-AF65-F5344CB8AC3E}">
        <p14:creationId xmlns:p14="http://schemas.microsoft.com/office/powerpoint/2010/main" val="1184757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2899C8C8-FA70-4E76-AB48-40B0ED303B20}" type="slidenum">
              <a:rPr lang="ar-SA" smtClean="0"/>
              <a:pPr/>
              <a:t>11</a:t>
            </a:fld>
            <a:endParaRPr lang="ar-SA"/>
          </a:p>
        </p:txBody>
      </p:sp>
    </p:spTree>
    <p:extLst>
      <p:ext uri="{BB962C8B-B14F-4D97-AF65-F5344CB8AC3E}">
        <p14:creationId xmlns:p14="http://schemas.microsoft.com/office/powerpoint/2010/main" val="1184757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2899C8C8-FA70-4E76-AB48-40B0ED303B20}" type="slidenum">
              <a:rPr lang="ar-SA" smtClean="0"/>
              <a:pPr/>
              <a:t>12</a:t>
            </a:fld>
            <a:endParaRPr lang="ar-SA"/>
          </a:p>
        </p:txBody>
      </p:sp>
    </p:spTree>
    <p:extLst>
      <p:ext uri="{BB962C8B-B14F-4D97-AF65-F5344CB8AC3E}">
        <p14:creationId xmlns:p14="http://schemas.microsoft.com/office/powerpoint/2010/main" val="965460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2899C8C8-FA70-4E76-AB48-40B0ED303B20}" type="slidenum">
              <a:rPr lang="ar-SA" smtClean="0"/>
              <a:pPr/>
              <a:t>13</a:t>
            </a:fld>
            <a:endParaRPr lang="ar-SA"/>
          </a:p>
        </p:txBody>
      </p:sp>
    </p:spTree>
    <p:extLst>
      <p:ext uri="{BB962C8B-B14F-4D97-AF65-F5344CB8AC3E}">
        <p14:creationId xmlns:p14="http://schemas.microsoft.com/office/powerpoint/2010/main" val="965460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2899C8C8-FA70-4E76-AB48-40B0ED303B20}" type="slidenum">
              <a:rPr lang="ar-SA" smtClean="0"/>
              <a:pPr/>
              <a:t>14</a:t>
            </a:fld>
            <a:endParaRPr lang="ar-SA"/>
          </a:p>
        </p:txBody>
      </p:sp>
    </p:spTree>
    <p:extLst>
      <p:ext uri="{BB962C8B-B14F-4D97-AF65-F5344CB8AC3E}">
        <p14:creationId xmlns:p14="http://schemas.microsoft.com/office/powerpoint/2010/main" val="965460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عنوان ومحتوى">
    <p:spTree>
      <p:nvGrpSpPr>
        <p:cNvPr id="1" name=""/>
        <p:cNvGrpSpPr/>
        <p:nvPr/>
      </p:nvGrpSpPr>
      <p:grpSpPr>
        <a:xfrm>
          <a:off x="0" y="0"/>
          <a:ext cx="0" cy="0"/>
          <a:chOff x="0" y="0"/>
          <a:chExt cx="0" cy="0"/>
        </a:xfrm>
      </p:grpSpPr>
      <p:sp>
        <p:nvSpPr>
          <p:cNvPr id="7" name="عنوان 2"/>
          <p:cNvSpPr txBox="1">
            <a:spLocks/>
          </p:cNvSpPr>
          <p:nvPr userDrawn="1"/>
        </p:nvSpPr>
        <p:spPr>
          <a:xfrm>
            <a:off x="5327576" y="530522"/>
            <a:ext cx="3816424" cy="612462"/>
          </a:xfrm>
          <a:prstGeom prst="rect">
            <a:avLst/>
          </a:prstGeom>
          <a:solidFill>
            <a:srgbClr val="F4D04E"/>
          </a:solidFill>
        </p:spPr>
        <p:txBody>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EG" sz="3200" b="0" i="0" u="none" strike="noStrike" kern="1200" cap="none" spc="0" normalizeH="0" baseline="0" noProof="0" dirty="0" smtClean="0">
                <a:ln w="18415" cmpd="sng">
                  <a:solidFill>
                    <a:srgbClr val="FFFFFF"/>
                  </a:solidFill>
                  <a:prstDash val="solid"/>
                </a:ln>
                <a:solidFill>
                  <a:srgbClr val="FFFFFF"/>
                </a:solidFill>
                <a:effectLst>
                  <a:outerShdw blurRad="50800" dist="38100" dir="5400000" algn="t" rotWithShape="0">
                    <a:prstClr val="black">
                      <a:alpha val="40000"/>
                    </a:prstClr>
                  </a:outerShdw>
                </a:effectLst>
                <a:uLnTx/>
                <a:uFillTx/>
                <a:latin typeface="+mj-lt"/>
                <a:ea typeface="+mj-ea"/>
                <a:cs typeface="+mj-cs"/>
              </a:rPr>
              <a:t>اختيار الملابس</a:t>
            </a:r>
            <a:endParaRPr kumimoji="0" lang="en-US" sz="3200" b="0" i="0" u="none" strike="noStrike" kern="1200" cap="none" spc="0" normalizeH="0" baseline="0" noProof="0" dirty="0">
              <a:ln w="18415" cmpd="sng">
                <a:solidFill>
                  <a:srgbClr val="FFFFFF"/>
                </a:solidFill>
                <a:prstDash val="solid"/>
              </a:ln>
              <a:solidFill>
                <a:srgbClr val="FFFFFF"/>
              </a:solidFill>
              <a:effectLst>
                <a:outerShdw blurRad="50800" dist="38100" dir="5400000" algn="t" rotWithShape="0">
                  <a:prstClr val="black">
                    <a:alpha val="40000"/>
                  </a:prstClr>
                </a:outerShdw>
              </a:effectLst>
              <a:uLnTx/>
              <a:uFillTx/>
              <a:latin typeface="+mj-lt"/>
              <a:ea typeface="+mj-ea"/>
              <a:cs typeface="+mj-cs"/>
            </a:endParaRPr>
          </a:p>
        </p:txBody>
      </p:sp>
    </p:spTree>
    <p:extLst>
      <p:ext uri="{BB962C8B-B14F-4D97-AF65-F5344CB8AC3E}">
        <p14:creationId xmlns:p14="http://schemas.microsoft.com/office/powerpoint/2010/main" val="2445470618"/>
      </p:ext>
    </p:extLst>
  </p:cSld>
  <p:clrMapOvr>
    <a:masterClrMapping/>
  </p:clrMapOvr>
  <mc:AlternateContent xmlns:mc="http://schemas.openxmlformats.org/markup-compatibility/2006" xmlns:p14="http://schemas.microsoft.com/office/powerpoint/2010/main">
    <mc:Choice Requires="p14">
      <p:transition spd="slow" p14:dur="25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تخطيط مخصص">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صورة 6" descr="Untitled-1.jpg"/>
          <p:cNvPicPr>
            <a:picLocks noChangeAspect="1"/>
          </p:cNvPicPr>
          <p:nvPr userDrawn="1"/>
        </p:nvPicPr>
        <p:blipFill>
          <a:blip r:embed="rId4"/>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769" r:id="rId1"/>
    <p:sldLayoutId id="2147483770" r:id="rId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slideLayout" Target="../slideLayouts/slideLayout1.xml"/><Relationship Id="rId1" Type="http://schemas.openxmlformats.org/officeDocument/2006/relationships/tags" Target="../tags/tag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2"/>
          <p:cNvSpPr>
            <a:spLocks noGrp="1"/>
          </p:cNvSpPr>
          <p:nvPr>
            <p:ph type="title" idx="4294967295"/>
          </p:nvPr>
        </p:nvSpPr>
        <p:spPr>
          <a:xfrm>
            <a:off x="1547664" y="476672"/>
            <a:ext cx="5632469" cy="585771"/>
          </a:xfrm>
          <a:prstGeom prst="rect">
            <a:avLst/>
          </a:prstGeom>
          <a:solidFill>
            <a:schemeClr val="accent5">
              <a:lumMod val="75000"/>
            </a:schemeClr>
          </a:solidFill>
        </p:spPr>
        <p:txBody>
          <a:bodyPr/>
          <a:lstStyle/>
          <a:p>
            <a:r>
              <a:rPr lang="ar-SA" sz="3600" dirty="0" smtClean="0"/>
              <a:t>الوحدة الثالثة (ملابسي)</a:t>
            </a:r>
            <a:endParaRPr lang="ar-SA" sz="3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24744"/>
            <a:ext cx="9144000"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703499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643042" y="530522"/>
            <a:ext cx="3600400" cy="584775"/>
          </a:xfrm>
          <a:prstGeom prst="rect">
            <a:avLst/>
          </a:prstGeom>
          <a:noFill/>
        </p:spPr>
        <p:txBody>
          <a:bodyPr wrap="square" rtlCol="1">
            <a:spAutoFit/>
          </a:bodyPr>
          <a:lstStyle/>
          <a:p>
            <a:pPr algn="ctr"/>
            <a:r>
              <a:rPr lang="ar-EG"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rPr>
              <a:t>الشرح</a:t>
            </a:r>
            <a:endParaRPr lang="ar-SA"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endParaRPr>
          </a:p>
        </p:txBody>
      </p:sp>
      <p:sp>
        <p:nvSpPr>
          <p:cNvPr id="6" name="مستطيل 5"/>
          <p:cNvSpPr/>
          <p:nvPr/>
        </p:nvSpPr>
        <p:spPr>
          <a:xfrm>
            <a:off x="642910" y="1928802"/>
            <a:ext cx="7786710" cy="954107"/>
          </a:xfrm>
          <a:prstGeom prst="rect">
            <a:avLst/>
          </a:prstGeom>
        </p:spPr>
        <p:txBody>
          <a:bodyPr wrap="square">
            <a:spAutoFit/>
          </a:bodyPr>
          <a:lstStyle/>
          <a:p>
            <a:pPr algn="justLow"/>
            <a:r>
              <a:rPr lang="ar-EG" sz="2800" b="1" dirty="0" smtClean="0">
                <a:solidFill>
                  <a:srgbClr val="002060"/>
                </a:solidFill>
              </a:rPr>
              <a:t>تختلف الملابس والأقمشة التي تختارها الفتاة تبعًا لاختلاف فصول السنة، فمثلًا:</a:t>
            </a:r>
            <a:endParaRPr lang="en-US" sz="2800" b="1" dirty="0" smtClean="0">
              <a:solidFill>
                <a:srgbClr val="002060"/>
              </a:solidFill>
            </a:endParaRPr>
          </a:p>
        </p:txBody>
      </p:sp>
      <p:sp>
        <p:nvSpPr>
          <p:cNvPr id="7" name="مستطيل 6"/>
          <p:cNvSpPr/>
          <p:nvPr/>
        </p:nvSpPr>
        <p:spPr>
          <a:xfrm>
            <a:off x="5643570" y="1285860"/>
            <a:ext cx="2786050" cy="52322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Low"/>
            <a:r>
              <a:rPr lang="ar-EG" sz="2800" b="1" dirty="0" smtClean="0">
                <a:solidFill>
                  <a:srgbClr val="7030A0"/>
                </a:solidFill>
              </a:rPr>
              <a:t>ثالثا: الموسم:</a:t>
            </a:r>
            <a:endParaRPr lang="en-US" sz="2800" b="1" dirty="0" smtClean="0">
              <a:solidFill>
                <a:srgbClr val="7030A0"/>
              </a:solidFill>
            </a:endParaRPr>
          </a:p>
        </p:txBody>
      </p:sp>
      <p:sp>
        <p:nvSpPr>
          <p:cNvPr id="8" name="مستطيل 7"/>
          <p:cNvSpPr/>
          <p:nvPr/>
        </p:nvSpPr>
        <p:spPr>
          <a:xfrm>
            <a:off x="4786314" y="2857496"/>
            <a:ext cx="278605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Low"/>
            <a:r>
              <a:rPr lang="ar-EG" sz="2800" b="1" dirty="0" smtClean="0">
                <a:solidFill>
                  <a:srgbClr val="7030A0"/>
                </a:solidFill>
              </a:rPr>
              <a:t>أ- فصل الشتاء:</a:t>
            </a:r>
            <a:endParaRPr lang="en-US" sz="2800" b="1" dirty="0" smtClean="0">
              <a:solidFill>
                <a:srgbClr val="7030A0"/>
              </a:solidFill>
            </a:endParaRPr>
          </a:p>
        </p:txBody>
      </p:sp>
      <p:sp>
        <p:nvSpPr>
          <p:cNvPr id="9" name="مستطيل 8"/>
          <p:cNvSpPr/>
          <p:nvPr/>
        </p:nvSpPr>
        <p:spPr>
          <a:xfrm>
            <a:off x="714348" y="3500438"/>
            <a:ext cx="6858016" cy="954107"/>
          </a:xfrm>
          <a:prstGeom prst="rect">
            <a:avLst/>
          </a:prstGeom>
        </p:spPr>
        <p:txBody>
          <a:bodyPr wrap="square">
            <a:spAutoFit/>
          </a:bodyPr>
          <a:lstStyle/>
          <a:p>
            <a:pPr algn="justLow"/>
            <a:r>
              <a:rPr lang="ar-EG" sz="2800" b="1" dirty="0" smtClean="0">
                <a:solidFill>
                  <a:srgbClr val="0070C0"/>
                </a:solidFill>
              </a:rPr>
              <a:t>تناسبه الملابس الصوفية ذات الألوان الساخنة والداكنة التي تمنح الجسم الدفء. </a:t>
            </a:r>
            <a:r>
              <a:rPr lang="ar-EG" sz="2800" b="1" dirty="0" smtClean="0">
                <a:solidFill>
                  <a:srgbClr val="0070C0"/>
                </a:solidFill>
              </a:rPr>
              <a:t>مثال</a:t>
            </a:r>
            <a:r>
              <a:rPr lang="ar-SA" sz="2800" b="1" dirty="0" smtClean="0">
                <a:solidFill>
                  <a:srgbClr val="0070C0"/>
                </a:solidFill>
              </a:rPr>
              <a:t> </a:t>
            </a:r>
            <a:r>
              <a:rPr lang="ar-SA" sz="2800" b="1" dirty="0" smtClean="0">
                <a:solidFill>
                  <a:schemeClr val="bg2">
                    <a:lumMod val="50000"/>
                  </a:schemeClr>
                </a:solidFill>
              </a:rPr>
              <a:t>الجاكيت والبالطو.</a:t>
            </a:r>
            <a:endParaRPr lang="en-US" sz="2800" b="1" dirty="0" smtClean="0">
              <a:solidFill>
                <a:schemeClr val="bg2">
                  <a:lumMod val="50000"/>
                </a:schemeClr>
              </a:solidFill>
            </a:endParaRPr>
          </a:p>
        </p:txBody>
      </p:sp>
      <p:sp>
        <p:nvSpPr>
          <p:cNvPr id="10" name="مستطيل 9"/>
          <p:cNvSpPr/>
          <p:nvPr/>
        </p:nvSpPr>
        <p:spPr>
          <a:xfrm>
            <a:off x="4786314" y="4572008"/>
            <a:ext cx="278605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Low"/>
            <a:r>
              <a:rPr lang="ar-EG" sz="2800" b="1" dirty="0" smtClean="0">
                <a:solidFill>
                  <a:srgbClr val="7030A0"/>
                </a:solidFill>
              </a:rPr>
              <a:t>أ- فصل الصيف:</a:t>
            </a:r>
            <a:endParaRPr lang="en-US" sz="2800" b="1" dirty="0" smtClean="0">
              <a:solidFill>
                <a:srgbClr val="7030A0"/>
              </a:solidFill>
            </a:endParaRPr>
          </a:p>
        </p:txBody>
      </p:sp>
      <p:sp>
        <p:nvSpPr>
          <p:cNvPr id="11" name="مستطيل 10"/>
          <p:cNvSpPr/>
          <p:nvPr/>
        </p:nvSpPr>
        <p:spPr>
          <a:xfrm>
            <a:off x="714348" y="5214950"/>
            <a:ext cx="6858016" cy="954107"/>
          </a:xfrm>
          <a:prstGeom prst="rect">
            <a:avLst/>
          </a:prstGeom>
        </p:spPr>
        <p:txBody>
          <a:bodyPr wrap="square">
            <a:spAutoFit/>
          </a:bodyPr>
          <a:lstStyle/>
          <a:p>
            <a:pPr algn="justLow"/>
            <a:r>
              <a:rPr lang="ar-EG" sz="2800" b="1" dirty="0" smtClean="0">
                <a:solidFill>
                  <a:srgbClr val="0070C0"/>
                </a:solidFill>
              </a:rPr>
              <a:t>تناسبه الملابس القطنية ذات الألوان الباردة الفاتحة التي تمتص العرق وتسمح بتهوية الجسم. </a:t>
            </a:r>
            <a:r>
              <a:rPr lang="ar-EG" sz="2800" b="1" dirty="0" smtClean="0">
                <a:solidFill>
                  <a:srgbClr val="0070C0"/>
                </a:solidFill>
              </a:rPr>
              <a:t>مثال</a:t>
            </a:r>
            <a:r>
              <a:rPr lang="ar-SA" sz="2800" b="1" dirty="0" smtClean="0">
                <a:solidFill>
                  <a:srgbClr val="0070C0"/>
                </a:solidFill>
              </a:rPr>
              <a:t> </a:t>
            </a:r>
            <a:r>
              <a:rPr lang="ar-SA" sz="2800" b="1" dirty="0" smtClean="0">
                <a:solidFill>
                  <a:schemeClr val="bg2">
                    <a:lumMod val="50000"/>
                  </a:schemeClr>
                </a:solidFill>
              </a:rPr>
              <a:t>ملابس خفيفة.</a:t>
            </a:r>
            <a:endParaRPr lang="en-US" sz="2800" b="1" dirty="0" smtClean="0">
              <a:solidFill>
                <a:schemeClr val="bg2">
                  <a:lumMod val="50000"/>
                </a:schemeClr>
              </a:solidFill>
            </a:endParaRPr>
          </a:p>
        </p:txBody>
      </p:sp>
    </p:spTree>
    <p:custDataLst>
      <p:tags r:id="rId1"/>
    </p:custDataLst>
    <p:extLst>
      <p:ext uri="{BB962C8B-B14F-4D97-AF65-F5344CB8AC3E}">
        <p14:creationId xmlns:p14="http://schemas.microsoft.com/office/powerpoint/2010/main" val="3578280816"/>
      </p:ext>
    </p:extLst>
  </p:cSld>
  <p:clrMapOvr>
    <a:masterClrMapping/>
  </p:clrMapOvr>
  <mc:AlternateContent xmlns:mc="http://schemas.openxmlformats.org/markup-compatibility/2006" xmlns:p14="http://schemas.microsoft.com/office/powerpoint/2010/main">
    <mc:Choice Requires="p14">
      <p:transition spd="slow" p14:dur="25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0" y="1136933"/>
            <a:ext cx="9144000" cy="4524315"/>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justLow"/>
            <a:r>
              <a:rPr lang="ar-EG" sz="3600" dirty="0" smtClean="0">
                <a:ln>
                  <a:solidFill>
                    <a:srgbClr val="002060"/>
                  </a:solidFill>
                </a:ln>
                <a:solidFill>
                  <a:srgbClr val="0070C0"/>
                </a:solidFill>
              </a:rPr>
              <a:t>نشاط 3</a:t>
            </a:r>
            <a:endParaRPr lang="en-US" sz="3600" dirty="0">
              <a:ln>
                <a:solidFill>
                  <a:srgbClr val="002060"/>
                </a:solidFill>
              </a:ln>
              <a:solidFill>
                <a:srgbClr val="0070C0"/>
              </a:solidFill>
            </a:endParaRPr>
          </a:p>
          <a:p>
            <a:pPr marL="571500" indent="-571500" algn="justLow">
              <a:buFontTx/>
              <a:buChar char="-"/>
            </a:pPr>
            <a:r>
              <a:rPr lang="ar-SA" sz="3600" dirty="0" smtClean="0">
                <a:solidFill>
                  <a:srgbClr val="FF0000"/>
                </a:solidFill>
              </a:rPr>
              <a:t>لماذا </a:t>
            </a:r>
            <a:r>
              <a:rPr lang="ar-SA" sz="3600" dirty="0">
                <a:solidFill>
                  <a:srgbClr val="FF0000"/>
                </a:solidFill>
              </a:rPr>
              <a:t>تُرتدى الملابس ذات الألوان الفاتحة في فصل الصيف</a:t>
            </a:r>
            <a:r>
              <a:rPr lang="ar-SA" sz="3600" dirty="0" smtClean="0">
                <a:solidFill>
                  <a:srgbClr val="FF0000"/>
                </a:solidFill>
              </a:rPr>
              <a:t>؟</a:t>
            </a:r>
            <a:endParaRPr lang="ar-EG" sz="3600" dirty="0" smtClean="0">
              <a:solidFill>
                <a:srgbClr val="FF0000"/>
              </a:solidFill>
            </a:endParaRPr>
          </a:p>
          <a:p>
            <a:pPr marL="571500" indent="-571500" algn="justLow">
              <a:buFontTx/>
              <a:buChar char="-"/>
            </a:pPr>
            <a:r>
              <a:rPr lang="ar-SA" sz="3600" dirty="0" smtClean="0">
                <a:solidFill>
                  <a:schemeClr val="tx2">
                    <a:lumMod val="60000"/>
                    <a:lumOff val="40000"/>
                  </a:schemeClr>
                </a:solidFill>
              </a:rPr>
              <a:t>حتي </a:t>
            </a:r>
            <a:r>
              <a:rPr lang="ar-SA" sz="3600" dirty="0" err="1" smtClean="0">
                <a:solidFill>
                  <a:schemeClr val="tx2">
                    <a:lumMod val="60000"/>
                    <a:lumOff val="40000"/>
                  </a:schemeClr>
                </a:solidFill>
              </a:rPr>
              <a:t>لاتمتص</a:t>
            </a:r>
            <a:r>
              <a:rPr lang="ar-SA" sz="3600" dirty="0" smtClean="0">
                <a:solidFill>
                  <a:schemeClr val="tx2">
                    <a:lumMod val="60000"/>
                    <a:lumOff val="40000"/>
                  </a:schemeClr>
                </a:solidFill>
              </a:rPr>
              <a:t> الحرارة فنشعر بالحر.</a:t>
            </a:r>
            <a:endParaRPr lang="en-US" sz="3600" dirty="0">
              <a:solidFill>
                <a:schemeClr val="tx2">
                  <a:lumMod val="60000"/>
                  <a:lumOff val="40000"/>
                </a:schemeClr>
              </a:solidFill>
            </a:endParaRPr>
          </a:p>
          <a:p>
            <a:pPr algn="justLow"/>
            <a:r>
              <a:rPr lang="ar-SA" sz="3600" dirty="0"/>
              <a:t> </a:t>
            </a:r>
            <a:endParaRPr lang="en-US" sz="3600" dirty="0"/>
          </a:p>
          <a:p>
            <a:pPr algn="justLow"/>
            <a:r>
              <a:rPr lang="ar-SA" sz="3600" dirty="0">
                <a:ln>
                  <a:solidFill>
                    <a:srgbClr val="002060"/>
                  </a:solidFill>
                </a:ln>
                <a:solidFill>
                  <a:srgbClr val="0070C0"/>
                </a:solidFill>
              </a:rPr>
              <a:t>ملاحظة</a:t>
            </a:r>
            <a:endParaRPr lang="en-US" sz="3600" dirty="0">
              <a:ln>
                <a:solidFill>
                  <a:srgbClr val="002060"/>
                </a:solidFill>
              </a:ln>
              <a:solidFill>
                <a:srgbClr val="0070C0"/>
              </a:solidFill>
            </a:endParaRPr>
          </a:p>
          <a:p>
            <a:pPr algn="justLow"/>
            <a:r>
              <a:rPr lang="ar-SA" sz="3600" dirty="0">
                <a:solidFill>
                  <a:srgbClr val="FF0000"/>
                </a:solidFill>
              </a:rPr>
              <a:t>يفضل اختيار ثوب المساء على الضوء الصناعي وبعيداً عن ضوء الشمس، وثوب النهار على ضوء الشمس</a:t>
            </a:r>
            <a:r>
              <a:rPr lang="ar-SA" sz="3600" dirty="0" smtClean="0">
                <a:solidFill>
                  <a:srgbClr val="FF0000"/>
                </a:solidFill>
              </a:rPr>
              <a:t>.</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ustDataLst>
      <p:tags r:id="rId1"/>
    </p:custDataLst>
    <p:extLst>
      <p:ext uri="{BB962C8B-B14F-4D97-AF65-F5344CB8AC3E}">
        <p14:creationId xmlns:p14="http://schemas.microsoft.com/office/powerpoint/2010/main" val="2436254663"/>
      </p:ext>
    </p:extLst>
  </p:cSld>
  <p:clrMapOvr>
    <a:masterClrMapping/>
  </p:clrMapOvr>
  <mc:AlternateContent xmlns:mc="http://schemas.openxmlformats.org/markup-compatibility/2006" xmlns:p14="http://schemas.microsoft.com/office/powerpoint/2010/main">
    <mc:Choice Requires="p14">
      <p:transition spd="slow" p14:dur="25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ربع نص 7"/>
          <p:cNvSpPr txBox="1"/>
          <p:nvPr/>
        </p:nvSpPr>
        <p:spPr>
          <a:xfrm>
            <a:off x="1643042" y="530522"/>
            <a:ext cx="3600400" cy="584775"/>
          </a:xfrm>
          <a:prstGeom prst="rect">
            <a:avLst/>
          </a:prstGeom>
          <a:noFill/>
        </p:spPr>
        <p:txBody>
          <a:bodyPr wrap="square" rtlCol="1">
            <a:spAutoFit/>
          </a:bodyPr>
          <a:lstStyle/>
          <a:p>
            <a:pPr algn="ctr"/>
            <a:r>
              <a:rPr lang="ar-EG"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rPr>
              <a:t>الشرح</a:t>
            </a:r>
            <a:endParaRPr lang="ar-SA"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endParaRPr>
          </a:p>
        </p:txBody>
      </p:sp>
      <p:sp>
        <p:nvSpPr>
          <p:cNvPr id="9" name="مستطيل 8"/>
          <p:cNvSpPr/>
          <p:nvPr/>
        </p:nvSpPr>
        <p:spPr>
          <a:xfrm>
            <a:off x="642910" y="1928802"/>
            <a:ext cx="7786710" cy="954107"/>
          </a:xfrm>
          <a:prstGeom prst="rect">
            <a:avLst/>
          </a:prstGeom>
        </p:spPr>
        <p:txBody>
          <a:bodyPr wrap="square">
            <a:spAutoFit/>
          </a:bodyPr>
          <a:lstStyle/>
          <a:p>
            <a:pPr algn="justLow"/>
            <a:r>
              <a:rPr lang="ar-SA" sz="2800" b="1" dirty="0" smtClean="0">
                <a:solidFill>
                  <a:srgbClr val="002060"/>
                </a:solidFill>
              </a:rPr>
              <a:t>يؤثر ال</a:t>
            </a:r>
            <a:r>
              <a:rPr lang="ar-EG" sz="2800" b="1" dirty="0" smtClean="0">
                <a:solidFill>
                  <a:srgbClr val="002060"/>
                </a:solidFill>
              </a:rPr>
              <a:t>عمر </a:t>
            </a:r>
            <a:r>
              <a:rPr lang="ar-SA" sz="2800" b="1" dirty="0" smtClean="0">
                <a:solidFill>
                  <a:srgbClr val="002060"/>
                </a:solidFill>
              </a:rPr>
              <a:t>على اختيار موديل</a:t>
            </a:r>
            <a:r>
              <a:rPr lang="ar-EG" sz="2800" b="1" dirty="0" smtClean="0">
                <a:solidFill>
                  <a:srgbClr val="002060"/>
                </a:solidFill>
              </a:rPr>
              <a:t>ات</a:t>
            </a:r>
            <a:r>
              <a:rPr lang="ar-SA" sz="2800" b="1" dirty="0" smtClean="0">
                <a:solidFill>
                  <a:srgbClr val="002060"/>
                </a:solidFill>
              </a:rPr>
              <a:t> الملابس فما يصلح للطفلة لا يناسب الفتاة في مثل عمرك، وما يناسبك لا يناسب المرأة </a:t>
            </a:r>
            <a:r>
              <a:rPr lang="ar-EG" sz="2800" b="1" dirty="0" smtClean="0">
                <a:solidFill>
                  <a:srgbClr val="002060"/>
                </a:solidFill>
              </a:rPr>
              <a:t>البالغة.</a:t>
            </a:r>
            <a:endParaRPr lang="en-US" sz="2800" b="1" dirty="0" smtClean="0">
              <a:solidFill>
                <a:srgbClr val="002060"/>
              </a:solidFill>
            </a:endParaRPr>
          </a:p>
        </p:txBody>
      </p:sp>
      <p:sp>
        <p:nvSpPr>
          <p:cNvPr id="10" name="مستطيل 9"/>
          <p:cNvSpPr/>
          <p:nvPr/>
        </p:nvSpPr>
        <p:spPr>
          <a:xfrm>
            <a:off x="5643570" y="1285860"/>
            <a:ext cx="2786050" cy="52322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Low"/>
            <a:r>
              <a:rPr lang="ar-SA" sz="2800" b="1" dirty="0" smtClean="0">
                <a:solidFill>
                  <a:srgbClr val="7030A0"/>
                </a:solidFill>
              </a:rPr>
              <a:t>رابعًا: ال</a:t>
            </a:r>
            <a:r>
              <a:rPr lang="ar-EG" sz="2800" b="1" dirty="0" smtClean="0">
                <a:solidFill>
                  <a:srgbClr val="7030A0"/>
                </a:solidFill>
              </a:rPr>
              <a:t>عمر</a:t>
            </a:r>
            <a:r>
              <a:rPr lang="ar-SA" sz="2800" b="1" dirty="0" smtClean="0">
                <a:solidFill>
                  <a:srgbClr val="7030A0"/>
                </a:solidFill>
              </a:rPr>
              <a:t>:</a:t>
            </a:r>
            <a:endParaRPr lang="en-US" sz="2800" b="1" dirty="0" smtClean="0">
              <a:solidFill>
                <a:srgbClr val="7030A0"/>
              </a:solidFill>
            </a:endParaRPr>
          </a:p>
        </p:txBody>
      </p:sp>
      <p:sp>
        <p:nvSpPr>
          <p:cNvPr id="11" name="مستطيل 10"/>
          <p:cNvSpPr/>
          <p:nvPr/>
        </p:nvSpPr>
        <p:spPr>
          <a:xfrm>
            <a:off x="2071638" y="2857496"/>
            <a:ext cx="5643634"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Low"/>
            <a:r>
              <a:rPr lang="ar-EG" sz="2800" b="1" dirty="0" smtClean="0">
                <a:solidFill>
                  <a:srgbClr val="7030A0"/>
                </a:solidFill>
              </a:rPr>
              <a:t>لكل مرحلة عمرية الملابس التي تناسبها، مثل:</a:t>
            </a:r>
            <a:endParaRPr lang="en-US" sz="2800" b="1" dirty="0" smtClean="0">
              <a:solidFill>
                <a:srgbClr val="7030A0"/>
              </a:solidFill>
            </a:endParaRPr>
          </a:p>
        </p:txBody>
      </p:sp>
      <p:sp>
        <p:nvSpPr>
          <p:cNvPr id="12" name="مستطيل 11"/>
          <p:cNvSpPr/>
          <p:nvPr/>
        </p:nvSpPr>
        <p:spPr>
          <a:xfrm>
            <a:off x="7143768" y="3620160"/>
            <a:ext cx="1643074"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ar-EG" sz="2800" b="1" dirty="0" smtClean="0">
                <a:solidFill>
                  <a:srgbClr val="7030A0"/>
                </a:solidFill>
              </a:rPr>
              <a:t>الطفولة</a:t>
            </a:r>
            <a:endParaRPr lang="en-US" sz="2800" b="1" dirty="0" smtClean="0">
              <a:solidFill>
                <a:srgbClr val="7030A0"/>
              </a:solidFill>
            </a:endParaRPr>
          </a:p>
        </p:txBody>
      </p:sp>
      <p:sp>
        <p:nvSpPr>
          <p:cNvPr id="13" name="مستطيل 12"/>
          <p:cNvSpPr/>
          <p:nvPr/>
        </p:nvSpPr>
        <p:spPr>
          <a:xfrm>
            <a:off x="5000628" y="3620160"/>
            <a:ext cx="1643074"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ar-EG" sz="2800" b="1" dirty="0" smtClean="0">
                <a:solidFill>
                  <a:srgbClr val="7030A0"/>
                </a:solidFill>
              </a:rPr>
              <a:t>المراهقة</a:t>
            </a:r>
            <a:endParaRPr lang="en-US" sz="2800" b="1" dirty="0" smtClean="0">
              <a:solidFill>
                <a:srgbClr val="7030A0"/>
              </a:solidFill>
            </a:endParaRPr>
          </a:p>
        </p:txBody>
      </p:sp>
      <p:sp>
        <p:nvSpPr>
          <p:cNvPr id="14" name="مستطيل 13"/>
          <p:cNvSpPr/>
          <p:nvPr/>
        </p:nvSpPr>
        <p:spPr>
          <a:xfrm>
            <a:off x="2857488" y="3620160"/>
            <a:ext cx="1643074"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ar-EG" sz="2800" b="1" dirty="0" smtClean="0">
                <a:solidFill>
                  <a:srgbClr val="7030A0"/>
                </a:solidFill>
              </a:rPr>
              <a:t>الرشد</a:t>
            </a:r>
            <a:endParaRPr lang="en-US" sz="2800" b="1" dirty="0" smtClean="0">
              <a:solidFill>
                <a:srgbClr val="7030A0"/>
              </a:solidFill>
            </a:endParaRPr>
          </a:p>
        </p:txBody>
      </p:sp>
      <p:sp>
        <p:nvSpPr>
          <p:cNvPr id="15" name="مستطيل 14"/>
          <p:cNvSpPr/>
          <p:nvPr/>
        </p:nvSpPr>
        <p:spPr>
          <a:xfrm>
            <a:off x="714348" y="3620160"/>
            <a:ext cx="1643074"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ar-EG" sz="2800" b="1" dirty="0" smtClean="0">
                <a:solidFill>
                  <a:srgbClr val="7030A0"/>
                </a:solidFill>
              </a:rPr>
              <a:t>كبيرة السن</a:t>
            </a:r>
            <a:endParaRPr lang="en-US" sz="2800" b="1" dirty="0" smtClean="0">
              <a:solidFill>
                <a:srgbClr val="7030A0"/>
              </a:solidFill>
            </a:endParaRPr>
          </a:p>
        </p:txBody>
      </p:sp>
      <p:sp>
        <p:nvSpPr>
          <p:cNvPr id="16" name="مستطيل 15"/>
          <p:cNvSpPr/>
          <p:nvPr/>
        </p:nvSpPr>
        <p:spPr>
          <a:xfrm>
            <a:off x="7143768" y="4286256"/>
            <a:ext cx="1643074" cy="95410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ar-EG" sz="2800" b="1" dirty="0" smtClean="0"/>
              <a:t>ذات الألوان الزاهية</a:t>
            </a:r>
            <a:endParaRPr lang="en-US" sz="2800" b="1" dirty="0"/>
          </a:p>
        </p:txBody>
      </p:sp>
      <p:sp>
        <p:nvSpPr>
          <p:cNvPr id="17" name="مستطيل 16"/>
          <p:cNvSpPr/>
          <p:nvPr/>
        </p:nvSpPr>
        <p:spPr>
          <a:xfrm>
            <a:off x="2857488" y="4286256"/>
            <a:ext cx="1643074" cy="95410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ar-EG" sz="2800" b="1" dirty="0" smtClean="0"/>
              <a:t>الواسعة الفضفاضة</a:t>
            </a:r>
            <a:endParaRPr lang="en-US" sz="2800" b="1" dirty="0"/>
          </a:p>
        </p:txBody>
      </p:sp>
      <p:sp>
        <p:nvSpPr>
          <p:cNvPr id="18" name="مستطيل 17"/>
          <p:cNvSpPr/>
          <p:nvPr/>
        </p:nvSpPr>
        <p:spPr>
          <a:xfrm>
            <a:off x="5000628" y="4286256"/>
            <a:ext cx="1643074" cy="138499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ar-EG" sz="2800" b="1" dirty="0" smtClean="0"/>
              <a:t>ألوان قوية، وموديلات </a:t>
            </a:r>
            <a:r>
              <a:rPr lang="ar-EG" sz="2800" b="1" dirty="0" err="1" smtClean="0"/>
              <a:t>وقصات</a:t>
            </a:r>
            <a:endParaRPr lang="en-US" sz="2800" b="1" dirty="0"/>
          </a:p>
        </p:txBody>
      </p:sp>
      <p:sp>
        <p:nvSpPr>
          <p:cNvPr id="19" name="مستطيل 18"/>
          <p:cNvSpPr/>
          <p:nvPr/>
        </p:nvSpPr>
        <p:spPr>
          <a:xfrm>
            <a:off x="714348" y="4286256"/>
            <a:ext cx="1643074" cy="181588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ar-EG" sz="2800" b="1" dirty="0" smtClean="0"/>
              <a:t>المريحة البسيطة، سهلة الاستخدام</a:t>
            </a:r>
            <a:endParaRPr lang="en-US" sz="2800" b="1" dirty="0"/>
          </a:p>
        </p:txBody>
      </p:sp>
    </p:spTree>
    <p:custDataLst>
      <p:tags r:id="rId1"/>
    </p:custDataLst>
    <p:extLst>
      <p:ext uri="{BB962C8B-B14F-4D97-AF65-F5344CB8AC3E}">
        <p14:creationId xmlns:p14="http://schemas.microsoft.com/office/powerpoint/2010/main" val="356807450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ربع نص 7"/>
          <p:cNvSpPr txBox="1"/>
          <p:nvPr/>
        </p:nvSpPr>
        <p:spPr>
          <a:xfrm>
            <a:off x="1643042" y="530522"/>
            <a:ext cx="3600400" cy="584775"/>
          </a:xfrm>
          <a:prstGeom prst="rect">
            <a:avLst/>
          </a:prstGeom>
          <a:noFill/>
        </p:spPr>
        <p:txBody>
          <a:bodyPr wrap="square" rtlCol="1">
            <a:spAutoFit/>
          </a:bodyPr>
          <a:lstStyle/>
          <a:p>
            <a:pPr algn="ctr"/>
            <a:r>
              <a:rPr lang="ar-EG"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rPr>
              <a:t>الشرح</a:t>
            </a:r>
            <a:endParaRPr lang="ar-SA"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endParaRPr>
          </a:p>
        </p:txBody>
      </p:sp>
      <p:sp>
        <p:nvSpPr>
          <p:cNvPr id="9" name="مستطيل 8"/>
          <p:cNvSpPr/>
          <p:nvPr/>
        </p:nvSpPr>
        <p:spPr>
          <a:xfrm>
            <a:off x="1177778" y="1300922"/>
            <a:ext cx="7786710" cy="954107"/>
          </a:xfrm>
          <a:prstGeom prst="rect">
            <a:avLst/>
          </a:prstGeom>
        </p:spPr>
        <p:txBody>
          <a:bodyPr wrap="square">
            <a:spAutoFit/>
          </a:bodyPr>
          <a:lstStyle/>
          <a:p>
            <a:pPr algn="justLow"/>
            <a:r>
              <a:rPr lang="ar-EG" sz="2800" b="1" dirty="0" smtClean="0">
                <a:solidFill>
                  <a:srgbClr val="FF0000"/>
                </a:solidFill>
              </a:rPr>
              <a:t>حددي ما يناسب عمرك من المعروض أمامك بوضع علامة (</a:t>
            </a:r>
            <a:r>
              <a:rPr lang="ar-SA" sz="2800" dirty="0" smtClean="0">
                <a:solidFill>
                  <a:srgbClr val="FF0000"/>
                </a:solidFill>
                <a:sym typeface="Wingdings 2"/>
              </a:rPr>
              <a:t></a:t>
            </a:r>
            <a:r>
              <a:rPr lang="ar-EG" sz="2800" b="1" dirty="0" smtClean="0">
                <a:solidFill>
                  <a:srgbClr val="FF0000"/>
                </a:solidFill>
              </a:rPr>
              <a:t>) فيما يلي: </a:t>
            </a:r>
            <a:endParaRPr lang="en-US" sz="2800" b="1" dirty="0" smtClean="0">
              <a:solidFill>
                <a:srgbClr val="FF0000"/>
              </a:solidFill>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2633663"/>
            <a:ext cx="8712968" cy="338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مستطيل 1"/>
          <p:cNvSpPr/>
          <p:nvPr/>
        </p:nvSpPr>
        <p:spPr>
          <a:xfrm>
            <a:off x="754620" y="5363924"/>
            <a:ext cx="360996" cy="369332"/>
          </a:xfrm>
          <a:prstGeom prst="rect">
            <a:avLst/>
          </a:prstGeom>
        </p:spPr>
        <p:txBody>
          <a:bodyPr wrap="none">
            <a:spAutoFit/>
          </a:bodyPr>
          <a:lstStyle/>
          <a:p>
            <a:r>
              <a:rPr lang="ar-SA" b="1" dirty="0">
                <a:solidFill>
                  <a:srgbClr val="002060"/>
                </a:solidFill>
                <a:sym typeface="Wingdings 2"/>
              </a:rPr>
              <a:t></a:t>
            </a:r>
            <a:endParaRPr lang="ar-SA" dirty="0"/>
          </a:p>
        </p:txBody>
      </p:sp>
    </p:spTree>
    <p:custDataLst>
      <p:tags r:id="rId1"/>
    </p:custDataLst>
    <p:extLst>
      <p:ext uri="{BB962C8B-B14F-4D97-AF65-F5344CB8AC3E}">
        <p14:creationId xmlns:p14="http://schemas.microsoft.com/office/powerpoint/2010/main" val="378968151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1643042" y="530522"/>
            <a:ext cx="3600400" cy="584775"/>
          </a:xfrm>
          <a:prstGeom prst="rect">
            <a:avLst/>
          </a:prstGeom>
          <a:noFill/>
        </p:spPr>
        <p:txBody>
          <a:bodyPr wrap="square" rtlCol="1">
            <a:spAutoFit/>
          </a:bodyPr>
          <a:lstStyle/>
          <a:p>
            <a:pPr algn="ctr"/>
            <a:r>
              <a:rPr lang="ar-EG"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rPr>
              <a:t>الشرح</a:t>
            </a:r>
            <a:endParaRPr lang="ar-SA"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endParaRPr>
          </a:p>
        </p:txBody>
      </p:sp>
      <p:sp>
        <p:nvSpPr>
          <p:cNvPr id="8" name="مستطيل 7"/>
          <p:cNvSpPr/>
          <p:nvPr/>
        </p:nvSpPr>
        <p:spPr>
          <a:xfrm>
            <a:off x="642910" y="1928802"/>
            <a:ext cx="7786710" cy="954107"/>
          </a:xfrm>
          <a:prstGeom prst="rect">
            <a:avLst/>
          </a:prstGeom>
        </p:spPr>
        <p:txBody>
          <a:bodyPr wrap="square">
            <a:spAutoFit/>
          </a:bodyPr>
          <a:lstStyle/>
          <a:p>
            <a:pPr algn="justLow"/>
            <a:r>
              <a:rPr lang="ar-SA" sz="2800" b="1" dirty="0" smtClean="0">
                <a:solidFill>
                  <a:srgbClr val="002060"/>
                </a:solidFill>
              </a:rPr>
              <a:t>يع</a:t>
            </a:r>
            <a:r>
              <a:rPr lang="ar-EG" sz="2800" b="1" dirty="0" smtClean="0">
                <a:solidFill>
                  <a:srgbClr val="002060"/>
                </a:solidFill>
              </a:rPr>
              <a:t>د</a:t>
            </a:r>
            <a:r>
              <a:rPr lang="ar-SA" sz="2800" b="1" dirty="0" smtClean="0">
                <a:solidFill>
                  <a:srgbClr val="002060"/>
                </a:solidFill>
              </a:rPr>
              <a:t> لون البشرة العنصر الأول عند اختيار لون الملابس لتأثيرها المباشر والواضح على البشرة .</a:t>
            </a:r>
            <a:endParaRPr lang="en-US" sz="2800" b="1" dirty="0" smtClean="0">
              <a:solidFill>
                <a:srgbClr val="002060"/>
              </a:solidFill>
            </a:endParaRPr>
          </a:p>
        </p:txBody>
      </p:sp>
      <p:sp>
        <p:nvSpPr>
          <p:cNvPr id="9" name="مستطيل 8"/>
          <p:cNvSpPr/>
          <p:nvPr/>
        </p:nvSpPr>
        <p:spPr>
          <a:xfrm>
            <a:off x="5643570" y="1285860"/>
            <a:ext cx="2786050" cy="52322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Low"/>
            <a:r>
              <a:rPr lang="ar-SA" sz="2800" b="1" dirty="0" smtClean="0">
                <a:solidFill>
                  <a:srgbClr val="7030A0"/>
                </a:solidFill>
              </a:rPr>
              <a:t>خامساً: لون البشرة:</a:t>
            </a:r>
            <a:endParaRPr lang="en-US" sz="2800" b="1" dirty="0" smtClean="0">
              <a:solidFill>
                <a:srgbClr val="7030A0"/>
              </a:solidFill>
            </a:endParaRPr>
          </a:p>
        </p:txBody>
      </p:sp>
      <p:sp>
        <p:nvSpPr>
          <p:cNvPr id="10" name="مستطيل 9"/>
          <p:cNvSpPr/>
          <p:nvPr/>
        </p:nvSpPr>
        <p:spPr>
          <a:xfrm>
            <a:off x="642910" y="3143248"/>
            <a:ext cx="7786710" cy="954107"/>
          </a:xfrm>
          <a:prstGeom prst="rect">
            <a:avLst/>
          </a:prstGeom>
        </p:spPr>
        <p:txBody>
          <a:bodyPr wrap="square">
            <a:spAutoFit/>
          </a:bodyPr>
          <a:lstStyle/>
          <a:p>
            <a:pPr algn="justLow"/>
            <a:r>
              <a:rPr lang="ar-SA" sz="2800" b="1" dirty="0" smtClean="0">
                <a:solidFill>
                  <a:srgbClr val="0070C0"/>
                </a:solidFill>
              </a:rPr>
              <a:t>أظهرت الدراسات الحديثة أن اللون الذي يختاره الإنسان لملابسه</a:t>
            </a:r>
            <a:r>
              <a:rPr lang="ar-EG" sz="2800" b="1" dirty="0" smtClean="0">
                <a:solidFill>
                  <a:srgbClr val="0070C0"/>
                </a:solidFill>
              </a:rPr>
              <a:t> </a:t>
            </a:r>
            <a:r>
              <a:rPr lang="ar-SA" sz="2800" b="1" dirty="0" smtClean="0">
                <a:solidFill>
                  <a:srgbClr val="0070C0"/>
                </a:solidFill>
              </a:rPr>
              <a:t>يعكس شخصيته،</a:t>
            </a:r>
            <a:r>
              <a:rPr lang="ar-EG" sz="2800" b="1" dirty="0" smtClean="0">
                <a:solidFill>
                  <a:srgbClr val="0070C0"/>
                </a:solidFill>
              </a:rPr>
              <a:t> </a:t>
            </a:r>
            <a:r>
              <a:rPr lang="ar-SA" sz="2800" b="1" dirty="0" smtClean="0">
                <a:solidFill>
                  <a:srgbClr val="FF0000"/>
                </a:solidFill>
              </a:rPr>
              <a:t>اكتبي بالتعاون مع والدتك مدلولات هذه الألوان</a:t>
            </a:r>
            <a:r>
              <a:rPr lang="ar-SA" sz="2800" b="1" dirty="0" smtClean="0">
                <a:solidFill>
                  <a:srgbClr val="0070C0"/>
                </a:solidFill>
              </a:rPr>
              <a:t>.</a:t>
            </a:r>
            <a:endParaRPr lang="en-US" sz="2800" b="1" dirty="0" smtClean="0">
              <a:solidFill>
                <a:srgbClr val="0070C0"/>
              </a:solidFill>
            </a:endParaRPr>
          </a:p>
        </p:txBody>
      </p:sp>
    </p:spTree>
    <p:custDataLst>
      <p:tags r:id="rId1"/>
    </p:custDataLst>
    <p:extLst>
      <p:ext uri="{BB962C8B-B14F-4D97-AF65-F5344CB8AC3E}">
        <p14:creationId xmlns:p14="http://schemas.microsoft.com/office/powerpoint/2010/main" val="250724285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a:xfrm>
            <a:off x="395536" y="1484784"/>
            <a:ext cx="8289264" cy="2246769"/>
          </a:xfrm>
          <a:prstGeom prst="rect">
            <a:avLst/>
          </a:prstGeom>
          <a:noFill/>
        </p:spPr>
        <p:txBody>
          <a:bodyPr wrap="square" lIns="91440" tIns="45720" rIns="91440" bIns="45720">
            <a:spAutoFit/>
          </a:bodyPr>
          <a:lstStyle/>
          <a:p>
            <a:pPr algn="justLow"/>
            <a:r>
              <a:rPr lang="ar-SA" sz="2800" b="1" dirty="0" smtClean="0">
                <a:solidFill>
                  <a:srgbClr val="FF0000"/>
                </a:solidFill>
              </a:rPr>
              <a:t>اللون الأحمر</a:t>
            </a:r>
            <a:r>
              <a:rPr lang="ar-EG" sz="2800" b="1" dirty="0" smtClean="0">
                <a:solidFill>
                  <a:srgbClr val="FF0000"/>
                </a:solidFill>
              </a:rPr>
              <a:t>: </a:t>
            </a:r>
            <a:r>
              <a:rPr lang="ar-SA" sz="2800" b="1" dirty="0" smtClean="0">
                <a:solidFill>
                  <a:srgbClr val="002060"/>
                </a:solidFill>
              </a:rPr>
              <a:t>يوحي </a:t>
            </a:r>
            <a:r>
              <a:rPr lang="ar-SA" sz="2800" b="1" dirty="0">
                <a:solidFill>
                  <a:srgbClr val="002060"/>
                </a:solidFill>
              </a:rPr>
              <a:t>بثقة عالية في النفس ويعطي إحساسًا بالنشاط عند الشعور بالتعب والإجهاد.</a:t>
            </a:r>
            <a:endParaRPr lang="en-US" sz="2800" b="1" dirty="0">
              <a:solidFill>
                <a:srgbClr val="002060"/>
              </a:solidFill>
            </a:endParaRPr>
          </a:p>
          <a:p>
            <a:pPr algn="justLow"/>
            <a:r>
              <a:rPr lang="ar-SA" sz="2800" b="1" dirty="0">
                <a:solidFill>
                  <a:srgbClr val="FFFF00"/>
                </a:solidFill>
              </a:rPr>
              <a:t>اللون </a:t>
            </a:r>
            <a:r>
              <a:rPr lang="ar-SA" sz="2800" b="1" dirty="0" smtClean="0">
                <a:solidFill>
                  <a:srgbClr val="FFFF00"/>
                </a:solidFill>
              </a:rPr>
              <a:t>الأصفر</a:t>
            </a:r>
            <a:r>
              <a:rPr lang="ar-EG" sz="2800" b="1" dirty="0" smtClean="0">
                <a:solidFill>
                  <a:srgbClr val="FFFF00"/>
                </a:solidFill>
              </a:rPr>
              <a:t>: </a:t>
            </a:r>
            <a:r>
              <a:rPr lang="ar-EG" sz="2800" b="1" dirty="0" smtClean="0">
                <a:solidFill>
                  <a:srgbClr val="002060"/>
                </a:solidFill>
              </a:rPr>
              <a:t>يوحي بالقلق والتعب.</a:t>
            </a:r>
            <a:endParaRPr lang="en-US" sz="2800" b="1" dirty="0">
              <a:solidFill>
                <a:srgbClr val="002060"/>
              </a:solidFill>
            </a:endParaRPr>
          </a:p>
          <a:p>
            <a:pPr algn="justLow"/>
            <a:r>
              <a:rPr lang="ar-SA" sz="2800" b="1" dirty="0">
                <a:solidFill>
                  <a:srgbClr val="3229E7"/>
                </a:solidFill>
              </a:rPr>
              <a:t>اللون </a:t>
            </a:r>
            <a:r>
              <a:rPr lang="ar-SA" sz="2800" b="1" dirty="0" smtClean="0">
                <a:solidFill>
                  <a:srgbClr val="3229E7"/>
                </a:solidFill>
              </a:rPr>
              <a:t>الأزرق</a:t>
            </a:r>
            <a:r>
              <a:rPr lang="ar-EG" sz="2800" b="1" dirty="0" smtClean="0">
                <a:solidFill>
                  <a:srgbClr val="3229E7"/>
                </a:solidFill>
              </a:rPr>
              <a:t>: </a:t>
            </a:r>
            <a:r>
              <a:rPr lang="ar-EG" sz="2800" b="1" dirty="0" smtClean="0">
                <a:solidFill>
                  <a:srgbClr val="002060"/>
                </a:solidFill>
              </a:rPr>
              <a:t>يوحي بالتأمل والانشراح.</a:t>
            </a:r>
            <a:endParaRPr lang="en-US" sz="2800" b="1" dirty="0">
              <a:solidFill>
                <a:srgbClr val="002060"/>
              </a:solidFill>
            </a:endParaRPr>
          </a:p>
          <a:p>
            <a:pPr algn="justLow"/>
            <a:r>
              <a:rPr lang="ar-SA" sz="2800" b="1" dirty="0">
                <a:solidFill>
                  <a:srgbClr val="00B050"/>
                </a:solidFill>
              </a:rPr>
              <a:t>اللون </a:t>
            </a:r>
            <a:r>
              <a:rPr lang="ar-SA" sz="2800" b="1" dirty="0" smtClean="0">
                <a:solidFill>
                  <a:srgbClr val="00B050"/>
                </a:solidFill>
              </a:rPr>
              <a:t>الأخضر</a:t>
            </a:r>
            <a:r>
              <a:rPr lang="ar-EG" sz="2800" b="1" dirty="0" smtClean="0">
                <a:solidFill>
                  <a:srgbClr val="00B050"/>
                </a:solidFill>
              </a:rPr>
              <a:t>: </a:t>
            </a:r>
            <a:r>
              <a:rPr lang="ar-EG" sz="2800" b="1" dirty="0" smtClean="0">
                <a:solidFill>
                  <a:srgbClr val="002060"/>
                </a:solidFill>
              </a:rPr>
              <a:t>يوحي بالراحة النفسية.</a:t>
            </a:r>
            <a:endParaRPr lang="en-US" sz="2800" b="1" dirty="0">
              <a:solidFill>
                <a:srgbClr val="002060"/>
              </a:solidFill>
            </a:endParaRPr>
          </a:p>
        </p:txBody>
      </p:sp>
      <p:sp>
        <p:nvSpPr>
          <p:cNvPr id="7" name="مربع نص 6"/>
          <p:cNvSpPr txBox="1"/>
          <p:nvPr/>
        </p:nvSpPr>
        <p:spPr>
          <a:xfrm>
            <a:off x="1643042" y="530522"/>
            <a:ext cx="3600400" cy="584775"/>
          </a:xfrm>
          <a:prstGeom prst="rect">
            <a:avLst/>
          </a:prstGeom>
          <a:noFill/>
        </p:spPr>
        <p:txBody>
          <a:bodyPr wrap="square" rtlCol="1">
            <a:spAutoFit/>
          </a:bodyPr>
          <a:lstStyle/>
          <a:p>
            <a:pPr algn="ctr"/>
            <a:r>
              <a:rPr lang="ar-EG"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rPr>
              <a:t>الشرح</a:t>
            </a:r>
            <a:endParaRPr lang="ar-SA"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endParaRPr>
          </a:p>
        </p:txBody>
      </p:sp>
    </p:spTree>
    <p:custDataLst>
      <p:tags r:id="rId1"/>
    </p:custDataLst>
    <p:extLst>
      <p:ext uri="{BB962C8B-B14F-4D97-AF65-F5344CB8AC3E}">
        <p14:creationId xmlns:p14="http://schemas.microsoft.com/office/powerpoint/2010/main" val="90098723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1643042" y="530522"/>
            <a:ext cx="3600400" cy="584775"/>
          </a:xfrm>
          <a:prstGeom prst="rect">
            <a:avLst/>
          </a:prstGeom>
          <a:noFill/>
        </p:spPr>
        <p:txBody>
          <a:bodyPr wrap="square" rtlCol="1">
            <a:spAutoFit/>
          </a:bodyPr>
          <a:lstStyle/>
          <a:p>
            <a:pPr algn="ctr"/>
            <a:r>
              <a:rPr lang="ar-EG"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rPr>
              <a:t>الشرح</a:t>
            </a:r>
            <a:endParaRPr lang="ar-SA"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endParaRPr>
          </a:p>
        </p:txBody>
      </p:sp>
      <p:sp>
        <p:nvSpPr>
          <p:cNvPr id="8" name="مستطيل 7"/>
          <p:cNvSpPr/>
          <p:nvPr/>
        </p:nvSpPr>
        <p:spPr>
          <a:xfrm>
            <a:off x="428596" y="1714488"/>
            <a:ext cx="8358214" cy="954107"/>
          </a:xfrm>
          <a:prstGeom prst="rect">
            <a:avLst/>
          </a:prstGeom>
        </p:spPr>
        <p:txBody>
          <a:bodyPr wrap="square">
            <a:spAutoFit/>
          </a:bodyPr>
          <a:lstStyle/>
          <a:p>
            <a:pPr algn="justLow"/>
            <a:r>
              <a:rPr lang="ar-SA" sz="2800" b="1" dirty="0" smtClean="0">
                <a:solidFill>
                  <a:srgbClr val="002060"/>
                </a:solidFill>
              </a:rPr>
              <a:t>نظراً لاختلاف الفتيات في قوامهن يُفضل مراعاة اختيار الملابس التي تتناسب مع حجم وشكل الجسم .</a:t>
            </a:r>
            <a:endParaRPr lang="en-US" sz="2800" b="1" dirty="0" smtClean="0">
              <a:solidFill>
                <a:srgbClr val="002060"/>
              </a:solidFill>
            </a:endParaRPr>
          </a:p>
        </p:txBody>
      </p:sp>
      <p:sp>
        <p:nvSpPr>
          <p:cNvPr id="11" name="مستطيل 10"/>
          <p:cNvSpPr/>
          <p:nvPr/>
        </p:nvSpPr>
        <p:spPr>
          <a:xfrm>
            <a:off x="6000792" y="1189009"/>
            <a:ext cx="2786050" cy="52322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Low"/>
            <a:r>
              <a:rPr lang="ar-SA" sz="2800" b="1" dirty="0" smtClean="0">
                <a:solidFill>
                  <a:srgbClr val="7030A0"/>
                </a:solidFill>
              </a:rPr>
              <a:t>سادسًا: قـوام الجـسم:</a:t>
            </a:r>
            <a:endParaRPr lang="en-US" sz="2800" b="1" dirty="0" smtClean="0">
              <a:solidFill>
                <a:srgbClr val="7030A0"/>
              </a:solidFill>
            </a:endParaRPr>
          </a:p>
        </p:txBody>
      </p:sp>
      <p:sp>
        <p:nvSpPr>
          <p:cNvPr id="12" name="مستطيل 11"/>
          <p:cNvSpPr/>
          <p:nvPr/>
        </p:nvSpPr>
        <p:spPr>
          <a:xfrm>
            <a:off x="5572164" y="2715466"/>
            <a:ext cx="278605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Low"/>
            <a:r>
              <a:rPr lang="ar-SA" sz="2400" b="1" dirty="0" smtClean="0">
                <a:solidFill>
                  <a:srgbClr val="7030A0"/>
                </a:solidFill>
              </a:rPr>
              <a:t>1- الطويلة النحيفة</a:t>
            </a:r>
            <a:endParaRPr lang="en-US" sz="2400" b="1" dirty="0" smtClean="0">
              <a:solidFill>
                <a:srgbClr val="7030A0"/>
              </a:solidFill>
            </a:endParaRPr>
          </a:p>
        </p:txBody>
      </p:sp>
      <p:sp>
        <p:nvSpPr>
          <p:cNvPr id="13" name="مستطيل 12"/>
          <p:cNvSpPr/>
          <p:nvPr/>
        </p:nvSpPr>
        <p:spPr>
          <a:xfrm>
            <a:off x="357158" y="3169507"/>
            <a:ext cx="8001056" cy="461665"/>
          </a:xfrm>
          <a:prstGeom prst="rect">
            <a:avLst/>
          </a:prstGeom>
        </p:spPr>
        <p:txBody>
          <a:bodyPr wrap="square">
            <a:spAutoFit/>
          </a:bodyPr>
          <a:lstStyle/>
          <a:p>
            <a:pPr algn="justLow"/>
            <a:r>
              <a:rPr lang="ar-SA" sz="2400" b="1" dirty="0" smtClean="0">
                <a:solidFill>
                  <a:srgbClr val="0070C0"/>
                </a:solidFill>
              </a:rPr>
              <a:t>- تناسبها الخطوط الأفقية العرضية وتختار التصميمات التي تحدد خط خصرها.</a:t>
            </a:r>
            <a:endParaRPr lang="en-US" sz="2400" b="1" dirty="0" smtClean="0">
              <a:solidFill>
                <a:srgbClr val="0070C0"/>
              </a:solidFill>
            </a:endParaRPr>
          </a:p>
        </p:txBody>
      </p:sp>
      <p:sp>
        <p:nvSpPr>
          <p:cNvPr id="15" name="مستطيل 14"/>
          <p:cNvSpPr/>
          <p:nvPr/>
        </p:nvSpPr>
        <p:spPr>
          <a:xfrm>
            <a:off x="5572164" y="3669573"/>
            <a:ext cx="278605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Low"/>
            <a:r>
              <a:rPr lang="ar-SA" sz="2400" b="1" dirty="0" smtClean="0">
                <a:solidFill>
                  <a:srgbClr val="7030A0"/>
                </a:solidFill>
              </a:rPr>
              <a:t>2- القصيرة</a:t>
            </a:r>
            <a:endParaRPr lang="en-US" sz="2400" b="1" dirty="0" smtClean="0">
              <a:solidFill>
                <a:srgbClr val="7030A0"/>
              </a:solidFill>
            </a:endParaRPr>
          </a:p>
        </p:txBody>
      </p:sp>
      <p:sp>
        <p:nvSpPr>
          <p:cNvPr id="16" name="مستطيل 15"/>
          <p:cNvSpPr/>
          <p:nvPr/>
        </p:nvSpPr>
        <p:spPr>
          <a:xfrm>
            <a:off x="357158" y="4169639"/>
            <a:ext cx="8001056" cy="830997"/>
          </a:xfrm>
          <a:prstGeom prst="rect">
            <a:avLst/>
          </a:prstGeom>
        </p:spPr>
        <p:txBody>
          <a:bodyPr wrap="square">
            <a:spAutoFit/>
          </a:bodyPr>
          <a:lstStyle/>
          <a:p>
            <a:pPr algn="justLow"/>
            <a:r>
              <a:rPr lang="ar-SA" sz="2400" b="1" dirty="0" smtClean="0">
                <a:solidFill>
                  <a:srgbClr val="0070C0"/>
                </a:solidFill>
              </a:rPr>
              <a:t>-تناسبها الخطوط الطويلة لتوحي بأن الجسم أكثر طولًا </a:t>
            </a:r>
            <a:r>
              <a:rPr lang="ar-SA" sz="2400" b="1" dirty="0" err="1" smtClean="0">
                <a:solidFill>
                  <a:srgbClr val="0070C0"/>
                </a:solidFill>
              </a:rPr>
              <a:t>والزي</a:t>
            </a:r>
            <a:r>
              <a:rPr lang="ar-SA" sz="2400" b="1" dirty="0" smtClean="0">
                <a:solidFill>
                  <a:srgbClr val="0070C0"/>
                </a:solidFill>
              </a:rPr>
              <a:t> المكون من قطعتين.</a:t>
            </a:r>
            <a:endParaRPr lang="en-US" sz="2400" b="1" dirty="0" smtClean="0">
              <a:solidFill>
                <a:srgbClr val="0070C0"/>
              </a:solidFill>
            </a:endParaRPr>
          </a:p>
        </p:txBody>
      </p:sp>
      <p:sp>
        <p:nvSpPr>
          <p:cNvPr id="17" name="مستطيل 16"/>
          <p:cNvSpPr/>
          <p:nvPr/>
        </p:nvSpPr>
        <p:spPr>
          <a:xfrm>
            <a:off x="5572164" y="5026895"/>
            <a:ext cx="278605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Low"/>
            <a:r>
              <a:rPr lang="ar-SA" sz="2400" b="1" dirty="0" smtClean="0">
                <a:solidFill>
                  <a:srgbClr val="7030A0"/>
                </a:solidFill>
              </a:rPr>
              <a:t>3- البدينة</a:t>
            </a:r>
            <a:endParaRPr lang="en-US" sz="2400" b="1" dirty="0" smtClean="0">
              <a:solidFill>
                <a:srgbClr val="7030A0"/>
              </a:solidFill>
            </a:endParaRPr>
          </a:p>
        </p:txBody>
      </p:sp>
      <p:sp>
        <p:nvSpPr>
          <p:cNvPr id="18" name="مستطيل 17"/>
          <p:cNvSpPr/>
          <p:nvPr/>
        </p:nvSpPr>
        <p:spPr>
          <a:xfrm>
            <a:off x="357158" y="5526961"/>
            <a:ext cx="8001056" cy="830997"/>
          </a:xfrm>
          <a:prstGeom prst="rect">
            <a:avLst/>
          </a:prstGeom>
        </p:spPr>
        <p:txBody>
          <a:bodyPr wrap="square">
            <a:spAutoFit/>
          </a:bodyPr>
          <a:lstStyle/>
          <a:p>
            <a:pPr algn="justLow"/>
            <a:r>
              <a:rPr lang="ar-SA" sz="2400" b="1" dirty="0" smtClean="0">
                <a:solidFill>
                  <a:srgbClr val="0070C0"/>
                </a:solidFill>
              </a:rPr>
              <a:t>-تبتعد عن الخطوط الأفقية في الملبس وتستخدم الملابس ذات الخطوط الطولية والنقوش الصغيرة.</a:t>
            </a:r>
            <a:endParaRPr lang="en-US" sz="2400" b="1" dirty="0" smtClean="0">
              <a:solidFill>
                <a:srgbClr val="0070C0"/>
              </a:solidFill>
            </a:endParaRPr>
          </a:p>
        </p:txBody>
      </p:sp>
    </p:spTree>
    <p:custDataLst>
      <p:tags r:id="rId1"/>
    </p:custDataLst>
    <p:extLst>
      <p:ext uri="{BB962C8B-B14F-4D97-AF65-F5344CB8AC3E}">
        <p14:creationId xmlns:p14="http://schemas.microsoft.com/office/powerpoint/2010/main" val="302741628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2627784" y="4813701"/>
            <a:ext cx="5652120" cy="369332"/>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b="1" dirty="0" smtClean="0">
                <a:ln w="11430"/>
                <a:solidFill>
                  <a:schemeClr val="accent6">
                    <a:lumMod val="75000"/>
                  </a:schemeClr>
                </a:solidFill>
                <a:effectLst>
                  <a:outerShdw blurRad="50800" dist="39000" dir="5460000" algn="tl">
                    <a:srgbClr val="000000">
                      <a:alpha val="38000"/>
                    </a:srgbClr>
                  </a:outerShdw>
                </a:effectLst>
              </a:rPr>
              <a:t>.</a:t>
            </a:r>
            <a:endParaRPr lang="en-US" b="1" dirty="0">
              <a:ln w="11430"/>
              <a:solidFill>
                <a:schemeClr val="accent6">
                  <a:lumMod val="75000"/>
                </a:schemeClr>
              </a:solidFill>
              <a:effectLst>
                <a:outerShdw blurRad="50800" dist="39000" dir="5460000" algn="tl">
                  <a:srgbClr val="000000">
                    <a:alpha val="38000"/>
                  </a:srgbClr>
                </a:outerShdw>
              </a:effectLst>
            </a:endParaRPr>
          </a:p>
        </p:txBody>
      </p:sp>
      <p:sp>
        <p:nvSpPr>
          <p:cNvPr id="14" name="مستطيل 13"/>
          <p:cNvSpPr/>
          <p:nvPr/>
        </p:nvSpPr>
        <p:spPr>
          <a:xfrm>
            <a:off x="395536" y="1484784"/>
            <a:ext cx="8289264" cy="2708434"/>
          </a:xfrm>
          <a:prstGeom prst="rect">
            <a:avLst/>
          </a:prstGeom>
          <a:noFill/>
        </p:spPr>
        <p:txBody>
          <a:bodyPr wrap="square" lIns="91440" tIns="45720" rIns="91440" bIns="45720">
            <a:spAutoFit/>
          </a:bodyPr>
          <a:lstStyle/>
          <a:p>
            <a:r>
              <a:rPr lang="ar-SA"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هل تعلمين </a:t>
            </a:r>
            <a:r>
              <a:rPr lang="ar-SA"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p>
          <a:p>
            <a:endPar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ar-SA" sz="3200" b="1" dirty="0">
                <a:solidFill>
                  <a:srgbClr val="00B050"/>
                </a:solidFill>
              </a:rPr>
              <a:t>أن الأقمشة ذات الألوان البراقة تعكس الضوء وتعطي إحساسًا بزيادة </a:t>
            </a:r>
            <a:r>
              <a:rPr lang="ar-SA" sz="3200" b="1" i="1" dirty="0">
                <a:solidFill>
                  <a:srgbClr val="00B050"/>
                </a:solidFill>
              </a:rPr>
              <a:t>الحجم </a:t>
            </a:r>
            <a:r>
              <a:rPr lang="ar-SA" sz="2400" b="1" i="1" dirty="0">
                <a:solidFill>
                  <a:srgbClr val="00B050"/>
                </a:solidFill>
              </a:rPr>
              <a:t>.</a:t>
            </a:r>
            <a:endParaRPr lang="en-US" sz="2400" b="1" i="1" dirty="0">
              <a:solidFill>
                <a:srgbClr val="00B050"/>
              </a:solidFill>
            </a:endParaRPr>
          </a:p>
          <a:p>
            <a:r>
              <a:rPr lang="ar-SA" sz="2400" b="1" dirty="0" smtClean="0">
                <a:solidFill>
                  <a:schemeClr val="accent6">
                    <a:lumMod val="75000"/>
                  </a:schemeClr>
                </a:solidFill>
              </a:rPr>
              <a:t>.</a:t>
            </a:r>
            <a:endParaRPr lang="en-US" sz="2400" b="1" dirty="0">
              <a:solidFill>
                <a:schemeClr val="accent6">
                  <a:lumMod val="75000"/>
                </a:schemeClr>
              </a:solidFill>
            </a:endParaRPr>
          </a:p>
          <a:p>
            <a:endParaRPr lang="en-US" b="1" dirty="0">
              <a:solidFill>
                <a:schemeClr val="accent1">
                  <a:lumMod val="75000"/>
                </a:schemeClr>
              </a:solidFill>
            </a:endParaRPr>
          </a:p>
        </p:txBody>
      </p:sp>
      <p:sp>
        <p:nvSpPr>
          <p:cNvPr id="7" name="مربع نص 6"/>
          <p:cNvSpPr txBox="1"/>
          <p:nvPr/>
        </p:nvSpPr>
        <p:spPr>
          <a:xfrm>
            <a:off x="1643042" y="530522"/>
            <a:ext cx="3600400" cy="584775"/>
          </a:xfrm>
          <a:prstGeom prst="rect">
            <a:avLst/>
          </a:prstGeom>
          <a:noFill/>
        </p:spPr>
        <p:txBody>
          <a:bodyPr wrap="square" rtlCol="1">
            <a:spAutoFit/>
          </a:bodyPr>
          <a:lstStyle/>
          <a:p>
            <a:pPr algn="ctr"/>
            <a:r>
              <a:rPr lang="ar-EG"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rPr>
              <a:t>الشرح</a:t>
            </a:r>
            <a:endParaRPr lang="ar-SA"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endParaRPr>
          </a:p>
        </p:txBody>
      </p:sp>
    </p:spTree>
    <p:custDataLst>
      <p:tags r:id="rId1"/>
    </p:custDataLst>
    <p:extLst>
      <p:ext uri="{BB962C8B-B14F-4D97-AF65-F5344CB8AC3E}">
        <p14:creationId xmlns:p14="http://schemas.microsoft.com/office/powerpoint/2010/main" val="343213200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2" y="1196752"/>
            <a:ext cx="9144000"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شكل بيضاوي 1"/>
          <p:cNvSpPr/>
          <p:nvPr/>
        </p:nvSpPr>
        <p:spPr>
          <a:xfrm>
            <a:off x="107504" y="2996952"/>
            <a:ext cx="1656184" cy="1224136"/>
          </a:xfrm>
          <a:prstGeom prst="ellipse">
            <a:avLst/>
          </a:prstGeom>
          <a:noFill/>
          <a:ln>
            <a:solidFill>
              <a:schemeClr val="bg2">
                <a:lumMod val="10000"/>
              </a:schemeClr>
            </a:solidFill>
          </a:ln>
        </p:spPr>
        <p:style>
          <a:lnRef idx="2">
            <a:schemeClr val="accent3"/>
          </a:lnRef>
          <a:fillRef idx="1">
            <a:schemeClr val="lt1"/>
          </a:fillRef>
          <a:effectRef idx="0">
            <a:schemeClr val="accent3"/>
          </a:effectRef>
          <a:fontRef idx="minor">
            <a:schemeClr val="dk1"/>
          </a:fontRef>
        </p:style>
        <p:txBody>
          <a:bodyPr rtlCol="1" anchor="ctr"/>
          <a:lstStyle/>
          <a:p>
            <a:pPr algn="ctr"/>
            <a:endParaRPr lang="ar-SA"/>
          </a:p>
        </p:txBody>
      </p:sp>
      <p:sp>
        <p:nvSpPr>
          <p:cNvPr id="4" name="مستطيل 3"/>
          <p:cNvSpPr/>
          <p:nvPr/>
        </p:nvSpPr>
        <p:spPr>
          <a:xfrm>
            <a:off x="-36512" y="4240074"/>
            <a:ext cx="8358214" cy="523220"/>
          </a:xfrm>
          <a:prstGeom prst="rect">
            <a:avLst/>
          </a:prstGeom>
        </p:spPr>
        <p:txBody>
          <a:bodyPr wrap="square">
            <a:spAutoFit/>
          </a:bodyPr>
          <a:lstStyle/>
          <a:p>
            <a:pPr algn="justLow"/>
            <a:r>
              <a:rPr lang="ar-SA" sz="2800" b="1" dirty="0" smtClean="0">
                <a:solidFill>
                  <a:srgbClr val="002060"/>
                </a:solidFill>
              </a:rPr>
              <a:t>لأنها تجسد جسمها أو تظهره0</a:t>
            </a:r>
            <a:endParaRPr lang="en-US" sz="2800" b="1" dirty="0" smtClean="0">
              <a:solidFill>
                <a:srgbClr val="002060"/>
              </a:solidFill>
            </a:endParaRPr>
          </a:p>
        </p:txBody>
      </p:sp>
    </p:spTree>
    <p:custDataLst>
      <p:tags r:id="rId1"/>
    </p:custDataLst>
    <p:extLst>
      <p:ext uri="{BB962C8B-B14F-4D97-AF65-F5344CB8AC3E}">
        <p14:creationId xmlns:p14="http://schemas.microsoft.com/office/powerpoint/2010/main" val="1122072104"/>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1643042" y="530522"/>
            <a:ext cx="3600400" cy="584775"/>
          </a:xfrm>
          <a:prstGeom prst="rect">
            <a:avLst/>
          </a:prstGeom>
          <a:noFill/>
        </p:spPr>
        <p:txBody>
          <a:bodyPr wrap="square" rtlCol="1">
            <a:spAutoFit/>
          </a:bodyPr>
          <a:lstStyle/>
          <a:p>
            <a:pPr algn="ctr"/>
            <a:r>
              <a:rPr lang="ar-EG"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rPr>
              <a:t>الشرح</a:t>
            </a:r>
            <a:endParaRPr lang="ar-SA"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endParaRPr>
          </a:p>
        </p:txBody>
      </p:sp>
      <p:sp>
        <p:nvSpPr>
          <p:cNvPr id="8" name="مستطيل 7"/>
          <p:cNvSpPr/>
          <p:nvPr/>
        </p:nvSpPr>
        <p:spPr>
          <a:xfrm>
            <a:off x="428596" y="1714488"/>
            <a:ext cx="8358214" cy="954107"/>
          </a:xfrm>
          <a:prstGeom prst="rect">
            <a:avLst/>
          </a:prstGeom>
        </p:spPr>
        <p:txBody>
          <a:bodyPr wrap="square">
            <a:spAutoFit/>
          </a:bodyPr>
          <a:lstStyle/>
          <a:p>
            <a:pPr algn="justLow"/>
            <a:r>
              <a:rPr lang="ar-SA" sz="2800" b="1" dirty="0" smtClean="0">
                <a:solidFill>
                  <a:srgbClr val="002060"/>
                </a:solidFill>
              </a:rPr>
              <a:t>تختلف الملابس من حيث تصميمها وخامتها باختلاف الغرض الذي ترتدي من أجله.</a:t>
            </a:r>
            <a:endParaRPr lang="en-US" sz="2800" b="1" dirty="0" smtClean="0">
              <a:solidFill>
                <a:srgbClr val="002060"/>
              </a:solidFill>
            </a:endParaRPr>
          </a:p>
        </p:txBody>
      </p:sp>
      <p:sp>
        <p:nvSpPr>
          <p:cNvPr id="11" name="مستطيل 10"/>
          <p:cNvSpPr/>
          <p:nvPr/>
        </p:nvSpPr>
        <p:spPr>
          <a:xfrm>
            <a:off x="6000792" y="1189009"/>
            <a:ext cx="2786050" cy="52322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Low"/>
            <a:r>
              <a:rPr lang="ar-SA" sz="2800" b="1" dirty="0" smtClean="0">
                <a:solidFill>
                  <a:srgbClr val="7030A0"/>
                </a:solidFill>
              </a:rPr>
              <a:t>سابعًا: المنـاسبة:</a:t>
            </a:r>
            <a:endParaRPr lang="en-US" sz="2800" b="1" dirty="0" smtClean="0">
              <a:solidFill>
                <a:srgbClr val="7030A0"/>
              </a:solidFill>
            </a:endParaRPr>
          </a:p>
        </p:txBody>
      </p:sp>
      <p:sp>
        <p:nvSpPr>
          <p:cNvPr id="12" name="مستطيل 11"/>
          <p:cNvSpPr/>
          <p:nvPr/>
        </p:nvSpPr>
        <p:spPr>
          <a:xfrm>
            <a:off x="5572164" y="2715466"/>
            <a:ext cx="278605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Low"/>
            <a:r>
              <a:rPr lang="ar-SA" sz="2400" b="1" dirty="0" smtClean="0">
                <a:solidFill>
                  <a:srgbClr val="7030A0"/>
                </a:solidFill>
              </a:rPr>
              <a:t>أ-ملابس المنزل:</a:t>
            </a:r>
            <a:endParaRPr lang="en-US" sz="2400" b="1" dirty="0" smtClean="0">
              <a:solidFill>
                <a:srgbClr val="7030A0"/>
              </a:solidFill>
            </a:endParaRPr>
          </a:p>
        </p:txBody>
      </p:sp>
      <p:sp>
        <p:nvSpPr>
          <p:cNvPr id="13" name="مستطيل 12"/>
          <p:cNvSpPr/>
          <p:nvPr/>
        </p:nvSpPr>
        <p:spPr>
          <a:xfrm>
            <a:off x="357158" y="3169507"/>
            <a:ext cx="8001056" cy="830997"/>
          </a:xfrm>
          <a:prstGeom prst="rect">
            <a:avLst/>
          </a:prstGeom>
        </p:spPr>
        <p:txBody>
          <a:bodyPr wrap="square">
            <a:spAutoFit/>
          </a:bodyPr>
          <a:lstStyle/>
          <a:p>
            <a:pPr algn="justLow"/>
            <a:r>
              <a:rPr lang="ar-SA" sz="2400" b="1" dirty="0" smtClean="0">
                <a:solidFill>
                  <a:srgbClr val="0070C0"/>
                </a:solidFill>
              </a:rPr>
              <a:t>مميزاتها</a:t>
            </a:r>
            <a:r>
              <a:rPr lang="ar-EG" sz="2400" b="1" dirty="0" smtClean="0">
                <a:solidFill>
                  <a:srgbClr val="0070C0"/>
                </a:solidFill>
              </a:rPr>
              <a:t> واسعة فضفاضة </a:t>
            </a:r>
            <a:endParaRPr lang="en-US" sz="2400" b="1" dirty="0" smtClean="0">
              <a:solidFill>
                <a:srgbClr val="0070C0"/>
              </a:solidFill>
            </a:endParaRPr>
          </a:p>
          <a:p>
            <a:pPr algn="justLow"/>
            <a:r>
              <a:rPr lang="ar-SA" sz="2400" b="1" dirty="0" smtClean="0">
                <a:solidFill>
                  <a:srgbClr val="0070C0"/>
                </a:solidFill>
              </a:rPr>
              <a:t>مثال</a:t>
            </a:r>
            <a:r>
              <a:rPr lang="ar-EG" sz="2400" b="1" dirty="0" smtClean="0">
                <a:solidFill>
                  <a:srgbClr val="0070C0"/>
                </a:solidFill>
              </a:rPr>
              <a:t> العباءات السورية</a:t>
            </a:r>
            <a:endParaRPr lang="en-US" sz="2400" b="1" dirty="0" smtClean="0">
              <a:solidFill>
                <a:srgbClr val="0070C0"/>
              </a:solidFill>
            </a:endParaRPr>
          </a:p>
        </p:txBody>
      </p:sp>
      <p:sp>
        <p:nvSpPr>
          <p:cNvPr id="14" name="مستطيل 13"/>
          <p:cNvSpPr/>
          <p:nvPr/>
        </p:nvSpPr>
        <p:spPr>
          <a:xfrm>
            <a:off x="5572164" y="4117967"/>
            <a:ext cx="278605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Low"/>
            <a:r>
              <a:rPr lang="ar-SA" sz="2400" b="1" dirty="0" smtClean="0">
                <a:solidFill>
                  <a:srgbClr val="7030A0"/>
                </a:solidFill>
              </a:rPr>
              <a:t>ب-ملابس الخروج:</a:t>
            </a:r>
            <a:endParaRPr lang="en-US" sz="2400" b="1" dirty="0" smtClean="0">
              <a:solidFill>
                <a:srgbClr val="7030A0"/>
              </a:solidFill>
            </a:endParaRPr>
          </a:p>
        </p:txBody>
      </p:sp>
      <p:sp>
        <p:nvSpPr>
          <p:cNvPr id="15" name="مستطيل 14"/>
          <p:cNvSpPr/>
          <p:nvPr/>
        </p:nvSpPr>
        <p:spPr>
          <a:xfrm>
            <a:off x="357158" y="4729001"/>
            <a:ext cx="8001056" cy="1200329"/>
          </a:xfrm>
          <a:prstGeom prst="rect">
            <a:avLst/>
          </a:prstGeom>
        </p:spPr>
        <p:txBody>
          <a:bodyPr wrap="square">
            <a:spAutoFit/>
          </a:bodyPr>
          <a:lstStyle/>
          <a:p>
            <a:pPr algn="justLow"/>
            <a:r>
              <a:rPr lang="ar-SA" sz="2400" b="1" dirty="0" smtClean="0">
                <a:solidFill>
                  <a:srgbClr val="0070C0"/>
                </a:solidFill>
              </a:rPr>
              <a:t>مميزاتها:الصباحية</a:t>
            </a:r>
            <a:r>
              <a:rPr lang="ar-EG" sz="2400" b="1" dirty="0" smtClean="0">
                <a:solidFill>
                  <a:srgbClr val="0070C0"/>
                </a:solidFill>
              </a:rPr>
              <a:t> ذات ألوان فاتحة </a:t>
            </a:r>
            <a:endParaRPr lang="en-US" sz="2400" b="1" dirty="0" smtClean="0">
              <a:solidFill>
                <a:srgbClr val="0070C0"/>
              </a:solidFill>
            </a:endParaRPr>
          </a:p>
          <a:p>
            <a:pPr algn="justLow"/>
            <a:r>
              <a:rPr lang="ar-SA" sz="2400" b="1" dirty="0" smtClean="0">
                <a:solidFill>
                  <a:srgbClr val="0070C0"/>
                </a:solidFill>
              </a:rPr>
              <a:t>المسائية</a:t>
            </a:r>
            <a:r>
              <a:rPr lang="ar-EG" sz="2400" b="1" dirty="0" smtClean="0">
                <a:solidFill>
                  <a:srgbClr val="0070C0"/>
                </a:solidFill>
              </a:rPr>
              <a:t> ذات ألوان داكنة </a:t>
            </a:r>
            <a:endParaRPr lang="en-US" sz="2400" b="1" dirty="0" smtClean="0">
              <a:solidFill>
                <a:srgbClr val="0070C0"/>
              </a:solidFill>
            </a:endParaRPr>
          </a:p>
          <a:p>
            <a:pPr algn="justLow"/>
            <a:r>
              <a:rPr lang="ar-SA" sz="2400" b="1" dirty="0" smtClean="0">
                <a:solidFill>
                  <a:srgbClr val="0070C0"/>
                </a:solidFill>
              </a:rPr>
              <a:t>مثال</a:t>
            </a:r>
            <a:r>
              <a:rPr lang="ar-EG" sz="2400" b="1" dirty="0" smtClean="0">
                <a:solidFill>
                  <a:srgbClr val="0070C0"/>
                </a:solidFill>
              </a:rPr>
              <a:t> </a:t>
            </a:r>
            <a:r>
              <a:rPr lang="ar-EG" sz="2400" b="1" dirty="0" err="1" smtClean="0">
                <a:solidFill>
                  <a:srgbClr val="0070C0"/>
                </a:solidFill>
              </a:rPr>
              <a:t>البلوزات</a:t>
            </a:r>
            <a:r>
              <a:rPr lang="ar-EG" sz="2400" b="1" dirty="0" smtClean="0">
                <a:solidFill>
                  <a:srgbClr val="0070C0"/>
                </a:solidFill>
              </a:rPr>
              <a:t>. </a:t>
            </a:r>
            <a:endParaRPr lang="ar-SA" sz="2400" b="1" dirty="0" smtClean="0">
              <a:solidFill>
                <a:srgbClr val="0070C0"/>
              </a:solidFill>
            </a:endParaRPr>
          </a:p>
        </p:txBody>
      </p:sp>
    </p:spTree>
    <p:custDataLst>
      <p:tags r:id="rId1"/>
    </p:custDataLst>
    <p:extLst>
      <p:ext uri="{BB962C8B-B14F-4D97-AF65-F5344CB8AC3E}">
        <p14:creationId xmlns:p14="http://schemas.microsoft.com/office/powerpoint/2010/main" val="112207210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1643042" y="530522"/>
            <a:ext cx="3600400" cy="584775"/>
          </a:xfrm>
          <a:prstGeom prst="rect">
            <a:avLst/>
          </a:prstGeom>
          <a:noFill/>
        </p:spPr>
        <p:txBody>
          <a:bodyPr wrap="square" rtlCol="1">
            <a:spAutoFit/>
          </a:bodyPr>
          <a:lstStyle/>
          <a:p>
            <a:pPr algn="ctr"/>
            <a:r>
              <a:rPr lang="ar-EG"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rPr>
              <a:t>التمهيد</a:t>
            </a:r>
            <a:endParaRPr lang="ar-SA"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endParaRPr>
          </a:p>
        </p:txBody>
      </p:sp>
      <p:sp>
        <p:nvSpPr>
          <p:cNvPr id="9" name="مستطيل 8"/>
          <p:cNvSpPr/>
          <p:nvPr/>
        </p:nvSpPr>
        <p:spPr>
          <a:xfrm>
            <a:off x="714348" y="2500306"/>
            <a:ext cx="7786710" cy="1815882"/>
          </a:xfrm>
          <a:prstGeom prst="rect">
            <a:avLst/>
          </a:prstGeom>
        </p:spPr>
        <p:txBody>
          <a:bodyPr wrap="square">
            <a:spAutoFit/>
          </a:bodyPr>
          <a:lstStyle/>
          <a:p>
            <a:pPr algn="justLow"/>
            <a:r>
              <a:rPr lang="ar-EG" sz="2800" b="1" dirty="0" smtClean="0">
                <a:solidFill>
                  <a:srgbClr val="002060"/>
                </a:solidFill>
              </a:rPr>
              <a:t>تعد الملابس مظهرًا جميلا يساعد في إبراز جوانب الشخصية ومحاسنها، ومرآة تعكس ميول الفرد وشخصيته، إضافة إلى دورها الرئيس في الستر والحشمة والوقاية من عوامل الطبيعة وعند اختيارها ينبغي مراعاة أمور عدة منها:</a:t>
            </a:r>
            <a:endParaRPr lang="ar-EG" sz="2800" dirty="0">
              <a:solidFill>
                <a:srgbClr val="002060"/>
              </a:solidFill>
            </a:endParaRPr>
          </a:p>
        </p:txBody>
      </p:sp>
    </p:spTree>
    <p:custDataLst>
      <p:tags r:id="rId1"/>
    </p:custDataLst>
    <p:extLst>
      <p:ext uri="{BB962C8B-B14F-4D97-AF65-F5344CB8AC3E}">
        <p14:creationId xmlns:p14="http://schemas.microsoft.com/office/powerpoint/2010/main" val="871939463"/>
      </p:ext>
    </p:extLst>
  </p:cSld>
  <p:clrMapOvr>
    <a:masterClrMapping/>
  </p:clrMapOvr>
  <mc:AlternateContent xmlns:mc="http://schemas.openxmlformats.org/markup-compatibility/2006" xmlns:p14="http://schemas.microsoft.com/office/powerpoint/2010/main">
    <mc:Choice Requires="p14">
      <p:transition spd="slow" p14:dur="25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21627" y="476672"/>
            <a:ext cx="8858885" cy="954107"/>
          </a:xfrm>
          <a:prstGeom prst="rect">
            <a:avLst/>
          </a:prstGeom>
          <a:noFill/>
        </p:spPr>
        <p:txBody>
          <a:bodyPr wrap="square" lIns="91440" tIns="45720" rIns="91440" bIns="45720">
            <a:spAutoFit/>
          </a:bodyPr>
          <a:lstStyle/>
          <a:p>
            <a:pPr algn="justLow"/>
            <a:r>
              <a:rPr lang="ar-EG" sz="2800" b="1" dirty="0" smtClean="0">
                <a:ln>
                  <a:solidFill>
                    <a:srgbClr val="FF0000"/>
                  </a:solidFill>
                </a:ln>
                <a:solidFill>
                  <a:srgbClr val="FF0000"/>
                </a:solidFill>
              </a:rPr>
              <a:t>س1: إبحثي في مصادر التعلم عن آية أو حديث يدل علي وجوب الاحتشام في الملبس.</a:t>
            </a:r>
            <a:endParaRPr lang="en-US" sz="2800" b="1" dirty="0" smtClean="0">
              <a:ln>
                <a:solidFill>
                  <a:srgbClr val="FF0000"/>
                </a:solidFill>
              </a:ln>
              <a:solidFill>
                <a:srgbClr val="FF0000"/>
              </a:solidFill>
            </a:endParaRPr>
          </a:p>
        </p:txBody>
      </p:sp>
      <p:sp>
        <p:nvSpPr>
          <p:cNvPr id="2" name="مستطيل 1"/>
          <p:cNvSpPr/>
          <p:nvPr/>
        </p:nvSpPr>
        <p:spPr>
          <a:xfrm>
            <a:off x="35496" y="1340768"/>
            <a:ext cx="9095673" cy="5078313"/>
          </a:xfrm>
          <a:prstGeom prst="rect">
            <a:avLst/>
          </a:prstGeom>
        </p:spPr>
        <p:txBody>
          <a:bodyPr wrap="square">
            <a:spAutoFit/>
          </a:bodyPr>
          <a:lstStyle/>
          <a:p>
            <a:r>
              <a:rPr lang="ar-SA" sz="3600" b="1" dirty="0">
                <a:solidFill>
                  <a:srgbClr val="303030"/>
                </a:solidFill>
                <a:latin typeface="Droid Arabic Naskh"/>
              </a:rPr>
              <a:t>قال تعالى : ( وَقُلْ لِلْمُؤْمِنَاتِ يَغْضُضْنَ مِنْ أَبْصَارِهِنَّ وَيَحْفَظْنَ فُرُوجَهُنَّ وَلا يُبْدِينَ زِينَتَهُنَّ إِلا مَا ظَهَرَ مِنْهَا وَلْيَضْرِبْنَ بِخُمُرِهِنَّ عَلَى جُيُوبِهِنَّ وَلا يُبْدِينَ زِينَتَهُنَّ إِلا لِبُعُولَتِهِنَّ أَوْ آبَائِهِنَّ أَوْ آبَاءِ بُعُولَتِهِنَّ أَوْ أَبْنَائِهِنَّ أَوْ أَبْنَاءِ بُعُولَتِهِنَّ أَوْ إِخْوَانِهِنَّ أَوْ بَنِي إِخْوَانِهِنَّ أَوْ بَنِي أَخَوَاتِهِنَّ أَوْ نِسَائِهِنَّ أَوْ مَا مَلَكَتْ أَيْمَانُهُنَّ أَوِ التَّابِعِينَ غَيْرِ أُولِي الْإِرْبَةِ مِنَ الرِّجَالِ أَوِ الطِّفْلِ الَّذِينَ لَمْ يَظْهَرُوا عَلَى عَوْرَاتِ النِّسَاءِ وَلا يَضْرِبْنَ بِأَرْجُلِهِنَّ لِيُعْلَمَ مَا يُخْفِينَ مِنْ زِينَتِهِنَّ وَتُوبُوا إِلَى اللَّهِ جَمِيعاً أَيُّهَا الْمُؤْمِنُونَ لَعَلَّكُمْ تُفْلِحُونَ ) النور/31</a:t>
            </a:r>
            <a:endParaRPr lang="ar-SA" sz="3600" dirty="0"/>
          </a:p>
        </p:txBody>
      </p:sp>
    </p:spTree>
    <p:custDataLst>
      <p:tags r:id="rId1"/>
    </p:custDataLst>
    <p:extLst>
      <p:ext uri="{BB962C8B-B14F-4D97-AF65-F5344CB8AC3E}">
        <p14:creationId xmlns:p14="http://schemas.microsoft.com/office/powerpoint/2010/main" val="144418423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3" y="1500174"/>
            <a:ext cx="8244918" cy="2123658"/>
          </a:xfrm>
          <a:prstGeom prst="rect">
            <a:avLst/>
          </a:prstGeom>
          <a:noFill/>
        </p:spPr>
        <p:txBody>
          <a:bodyPr wrap="square" lIns="91440" tIns="45720" rIns="91440" bIns="45720">
            <a:spAutoFit/>
          </a:bodyPr>
          <a:lstStyle/>
          <a:p>
            <a:pPr algn="justLow"/>
            <a:r>
              <a:rPr lang="ar-SA" sz="2800" b="1" dirty="0">
                <a:solidFill>
                  <a:srgbClr val="002060"/>
                </a:solidFill>
              </a:rPr>
              <a:t> </a:t>
            </a:r>
            <a:r>
              <a:rPr lang="ar-SA" sz="2800" b="1" dirty="0" smtClean="0">
                <a:solidFill>
                  <a:srgbClr val="002060"/>
                </a:solidFill>
              </a:rPr>
              <a:t>أ-</a:t>
            </a:r>
            <a:r>
              <a:rPr lang="ar-EG" sz="2800" b="1" dirty="0" smtClean="0">
                <a:solidFill>
                  <a:srgbClr val="002060"/>
                </a:solidFill>
              </a:rPr>
              <a:t> </a:t>
            </a:r>
            <a:r>
              <a:rPr lang="ar-SA" sz="2800" b="1" dirty="0" smtClean="0">
                <a:solidFill>
                  <a:srgbClr val="002060"/>
                </a:solidFill>
              </a:rPr>
              <a:t>ارتداء </a:t>
            </a:r>
            <a:r>
              <a:rPr lang="ar-SA" sz="2800" b="1" dirty="0">
                <a:solidFill>
                  <a:srgbClr val="002060"/>
                </a:solidFill>
              </a:rPr>
              <a:t>الفتاة الممتلئة الجسم للملابس ذات النقوش الصغيرة والخطوط الطولية</a:t>
            </a:r>
            <a:r>
              <a:rPr lang="ar-SA" sz="2800" b="1" dirty="0" smtClean="0"/>
              <a:t>.</a:t>
            </a:r>
            <a:r>
              <a:rPr lang="ar-EG" sz="2800" b="1" dirty="0" smtClean="0"/>
              <a:t> </a:t>
            </a:r>
            <a:r>
              <a:rPr lang="ar-SA" sz="2800" b="1" dirty="0" smtClean="0">
                <a:solidFill>
                  <a:srgbClr val="3229E7"/>
                </a:solidFill>
              </a:rPr>
              <a:t>حتى لا يكسبها وزن زائد</a:t>
            </a:r>
          </a:p>
          <a:p>
            <a:pPr algn="justLow"/>
            <a:endParaRPr lang="en-US" sz="1600" b="1" dirty="0"/>
          </a:p>
          <a:p>
            <a:pPr algn="justLow"/>
            <a:r>
              <a:rPr lang="ar-SA" sz="2800" b="1" dirty="0" smtClean="0">
                <a:solidFill>
                  <a:srgbClr val="002060"/>
                </a:solidFill>
              </a:rPr>
              <a:t>ب-</a:t>
            </a:r>
            <a:r>
              <a:rPr lang="ar-EG" sz="2800" b="1" dirty="0" smtClean="0">
                <a:solidFill>
                  <a:srgbClr val="002060"/>
                </a:solidFill>
              </a:rPr>
              <a:t> </a:t>
            </a:r>
            <a:r>
              <a:rPr lang="ar-SA" sz="2800" b="1" dirty="0" smtClean="0">
                <a:solidFill>
                  <a:srgbClr val="002060"/>
                </a:solidFill>
              </a:rPr>
              <a:t>ملابس </a:t>
            </a:r>
            <a:r>
              <a:rPr lang="ar-SA" sz="2800" b="1" dirty="0">
                <a:solidFill>
                  <a:srgbClr val="002060"/>
                </a:solidFill>
              </a:rPr>
              <a:t>النوم ينبغي أن تكون فضفاضة مناسبة للجو</a:t>
            </a:r>
            <a:r>
              <a:rPr lang="ar-SA" sz="2800" b="1" dirty="0" smtClean="0">
                <a:solidFill>
                  <a:srgbClr val="002060"/>
                </a:solidFill>
              </a:rPr>
              <a:t>.</a:t>
            </a:r>
            <a:r>
              <a:rPr lang="ar-EG" sz="2800" b="1" dirty="0" smtClean="0">
                <a:solidFill>
                  <a:srgbClr val="002060"/>
                </a:solidFill>
              </a:rPr>
              <a:t> </a:t>
            </a:r>
            <a:r>
              <a:rPr lang="ar-SA" sz="2800" b="1" dirty="0" smtClean="0">
                <a:solidFill>
                  <a:srgbClr val="3229E7"/>
                </a:solidFill>
              </a:rPr>
              <a:t>حتى يكون نوم هادى مريح</a:t>
            </a:r>
            <a:endParaRPr lang="en-US" sz="2800" b="1" dirty="0">
              <a:solidFill>
                <a:srgbClr val="3229E7"/>
              </a:solidFill>
            </a:endParaRPr>
          </a:p>
        </p:txBody>
      </p:sp>
      <p:sp>
        <p:nvSpPr>
          <p:cNvPr id="4" name="مستطيل 3"/>
          <p:cNvSpPr/>
          <p:nvPr/>
        </p:nvSpPr>
        <p:spPr>
          <a:xfrm>
            <a:off x="5429256" y="714356"/>
            <a:ext cx="3429629" cy="523220"/>
          </a:xfrm>
          <a:prstGeom prst="rect">
            <a:avLst/>
          </a:prstGeom>
          <a:noFill/>
        </p:spPr>
        <p:txBody>
          <a:bodyPr wrap="square" lIns="91440" tIns="45720" rIns="91440" bIns="45720">
            <a:spAutoFit/>
          </a:bodyPr>
          <a:lstStyle/>
          <a:p>
            <a:pPr algn="justLow"/>
            <a:r>
              <a:rPr lang="ar-EG" sz="2800" b="1" dirty="0" smtClean="0">
                <a:ln>
                  <a:solidFill>
                    <a:srgbClr val="FF0000"/>
                  </a:solidFill>
                </a:ln>
                <a:solidFill>
                  <a:srgbClr val="FF0000"/>
                </a:solidFill>
              </a:rPr>
              <a:t>س2: </a:t>
            </a:r>
            <a:r>
              <a:rPr lang="ar-SA" sz="2800" b="1" dirty="0" smtClean="0">
                <a:ln>
                  <a:solidFill>
                    <a:srgbClr val="FF0000"/>
                  </a:solidFill>
                </a:ln>
                <a:solidFill>
                  <a:srgbClr val="FF0000"/>
                </a:solidFill>
              </a:rPr>
              <a:t>عللي لما يأتي:</a:t>
            </a:r>
            <a:endParaRPr lang="en-US" sz="2800" b="1" dirty="0" smtClean="0">
              <a:ln>
                <a:solidFill>
                  <a:srgbClr val="FF0000"/>
                </a:solidFill>
              </a:ln>
              <a:solidFill>
                <a:srgbClr val="FF0000"/>
              </a:solidFill>
            </a:endParaRPr>
          </a:p>
        </p:txBody>
      </p:sp>
    </p:spTree>
    <p:custDataLst>
      <p:tags r:id="rId1"/>
    </p:custDataLst>
    <p:extLst>
      <p:ext uri="{BB962C8B-B14F-4D97-AF65-F5344CB8AC3E}">
        <p14:creationId xmlns:p14="http://schemas.microsoft.com/office/powerpoint/2010/main" val="209461796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7158" y="1500174"/>
            <a:ext cx="8293345" cy="4401205"/>
          </a:xfrm>
          <a:prstGeom prst="rect">
            <a:avLst/>
          </a:prstGeom>
          <a:noFill/>
        </p:spPr>
        <p:txBody>
          <a:bodyPr wrap="square" lIns="91440" tIns="45720" rIns="91440" bIns="45720">
            <a:spAutoFit/>
          </a:bodyPr>
          <a:lstStyle/>
          <a:p>
            <a:r>
              <a:rPr lang="ar-SA" sz="2800" b="1" dirty="0">
                <a:solidFill>
                  <a:srgbClr val="002060"/>
                </a:solidFill>
              </a:rPr>
              <a:t> </a:t>
            </a:r>
            <a:r>
              <a:rPr lang="ar-SA" sz="2800" b="1" dirty="0" smtClean="0">
                <a:solidFill>
                  <a:srgbClr val="002060"/>
                </a:solidFill>
              </a:rPr>
              <a:t>أ-زميلتك </a:t>
            </a:r>
            <a:r>
              <a:rPr lang="ar-SA" sz="2800" b="1" dirty="0">
                <a:solidFill>
                  <a:srgbClr val="002060"/>
                </a:solidFill>
              </a:rPr>
              <a:t>ترتدي ملابس غير محتشمة.</a:t>
            </a:r>
            <a:endParaRPr lang="en-US" sz="2800" b="1" dirty="0">
              <a:solidFill>
                <a:srgbClr val="002060"/>
              </a:solidFill>
            </a:endParaRPr>
          </a:p>
          <a:p>
            <a:r>
              <a:rPr lang="ar-EG" sz="2800" b="1" dirty="0" smtClean="0">
                <a:solidFill>
                  <a:srgbClr val="3229E7"/>
                </a:solidFill>
              </a:rPr>
              <a:t>	</a:t>
            </a:r>
            <a:r>
              <a:rPr lang="ar-SA" sz="2800" b="1" dirty="0" smtClean="0">
                <a:solidFill>
                  <a:srgbClr val="3229E7"/>
                </a:solidFill>
              </a:rPr>
              <a:t>يجب عليكى التستر والعفة ..</a:t>
            </a:r>
            <a:endParaRPr lang="en-US" sz="2800" b="1" dirty="0">
              <a:solidFill>
                <a:srgbClr val="3229E7"/>
              </a:solidFill>
            </a:endParaRPr>
          </a:p>
          <a:p>
            <a:r>
              <a:rPr lang="ar-SA" sz="2800" b="1" dirty="0">
                <a:solidFill>
                  <a:srgbClr val="002060"/>
                </a:solidFill>
              </a:rPr>
              <a:t>ب-أختك تقوم بالأعمال المنزلية كغسل الصحون مرتدية ملابس استقبال الضيوف.</a:t>
            </a:r>
            <a:endParaRPr lang="en-US" sz="2800" b="1" dirty="0">
              <a:solidFill>
                <a:srgbClr val="002060"/>
              </a:solidFill>
            </a:endParaRPr>
          </a:p>
          <a:p>
            <a:r>
              <a:rPr lang="ar-EG" sz="2800" b="1" dirty="0" smtClean="0">
                <a:solidFill>
                  <a:srgbClr val="3229E7"/>
                </a:solidFill>
              </a:rPr>
              <a:t>	</a:t>
            </a:r>
            <a:r>
              <a:rPr lang="ar-SA" sz="2800" b="1" dirty="0" smtClean="0">
                <a:solidFill>
                  <a:srgbClr val="3229E7"/>
                </a:solidFill>
              </a:rPr>
              <a:t>يجب عليكى الاهتمام بملابس استقبال الضيوف..</a:t>
            </a:r>
            <a:endParaRPr lang="en-US" sz="2800" b="1" dirty="0">
              <a:solidFill>
                <a:srgbClr val="3229E7"/>
              </a:solidFill>
            </a:endParaRPr>
          </a:p>
          <a:p>
            <a:r>
              <a:rPr lang="ar-SA" sz="2800" b="1" dirty="0">
                <a:solidFill>
                  <a:srgbClr val="002060"/>
                </a:solidFill>
              </a:rPr>
              <a:t>ج-إحدى صديقاتك الممتلئة الجسم ترتدي ملابس بخطوط عرضيه :</a:t>
            </a:r>
            <a:endParaRPr lang="en-US" sz="2800" b="1" dirty="0">
              <a:solidFill>
                <a:srgbClr val="002060"/>
              </a:solidFill>
            </a:endParaRPr>
          </a:p>
          <a:p>
            <a:r>
              <a:rPr lang="ar-EG" sz="2800" b="1" dirty="0" smtClean="0">
                <a:solidFill>
                  <a:srgbClr val="3229E7"/>
                </a:solidFill>
              </a:rPr>
              <a:t>	</a:t>
            </a:r>
            <a:r>
              <a:rPr lang="ar-SA" sz="2800" b="1" dirty="0" smtClean="0">
                <a:solidFill>
                  <a:srgbClr val="3229E7"/>
                </a:solidFill>
              </a:rPr>
              <a:t>الخطوط العرضية تعطى وزن زائد</a:t>
            </a:r>
            <a:r>
              <a:rPr lang="ar-EG" sz="2800" b="1" dirty="0" smtClean="0">
                <a:solidFill>
                  <a:srgbClr val="3229E7"/>
                </a:solidFill>
              </a:rPr>
              <a:t>.</a:t>
            </a:r>
            <a:endParaRPr lang="en-US" sz="2800" b="1" dirty="0">
              <a:solidFill>
                <a:srgbClr val="3229E7"/>
              </a:solidFill>
            </a:endParaRPr>
          </a:p>
          <a:p>
            <a:r>
              <a:rPr lang="ar-SA" sz="2800" b="1" dirty="0">
                <a:solidFill>
                  <a:srgbClr val="002060"/>
                </a:solidFill>
              </a:rPr>
              <a:t>د-أختك تنام بملابس الخروج.</a:t>
            </a:r>
            <a:endParaRPr lang="en-US" sz="2800" b="1" dirty="0">
              <a:solidFill>
                <a:srgbClr val="002060"/>
              </a:solidFill>
            </a:endParaRPr>
          </a:p>
          <a:p>
            <a:r>
              <a:rPr lang="ar-EG" sz="2800" b="1" dirty="0" smtClean="0">
                <a:solidFill>
                  <a:srgbClr val="3229E7"/>
                </a:solidFill>
              </a:rPr>
              <a:t>	</a:t>
            </a:r>
            <a:r>
              <a:rPr lang="ar-SA" sz="2800" b="1" dirty="0" smtClean="0">
                <a:solidFill>
                  <a:srgbClr val="3229E7"/>
                </a:solidFill>
              </a:rPr>
              <a:t>يجب عليكى النوم بملابس واسعة فضفاضة</a:t>
            </a:r>
            <a:r>
              <a:rPr lang="ar-EG" sz="2800" b="1" dirty="0" smtClean="0">
                <a:solidFill>
                  <a:srgbClr val="3229E7"/>
                </a:solidFill>
              </a:rPr>
              <a:t>.</a:t>
            </a:r>
            <a:endParaRPr lang="en-US" sz="2800" b="1" dirty="0" smtClean="0">
              <a:solidFill>
                <a:srgbClr val="3229E7"/>
              </a:solidFill>
            </a:endParaRPr>
          </a:p>
          <a:p>
            <a:endParaRPr lang="en-US" sz="2800" b="1" dirty="0" smtClean="0"/>
          </a:p>
        </p:txBody>
      </p:sp>
      <p:sp>
        <p:nvSpPr>
          <p:cNvPr id="6" name="مستطيل 5"/>
          <p:cNvSpPr/>
          <p:nvPr/>
        </p:nvSpPr>
        <p:spPr>
          <a:xfrm>
            <a:off x="4500562" y="714356"/>
            <a:ext cx="4288905" cy="523220"/>
          </a:xfrm>
          <a:prstGeom prst="rect">
            <a:avLst/>
          </a:prstGeom>
          <a:noFill/>
        </p:spPr>
        <p:txBody>
          <a:bodyPr wrap="square" lIns="91440" tIns="45720" rIns="91440" bIns="45720">
            <a:spAutoFit/>
          </a:bodyPr>
          <a:lstStyle/>
          <a:p>
            <a:pPr algn="justLow"/>
            <a:r>
              <a:rPr lang="ar-EG" sz="2800" b="1" dirty="0" smtClean="0">
                <a:ln>
                  <a:solidFill>
                    <a:srgbClr val="FF0000"/>
                  </a:solidFill>
                </a:ln>
                <a:solidFill>
                  <a:srgbClr val="FF0000"/>
                </a:solidFill>
              </a:rPr>
              <a:t>س3: </a:t>
            </a:r>
            <a:r>
              <a:rPr lang="ar-SA" sz="2800" b="1" dirty="0" smtClean="0">
                <a:ln>
                  <a:solidFill>
                    <a:srgbClr val="FF0000"/>
                  </a:solidFill>
                </a:ln>
                <a:solidFill>
                  <a:srgbClr val="FF0000"/>
                </a:solidFill>
              </a:rPr>
              <a:t>بم تنصحين كلًّا من:</a:t>
            </a:r>
            <a:endParaRPr lang="en-US" sz="2800" b="1" dirty="0" smtClean="0">
              <a:ln>
                <a:solidFill>
                  <a:srgbClr val="FF0000"/>
                </a:solidFill>
              </a:ln>
              <a:solidFill>
                <a:srgbClr val="FF0000"/>
              </a:solidFill>
            </a:endParaRPr>
          </a:p>
        </p:txBody>
      </p:sp>
    </p:spTree>
    <p:custDataLst>
      <p:tags r:id="rId1"/>
    </p:custDataLst>
    <p:extLst>
      <p:ext uri="{BB962C8B-B14F-4D97-AF65-F5344CB8AC3E}">
        <p14:creationId xmlns:p14="http://schemas.microsoft.com/office/powerpoint/2010/main" val="20946179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679422" y="305361"/>
            <a:ext cx="8501090" cy="1323439"/>
          </a:xfrm>
          <a:prstGeom prst="rect">
            <a:avLst/>
          </a:prstGeom>
          <a:noFill/>
        </p:spPr>
        <p:txBody>
          <a:bodyPr wrap="square">
            <a:spAutoFit/>
          </a:bodyPr>
          <a:lstStyle/>
          <a:p>
            <a:r>
              <a:rPr lang="ar-EG" sz="4000" b="1" dirty="0" smtClean="0">
                <a:ln>
                  <a:solidFill>
                    <a:srgbClr val="FF0000"/>
                  </a:solidFill>
                </a:ln>
                <a:solidFill>
                  <a:srgbClr val="FF0000"/>
                </a:solidFill>
              </a:rPr>
              <a:t>س4:اكتبي تقريرا مبسطا حول ظاهرة الإسراف في شراء الملابس.</a:t>
            </a:r>
            <a:endParaRPr lang="en-US" sz="4000" b="1" dirty="0" smtClean="0">
              <a:ln>
                <a:solidFill>
                  <a:srgbClr val="FF0000"/>
                </a:solidFill>
              </a:ln>
              <a:solidFill>
                <a:srgbClr val="FF0000"/>
              </a:solidFill>
            </a:endParaRPr>
          </a:p>
        </p:txBody>
      </p:sp>
      <p:sp>
        <p:nvSpPr>
          <p:cNvPr id="2" name="مستطيل 1"/>
          <p:cNvSpPr/>
          <p:nvPr/>
        </p:nvSpPr>
        <p:spPr>
          <a:xfrm>
            <a:off x="0" y="1412776"/>
            <a:ext cx="9144000" cy="4893647"/>
          </a:xfrm>
          <a:prstGeom prst="rect">
            <a:avLst/>
          </a:prstGeom>
        </p:spPr>
        <p:txBody>
          <a:bodyPr wrap="square">
            <a:spAutoFit/>
          </a:bodyPr>
          <a:lstStyle/>
          <a:p>
            <a:r>
              <a:rPr lang="ar-SA" sz="2400" dirty="0">
                <a:solidFill>
                  <a:srgbClr val="333333"/>
                </a:solidFill>
                <a:latin typeface="Droid Arabic Naskh"/>
              </a:rPr>
              <a:t>(ما المقصود بالإسراف؟)</a:t>
            </a:r>
          </a:p>
          <a:p>
            <a:r>
              <a:rPr lang="ar-SA" sz="2400" dirty="0">
                <a:solidFill>
                  <a:srgbClr val="333333"/>
                </a:solidFill>
                <a:latin typeface="Droid Arabic Naskh"/>
              </a:rPr>
              <a:t>الإسراف: هو تجاوز الحد في كل فعل يفعله الإنسان، وهو في الإنفاق أشهر, يقول تعالى: {وكُلُواْ وَاشْرَبُواْ وَلاَ تُسْرِفُواْ إِنَّهُ لاَ يُحِبُّ الْمُسْرِفِينَ} (31) سورة الأعراف.</a:t>
            </a:r>
          </a:p>
          <a:p>
            <a:r>
              <a:rPr lang="ar-SA" sz="2400" dirty="0">
                <a:solidFill>
                  <a:srgbClr val="333333"/>
                </a:solidFill>
                <a:latin typeface="Droid Arabic Naskh"/>
              </a:rPr>
              <a:t>فالإسراف يشمل كلُّ تجاوز في الأمر، وقد جاء في القرآن الكريم على معانٍ متقاربة ترجع جميعها إلى الأصل اللغوي، وهو التجاوز في الحد.</a:t>
            </a:r>
          </a:p>
          <a:p>
            <a:r>
              <a:rPr lang="ar-SA" sz="2400" dirty="0">
                <a:solidFill>
                  <a:srgbClr val="333333"/>
                </a:solidFill>
                <a:latin typeface="Droid Arabic Naskh"/>
              </a:rPr>
              <a:t>من أهم مظاهر الترف: الإسراف في إنفاق الأموال وتبديدها دون ضرورة مما يحرم مستحقيها فيشيع من جراء ذلك البؤس</a:t>
            </a:r>
          </a:p>
          <a:p>
            <a:r>
              <a:rPr lang="ar-SA" sz="2400" dirty="0">
                <a:solidFill>
                  <a:srgbClr val="333333"/>
                </a:solidFill>
                <a:latin typeface="Droid Arabic Naskh"/>
              </a:rPr>
              <a:t>والشقاء في الطبقات الكادحة، ومن البؤس والشقاء يتفجر الحقد، وتروج الرذيلة، وينبت الإجرام.</a:t>
            </a:r>
          </a:p>
          <a:p>
            <a:r>
              <a:rPr lang="ar-SA" sz="2400" dirty="0">
                <a:solidFill>
                  <a:srgbClr val="333333"/>
                </a:solidFill>
                <a:latin typeface="Droid Arabic Naskh"/>
              </a:rPr>
              <a:t>فالإسلام يرى: أن مال كل فرد هو مال الأمة، وهو في الأصل</a:t>
            </a:r>
          </a:p>
          <a:p>
            <a:r>
              <a:rPr lang="ar-SA" sz="2400" dirty="0">
                <a:solidFill>
                  <a:srgbClr val="333333"/>
                </a:solidFill>
                <a:latin typeface="Droid Arabic Naskh"/>
              </a:rPr>
              <a:t>مال الله أعطاه للإنسان وديعة لينفقه على نفسه وعلى مجتمعه</a:t>
            </a:r>
          </a:p>
          <a:p>
            <a:r>
              <a:rPr lang="ar-SA" sz="2400" dirty="0">
                <a:solidFill>
                  <a:srgbClr val="333333"/>
                </a:solidFill>
                <a:latin typeface="Droid Arabic Naskh"/>
              </a:rPr>
              <a:t>في سبيل الخير، وهذا ما صرح به القرآن:</a:t>
            </a:r>
          </a:p>
          <a:p>
            <a:r>
              <a:rPr lang="ar-SA" sz="2400" dirty="0">
                <a:solidFill>
                  <a:srgbClr val="333333"/>
                </a:solidFill>
                <a:latin typeface="Droid Arabic Naskh"/>
              </a:rPr>
              <a:t>(وَآتُوهُمْ مِنْ مَالِ اللَّهِ الَّذِي آتَاكُمْ) ? النور:33</a:t>
            </a:r>
            <a:endParaRPr lang="ar-SA" sz="2400" i="0" dirty="0">
              <a:solidFill>
                <a:srgbClr val="333333"/>
              </a:solidFill>
              <a:effectLst/>
              <a:latin typeface="Droid Arabic Naskh"/>
            </a:endParaRPr>
          </a:p>
        </p:txBody>
      </p:sp>
    </p:spTree>
    <p:custDataLst>
      <p:tags r:id="rId1"/>
    </p:custDataLst>
    <p:extLst>
      <p:ext uri="{BB962C8B-B14F-4D97-AF65-F5344CB8AC3E}">
        <p14:creationId xmlns:p14="http://schemas.microsoft.com/office/powerpoint/2010/main" val="320873793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1643042" y="530522"/>
            <a:ext cx="3600400" cy="584775"/>
          </a:xfrm>
          <a:prstGeom prst="rect">
            <a:avLst/>
          </a:prstGeom>
          <a:noFill/>
        </p:spPr>
        <p:txBody>
          <a:bodyPr wrap="square" rtlCol="1">
            <a:spAutoFit/>
          </a:bodyPr>
          <a:lstStyle/>
          <a:p>
            <a:pPr algn="ctr"/>
            <a:r>
              <a:rPr lang="ar-EG"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rPr>
              <a:t>الشرح</a:t>
            </a:r>
            <a:endParaRPr lang="ar-SA"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endParaRPr>
          </a:p>
        </p:txBody>
      </p:sp>
      <p:sp>
        <p:nvSpPr>
          <p:cNvPr id="8" name="مستطيل 7"/>
          <p:cNvSpPr/>
          <p:nvPr/>
        </p:nvSpPr>
        <p:spPr>
          <a:xfrm>
            <a:off x="642910" y="2214554"/>
            <a:ext cx="7786710" cy="954107"/>
          </a:xfrm>
          <a:prstGeom prst="rect">
            <a:avLst/>
          </a:prstGeom>
        </p:spPr>
        <p:txBody>
          <a:bodyPr wrap="square">
            <a:spAutoFit/>
          </a:bodyPr>
          <a:lstStyle/>
          <a:p>
            <a:pPr algn="justLow"/>
            <a:r>
              <a:rPr lang="ar-EG" sz="2800" b="1" dirty="0" smtClean="0">
                <a:solidFill>
                  <a:srgbClr val="002060"/>
                </a:solidFill>
              </a:rPr>
              <a:t>تُستمد نظرة الإسلام إلى الملابس من قوله تعالى: ( يا بني آدم قد أنزلنا عليكم لباسًا يواري سوءاتكم وريشًا ولباس...) </a:t>
            </a:r>
            <a:r>
              <a:rPr lang="ar-EG" b="1" dirty="0" smtClean="0">
                <a:solidFill>
                  <a:srgbClr val="002060"/>
                </a:solidFill>
              </a:rPr>
              <a:t>الأعراف </a:t>
            </a:r>
            <a:r>
              <a:rPr lang="ar-EG" b="1" dirty="0" err="1" smtClean="0">
                <a:solidFill>
                  <a:srgbClr val="002060"/>
                </a:solidFill>
              </a:rPr>
              <a:t>آيه</a:t>
            </a:r>
            <a:r>
              <a:rPr lang="ar-EG" b="1" dirty="0" smtClean="0">
                <a:solidFill>
                  <a:srgbClr val="002060"/>
                </a:solidFill>
              </a:rPr>
              <a:t> 26</a:t>
            </a:r>
          </a:p>
        </p:txBody>
      </p:sp>
      <p:sp>
        <p:nvSpPr>
          <p:cNvPr id="9" name="مستطيل 8"/>
          <p:cNvSpPr/>
          <p:nvPr/>
        </p:nvSpPr>
        <p:spPr>
          <a:xfrm>
            <a:off x="2857488" y="1571612"/>
            <a:ext cx="5572132" cy="52322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Low"/>
            <a:r>
              <a:rPr lang="ar-EG" sz="2800" b="1" dirty="0" smtClean="0">
                <a:solidFill>
                  <a:srgbClr val="7030A0"/>
                </a:solidFill>
              </a:rPr>
              <a:t>أولا: مطابقتها لمواصفات اللباس الشرعي :</a:t>
            </a:r>
            <a:endParaRPr lang="ar-EG" sz="2800" dirty="0">
              <a:solidFill>
                <a:srgbClr val="7030A0"/>
              </a:solidFill>
            </a:endParaRPr>
          </a:p>
        </p:txBody>
      </p:sp>
      <p:sp>
        <p:nvSpPr>
          <p:cNvPr id="10" name="مستطيل 9"/>
          <p:cNvSpPr/>
          <p:nvPr/>
        </p:nvSpPr>
        <p:spPr>
          <a:xfrm>
            <a:off x="571472" y="4401459"/>
            <a:ext cx="7786710" cy="1384995"/>
          </a:xfrm>
          <a:prstGeom prst="rect">
            <a:avLst/>
          </a:prstGeom>
        </p:spPr>
        <p:txBody>
          <a:bodyPr wrap="square">
            <a:spAutoFit/>
          </a:bodyPr>
          <a:lstStyle/>
          <a:p>
            <a:pPr marL="514350" indent="-514350" algn="justLow">
              <a:buAutoNum type="arabicPeriod"/>
            </a:pPr>
            <a:r>
              <a:rPr lang="ar-EG" sz="2800" b="1" dirty="0" smtClean="0">
                <a:solidFill>
                  <a:srgbClr val="002060"/>
                </a:solidFill>
              </a:rPr>
              <a:t>ساترًا للعورة.		2. فضفاضًا واسعًا غير شفاف.</a:t>
            </a:r>
          </a:p>
          <a:p>
            <a:pPr marL="342900" indent="-342900" algn="justLow"/>
            <a:r>
              <a:rPr lang="ar-EG" sz="2800" b="1" dirty="0" smtClean="0">
                <a:solidFill>
                  <a:srgbClr val="002060"/>
                </a:solidFill>
              </a:rPr>
              <a:t>3. الخلو من تقليد الكافرات والتشبه </a:t>
            </a:r>
            <a:r>
              <a:rPr lang="ar-EG" sz="2800" b="1" dirty="0" err="1" smtClean="0">
                <a:solidFill>
                  <a:srgbClr val="002060"/>
                </a:solidFill>
              </a:rPr>
              <a:t>بهن</a:t>
            </a:r>
            <a:r>
              <a:rPr lang="ar-EG" sz="2800" b="1" dirty="0" smtClean="0">
                <a:solidFill>
                  <a:srgbClr val="002060"/>
                </a:solidFill>
              </a:rPr>
              <a:t>.</a:t>
            </a:r>
          </a:p>
          <a:p>
            <a:pPr marL="342900" indent="-342900" algn="justLow"/>
            <a:r>
              <a:rPr lang="ar-EG" sz="2800" b="1" dirty="0" smtClean="0">
                <a:solidFill>
                  <a:srgbClr val="002060"/>
                </a:solidFill>
              </a:rPr>
              <a:t>4. الخلو من صور الأرواح أو كتابات أو رسوم تنافي الشريعة.</a:t>
            </a:r>
            <a:endParaRPr lang="ar-EG" b="1" dirty="0" smtClean="0">
              <a:solidFill>
                <a:srgbClr val="002060"/>
              </a:solidFill>
            </a:endParaRPr>
          </a:p>
        </p:txBody>
      </p:sp>
      <p:sp>
        <p:nvSpPr>
          <p:cNvPr id="11" name="مستطيل 10"/>
          <p:cNvSpPr/>
          <p:nvPr/>
        </p:nvSpPr>
        <p:spPr>
          <a:xfrm>
            <a:off x="642910" y="3286124"/>
            <a:ext cx="6786610" cy="95410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Low"/>
            <a:r>
              <a:rPr lang="ar-EG" sz="2800" b="1" dirty="0" smtClean="0">
                <a:solidFill>
                  <a:srgbClr val="7030A0"/>
                </a:solidFill>
              </a:rPr>
              <a:t>هناك شروط يجب توافرها في اللباس الشرعي المباح وهي أن يكون: </a:t>
            </a:r>
            <a:endParaRPr lang="ar-EG" sz="2800" dirty="0">
              <a:solidFill>
                <a:srgbClr val="7030A0"/>
              </a:solidFill>
            </a:endParaRPr>
          </a:p>
        </p:txBody>
      </p:sp>
    </p:spTree>
    <p:custDataLst>
      <p:tags r:id="rId1"/>
    </p:custDataLst>
    <p:extLst>
      <p:ext uri="{BB962C8B-B14F-4D97-AF65-F5344CB8AC3E}">
        <p14:creationId xmlns:p14="http://schemas.microsoft.com/office/powerpoint/2010/main" val="384802678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643042" y="530522"/>
            <a:ext cx="3600400" cy="584775"/>
          </a:xfrm>
          <a:prstGeom prst="rect">
            <a:avLst/>
          </a:prstGeom>
          <a:noFill/>
        </p:spPr>
        <p:txBody>
          <a:bodyPr wrap="square" rtlCol="1">
            <a:spAutoFit/>
          </a:bodyPr>
          <a:lstStyle/>
          <a:p>
            <a:pPr algn="ctr"/>
            <a:r>
              <a:rPr lang="ar-EG"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rPr>
              <a:t>الشرح</a:t>
            </a:r>
            <a:endParaRPr lang="ar-SA"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endParaRPr>
          </a:p>
        </p:txBody>
      </p:sp>
      <p:sp>
        <p:nvSpPr>
          <p:cNvPr id="6" name="مستطيل 5"/>
          <p:cNvSpPr/>
          <p:nvPr/>
        </p:nvSpPr>
        <p:spPr>
          <a:xfrm>
            <a:off x="1357290" y="1115297"/>
            <a:ext cx="7786710" cy="1815882"/>
          </a:xfrm>
          <a:prstGeom prst="rect">
            <a:avLst/>
          </a:prstGeom>
        </p:spPr>
        <p:txBody>
          <a:bodyPr wrap="square">
            <a:spAutoFit/>
          </a:bodyPr>
          <a:lstStyle/>
          <a:p>
            <a:pPr algn="justLow"/>
            <a:r>
              <a:rPr lang="ar-EG" sz="2800" b="1" dirty="0" smtClean="0">
                <a:solidFill>
                  <a:srgbClr val="002060"/>
                </a:solidFill>
              </a:rPr>
              <a:t>فرض الحجاب على المرأة البالغة عند الرجال من غير محارم حماية لها من الأذى لقوله: ( يا أيها النبي قل لأزواجك وبناتك ونساء المؤمنين </a:t>
            </a:r>
            <a:r>
              <a:rPr lang="ar-EG" sz="2800" b="1" dirty="0" err="1" smtClean="0">
                <a:solidFill>
                  <a:srgbClr val="002060"/>
                </a:solidFill>
              </a:rPr>
              <a:t>يدنين</a:t>
            </a:r>
            <a:r>
              <a:rPr lang="ar-EG" sz="2800" b="1" dirty="0" smtClean="0">
                <a:solidFill>
                  <a:srgbClr val="002060"/>
                </a:solidFill>
              </a:rPr>
              <a:t> عليهن من جلابيبهن ذلك أدنى أن يُعرفن فلا </a:t>
            </a:r>
            <a:r>
              <a:rPr lang="ar-EG" sz="2800" b="1" dirty="0" err="1" smtClean="0">
                <a:solidFill>
                  <a:srgbClr val="002060"/>
                </a:solidFill>
              </a:rPr>
              <a:t>يؤذين</a:t>
            </a:r>
            <a:r>
              <a:rPr lang="ar-EG" sz="2800" b="1" dirty="0" smtClean="0">
                <a:solidFill>
                  <a:srgbClr val="002060"/>
                </a:solidFill>
              </a:rPr>
              <a:t>)</a:t>
            </a:r>
            <a:endParaRPr lang="ar-EG" b="1" dirty="0" smtClean="0">
              <a:solidFill>
                <a:srgbClr val="002060"/>
              </a:solidFill>
            </a:endParaRPr>
          </a:p>
        </p:txBody>
      </p:sp>
      <p:sp>
        <p:nvSpPr>
          <p:cNvPr id="4" name="مستطيل 5"/>
          <p:cNvSpPr/>
          <p:nvPr/>
        </p:nvSpPr>
        <p:spPr>
          <a:xfrm>
            <a:off x="1357290" y="3501008"/>
            <a:ext cx="7786710" cy="523220"/>
          </a:xfrm>
          <a:prstGeom prst="rect">
            <a:avLst/>
          </a:prstGeom>
        </p:spPr>
        <p:txBody>
          <a:bodyPr wrap="square">
            <a:spAutoFit/>
          </a:bodyPr>
          <a:lstStyle/>
          <a:p>
            <a:pPr algn="justLow"/>
            <a:r>
              <a:rPr lang="ar-EG" sz="2800" b="1" dirty="0" smtClean="0">
                <a:solidFill>
                  <a:srgbClr val="002060"/>
                </a:solidFill>
              </a:rPr>
              <a:t>إن اللباس المحتشم من أمور الفطرة التي جبل عليها الإنسان.</a:t>
            </a:r>
            <a:endParaRPr lang="ar-EG" b="1" dirty="0" smtClean="0">
              <a:solidFill>
                <a:srgbClr val="002060"/>
              </a:solidFill>
            </a:endParaRPr>
          </a:p>
        </p:txBody>
      </p:sp>
    </p:spTree>
    <p:custDataLst>
      <p:tags r:id="rId1"/>
    </p:custDataLst>
    <p:extLst>
      <p:ext uri="{BB962C8B-B14F-4D97-AF65-F5344CB8AC3E}">
        <p14:creationId xmlns:p14="http://schemas.microsoft.com/office/powerpoint/2010/main" val="357786633"/>
      </p:ext>
    </p:extLst>
  </p:cSld>
  <p:clrMapOvr>
    <a:masterClrMapping/>
  </p:clrMapOvr>
  <mc:AlternateContent xmlns:mc="http://schemas.openxmlformats.org/markup-compatibility/2006" xmlns:p14="http://schemas.microsoft.com/office/powerpoint/2010/main">
    <mc:Choice Requires="p14">
      <p:transition spd="slow" p14:dur="25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643042" y="530522"/>
            <a:ext cx="3600400" cy="584775"/>
          </a:xfrm>
          <a:prstGeom prst="rect">
            <a:avLst/>
          </a:prstGeom>
          <a:noFill/>
        </p:spPr>
        <p:txBody>
          <a:bodyPr wrap="square" rtlCol="1">
            <a:spAutoFit/>
          </a:bodyPr>
          <a:lstStyle/>
          <a:p>
            <a:pPr algn="ctr"/>
            <a:r>
              <a:rPr lang="ar-EG"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rPr>
              <a:t>الشرح</a:t>
            </a:r>
            <a:endParaRPr lang="ar-SA"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endParaRPr>
          </a:p>
        </p:txBody>
      </p:sp>
      <p:sp>
        <p:nvSpPr>
          <p:cNvPr id="7" name="مستطيل 6"/>
          <p:cNvSpPr/>
          <p:nvPr/>
        </p:nvSpPr>
        <p:spPr>
          <a:xfrm>
            <a:off x="642910" y="2214554"/>
            <a:ext cx="7786710" cy="954107"/>
          </a:xfrm>
          <a:prstGeom prst="rect">
            <a:avLst/>
          </a:prstGeom>
        </p:spPr>
        <p:txBody>
          <a:bodyPr wrap="square">
            <a:spAutoFit/>
          </a:bodyPr>
          <a:lstStyle/>
          <a:p>
            <a:pPr algn="justLow"/>
            <a:r>
              <a:rPr lang="ar-EG" sz="2800" b="1" dirty="0" smtClean="0">
                <a:solidFill>
                  <a:srgbClr val="002060"/>
                </a:solidFill>
              </a:rPr>
              <a:t>تختلف الملابس من بلد إلي آخر ومن منطفة لأخري تبعا لاختلاف العادات والتقاليد.</a:t>
            </a:r>
            <a:endParaRPr lang="en-US" sz="2800" b="1" dirty="0" smtClean="0">
              <a:solidFill>
                <a:srgbClr val="002060"/>
              </a:solidFill>
            </a:endParaRPr>
          </a:p>
        </p:txBody>
      </p:sp>
      <p:sp>
        <p:nvSpPr>
          <p:cNvPr id="8" name="مستطيل 7"/>
          <p:cNvSpPr/>
          <p:nvPr/>
        </p:nvSpPr>
        <p:spPr>
          <a:xfrm>
            <a:off x="2857488" y="1571612"/>
            <a:ext cx="5572132" cy="52322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Low"/>
            <a:r>
              <a:rPr lang="ar-SA" sz="2800" b="1" dirty="0" smtClean="0">
                <a:solidFill>
                  <a:srgbClr val="7030A0"/>
                </a:solidFill>
              </a:rPr>
              <a:t>ثانيًا: العـادات والتـقاليد:</a:t>
            </a:r>
            <a:endParaRPr lang="en-US" sz="2800" b="1" dirty="0" smtClean="0">
              <a:solidFill>
                <a:srgbClr val="7030A0"/>
              </a:solidFill>
            </a:endParaRPr>
          </a:p>
        </p:txBody>
      </p:sp>
      <p:sp>
        <p:nvSpPr>
          <p:cNvPr id="11" name="مستطيل 10"/>
          <p:cNvSpPr/>
          <p:nvPr/>
        </p:nvSpPr>
        <p:spPr>
          <a:xfrm>
            <a:off x="642910" y="4548287"/>
            <a:ext cx="7786710" cy="954107"/>
          </a:xfrm>
          <a:prstGeom prst="rect">
            <a:avLst/>
          </a:prstGeom>
        </p:spPr>
        <p:txBody>
          <a:bodyPr wrap="square">
            <a:spAutoFit/>
          </a:bodyPr>
          <a:lstStyle/>
          <a:p>
            <a:pPr algn="justLow"/>
            <a:r>
              <a:rPr lang="ar-EG" sz="2800" b="1" dirty="0" smtClean="0">
                <a:solidFill>
                  <a:srgbClr val="002060"/>
                </a:solidFill>
              </a:rPr>
              <a:t>المحافظة علي تراث المملكة الإسلامي والوطني والعربي والتعريف به.</a:t>
            </a:r>
            <a:endParaRPr lang="en-US" sz="2800" b="1" dirty="0" smtClean="0">
              <a:solidFill>
                <a:srgbClr val="002060"/>
              </a:solidFill>
            </a:endParaRPr>
          </a:p>
        </p:txBody>
      </p:sp>
    </p:spTree>
    <p:custDataLst>
      <p:tags r:id="rId1"/>
    </p:custDataLst>
    <p:extLst>
      <p:ext uri="{BB962C8B-B14F-4D97-AF65-F5344CB8AC3E}">
        <p14:creationId xmlns:p14="http://schemas.microsoft.com/office/powerpoint/2010/main" val="1131730487"/>
      </p:ext>
    </p:extLst>
  </p:cSld>
  <p:clrMapOvr>
    <a:masterClrMapping/>
  </p:clrMapOvr>
  <mc:AlternateContent xmlns:mc="http://schemas.openxmlformats.org/markup-compatibility/2006" xmlns:p14="http://schemas.microsoft.com/office/powerpoint/2010/main">
    <mc:Choice Requires="p14">
      <p:transition spd="slow" p14:dur="25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643042" y="530522"/>
            <a:ext cx="3600400" cy="584775"/>
          </a:xfrm>
          <a:prstGeom prst="rect">
            <a:avLst/>
          </a:prstGeom>
          <a:noFill/>
        </p:spPr>
        <p:txBody>
          <a:bodyPr wrap="square" rtlCol="1">
            <a:spAutoFit/>
          </a:bodyPr>
          <a:lstStyle/>
          <a:p>
            <a:pPr algn="ctr"/>
            <a:r>
              <a:rPr lang="ar-EG"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rPr>
              <a:t>نشاط 1</a:t>
            </a:r>
            <a:endParaRPr lang="ar-SA"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endParaRPr>
          </a:p>
        </p:txBody>
      </p:sp>
      <p:sp>
        <p:nvSpPr>
          <p:cNvPr id="7" name="مربع نص 6"/>
          <p:cNvSpPr txBox="1"/>
          <p:nvPr/>
        </p:nvSpPr>
        <p:spPr>
          <a:xfrm>
            <a:off x="5164407" y="2550676"/>
            <a:ext cx="2257516" cy="584775"/>
          </a:xfrm>
          <a:prstGeom prst="rect">
            <a:avLst/>
          </a:prstGeom>
          <a:noFill/>
        </p:spPr>
        <p:txBody>
          <a:bodyPr wrap="square" rtlCol="1">
            <a:spAutoFit/>
          </a:bodyPr>
          <a:lstStyle/>
          <a:p>
            <a:pPr algn="ctr"/>
            <a:r>
              <a:rPr lang="ar-EG"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rPr>
              <a:t>المنطقة الجنوبية</a:t>
            </a:r>
            <a:endParaRPr lang="ar-SA"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endParaRPr>
          </a:p>
        </p:txBody>
      </p:sp>
      <p:sp>
        <p:nvSpPr>
          <p:cNvPr id="8" name="مربع نص 7"/>
          <p:cNvSpPr txBox="1"/>
          <p:nvPr/>
        </p:nvSpPr>
        <p:spPr>
          <a:xfrm>
            <a:off x="585062" y="5443518"/>
            <a:ext cx="2257516" cy="584775"/>
          </a:xfrm>
          <a:prstGeom prst="rect">
            <a:avLst/>
          </a:prstGeom>
          <a:noFill/>
        </p:spPr>
        <p:txBody>
          <a:bodyPr wrap="square" rtlCol="1">
            <a:spAutoFit/>
          </a:bodyPr>
          <a:lstStyle/>
          <a:p>
            <a:pPr algn="ctr"/>
            <a:r>
              <a:rPr lang="ar-EG"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rPr>
              <a:t>المنطقة الشمالية</a:t>
            </a:r>
            <a:endParaRPr lang="ar-SA"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endParaRPr>
          </a:p>
        </p:txBody>
      </p:sp>
      <p:sp>
        <p:nvSpPr>
          <p:cNvPr id="9" name="مربع نص 8"/>
          <p:cNvSpPr txBox="1"/>
          <p:nvPr/>
        </p:nvSpPr>
        <p:spPr>
          <a:xfrm>
            <a:off x="3850023" y="3693684"/>
            <a:ext cx="2257516" cy="584775"/>
          </a:xfrm>
          <a:prstGeom prst="rect">
            <a:avLst/>
          </a:prstGeom>
          <a:noFill/>
        </p:spPr>
        <p:txBody>
          <a:bodyPr wrap="square" rtlCol="1">
            <a:spAutoFit/>
          </a:bodyPr>
          <a:lstStyle/>
          <a:p>
            <a:pPr algn="ctr"/>
            <a:r>
              <a:rPr lang="ar-EG"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rPr>
              <a:t>المنطقة الغربية</a:t>
            </a:r>
            <a:endParaRPr lang="ar-SA"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endParaRPr>
          </a:p>
        </p:txBody>
      </p:sp>
      <p:sp>
        <p:nvSpPr>
          <p:cNvPr id="10" name="مربع نص 9"/>
          <p:cNvSpPr txBox="1"/>
          <p:nvPr/>
        </p:nvSpPr>
        <p:spPr>
          <a:xfrm>
            <a:off x="6707543" y="3693684"/>
            <a:ext cx="2257516" cy="584775"/>
          </a:xfrm>
          <a:prstGeom prst="rect">
            <a:avLst/>
          </a:prstGeom>
          <a:noFill/>
        </p:spPr>
        <p:txBody>
          <a:bodyPr wrap="square" rtlCol="1">
            <a:spAutoFit/>
          </a:bodyPr>
          <a:lstStyle/>
          <a:p>
            <a:pPr algn="ctr"/>
            <a:r>
              <a:rPr lang="ar-EG"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rPr>
              <a:t>المنطقة الوسطى</a:t>
            </a:r>
            <a:endParaRPr lang="ar-SA"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endParaRPr>
          </a:p>
        </p:txBody>
      </p:sp>
      <p:sp>
        <p:nvSpPr>
          <p:cNvPr id="11" name="مربع نص 10"/>
          <p:cNvSpPr txBox="1"/>
          <p:nvPr/>
        </p:nvSpPr>
        <p:spPr>
          <a:xfrm>
            <a:off x="5207345" y="4765254"/>
            <a:ext cx="2257516" cy="584775"/>
          </a:xfrm>
          <a:prstGeom prst="rect">
            <a:avLst/>
          </a:prstGeom>
          <a:noFill/>
        </p:spPr>
        <p:txBody>
          <a:bodyPr wrap="square" rtlCol="1">
            <a:spAutoFit/>
          </a:bodyPr>
          <a:lstStyle/>
          <a:p>
            <a:pPr algn="ctr"/>
            <a:r>
              <a:rPr lang="ar-EG"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rPr>
              <a:t>المنطقة الشرقية</a:t>
            </a:r>
            <a:endParaRPr lang="ar-SA"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5103" y="1132222"/>
            <a:ext cx="762000"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0023" y="1751347"/>
            <a:ext cx="1128758" cy="1744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01116" y="1708918"/>
            <a:ext cx="1342884" cy="2035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64590" y="4299390"/>
            <a:ext cx="1307699" cy="195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50023" y="4414703"/>
            <a:ext cx="1204186" cy="1912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371" y="1970392"/>
            <a:ext cx="2810381" cy="3473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31087676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ipe(down)">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027"/>
                                        </p:tgtEl>
                                        <p:attrNameLst>
                                          <p:attrName>style.visibility</p:attrName>
                                        </p:attrNameLst>
                                      </p:cBhvr>
                                      <p:to>
                                        <p:strVal val="visible"/>
                                      </p:to>
                                    </p:set>
                                    <p:animEffect transition="in" filter="fade">
                                      <p:cBhvr>
                                        <p:cTn id="27" dur="1000"/>
                                        <p:tgtEl>
                                          <p:spTgt spid="1027"/>
                                        </p:tgtEl>
                                      </p:cBhvr>
                                    </p:animEffect>
                                    <p:anim calcmode="lin" valueType="num">
                                      <p:cBhvr>
                                        <p:cTn id="28" dur="1000" fill="hold"/>
                                        <p:tgtEl>
                                          <p:spTgt spid="1027"/>
                                        </p:tgtEl>
                                        <p:attrNameLst>
                                          <p:attrName>ppt_x</p:attrName>
                                        </p:attrNameLst>
                                      </p:cBhvr>
                                      <p:tavLst>
                                        <p:tav tm="0">
                                          <p:val>
                                            <p:strVal val="#ppt_x"/>
                                          </p:val>
                                        </p:tav>
                                        <p:tav tm="100000">
                                          <p:val>
                                            <p:strVal val="#ppt_x"/>
                                          </p:val>
                                        </p:tav>
                                      </p:tavLst>
                                    </p:anim>
                                    <p:anim calcmode="lin" valueType="num">
                                      <p:cBhvr>
                                        <p:cTn id="29"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1028"/>
                                        </p:tgtEl>
                                        <p:attrNameLst>
                                          <p:attrName>style.visibility</p:attrName>
                                        </p:attrNameLst>
                                      </p:cBhvr>
                                      <p:to>
                                        <p:strVal val="visible"/>
                                      </p:to>
                                    </p:set>
                                    <p:animEffect transition="in" filter="barn(inVertical)">
                                      <p:cBhvr>
                                        <p:cTn id="44" dur="500"/>
                                        <p:tgtEl>
                                          <p:spTgt spid="1028"/>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1029"/>
                                        </p:tgtEl>
                                        <p:attrNameLst>
                                          <p:attrName>style.visibility</p:attrName>
                                        </p:attrNameLst>
                                      </p:cBhvr>
                                      <p:to>
                                        <p:strVal val="visible"/>
                                      </p:to>
                                    </p:set>
                                    <p:animEffect transition="in" filter="barn(inVertical)">
                                      <p:cBhvr>
                                        <p:cTn id="54" dur="500"/>
                                        <p:tgtEl>
                                          <p:spTgt spid="1029"/>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1030"/>
                                        </p:tgtEl>
                                        <p:attrNameLst>
                                          <p:attrName>style.visibility</p:attrName>
                                        </p:attrNameLst>
                                      </p:cBhvr>
                                      <p:to>
                                        <p:strVal val="visible"/>
                                      </p:to>
                                    </p:set>
                                    <p:animEffect transition="in" filter="wipe(down)">
                                      <p:cBhvr>
                                        <p:cTn id="59"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345624" y="1628800"/>
            <a:ext cx="7740352" cy="2862322"/>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SA" sz="3600" b="1" cap="all" dirty="0">
                <a:ln w="0"/>
                <a:solidFill>
                  <a:schemeClr val="accent6">
                    <a:lumMod val="75000"/>
                  </a:schemeClr>
                </a:solidFill>
                <a:effectLst>
                  <a:reflection blurRad="12700" stA="50000" endPos="50000" dist="5000" dir="5400000" sy="-100000" rotWithShape="0"/>
                </a:effectLst>
              </a:rPr>
              <a:t>من حولنا</a:t>
            </a:r>
            <a:endParaRPr lang="en-US" sz="3600" b="1" cap="all" dirty="0">
              <a:ln w="0"/>
              <a:solidFill>
                <a:schemeClr val="accent6">
                  <a:lumMod val="75000"/>
                </a:schemeClr>
              </a:solidFill>
              <a:effectLst>
                <a:reflection blurRad="12700" stA="50000" endPos="50000" dist="5000" dir="5400000" sy="-100000" rotWithShape="0"/>
              </a:effectLst>
            </a:endParaRPr>
          </a:p>
          <a:p>
            <a:pPr algn="justLow"/>
            <a:r>
              <a:rPr lang="ar-SA"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تُقيم الشؤون الثقافية بالحرس الوطني مهرجان الجنادرية سنويًّا؛ لإحياء تراثنا الشعبي، فاحرصي على زيارته؛ لتتعرفي على زي مناطق مملكتنا الحبيبة</a:t>
            </a:r>
            <a:r>
              <a:rPr lang="ar-SA"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مربع نص 5"/>
          <p:cNvSpPr txBox="1"/>
          <p:nvPr/>
        </p:nvSpPr>
        <p:spPr>
          <a:xfrm>
            <a:off x="1643042" y="530522"/>
            <a:ext cx="3600400" cy="584775"/>
          </a:xfrm>
          <a:prstGeom prst="rect">
            <a:avLst/>
          </a:prstGeom>
          <a:noFill/>
        </p:spPr>
        <p:txBody>
          <a:bodyPr wrap="square" rtlCol="1">
            <a:spAutoFit/>
          </a:bodyPr>
          <a:lstStyle/>
          <a:p>
            <a:pPr algn="ctr"/>
            <a:r>
              <a:rPr lang="ar-EG"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rPr>
              <a:t>الشرح</a:t>
            </a:r>
            <a:endParaRPr lang="ar-SA"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endParaRPr>
          </a:p>
        </p:txBody>
      </p:sp>
    </p:spTree>
    <p:custDataLst>
      <p:tags r:id="rId1"/>
    </p:custDataLst>
    <p:extLst>
      <p:ext uri="{BB962C8B-B14F-4D97-AF65-F5344CB8AC3E}">
        <p14:creationId xmlns:p14="http://schemas.microsoft.com/office/powerpoint/2010/main" val="143682031"/>
      </p:ext>
    </p:extLst>
  </p:cSld>
  <p:clrMapOvr>
    <a:masterClrMapping/>
  </p:clrMapOvr>
  <mc:AlternateContent xmlns:mc="http://schemas.openxmlformats.org/markup-compatibility/2006" xmlns:p14="http://schemas.microsoft.com/office/powerpoint/2010/main">
    <mc:Choice Requires="p14">
      <p:transition spd="slow" p14:dur="25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643042" y="530522"/>
            <a:ext cx="3600400" cy="584775"/>
          </a:xfrm>
          <a:prstGeom prst="rect">
            <a:avLst/>
          </a:prstGeom>
          <a:noFill/>
        </p:spPr>
        <p:txBody>
          <a:bodyPr wrap="square" rtlCol="1">
            <a:spAutoFit/>
          </a:bodyPr>
          <a:lstStyle/>
          <a:p>
            <a:pPr algn="ctr"/>
            <a:r>
              <a:rPr lang="ar-EG"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rPr>
              <a:t>نشاط</a:t>
            </a:r>
            <a:endParaRPr lang="ar-SA"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endParaRPr>
          </a:p>
        </p:txBody>
      </p:sp>
      <p:sp>
        <p:nvSpPr>
          <p:cNvPr id="7" name="مستطيل 6"/>
          <p:cNvSpPr/>
          <p:nvPr/>
        </p:nvSpPr>
        <p:spPr>
          <a:xfrm>
            <a:off x="500034" y="1857364"/>
            <a:ext cx="8143900" cy="954107"/>
          </a:xfrm>
          <a:prstGeom prst="rect">
            <a:avLst/>
          </a:prstGeom>
        </p:spPr>
        <p:txBody>
          <a:bodyPr wrap="square">
            <a:spAutoFit/>
          </a:bodyPr>
          <a:lstStyle/>
          <a:p>
            <a:pPr algn="justLow"/>
            <a:r>
              <a:rPr lang="ar-EG" sz="2800" b="1" dirty="0" smtClean="0">
                <a:solidFill>
                  <a:srgbClr val="C00000"/>
                </a:solidFill>
              </a:rPr>
              <a:t>- ألصقي صورة </a:t>
            </a:r>
            <a:r>
              <a:rPr lang="ar-EG" sz="2800" b="1" dirty="0" err="1" smtClean="0">
                <a:solidFill>
                  <a:srgbClr val="C00000"/>
                </a:solidFill>
              </a:rPr>
              <a:t>لزي</a:t>
            </a:r>
            <a:r>
              <a:rPr lang="ar-EG" sz="2800" b="1" dirty="0" smtClean="0">
                <a:solidFill>
                  <a:srgbClr val="C00000"/>
                </a:solidFill>
              </a:rPr>
              <a:t> منطقتك، وتكلمي عنه في حدود سطرين معبرة عن افتخارك </a:t>
            </a:r>
            <a:r>
              <a:rPr lang="ar-EG" sz="2800" b="1" dirty="0" err="1" smtClean="0">
                <a:solidFill>
                  <a:srgbClr val="C00000"/>
                </a:solidFill>
              </a:rPr>
              <a:t>به</a:t>
            </a:r>
            <a:r>
              <a:rPr lang="ar-EG" sz="2800" b="1" dirty="0" smtClean="0">
                <a:solidFill>
                  <a:srgbClr val="C00000"/>
                </a:solidFill>
              </a:rPr>
              <a:t> .</a:t>
            </a:r>
            <a:endParaRPr lang="en-US" sz="2800" b="1" dirty="0" smtClean="0">
              <a:solidFill>
                <a:srgbClr val="C00000"/>
              </a:solidFill>
            </a:endParaRPr>
          </a:p>
        </p:txBody>
      </p:sp>
      <p:sp>
        <p:nvSpPr>
          <p:cNvPr id="8" name="مستطيل 7"/>
          <p:cNvSpPr/>
          <p:nvPr/>
        </p:nvSpPr>
        <p:spPr>
          <a:xfrm>
            <a:off x="571472" y="3256192"/>
            <a:ext cx="6072198" cy="954107"/>
          </a:xfrm>
          <a:prstGeom prst="rect">
            <a:avLst/>
          </a:prstGeom>
        </p:spPr>
        <p:txBody>
          <a:bodyPr wrap="square">
            <a:spAutoFit/>
          </a:bodyPr>
          <a:lstStyle/>
          <a:p>
            <a:pPr algn="justLow"/>
            <a:r>
              <a:rPr lang="ar-SA" sz="2800" b="1" dirty="0" smtClean="0">
                <a:solidFill>
                  <a:srgbClr val="002060"/>
                </a:solidFill>
              </a:rPr>
              <a:t>انه زي افتخر به لأنه محتشم ولا </a:t>
            </a:r>
            <a:r>
              <a:rPr lang="ar-SA" sz="2800" b="1" dirty="0" err="1" smtClean="0">
                <a:solidFill>
                  <a:srgbClr val="002060"/>
                </a:solidFill>
              </a:rPr>
              <a:t>يتعدي</a:t>
            </a:r>
            <a:r>
              <a:rPr lang="ar-SA" sz="2800" b="1" dirty="0" smtClean="0">
                <a:solidFill>
                  <a:srgbClr val="002060"/>
                </a:solidFill>
              </a:rPr>
              <a:t> حدود الأخلاق كما انه ممتاز في التصميم والجمال.</a:t>
            </a:r>
            <a:endParaRPr lang="en-US" sz="2800" b="1" dirty="0" smtClean="0">
              <a:solidFill>
                <a:srgbClr val="002060"/>
              </a:solidFill>
            </a:endParaRPr>
          </a:p>
        </p:txBody>
      </p:sp>
      <p:sp>
        <p:nvSpPr>
          <p:cNvPr id="9" name="مستطيل مستدير الزوايا 8"/>
          <p:cNvSpPr/>
          <p:nvPr/>
        </p:nvSpPr>
        <p:spPr>
          <a:xfrm>
            <a:off x="6786578" y="3071810"/>
            <a:ext cx="1785950" cy="23574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2" name="صورة 1"/>
          <p:cNvPicPr>
            <a:picLocks noChangeAspect="1"/>
          </p:cNvPicPr>
          <p:nvPr/>
        </p:nvPicPr>
        <p:blipFill>
          <a:blip r:embed="rId3"/>
          <a:stretch>
            <a:fillRect/>
          </a:stretch>
        </p:blipFill>
        <p:spPr>
          <a:xfrm>
            <a:off x="6786578" y="3071810"/>
            <a:ext cx="1785950" cy="2357453"/>
          </a:xfrm>
          <a:prstGeom prst="rect">
            <a:avLst/>
          </a:prstGeom>
        </p:spPr>
      </p:pic>
    </p:spTree>
    <p:custDataLst>
      <p:tags r:id="rId1"/>
    </p:custDataLst>
    <p:extLst>
      <p:ext uri="{BB962C8B-B14F-4D97-AF65-F5344CB8AC3E}">
        <p14:creationId xmlns:p14="http://schemas.microsoft.com/office/powerpoint/2010/main" val="201059303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373266" y="1412776"/>
            <a:ext cx="7740352" cy="1200329"/>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EG" sz="3600" dirty="0" smtClean="0">
                <a:solidFill>
                  <a:schemeClr val="accent6">
                    <a:lumMod val="75000"/>
                  </a:schemeClr>
                </a:solidFill>
              </a:rPr>
              <a:t>الاعتزاز بالزي الوطني والافتخار به من الانتماء للوطن.</a:t>
            </a:r>
            <a:endParaRPr lang="en-US" sz="3600" dirty="0"/>
          </a:p>
        </p:txBody>
      </p:sp>
      <p:sp>
        <p:nvSpPr>
          <p:cNvPr id="6" name="مربع نص 5"/>
          <p:cNvSpPr txBox="1"/>
          <p:nvPr/>
        </p:nvSpPr>
        <p:spPr>
          <a:xfrm>
            <a:off x="1643042" y="530522"/>
            <a:ext cx="3600400" cy="584775"/>
          </a:xfrm>
          <a:prstGeom prst="rect">
            <a:avLst/>
          </a:prstGeom>
          <a:noFill/>
        </p:spPr>
        <p:txBody>
          <a:bodyPr wrap="square" rtlCol="1">
            <a:spAutoFit/>
          </a:bodyPr>
          <a:lstStyle/>
          <a:p>
            <a:pPr algn="ctr"/>
            <a:r>
              <a:rPr lang="ar-EG"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rPr>
              <a:t>الشرح</a:t>
            </a:r>
            <a:endParaRPr lang="ar-SA" sz="3200" b="1" dirty="0" smtClean="0">
              <a:ln>
                <a:solidFill>
                  <a:srgbClr val="F2D350"/>
                </a:solidFill>
              </a:ln>
              <a:solidFill>
                <a:srgbClr val="F2D350"/>
              </a:solidFill>
              <a:latin typeface="Traditional Arabic" panose="02020603050405020304" pitchFamily="18" charset="-78"/>
              <a:cs typeface="Traditional Arabic" panose="02020603050405020304" pitchFamily="18" charset="-78"/>
            </a:endParaRPr>
          </a:p>
        </p:txBody>
      </p:sp>
    </p:spTree>
    <p:custDataLst>
      <p:tags r:id="rId1"/>
    </p:custDataLst>
    <p:extLst>
      <p:ext uri="{BB962C8B-B14F-4D97-AF65-F5344CB8AC3E}">
        <p14:creationId xmlns:p14="http://schemas.microsoft.com/office/powerpoint/2010/main" val="3835356051"/>
      </p:ext>
    </p:extLst>
  </p:cSld>
  <p:clrMapOvr>
    <a:masterClrMapping/>
  </p:clrMapOvr>
  <mc:AlternateContent xmlns:mc="http://schemas.openxmlformats.org/markup-compatibility/2006" xmlns:p14="http://schemas.microsoft.com/office/powerpoint/2010/main">
    <mc:Choice Requires="p14">
      <p:transition spd="slow" p14:dur="25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94"/>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تصميم مخصص">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1165</TotalTime>
  <Words>892</Words>
  <Application>Microsoft Office PowerPoint</Application>
  <PresentationFormat>عرض على الشاشة (3:4)‏</PresentationFormat>
  <Paragraphs>127</Paragraphs>
  <Slides>23</Slides>
  <Notes>8</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23</vt:i4>
      </vt:variant>
    </vt:vector>
  </HeadingPairs>
  <TitlesOfParts>
    <vt:vector size="30" baseType="lpstr">
      <vt:lpstr>Arial</vt:lpstr>
      <vt:lpstr>Calibri</vt:lpstr>
      <vt:lpstr>Droid Arabic Naskh</vt:lpstr>
      <vt:lpstr>Times New Roman</vt:lpstr>
      <vt:lpstr>Traditional Arabic</vt:lpstr>
      <vt:lpstr>Wingdings 2</vt:lpstr>
      <vt:lpstr>تصميم مخصص</vt:lpstr>
      <vt:lpstr>الوحدة الثالثة (ملابسي)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NORALMOALEM</dc:creator>
  <cp:lastModifiedBy>Al-Noor</cp:lastModifiedBy>
  <cp:revision>126</cp:revision>
  <dcterms:created xsi:type="dcterms:W3CDTF">2015-03-17T18:44:23Z</dcterms:created>
  <dcterms:modified xsi:type="dcterms:W3CDTF">2019-08-09T11:23:50Z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DA8001F7-B120-4E2B-ADD3-331C2177BC2B</vt:lpwstr>
  </property>
  <property fmtid="{D5CDD505-2E9C-101B-9397-08002B2CF9AE}" pid="3" name="ArticulatePath">
    <vt:lpwstr>كامل</vt:lpwstr>
  </property>
</Properties>
</file>