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6" r:id="rId6"/>
    <p:sldId id="258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979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851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19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380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313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571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480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95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454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159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206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FAB03-2920-43C8-8499-8E1ED9B16301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371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\Desktop\&#1608;&#1581;&#1583;&#1575;&#1578;%20&#1575;&#1604;&#1601;&#1589;&#1604;%20&#1575;&#1604;&#1571;&#1608;&#1604;%20&#1604;&#1593;&#1575;&#1605;%201441\&#1608;&#1581;&#1583;&#1577;%20&#1589;&#1581;&#1578;&#1610;%20&#1608;&#1576;&#1610;&#1574;&#1578;&#1610;\&#1605;&#1583;&#1582;&#1604;%20&#1575;&#1604;&#1608;&#1581;&#1583;&#1577;%20&#1608;&#1575;&#1604;&#1605;&#1588;&#1585;&#1608;&#1593;%20%202\&#1606;&#1592;&#1575;&#1601;&#1577;%20&#1575;&#1604;&#1605;&#1583;&#1585;&#1587;&#1577;%20-%20&#1605;&#1608;&#1602;&#1593;%20&#1576;&#1606;&#1610;&#1606;%20&#1608;%20&#1576;&#1606;&#1575;&#1578;%20&#1605;&#1606;%20&#1573;&#1587;&#1604;&#1575;&#1605;%20%20&#1608;&#1610;&#1576;.web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o-cnC9B-RG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81457" cy="6552728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482328" y="1803355"/>
            <a:ext cx="613180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600" b="1" dirty="0" smtClean="0">
                <a:solidFill>
                  <a:schemeClr val="accent6">
                    <a:lumMod val="50000"/>
                  </a:schemeClr>
                </a:solidFill>
              </a:rPr>
              <a:t>لــغـــتـــي الجميلة</a:t>
            </a:r>
          </a:p>
          <a:p>
            <a:pPr algn="ctr" rtl="1"/>
            <a:r>
              <a:rPr lang="ar-SA" sz="6600" b="1" dirty="0" smtClean="0">
                <a:solidFill>
                  <a:schemeClr val="accent6">
                    <a:lumMod val="50000"/>
                  </a:schemeClr>
                </a:solidFill>
              </a:rPr>
              <a:t>الصف </a:t>
            </a:r>
            <a:r>
              <a:rPr lang="ar-SA" sz="6600" b="1" dirty="0" smtClean="0">
                <a:solidFill>
                  <a:schemeClr val="accent6">
                    <a:lumMod val="50000"/>
                  </a:schemeClr>
                </a:solidFill>
              </a:rPr>
              <a:t>الرابع </a:t>
            </a:r>
            <a:r>
              <a:rPr lang="ar-SA" sz="6600" b="1" dirty="0" err="1" smtClean="0">
                <a:solidFill>
                  <a:schemeClr val="accent6">
                    <a:lumMod val="50000"/>
                  </a:schemeClr>
                </a:solidFill>
              </a:rPr>
              <a:t>الإبتدائي</a:t>
            </a:r>
            <a:endParaRPr lang="ar-SA" sz="6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rtl="1"/>
            <a:r>
              <a:rPr lang="ar-SA" sz="6600" b="1" dirty="0" smtClean="0">
                <a:solidFill>
                  <a:schemeClr val="accent6">
                    <a:lumMod val="50000"/>
                  </a:schemeClr>
                </a:solidFill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18849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424936" cy="612068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21868"/>
            <a:ext cx="2088232" cy="208823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17307"/>
            <a:ext cx="5196613" cy="5832648"/>
          </a:xfrm>
          <a:prstGeom prst="rect">
            <a:avLst/>
          </a:prstGeom>
        </p:spPr>
      </p:pic>
      <p:sp>
        <p:nvSpPr>
          <p:cNvPr id="8" name="وسيلة شرح على شكل سحابة 7"/>
          <p:cNvSpPr/>
          <p:nvPr/>
        </p:nvSpPr>
        <p:spPr>
          <a:xfrm>
            <a:off x="498961" y="417307"/>
            <a:ext cx="2088232" cy="1584176"/>
          </a:xfrm>
          <a:prstGeom prst="cloudCallout">
            <a:avLst>
              <a:gd name="adj1" fmla="val 23651"/>
              <a:gd name="adj2" fmla="val 863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معاهدتي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777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6009536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2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81457" cy="6552728"/>
          </a:xfrm>
          <a:prstGeom prst="rect">
            <a:avLst/>
          </a:prstGeom>
        </p:spPr>
      </p:pic>
      <p:sp>
        <p:nvSpPr>
          <p:cNvPr id="7" name="زر إجراء: صوت 6">
            <a:hlinkClick r:id="rId3" action="ppaction://hlinkfile" highlightClick="1"/>
          </p:cNvPr>
          <p:cNvSpPr/>
          <p:nvPr/>
        </p:nvSpPr>
        <p:spPr>
          <a:xfrm>
            <a:off x="2123728" y="1889212"/>
            <a:ext cx="1416392" cy="1512168"/>
          </a:xfrm>
          <a:prstGeom prst="actionButtonSou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3519160" y="3762328"/>
            <a:ext cx="3006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https://youtu.be/o-cnC9B-RGI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023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exclusive-school-for-gir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00" y="340283"/>
            <a:ext cx="8284719" cy="6103934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5" name="وسيلة شرح على شكل سحابة 4"/>
          <p:cNvSpPr/>
          <p:nvPr/>
        </p:nvSpPr>
        <p:spPr>
          <a:xfrm>
            <a:off x="6783979" y="675465"/>
            <a:ext cx="1857388" cy="1928826"/>
          </a:xfrm>
          <a:prstGeom prst="cloudCallout">
            <a:avLst>
              <a:gd name="adj1" fmla="val 10815"/>
              <a:gd name="adj2" fmla="val 67015"/>
            </a:avLst>
          </a:prstGeom>
          <a:solidFill>
            <a:srgbClr val="FFFF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وسيلة شرح بيضاوية 5"/>
          <p:cNvSpPr/>
          <p:nvPr/>
        </p:nvSpPr>
        <p:spPr>
          <a:xfrm>
            <a:off x="5286380" y="610546"/>
            <a:ext cx="1571636" cy="1857388"/>
          </a:xfrm>
          <a:prstGeom prst="wedgeEllipseCallout">
            <a:avLst>
              <a:gd name="adj1" fmla="val -16677"/>
              <a:gd name="adj2" fmla="val 82427"/>
            </a:avLst>
          </a:prstGeom>
          <a:solidFill>
            <a:srgbClr val="88FCD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وسيلة شرح بيضاوية 6"/>
          <p:cNvSpPr/>
          <p:nvPr/>
        </p:nvSpPr>
        <p:spPr>
          <a:xfrm>
            <a:off x="2286000" y="998538"/>
            <a:ext cx="1428750" cy="1428750"/>
          </a:xfrm>
          <a:prstGeom prst="wedgeEllipseCallout">
            <a:avLst>
              <a:gd name="adj1" fmla="val 26786"/>
              <a:gd name="adj2" fmla="val 85357"/>
            </a:avLst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6997700" y="1065213"/>
            <a:ext cx="1428750" cy="8636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التحلي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بالأخلاق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الفاضلة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500694" y="1037414"/>
            <a:ext cx="114300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الحفاظ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على الهدوء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والانضباط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داخل الفصل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419350" y="1244600"/>
            <a:ext cx="1143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العمل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بروح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الفريق</a:t>
            </a:r>
            <a:r>
              <a:rPr lang="ar-SA" sz="2400" b="1" dirty="0">
                <a:latin typeface="+mn-lt"/>
                <a:cs typeface="+mn-cs"/>
              </a:rPr>
              <a:t> </a:t>
            </a:r>
            <a:endParaRPr lang="en-US" sz="2400" b="1" dirty="0">
              <a:latin typeface="+mn-lt"/>
              <a:cs typeface="+mn-cs"/>
            </a:endParaRPr>
          </a:p>
        </p:txBody>
      </p:sp>
      <p:sp>
        <p:nvSpPr>
          <p:cNvPr id="11" name="وسيلة شرح على شكل سحابة 10"/>
          <p:cNvSpPr/>
          <p:nvPr/>
        </p:nvSpPr>
        <p:spPr>
          <a:xfrm>
            <a:off x="3893323" y="936601"/>
            <a:ext cx="1214446" cy="1928826"/>
          </a:xfrm>
          <a:prstGeom prst="cloudCallout">
            <a:avLst>
              <a:gd name="adj1" fmla="val 15021"/>
              <a:gd name="adj2" fmla="val 62500"/>
            </a:avLst>
          </a:prstGeom>
          <a:solidFill>
            <a:srgbClr val="F9636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2211388" y="114300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الاستماع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الجيد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والإنصات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1847978" y="5141426"/>
            <a:ext cx="5715040" cy="1214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48945"/>
              </a:avLst>
            </a:prstTxWarp>
          </a:bodyPr>
          <a:lstStyle/>
          <a:p>
            <a:pPr algn="ctr" rtl="0">
              <a:defRPr/>
            </a:pPr>
            <a:r>
              <a:rPr lang="ar-SA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تم الاتفاق </a:t>
            </a:r>
          </a:p>
          <a:p>
            <a:pPr algn="ctr" rtl="0">
              <a:defRPr/>
            </a:pPr>
            <a:r>
              <a:rPr lang="ar-SA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بين معلمة لغتي الجميلة </a:t>
            </a:r>
          </a:p>
          <a:p>
            <a:pPr algn="ctr" rtl="0">
              <a:defRPr/>
            </a:pPr>
            <a:r>
              <a:rPr lang="ar-SA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Arial"/>
                <a:cs typeface="Arial"/>
              </a:rPr>
              <a:t>وطالبات الصف الرابع/ على التالي :</a:t>
            </a:r>
          </a:p>
        </p:txBody>
      </p:sp>
    </p:spTree>
    <p:extLst>
      <p:ext uri="{BB962C8B-B14F-4D97-AF65-F5344CB8AC3E}">
        <p14:creationId xmlns:p14="http://schemas.microsoft.com/office/powerpoint/2010/main" val="21922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H\Desktop\وحدات الفصل الأول لعام 1441\صور جديييييدة\3139-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b="7194"/>
          <a:stretch/>
        </p:blipFill>
        <p:spPr bwMode="auto">
          <a:xfrm>
            <a:off x="195726" y="510270"/>
            <a:ext cx="8676456" cy="609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/>
          <p:cNvGrpSpPr/>
          <p:nvPr/>
        </p:nvGrpSpPr>
        <p:grpSpPr>
          <a:xfrm>
            <a:off x="3131007" y="510270"/>
            <a:ext cx="5507407" cy="739383"/>
            <a:chOff x="0" y="-113229"/>
            <a:chExt cx="7858179" cy="1478766"/>
          </a:xfrm>
        </p:grpSpPr>
        <p:sp>
          <p:nvSpPr>
            <p:cNvPr id="5" name="مستطيل 4"/>
            <p:cNvSpPr/>
            <p:nvPr/>
          </p:nvSpPr>
          <p:spPr>
            <a:xfrm>
              <a:off x="0" y="-113229"/>
              <a:ext cx="7858179" cy="1478766"/>
            </a:xfrm>
            <a:prstGeom prst="rect">
              <a:avLst/>
            </a:prstGeom>
            <a:solidFill>
              <a:srgbClr val="7AFA9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مستطيل 5"/>
            <p:cNvSpPr/>
            <p:nvPr/>
          </p:nvSpPr>
          <p:spPr>
            <a:xfrm>
              <a:off x="0" y="-113229"/>
              <a:ext cx="7858179" cy="1478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spc="50" dirty="0" smtClean="0">
                  <a:ln w="11430"/>
                  <a:solidFill>
                    <a:schemeClr val="tx1"/>
                  </a:solidFill>
                  <a:effectLst/>
                  <a:cs typeface="PT Bold Heading" pitchFamily="2" charset="-78"/>
                </a:rPr>
                <a:t>وحدة صحتي وبيئتي</a:t>
              </a:r>
              <a:endParaRPr lang="ar-SA" sz="3600" b="1" kern="1200" dirty="0">
                <a:solidFill>
                  <a:schemeClr val="tx1"/>
                </a:solidFill>
                <a:effectLst/>
                <a:cs typeface="PT Bold Heading" pitchFamily="2" charset="-78"/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534174" y="1487381"/>
            <a:ext cx="3740949" cy="1185540"/>
            <a:chOff x="3628" y="1365537"/>
            <a:chExt cx="4059548" cy="3105409"/>
          </a:xfrm>
          <a:scene3d>
            <a:camera prst="orthographicFront"/>
            <a:lightRig rig="flat" dir="t"/>
          </a:scene3d>
        </p:grpSpPr>
        <p:sp>
          <p:nvSpPr>
            <p:cNvPr id="8" name="مستطيل 7"/>
            <p:cNvSpPr/>
            <p:nvPr/>
          </p:nvSpPr>
          <p:spPr>
            <a:xfrm>
              <a:off x="3628" y="1365537"/>
              <a:ext cx="4059548" cy="3105409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مستطيل 8"/>
            <p:cNvSpPr/>
            <p:nvPr/>
          </p:nvSpPr>
          <p:spPr>
            <a:xfrm>
              <a:off x="3628" y="1365539"/>
              <a:ext cx="4059548" cy="24289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000" b="1" kern="1200" dirty="0" smtClean="0">
                  <a:cs typeface="PT Bold Heading" pitchFamily="2" charset="-78"/>
                </a:rPr>
                <a:t>مدخل الوحدة</a:t>
              </a:r>
              <a:endParaRPr lang="ar-SA" sz="4000" b="1" kern="1200" dirty="0">
                <a:cs typeface="PT Bold Heading" pitchFamily="2" charset="-78"/>
              </a:endParaRP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4413525" y="1487381"/>
            <a:ext cx="3493822" cy="1185539"/>
            <a:chOff x="4063176" y="1276753"/>
            <a:chExt cx="3791374" cy="3105409"/>
          </a:xfrm>
          <a:scene3d>
            <a:camera prst="orthographicFront"/>
            <a:lightRig rig="flat" dir="t"/>
          </a:scene3d>
        </p:grpSpPr>
        <p:sp>
          <p:nvSpPr>
            <p:cNvPr id="11" name="مستطيل 10"/>
            <p:cNvSpPr/>
            <p:nvPr/>
          </p:nvSpPr>
          <p:spPr>
            <a:xfrm>
              <a:off x="4063176" y="1276753"/>
              <a:ext cx="3791374" cy="3105409"/>
            </a:xfrm>
            <a:prstGeom prst="rect">
              <a:avLst/>
            </a:prstGeom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مستطيل 11"/>
            <p:cNvSpPr/>
            <p:nvPr/>
          </p:nvSpPr>
          <p:spPr>
            <a:xfrm>
              <a:off x="4063176" y="1276753"/>
              <a:ext cx="3791374" cy="3105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kern="1200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PT Bold Heading" pitchFamily="2" charset="-78"/>
                </a:rPr>
                <a:t>الوحدة الأولى</a:t>
              </a:r>
              <a:endParaRPr lang="ar-SA" sz="4400" b="0" kern="1200" dirty="0">
                <a:solidFill>
                  <a:srgbClr val="0070C0"/>
                </a:solidFill>
                <a:cs typeface="PT Bold Heading" pitchFamily="2" charset="-78"/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1658887" y="4467737"/>
            <a:ext cx="5507407" cy="739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ctr" defTabSz="2133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kern="1200" spc="50" dirty="0" smtClean="0">
                <a:ln w="11430"/>
                <a:solidFill>
                  <a:schemeClr val="tx1"/>
                </a:solidFill>
                <a:effectLst/>
                <a:cs typeface="PT Bold Heading" pitchFamily="2" charset="-78"/>
              </a:rPr>
              <a:t>ما المقصود </a:t>
            </a:r>
            <a:r>
              <a:rPr lang="ar-SA" sz="3600" b="1" kern="1200" spc="50" dirty="0" smtClean="0">
                <a:ln w="11430"/>
                <a:solidFill>
                  <a:schemeClr val="tx1"/>
                </a:solidFill>
                <a:effectLst/>
                <a:cs typeface="PT Bold Heading" pitchFamily="2" charset="-78"/>
              </a:rPr>
              <a:t>بالفقرة  </a:t>
            </a:r>
            <a:r>
              <a:rPr lang="ar-SA" sz="3600" b="1" kern="1200" spc="50" dirty="0" smtClean="0">
                <a:ln w="11430"/>
                <a:solidFill>
                  <a:schemeClr val="tx1"/>
                </a:solidFill>
                <a:effectLst/>
                <a:cs typeface="PT Bold Heading" pitchFamily="2" charset="-78"/>
              </a:rPr>
              <a:t>؟</a:t>
            </a:r>
            <a:endParaRPr lang="ar-SA" sz="3600" b="1" kern="1200" dirty="0">
              <a:solidFill>
                <a:schemeClr val="tx1"/>
              </a:solidFill>
              <a:effectLst/>
              <a:cs typeface="PT Bold Heading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533954" y="3233045"/>
            <a:ext cx="41713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استراتيجية شريط الذكريات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12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5045"/>
            <a:ext cx="8568952" cy="6427909"/>
          </a:xfrm>
          <a:prstGeom prst="rect">
            <a:avLst/>
          </a:prstGeom>
        </p:spPr>
      </p:pic>
      <p:pic>
        <p:nvPicPr>
          <p:cNvPr id="4" name="صورة 3" descr="BAB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308" y="908720"/>
            <a:ext cx="3565988" cy="4205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وسيلة شرح على شكل سحابة 4"/>
          <p:cNvSpPr/>
          <p:nvPr/>
        </p:nvSpPr>
        <p:spPr>
          <a:xfrm rot="20184799">
            <a:off x="746495" y="1189808"/>
            <a:ext cx="2902341" cy="2000250"/>
          </a:xfrm>
          <a:prstGeom prst="cloudCallout">
            <a:avLst>
              <a:gd name="adj1" fmla="val 95725"/>
              <a:gd name="adj2" fmla="val 110362"/>
            </a:avLst>
          </a:prstGeom>
          <a:solidFill>
            <a:srgbClr val="D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 smtClean="0"/>
              <a:t>مشروع </a:t>
            </a:r>
            <a:r>
              <a:rPr lang="ar-SA" sz="3600" b="1" dirty="0"/>
              <a:t>الوحدة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059832" y="4437112"/>
            <a:ext cx="5507407" cy="1841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ctr" defTabSz="2133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kern="1200" spc="50" dirty="0" smtClean="0">
                <a:ln w="11430"/>
                <a:solidFill>
                  <a:schemeClr val="tx1"/>
                </a:solidFill>
                <a:effectLst/>
                <a:cs typeface="PT Bold Heading" pitchFamily="2" charset="-78"/>
              </a:rPr>
              <a:t>المشروع : </a:t>
            </a:r>
          </a:p>
          <a:p>
            <a:pPr lvl="0" algn="ctr" defTabSz="2133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spc="50" dirty="0" smtClean="0">
                <a:ln w="11430"/>
                <a:solidFill>
                  <a:schemeClr val="tx1"/>
                </a:solidFill>
                <a:cs typeface="PT Bold Heading" pitchFamily="2" charset="-78"/>
              </a:rPr>
              <a:t>فكرة يطرحها شخص أو أشخاص </a:t>
            </a:r>
            <a:r>
              <a:rPr lang="ar-SA" sz="3600" b="1" spc="50" dirty="0" err="1" smtClean="0">
                <a:ln w="11430"/>
                <a:solidFill>
                  <a:schemeClr val="tx1"/>
                </a:solidFill>
                <a:cs typeface="PT Bold Heading" pitchFamily="2" charset="-78"/>
              </a:rPr>
              <a:t>لتنفيد</a:t>
            </a:r>
            <a:r>
              <a:rPr lang="ar-SA" sz="3600" b="1" spc="50" dirty="0" smtClean="0">
                <a:ln w="11430"/>
                <a:solidFill>
                  <a:schemeClr val="tx1"/>
                </a:solidFill>
                <a:cs typeface="PT Bold Heading" pitchFamily="2" charset="-78"/>
              </a:rPr>
              <a:t> عمل معين </a:t>
            </a:r>
            <a:endParaRPr lang="ar-SA" sz="3600" b="1" kern="1200" dirty="0">
              <a:solidFill>
                <a:schemeClr val="tx1"/>
              </a:solidFill>
              <a:effectLst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974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93330" y="1916832"/>
            <a:ext cx="8183126" cy="4032448"/>
          </a:xfrm>
          <a:prstGeom prst="snip2DiagRect">
            <a:avLst>
              <a:gd name="adj1" fmla="val 0"/>
              <a:gd name="adj2" fmla="val 2074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rgbClr val="003366"/>
                </a:solidFill>
              </a:rPr>
              <a:t>مشروع الوحدة</a:t>
            </a:r>
          </a:p>
          <a:p>
            <a:pPr algn="r" rtl="1"/>
            <a:r>
              <a:rPr lang="ar-SA" sz="3600" b="1" dirty="0" smtClean="0">
                <a:solidFill>
                  <a:srgbClr val="003366"/>
                </a:solidFill>
              </a:rPr>
              <a:t>أنجزمشروعي معاهدة الحفاظ </a:t>
            </a:r>
            <a:r>
              <a:rPr lang="ar-SA" sz="3600" b="1" dirty="0" smtClean="0">
                <a:solidFill>
                  <a:srgbClr val="003366"/>
                </a:solidFill>
              </a:rPr>
              <a:t>على </a:t>
            </a:r>
            <a:r>
              <a:rPr lang="ar-SA" sz="3600" b="1" dirty="0" smtClean="0">
                <a:solidFill>
                  <a:srgbClr val="003366"/>
                </a:solidFill>
              </a:rPr>
              <a:t>البيئة</a:t>
            </a:r>
          </a:p>
          <a:p>
            <a:pPr algn="ctr" rtl="1"/>
            <a:r>
              <a:rPr lang="ar-SA" sz="3600" b="1" dirty="0" smtClean="0">
                <a:solidFill>
                  <a:srgbClr val="003366"/>
                </a:solidFill>
              </a:rPr>
              <a:t>ساعد ابنك/ ابنتك </a:t>
            </a:r>
            <a:r>
              <a:rPr lang="ar-SA" sz="3600" b="1" dirty="0" smtClean="0">
                <a:solidFill>
                  <a:srgbClr val="003366"/>
                </a:solidFill>
              </a:rPr>
              <a:t>على </a:t>
            </a:r>
            <a:r>
              <a:rPr lang="ar-SA" sz="3600" b="1" dirty="0" smtClean="0">
                <a:solidFill>
                  <a:srgbClr val="003366"/>
                </a:solidFill>
              </a:rPr>
              <a:t>معرفة الطريقة السليمة للتعامل مع البيئة, ليكون صديقا لها, ويشارك أقرانه في تنفيذ المشروع المطلوب </a:t>
            </a:r>
            <a:r>
              <a:rPr lang="ar-SA" sz="3600" b="1" dirty="0" smtClean="0">
                <a:solidFill>
                  <a:srgbClr val="003366"/>
                </a:solidFill>
              </a:rPr>
              <a:t>على </a:t>
            </a:r>
            <a:r>
              <a:rPr lang="ar-SA" sz="3600" b="1" dirty="0" smtClean="0">
                <a:solidFill>
                  <a:srgbClr val="003366"/>
                </a:solidFill>
              </a:rPr>
              <a:t>الوجه الأكمل.</a:t>
            </a:r>
            <a:endParaRPr lang="ar-SA" sz="3200" b="1" dirty="0">
              <a:solidFill>
                <a:srgbClr val="003366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93330" y="337335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 smtClean="0">
                <a:solidFill>
                  <a:srgbClr val="CC0066"/>
                </a:solidFill>
              </a:rPr>
              <a:t>نشاط أسري</a:t>
            </a:r>
            <a:endParaRPr lang="en-US" sz="3600" b="1" dirty="0">
              <a:solidFill>
                <a:srgbClr val="CC0066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990247"/>
            <a:ext cx="1104900" cy="111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94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9928"/>
            <a:ext cx="8640960" cy="633670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15568" y="1084567"/>
            <a:ext cx="809869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FF0000"/>
                </a:solidFill>
              </a:rPr>
              <a:t>- أكون مع زملائي في الصف أربع مجموعات متساوية العدد </a:t>
            </a:r>
          </a:p>
          <a:p>
            <a:pPr algn="ctr" rtl="1"/>
            <a:r>
              <a:rPr lang="ar-SA" sz="2800" b="1" dirty="0" smtClean="0">
                <a:solidFill>
                  <a:srgbClr val="FF0000"/>
                </a:solidFill>
              </a:rPr>
              <a:t>وتختار كل مجموعة </a:t>
            </a:r>
            <a:r>
              <a:rPr lang="ar-SA" sz="2800" b="1" dirty="0" smtClean="0">
                <a:solidFill>
                  <a:srgbClr val="FF0000"/>
                </a:solidFill>
              </a:rPr>
              <a:t>أحدي </a:t>
            </a:r>
            <a:r>
              <a:rPr lang="ar-SA" sz="2800" b="1" dirty="0" smtClean="0">
                <a:solidFill>
                  <a:srgbClr val="FF0000"/>
                </a:solidFill>
              </a:rPr>
              <a:t>اللوحات </a:t>
            </a:r>
            <a:r>
              <a:rPr lang="ar-SA" sz="2800" b="1" dirty="0" smtClean="0">
                <a:solidFill>
                  <a:srgbClr val="FF0000"/>
                </a:solidFill>
              </a:rPr>
              <a:t>الآتية :</a:t>
            </a:r>
          </a:p>
          <a:p>
            <a:pPr algn="ctr" rtl="1"/>
            <a:endParaRPr lang="ar-SA" sz="2800" b="1" dirty="0" smtClean="0">
              <a:solidFill>
                <a:srgbClr val="FF0000"/>
              </a:solidFill>
            </a:endParaRPr>
          </a:p>
          <a:p>
            <a:pPr algn="ctr" rtl="1"/>
            <a:r>
              <a:rPr lang="ar-SA" sz="2400" b="1" dirty="0" smtClean="0">
                <a:solidFill>
                  <a:srgbClr val="990099"/>
                </a:solidFill>
              </a:rPr>
              <a:t>1- اللوحة </a:t>
            </a:r>
            <a:r>
              <a:rPr lang="ar-SA" sz="2400" b="1" dirty="0" smtClean="0">
                <a:solidFill>
                  <a:srgbClr val="990099"/>
                </a:solidFill>
              </a:rPr>
              <a:t>الأولى </a:t>
            </a:r>
            <a:r>
              <a:rPr lang="ar-SA" sz="2400" b="1" dirty="0" smtClean="0">
                <a:solidFill>
                  <a:srgbClr val="990099"/>
                </a:solidFill>
              </a:rPr>
              <a:t>: نكتب أكبر عدد ممكن من الأفكار</a:t>
            </a:r>
          </a:p>
          <a:p>
            <a:pPr algn="ctr" rtl="1"/>
            <a:r>
              <a:rPr lang="ar-SA" sz="2400" b="1" dirty="0" smtClean="0">
                <a:solidFill>
                  <a:srgbClr val="990099"/>
                </a:solidFill>
              </a:rPr>
              <a:t> للمحافظة </a:t>
            </a:r>
            <a:r>
              <a:rPr lang="ar-SA" sz="2400" b="1" dirty="0" smtClean="0">
                <a:solidFill>
                  <a:srgbClr val="990099"/>
                </a:solidFill>
              </a:rPr>
              <a:t>على </a:t>
            </a:r>
            <a:r>
              <a:rPr lang="ar-SA" sz="2400" b="1" dirty="0" smtClean="0">
                <a:solidFill>
                  <a:srgbClr val="990099"/>
                </a:solidFill>
              </a:rPr>
              <a:t>بيئة صفي.</a:t>
            </a:r>
          </a:p>
          <a:p>
            <a:pPr algn="ctr" rtl="1"/>
            <a:r>
              <a:rPr lang="ar-SA" sz="2400" b="1" dirty="0" smtClean="0">
                <a:solidFill>
                  <a:srgbClr val="990099"/>
                </a:solidFill>
              </a:rPr>
              <a:t>2- اللوحة الثانية: نكتب أكبر عدد ممكن من الأفكار للمحافظة </a:t>
            </a:r>
            <a:r>
              <a:rPr lang="ar-SA" sz="2400" b="1" dirty="0" smtClean="0">
                <a:solidFill>
                  <a:srgbClr val="990099"/>
                </a:solidFill>
              </a:rPr>
              <a:t>على </a:t>
            </a:r>
            <a:r>
              <a:rPr lang="ar-SA" sz="2400" b="1" dirty="0" smtClean="0">
                <a:solidFill>
                  <a:srgbClr val="990099"/>
                </a:solidFill>
              </a:rPr>
              <a:t>بيئة مدرستي.</a:t>
            </a:r>
          </a:p>
          <a:p>
            <a:pPr algn="ctr" rtl="1"/>
            <a:r>
              <a:rPr lang="ar-SA" sz="2400" b="1" dirty="0" smtClean="0">
                <a:solidFill>
                  <a:srgbClr val="990099"/>
                </a:solidFill>
              </a:rPr>
              <a:t>3- اللوحة الثالثة: نكتب أكبر عدد ممكن من الأفكار للمحافظة </a:t>
            </a:r>
            <a:r>
              <a:rPr lang="ar-SA" sz="2400" b="1" dirty="0" smtClean="0">
                <a:solidFill>
                  <a:srgbClr val="990099"/>
                </a:solidFill>
              </a:rPr>
              <a:t>على </a:t>
            </a:r>
            <a:r>
              <a:rPr lang="ar-SA" sz="2400" b="1" dirty="0" smtClean="0">
                <a:solidFill>
                  <a:srgbClr val="990099"/>
                </a:solidFill>
              </a:rPr>
              <a:t>بيئة منزلي.</a:t>
            </a:r>
          </a:p>
          <a:p>
            <a:pPr algn="ctr" rtl="1"/>
            <a:r>
              <a:rPr lang="ar-SA" sz="2400" b="1" dirty="0" smtClean="0">
                <a:solidFill>
                  <a:srgbClr val="990099"/>
                </a:solidFill>
              </a:rPr>
              <a:t>4- اللوحة الرابعة: نكتب أكبر عدد ممكن من الأفكار للمحافظة </a:t>
            </a:r>
            <a:r>
              <a:rPr lang="ar-SA" sz="2400" b="1" dirty="0" smtClean="0">
                <a:solidFill>
                  <a:srgbClr val="990099"/>
                </a:solidFill>
              </a:rPr>
              <a:t>على </a:t>
            </a:r>
            <a:r>
              <a:rPr lang="ar-SA" sz="2400" b="1" dirty="0" smtClean="0">
                <a:solidFill>
                  <a:srgbClr val="990099"/>
                </a:solidFill>
              </a:rPr>
              <a:t>بيئة مدينتي.</a:t>
            </a:r>
          </a:p>
          <a:p>
            <a:pPr algn="ctr" rtl="1"/>
            <a:r>
              <a:rPr lang="ar-SA" sz="2400" b="1" dirty="0" smtClean="0">
                <a:solidFill>
                  <a:srgbClr val="990099"/>
                </a:solidFill>
              </a:rPr>
              <a:t>- يقوم كل عضو في المجموعة بكتابة أفكار حول موضوع اللوحة التي اختيرت.</a:t>
            </a:r>
          </a:p>
          <a:p>
            <a:pPr algn="ctr" rtl="1"/>
            <a:r>
              <a:rPr lang="ar-SA" sz="2400" b="1" dirty="0" smtClean="0">
                <a:solidFill>
                  <a:srgbClr val="990099"/>
                </a:solidFill>
              </a:rPr>
              <a:t>ثم يجمع قائد المجموعة الأفكار, ليقوم مع أعضاء مجموعته بفرزها, واستبعاد</a:t>
            </a:r>
          </a:p>
          <a:p>
            <a:pPr algn="ctr" rtl="1"/>
            <a:r>
              <a:rPr lang="ar-SA" sz="2400" b="1" dirty="0" smtClean="0">
                <a:solidFill>
                  <a:srgbClr val="990099"/>
                </a:solidFill>
              </a:rPr>
              <a:t>المكرر منها, وترتيب المتبقي بحسب أهميته </a:t>
            </a:r>
            <a:r>
              <a:rPr lang="ar-SA" sz="2400" b="1" dirty="0" smtClean="0">
                <a:solidFill>
                  <a:srgbClr val="990099"/>
                </a:solidFill>
              </a:rPr>
              <a:t>وإمكانية </a:t>
            </a:r>
            <a:r>
              <a:rPr lang="ar-SA" sz="2400" b="1" dirty="0" smtClean="0">
                <a:solidFill>
                  <a:srgbClr val="990099"/>
                </a:solidFill>
              </a:rPr>
              <a:t>تنفيذه.</a:t>
            </a:r>
          </a:p>
          <a:p>
            <a:pPr marL="342900" indent="-342900" algn="ctr" rtl="1">
              <a:buFontTx/>
              <a:buChar char="-"/>
            </a:pPr>
            <a:r>
              <a:rPr lang="ar-SA" sz="2400" b="1" dirty="0" smtClean="0">
                <a:solidFill>
                  <a:srgbClr val="990099"/>
                </a:solidFill>
              </a:rPr>
              <a:t>نتعاهد جميعا </a:t>
            </a:r>
            <a:r>
              <a:rPr lang="ar-SA" sz="2400" b="1" dirty="0" smtClean="0">
                <a:solidFill>
                  <a:srgbClr val="990099"/>
                </a:solidFill>
              </a:rPr>
              <a:t>على </a:t>
            </a:r>
            <a:r>
              <a:rPr lang="ar-SA" sz="2400" b="1" dirty="0" smtClean="0">
                <a:solidFill>
                  <a:srgbClr val="990099"/>
                </a:solidFill>
              </a:rPr>
              <a:t>تطبيقها في حياتنا الواقعية ويوقع كل منا </a:t>
            </a:r>
            <a:r>
              <a:rPr lang="ar-SA" sz="2400" b="1" dirty="0" smtClean="0">
                <a:solidFill>
                  <a:srgbClr val="990099"/>
                </a:solidFill>
              </a:rPr>
              <a:t>على </a:t>
            </a:r>
            <a:r>
              <a:rPr lang="ar-SA" sz="2400" b="1" dirty="0" smtClean="0">
                <a:solidFill>
                  <a:srgbClr val="990099"/>
                </a:solidFill>
              </a:rPr>
              <a:t>المعاهدة.</a:t>
            </a:r>
          </a:p>
          <a:p>
            <a:pPr marL="342900" indent="-342900" algn="ctr" rtl="1">
              <a:buFontTx/>
              <a:buChar char="-"/>
            </a:pPr>
            <a:endParaRPr lang="ar-SA" sz="2400" b="1" dirty="0" smtClean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92480" cy="640871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92996"/>
            <a:ext cx="1834035" cy="1139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H\Desktop\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32" y="4504700"/>
            <a:ext cx="1635617" cy="1514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\Desktop\D3_287408_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4" y="3288934"/>
            <a:ext cx="1841354" cy="1311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H\Desktop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4700"/>
            <a:ext cx="1672611" cy="1514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3049403" y="183955"/>
            <a:ext cx="32808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لوحات البيئة النظيفة 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6191848" y="630296"/>
            <a:ext cx="1332480" cy="2073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5258128" y="702344"/>
            <a:ext cx="447527" cy="2974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1979712" y="844212"/>
            <a:ext cx="1925063" cy="1709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3707904" y="744653"/>
            <a:ext cx="833838" cy="2932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518253" y="2492896"/>
            <a:ext cx="17665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بيئة مدينتي</a:t>
            </a:r>
            <a:endParaRPr lang="ar-S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504344" y="3782876"/>
            <a:ext cx="19194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</a:rPr>
              <a:t>بيئة مدرستي</a:t>
            </a:r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885432" y="3782877"/>
            <a:ext cx="16404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990099"/>
                </a:solidFill>
              </a:rPr>
              <a:t>بيئة منزلي </a:t>
            </a:r>
            <a:endParaRPr lang="ar-SA" sz="3200" b="1" dirty="0">
              <a:solidFill>
                <a:srgbClr val="990099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076986" y="2775271"/>
            <a:ext cx="15765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بيئة صفية</a:t>
            </a:r>
            <a:endParaRPr lang="ar-SA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243</Words>
  <Application>Microsoft Office PowerPoint</Application>
  <PresentationFormat>عرض على الشاشة (3:4)‏</PresentationFormat>
  <Paragraphs>50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</dc:creator>
  <cp:lastModifiedBy>H</cp:lastModifiedBy>
  <cp:revision>10</cp:revision>
  <dcterms:created xsi:type="dcterms:W3CDTF">2019-09-05T19:14:55Z</dcterms:created>
  <dcterms:modified xsi:type="dcterms:W3CDTF">2020-09-08T23:30:43Z</dcterms:modified>
</cp:coreProperties>
</file>