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779" r:id="rId2"/>
  </p:sldMasterIdLst>
  <p:sldIdLst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65" r:id="rId11"/>
    <p:sldId id="264" r:id="rId12"/>
    <p:sldId id="259" r:id="rId13"/>
    <p:sldId id="279" r:id="rId14"/>
    <p:sldId id="260" r:id="rId15"/>
    <p:sldId id="280" r:id="rId16"/>
    <p:sldId id="268" r:id="rId17"/>
    <p:sldId id="267" r:id="rId18"/>
    <p:sldId id="263" r:id="rId19"/>
    <p:sldId id="266" r:id="rId20"/>
    <p:sldId id="278" r:id="rId21"/>
    <p:sldId id="277" r:id="rId22"/>
  </p:sldIdLst>
  <p:sldSz cx="9144000" cy="6858000" type="screen4x3"/>
  <p:notesSz cx="6797675" cy="9928225"/>
  <p:defaultTextStyle>
    <a:defPPr>
      <a:defRPr lang="ar-S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921" autoAdjust="0"/>
    <p:restoredTop sz="94624" autoAdjust="0"/>
  </p:normalViewPr>
  <p:slideViewPr>
    <p:cSldViewPr>
      <p:cViewPr varScale="1">
        <p:scale>
          <a:sx n="81" d="100"/>
          <a:sy n="81" d="100"/>
        </p:scale>
        <p:origin x="97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8CBFE-D432-4F9F-BFA3-85A427433B40}" type="datetimeFigureOut">
              <a:rPr lang="ar-SA"/>
              <a:pPr>
                <a:defRPr/>
              </a:pPr>
              <a:t>27/02/41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C3B12-5765-42F5-BF58-0BCD616DA5CE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8A7E5-E231-4DB0-977C-A85DB1643DC9}" type="datetimeFigureOut">
              <a:rPr lang="ar-SA"/>
              <a:pPr>
                <a:defRPr/>
              </a:pPr>
              <a:t>27/02/41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42264-E3E6-45A3-BB95-C95CDCDB797C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63341-71C5-4EEE-A202-F9591EBCB1D6}" type="datetimeFigureOut">
              <a:rPr lang="ar-SA"/>
              <a:pPr>
                <a:defRPr/>
              </a:pPr>
              <a:t>27/02/41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7020CD-9358-4327-9544-1774CB7C78D3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A7A391F-EF8D-4666-A05E-B52D5C920F57}" type="datetimeFigureOut">
              <a:rPr lang="ar-SA" smtClean="0"/>
              <a:pPr>
                <a:defRPr/>
              </a:pPr>
              <a:t>27/02/41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E31A72-9CE7-41D2-AE2D-410EFA49F671}" type="slidenum">
              <a:rPr lang="ar-SA" altLang="ar-SA" smtClean="0"/>
              <a:pPr/>
              <a:t>‹#›</a:t>
            </a:fld>
            <a:endParaRPr lang="ar-SA" alt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A7A391F-EF8D-4666-A05E-B52D5C920F57}" type="datetimeFigureOut">
              <a:rPr lang="ar-SA" smtClean="0"/>
              <a:pPr>
                <a:defRPr/>
              </a:pPr>
              <a:t>27/02/41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E31A72-9CE7-41D2-AE2D-410EFA49F671}" type="slidenum">
              <a:rPr lang="ar-SA" altLang="ar-SA" smtClean="0"/>
              <a:pPr/>
              <a:t>‹#›</a:t>
            </a:fld>
            <a:endParaRPr lang="ar-SA" alt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A7A391F-EF8D-4666-A05E-B52D5C920F57}" type="datetimeFigureOut">
              <a:rPr lang="ar-SA" smtClean="0"/>
              <a:pPr>
                <a:defRPr/>
              </a:pPr>
              <a:t>27/02/41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E31A72-9CE7-41D2-AE2D-410EFA49F671}" type="slidenum">
              <a:rPr lang="ar-SA" altLang="ar-SA" smtClean="0"/>
              <a:pPr/>
              <a:t>‹#›</a:t>
            </a:fld>
            <a:endParaRPr lang="ar-SA" alt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A7A391F-EF8D-4666-A05E-B52D5C920F57}" type="datetimeFigureOut">
              <a:rPr lang="ar-SA" smtClean="0"/>
              <a:pPr>
                <a:defRPr/>
              </a:pPr>
              <a:t>27/02/41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E31A72-9CE7-41D2-AE2D-410EFA49F671}" type="slidenum">
              <a:rPr lang="ar-SA" altLang="ar-SA" smtClean="0"/>
              <a:pPr/>
              <a:t>‹#›</a:t>
            </a:fld>
            <a:endParaRPr lang="ar-SA" alt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A7A391F-EF8D-4666-A05E-B52D5C920F57}" type="datetimeFigureOut">
              <a:rPr lang="ar-SA" smtClean="0"/>
              <a:pPr>
                <a:defRPr/>
              </a:pPr>
              <a:t>27/02/41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E31A72-9CE7-41D2-AE2D-410EFA49F671}" type="slidenum">
              <a:rPr lang="ar-SA" altLang="ar-SA" smtClean="0"/>
              <a:pPr/>
              <a:t>‹#›</a:t>
            </a:fld>
            <a:endParaRPr lang="ar-SA" alt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A7A391F-EF8D-4666-A05E-B52D5C920F57}" type="datetimeFigureOut">
              <a:rPr lang="ar-SA" smtClean="0"/>
              <a:pPr>
                <a:defRPr/>
              </a:pPr>
              <a:t>27/02/41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E31A72-9CE7-41D2-AE2D-410EFA49F671}" type="slidenum">
              <a:rPr lang="ar-SA" altLang="ar-SA" smtClean="0"/>
              <a:pPr/>
              <a:t>‹#›</a:t>
            </a:fld>
            <a:endParaRPr lang="ar-SA" alt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A7A391F-EF8D-4666-A05E-B52D5C920F57}" type="datetimeFigureOut">
              <a:rPr lang="ar-SA" smtClean="0"/>
              <a:pPr>
                <a:defRPr/>
              </a:pPr>
              <a:t>27/02/41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E31A72-9CE7-41D2-AE2D-410EFA49F671}" type="slidenum">
              <a:rPr lang="ar-SA" altLang="ar-SA" smtClean="0"/>
              <a:pPr/>
              <a:t>‹#›</a:t>
            </a:fld>
            <a:endParaRPr lang="ar-SA" alt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A7A391F-EF8D-4666-A05E-B52D5C920F57}" type="datetimeFigureOut">
              <a:rPr lang="ar-SA" smtClean="0"/>
              <a:pPr>
                <a:defRPr/>
              </a:pPr>
              <a:t>27/02/41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E31A72-9CE7-41D2-AE2D-410EFA49F671}" type="slidenum">
              <a:rPr lang="ar-SA" altLang="ar-SA" smtClean="0"/>
              <a:pPr/>
              <a:t>‹#›</a:t>
            </a:fld>
            <a:endParaRPr lang="ar-SA" alt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84CCF-B127-4888-9186-BEB00299C2D7}" type="datetimeFigureOut">
              <a:rPr lang="ar-SA"/>
              <a:pPr>
                <a:defRPr/>
              </a:pPr>
              <a:t>27/02/41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5C47A2-D1E9-4E85-B6C7-EDA61F4D4403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A7A391F-EF8D-4666-A05E-B52D5C920F57}" type="datetimeFigureOut">
              <a:rPr lang="ar-SA" smtClean="0"/>
              <a:pPr>
                <a:defRPr/>
              </a:pPr>
              <a:t>27/02/41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E31A72-9CE7-41D2-AE2D-410EFA49F671}" type="slidenum">
              <a:rPr lang="ar-SA" altLang="ar-SA" smtClean="0"/>
              <a:pPr/>
              <a:t>‹#›</a:t>
            </a:fld>
            <a:endParaRPr lang="ar-SA" alt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A7A391F-EF8D-4666-A05E-B52D5C920F57}" type="datetimeFigureOut">
              <a:rPr lang="ar-SA" smtClean="0"/>
              <a:pPr>
                <a:defRPr/>
              </a:pPr>
              <a:t>27/02/41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E31A72-9CE7-41D2-AE2D-410EFA49F671}" type="slidenum">
              <a:rPr lang="ar-SA" altLang="ar-SA" smtClean="0"/>
              <a:pPr/>
              <a:t>‹#›</a:t>
            </a:fld>
            <a:endParaRPr lang="ar-SA" alt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A7A391F-EF8D-4666-A05E-B52D5C920F57}" type="datetimeFigureOut">
              <a:rPr lang="ar-SA" smtClean="0"/>
              <a:pPr>
                <a:defRPr/>
              </a:pPr>
              <a:t>27/02/41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E31A72-9CE7-41D2-AE2D-410EFA49F671}" type="slidenum">
              <a:rPr lang="ar-SA" altLang="ar-SA" smtClean="0"/>
              <a:pPr/>
              <a:t>‹#›</a:t>
            </a:fld>
            <a:endParaRPr lang="ar-SA" alt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72CC3-61A9-4EDC-BD78-54CA3E270F30}" type="datetimeFigureOut">
              <a:rPr lang="ar-SA"/>
              <a:pPr>
                <a:defRPr/>
              </a:pPr>
              <a:t>27/02/41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4E62AE-9DCF-478F-A943-DAC2580BD221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58E2E-C3F1-4141-8423-709C502A05A5}" type="datetimeFigureOut">
              <a:rPr lang="ar-SA"/>
              <a:pPr>
                <a:defRPr/>
              </a:pPr>
              <a:t>27/02/41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5C9FB-73BA-425E-A45F-42A78548B444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9674-85A2-4B15-8A86-258B9F9C604C}" type="datetimeFigureOut">
              <a:rPr lang="ar-SA"/>
              <a:pPr>
                <a:defRPr/>
              </a:pPr>
              <a:t>27/02/41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1603C-EC84-4A69-9F4C-4B603F6A2751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3BF98-6187-41F6-B6F8-09EACA03C681}" type="datetimeFigureOut">
              <a:rPr lang="ar-SA"/>
              <a:pPr>
                <a:defRPr/>
              </a:pPr>
              <a:t>27/02/41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C334F-63EF-4E33-9414-3A2AF16E3DBC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C4E08-793C-4B5E-AE51-67E7156EAED8}" type="datetimeFigureOut">
              <a:rPr lang="ar-SA"/>
              <a:pPr>
                <a:defRPr/>
              </a:pPr>
              <a:t>27/02/41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5D2B8-48FC-426B-86AE-1943B6BA7895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C119E-19C3-4976-A22A-AACEE55A1330}" type="datetimeFigureOut">
              <a:rPr lang="ar-SA"/>
              <a:pPr>
                <a:defRPr/>
              </a:pPr>
              <a:t>27/02/41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2AED2-85FD-4F27-81A4-C99D81264E5C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0ED82-F139-41DC-8A0F-08659F187E8B}" type="datetimeFigureOut">
              <a:rPr lang="ar-SA"/>
              <a:pPr>
                <a:defRPr/>
              </a:pPr>
              <a:t>27/02/41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AFCEDE-472B-486A-8EEA-6633FEDF1FBA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2125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</a:p>
          <a:p>
            <a:pPr lvl="1"/>
            <a:r>
              <a:rPr lang="ar-SA" altLang="ar-SA" smtClean="0"/>
              <a:t>المستوى الثاني</a:t>
            </a:r>
          </a:p>
          <a:p>
            <a:pPr lvl="2"/>
            <a:r>
              <a:rPr lang="ar-SA" altLang="ar-SA" smtClean="0"/>
              <a:t>المستوى الثالث</a:t>
            </a:r>
          </a:p>
          <a:p>
            <a:pPr lvl="3"/>
            <a:r>
              <a:rPr lang="ar-SA" altLang="ar-SA" smtClean="0"/>
              <a:t>المستوى الرابع</a:t>
            </a:r>
          </a:p>
          <a:p>
            <a:pPr lvl="4"/>
            <a:r>
              <a:rPr lang="ar-SA" alt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263785-6820-4842-983F-ACD760E56774}" type="datetimeFigureOut">
              <a:rPr lang="ar-SA"/>
              <a:pPr>
                <a:defRPr/>
              </a:pPr>
              <a:t>27/02/41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rtl="1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14785BB2-77EA-44CC-BDC4-A58E9D99C205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D0263785-6820-4842-983F-ACD760E56774}" type="datetimeFigureOut">
              <a:rPr lang="ar-SA" smtClean="0"/>
              <a:pPr>
                <a:defRPr/>
              </a:pPr>
              <a:t>27/02/41</a:t>
            </a:fld>
            <a:endParaRPr lang="ar-SA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4785BB2-77EA-44CC-BDC4-A58E9D99C205}" type="slidenum">
              <a:rPr lang="ar-SA" altLang="ar-SA" smtClean="0"/>
              <a:pPr/>
              <a:t>‹#›</a:t>
            </a:fld>
            <a:endParaRPr lang="ar-SA" alt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ransition spd="med">
    <p:split orient="vert"/>
    <p:sndAc>
      <p:stSnd>
        <p:snd r:embed="rId13" name="push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4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audio" Target="../media/audio18.wav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audio" Target="../media/audio17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5" Type="http://schemas.openxmlformats.org/officeDocument/2006/relationships/audio" Target="../media/audio10.wav"/><Relationship Id="rId10" Type="http://schemas.openxmlformats.org/officeDocument/2006/relationships/audio" Target="../media/audio15.wav"/><Relationship Id="rId4" Type="http://schemas.openxmlformats.org/officeDocument/2006/relationships/audio" Target="../media/audio9.wav"/><Relationship Id="rId9" Type="http://schemas.openxmlformats.org/officeDocument/2006/relationships/audio" Target="../media/audio14.wav"/><Relationship Id="rId14" Type="http://schemas.openxmlformats.org/officeDocument/2006/relationships/audio" Target="../media/audio19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1.wav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13" y="1340768"/>
            <a:ext cx="5688061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1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وسيلة شرح مع سهم إلى الأسفل 7"/>
          <p:cNvSpPr/>
          <p:nvPr/>
        </p:nvSpPr>
        <p:spPr>
          <a:xfrm>
            <a:off x="2902305" y="35471"/>
            <a:ext cx="2714600" cy="914400"/>
          </a:xfrm>
          <a:prstGeom prst="downArrowCallou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تمهيد</a:t>
            </a:r>
            <a:endParaRPr lang="ar-SA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29311" y="2967335"/>
            <a:ext cx="868539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b="1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وطني المملكة العربية السعودية</a:t>
            </a:r>
            <a:endParaRPr lang="ar-SA" sz="6600" b="1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46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4" descr="00061.WMF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682034" y="1799245"/>
            <a:ext cx="3066311" cy="2259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img_1355587032_53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75216" y="244644"/>
            <a:ext cx="3419475" cy="1844824"/>
          </a:xfrm>
          <a:prstGeom prst="rect">
            <a:avLst/>
          </a:prstGeom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2607455" y="659224"/>
            <a:ext cx="392909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1" eaLnBrk="1" hangingPunct="1">
              <a:defRPr/>
            </a:pPr>
            <a:r>
              <a:rPr lang="ar-SA" sz="6000" dirty="0">
                <a:solidFill>
                  <a:schemeClr val="bg1"/>
                </a:solidFill>
                <a:latin typeface="+mn-lt"/>
                <a:cs typeface="+mn-cs"/>
              </a:rPr>
              <a:t>الْنَّشِيْد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156069" y="4500570"/>
            <a:ext cx="4857768" cy="11237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 eaLnBrk="1" hangingPunct="1"/>
            <a:r>
              <a:rPr lang="ar-EG" altLang="ar-SA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وَطْني الْسعُودية </a:t>
            </a:r>
            <a:endParaRPr lang="ar-SA" altLang="ar-SA" sz="6000" dirty="0">
              <a:solidFill>
                <a:srgbClr val="FF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5541592" y="2685170"/>
            <a:ext cx="264319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dirty="0">
                <a:latin typeface="Times New Roman" pitchFamily="18" charset="0"/>
                <a:cs typeface="Times New Roman" pitchFamily="18" charset="0"/>
              </a:rPr>
              <a:t>أ</a:t>
            </a:r>
            <a:r>
              <a:rPr lang="ar-EG" sz="6000" dirty="0">
                <a:latin typeface="Times New Roman" pitchFamily="18" charset="0"/>
                <a:cs typeface="Times New Roman" pitchFamily="18" charset="0"/>
              </a:rPr>
              <a:t>ُ</a:t>
            </a:r>
            <a:r>
              <a:rPr lang="ar-SA" sz="6000" dirty="0">
                <a:latin typeface="Times New Roman" pitchFamily="18" charset="0"/>
                <a:cs typeface="Times New Roman" pitchFamily="18" charset="0"/>
              </a:rPr>
              <a:t>نْش</a:t>
            </a:r>
            <a:r>
              <a:rPr lang="ar-EG" sz="6000" dirty="0">
                <a:latin typeface="Times New Roman" pitchFamily="18" charset="0"/>
                <a:cs typeface="Times New Roman" pitchFamily="18" charset="0"/>
              </a:rPr>
              <a:t>ِ</a:t>
            </a:r>
            <a:r>
              <a:rPr lang="ar-SA" sz="6000" dirty="0">
                <a:latin typeface="Times New Roman" pitchFamily="18" charset="0"/>
                <a:cs typeface="Times New Roman" pitchFamily="18" charset="0"/>
              </a:rPr>
              <a:t>د</a:t>
            </a:r>
            <a:r>
              <a:rPr lang="ar-EG" sz="6000" dirty="0">
                <a:latin typeface="Times New Roman" pitchFamily="18" charset="0"/>
                <a:cs typeface="Times New Roman" pitchFamily="18" charset="0"/>
              </a:rPr>
              <a:t>ُ</a:t>
            </a:r>
            <a:r>
              <a:rPr lang="en-US" sz="6000" dirty="0">
                <a:latin typeface="Arial"/>
                <a:cs typeface="Times New Roman" pitchFamily="18" charset="0"/>
              </a:rPr>
              <a:t> </a:t>
            </a:r>
            <a:endParaRPr lang="ar-SA" sz="6000" dirty="0">
              <a:latin typeface="+mn-lt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32" y="1674887"/>
            <a:ext cx="2157193" cy="162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58" y="3302080"/>
            <a:ext cx="194223" cy="308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ched_accuracy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نش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نش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177 - bli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طني السعودي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6107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9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تمرير أفقي 1"/>
          <p:cNvSpPr/>
          <p:nvPr/>
        </p:nvSpPr>
        <p:spPr>
          <a:xfrm>
            <a:off x="642910" y="260648"/>
            <a:ext cx="7529490" cy="6480720"/>
          </a:xfrm>
          <a:prstGeom prst="horizontalScroll">
            <a:avLst/>
          </a:prstGeom>
          <a:gradFill>
            <a:gsLst>
              <a:gs pos="0">
                <a:srgbClr val="CC3399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2" name="TextBox 1"/>
          <p:cNvSpPr txBox="1"/>
          <p:nvPr/>
        </p:nvSpPr>
        <p:spPr>
          <a:xfrm>
            <a:off x="5425572" y="1091563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400" b="1" dirty="0" smtClean="0"/>
              <a:t>هُنا وَطَني وَأْحْلاَمِي 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84664" y="1082114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400" b="1" dirty="0" smtClean="0"/>
              <a:t>هُنا تَاريخُنا </a:t>
            </a:r>
            <a:r>
              <a:rPr lang="ar-EG" sz="2400" b="1" dirty="0" smtClean="0">
                <a:solidFill>
                  <a:srgbClr val="FF0000"/>
                </a:solidFill>
              </a:rPr>
              <a:t>السَامي</a:t>
            </a:r>
            <a:r>
              <a:rPr lang="ar-EG" sz="2400" b="1" dirty="0" smtClean="0"/>
              <a:t> 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01088" y="1764584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400" b="1" dirty="0" smtClean="0"/>
              <a:t>هُنا للِمجْد عُنْوان 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94300" y="1646470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400" b="1" dirty="0" smtClean="0"/>
              <a:t>سَأكْتُبه بِأقلاَمي  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508293" y="3923448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400" b="1" dirty="0" smtClean="0"/>
              <a:t>هُنَا وَطني السُعودية   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07174" y="2731075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400" b="1" dirty="0" smtClean="0"/>
              <a:t>بٍِلاَد النُور وَالْحَرَمَ 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633446" y="2710303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400" b="1" dirty="0" smtClean="0"/>
              <a:t>وَأرضُ العز </a:t>
            </a:r>
            <a:r>
              <a:rPr lang="ar-EG" sz="2400" b="1" dirty="0" smtClean="0">
                <a:solidFill>
                  <a:srgbClr val="FF0000"/>
                </a:solidFill>
              </a:rPr>
              <a:t>والشّمَم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54740" y="323472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400" b="1" dirty="0" smtClean="0"/>
              <a:t>إلَيْها ت</a:t>
            </a:r>
            <a:r>
              <a:rPr lang="ar-EG" sz="2400" b="1" dirty="0" smtClean="0">
                <a:solidFill>
                  <a:srgbClr val="FF0000"/>
                </a:solidFill>
              </a:rPr>
              <a:t>َاَقَت</a:t>
            </a:r>
            <a:r>
              <a:rPr lang="ar-EG" sz="2400" b="1" dirty="0" smtClean="0"/>
              <a:t> الأرواح 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633446" y="3377892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400" b="1" dirty="0" smtClean="0"/>
              <a:t>مِنْ ع</a:t>
            </a:r>
            <a:r>
              <a:rPr lang="ar-EG" sz="2400" b="1" dirty="0" smtClean="0">
                <a:solidFill>
                  <a:srgbClr val="FF0000"/>
                </a:solidFill>
              </a:rPr>
              <a:t>ُرْب</a:t>
            </a:r>
            <a:r>
              <a:rPr lang="ar-EG" sz="2400" b="1" dirty="0" smtClean="0"/>
              <a:t> وَمَن ع</a:t>
            </a:r>
            <a:r>
              <a:rPr lang="ar-EG" sz="2400" b="1" dirty="0" smtClean="0">
                <a:solidFill>
                  <a:srgbClr val="FF0000"/>
                </a:solidFill>
              </a:rPr>
              <a:t>َجَم</a:t>
            </a:r>
            <a:r>
              <a:rPr lang="ar-EG" sz="2400" b="1" dirty="0" smtClean="0"/>
              <a:t>  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504032" y="2191762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400" b="1" dirty="0" smtClean="0"/>
              <a:t>هُنَا وَطني السُعودية   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507174" y="447744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400" b="1" dirty="0" smtClean="0"/>
              <a:t>بِلَاد ُ الْعْلم والْعُلَمَاء 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645714" y="4444972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400" b="1" dirty="0" smtClean="0"/>
              <a:t>وَفيهَا يُصْنعُ الْعُظَمَاء 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639345" y="491909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400" b="1" dirty="0" smtClean="0"/>
              <a:t>لَها مَنا مَحَبتُنا   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814075" y="4920014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400" b="1" dirty="0" smtClean="0"/>
              <a:t>وَعَهْد ص</a:t>
            </a:r>
            <a:r>
              <a:rPr lang="ar-EG" sz="2400" b="1" dirty="0" smtClean="0">
                <a:solidFill>
                  <a:srgbClr val="FF0000"/>
                </a:solidFill>
              </a:rPr>
              <a:t>َانهُ</a:t>
            </a:r>
            <a:r>
              <a:rPr lang="ar-EG" sz="2400" b="1" dirty="0" smtClean="0"/>
              <a:t> الْآباء 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139045" y="609329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dirty="0" smtClean="0"/>
              <a:t>هُنَا وَطني السُعودية  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526954" y="5304032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400" b="1" dirty="0" smtClean="0"/>
              <a:t>هُنَا وَطني السُعودية   </a:t>
            </a:r>
            <a:endParaRPr lang="en-US" sz="2400" b="1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39552" y="764704"/>
            <a:ext cx="8244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2400" dirty="0" smtClean="0"/>
              <a:t>الاسم : </a:t>
            </a:r>
            <a:r>
              <a:rPr lang="ar-SA" sz="2400" dirty="0"/>
              <a:t>نجم بن مسفر مصلح </a:t>
            </a:r>
            <a:r>
              <a:rPr lang="ar-SA" sz="2400" dirty="0" err="1"/>
              <a:t>الحصيني</a:t>
            </a:r>
            <a:r>
              <a:rPr lang="ar-SA" sz="2400" dirty="0"/>
              <a:t>             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45" y="2276872"/>
            <a:ext cx="3858289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7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نشودة وطني السعودي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404664"/>
            <a:ext cx="824857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7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8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5937924" y="378491"/>
            <a:ext cx="2520280" cy="1152128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 smtClean="0">
                <a:solidFill>
                  <a:schemeClr val="tx1"/>
                </a:solidFill>
              </a:rPr>
              <a:t>مُعْجَمي الصَغير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7044412" y="1700808"/>
            <a:ext cx="1584176" cy="936104"/>
          </a:xfrm>
          <a:prstGeom prst="snip2Diag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400" b="1" dirty="0" smtClean="0"/>
              <a:t>السَامي </a:t>
            </a:r>
            <a:endParaRPr lang="en-US" sz="2400" b="1" dirty="0"/>
          </a:p>
        </p:txBody>
      </p:sp>
      <p:sp>
        <p:nvSpPr>
          <p:cNvPr id="16" name="Snip Diagonal Corner Rectangle 15"/>
          <p:cNvSpPr/>
          <p:nvPr/>
        </p:nvSpPr>
        <p:spPr>
          <a:xfrm>
            <a:off x="7077881" y="4359627"/>
            <a:ext cx="1584176" cy="936104"/>
          </a:xfrm>
          <a:prstGeom prst="snip2Diag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400" b="1" dirty="0" smtClean="0"/>
              <a:t>الشًمْمِ </a:t>
            </a:r>
            <a:endParaRPr lang="en-US" sz="2400" b="1" dirty="0"/>
          </a:p>
        </p:txBody>
      </p:sp>
      <p:sp>
        <p:nvSpPr>
          <p:cNvPr id="17" name="Snip Diagonal Corner Rectangle 16"/>
          <p:cNvSpPr/>
          <p:nvPr/>
        </p:nvSpPr>
        <p:spPr>
          <a:xfrm>
            <a:off x="7077881" y="3041374"/>
            <a:ext cx="1584176" cy="936104"/>
          </a:xfrm>
          <a:prstGeom prst="snip2Diag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400" b="1" dirty="0" smtClean="0"/>
              <a:t>عُرْبِ </a:t>
            </a:r>
            <a:endParaRPr lang="en-US" sz="2400" b="1" dirty="0"/>
          </a:p>
        </p:txBody>
      </p:sp>
      <p:sp>
        <p:nvSpPr>
          <p:cNvPr id="18" name="Snip Diagonal Corner Rectangle 17"/>
          <p:cNvSpPr/>
          <p:nvPr/>
        </p:nvSpPr>
        <p:spPr>
          <a:xfrm>
            <a:off x="2699792" y="3041374"/>
            <a:ext cx="1584176" cy="936104"/>
          </a:xfrm>
          <a:prstGeom prst="snip2Diag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400" b="1" dirty="0" smtClean="0"/>
              <a:t>عَجَم  </a:t>
            </a:r>
            <a:endParaRPr lang="en-US" sz="2400" b="1" dirty="0"/>
          </a:p>
        </p:txBody>
      </p:sp>
      <p:sp>
        <p:nvSpPr>
          <p:cNvPr id="19" name="Snip Diagonal Corner Rectangle 18"/>
          <p:cNvSpPr/>
          <p:nvPr/>
        </p:nvSpPr>
        <p:spPr>
          <a:xfrm>
            <a:off x="2699792" y="1700808"/>
            <a:ext cx="1584176" cy="936104"/>
          </a:xfrm>
          <a:prstGeom prst="snip2Diag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400" b="1" dirty="0" smtClean="0"/>
              <a:t>تَاقَتْ </a:t>
            </a:r>
            <a:endParaRPr lang="en-US" sz="2400" b="1" dirty="0"/>
          </a:p>
        </p:txBody>
      </p:sp>
      <p:sp>
        <p:nvSpPr>
          <p:cNvPr id="20" name="Snip Diagonal Corner Rectangle 19"/>
          <p:cNvSpPr/>
          <p:nvPr/>
        </p:nvSpPr>
        <p:spPr>
          <a:xfrm>
            <a:off x="2699792" y="4359627"/>
            <a:ext cx="1584176" cy="936104"/>
          </a:xfrm>
          <a:prstGeom prst="snip2Diag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400" b="1" dirty="0" smtClean="0"/>
              <a:t>صَانَهُ</a:t>
            </a:r>
            <a:endParaRPr lang="en-US" sz="2400" b="1" dirty="0"/>
          </a:p>
        </p:txBody>
      </p:sp>
      <p:sp>
        <p:nvSpPr>
          <p:cNvPr id="21" name="Snip Diagonal Corner Rectangle 20"/>
          <p:cNvSpPr/>
          <p:nvPr/>
        </p:nvSpPr>
        <p:spPr>
          <a:xfrm>
            <a:off x="4964902" y="1684378"/>
            <a:ext cx="1584176" cy="936104"/>
          </a:xfrm>
          <a:prstGeom prst="snip2Diag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400" b="1" dirty="0" smtClean="0">
                <a:solidFill>
                  <a:schemeClr val="bg1"/>
                </a:solidFill>
              </a:rPr>
              <a:t>العَالي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" name="Snip Diagonal Corner Rectangle 21"/>
          <p:cNvSpPr/>
          <p:nvPr/>
        </p:nvSpPr>
        <p:spPr>
          <a:xfrm>
            <a:off x="5028188" y="3041374"/>
            <a:ext cx="1584176" cy="936104"/>
          </a:xfrm>
          <a:prstGeom prst="snip2Diag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400" b="1" dirty="0" smtClean="0">
                <a:solidFill>
                  <a:schemeClr val="bg1"/>
                </a:solidFill>
              </a:rPr>
              <a:t>الْعَرَب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Snip Diagonal Corner Rectangle 22"/>
          <p:cNvSpPr/>
          <p:nvPr/>
        </p:nvSpPr>
        <p:spPr>
          <a:xfrm>
            <a:off x="5028188" y="4241270"/>
            <a:ext cx="1584176" cy="936104"/>
          </a:xfrm>
          <a:prstGeom prst="snip2Diag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400" b="1" dirty="0" smtClean="0">
                <a:solidFill>
                  <a:schemeClr val="bg1"/>
                </a:solidFill>
              </a:rPr>
              <a:t>الْرفُعة 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4" name="Snip Diagonal Corner Rectangle 23"/>
          <p:cNvSpPr/>
          <p:nvPr/>
        </p:nvSpPr>
        <p:spPr>
          <a:xfrm>
            <a:off x="600204" y="2983463"/>
            <a:ext cx="1584176" cy="936104"/>
          </a:xfrm>
          <a:prstGeom prst="snip2Diag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400" b="1" dirty="0" smtClean="0">
                <a:solidFill>
                  <a:schemeClr val="bg1"/>
                </a:solidFill>
              </a:rPr>
              <a:t>غَيْرُ الْعَربِ 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5" name="Snip Diagonal Corner Rectangle 24"/>
          <p:cNvSpPr/>
          <p:nvPr/>
        </p:nvSpPr>
        <p:spPr>
          <a:xfrm>
            <a:off x="600204" y="1684378"/>
            <a:ext cx="1584176" cy="936104"/>
          </a:xfrm>
          <a:prstGeom prst="snip2Diag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400" b="1" dirty="0" smtClean="0">
                <a:solidFill>
                  <a:schemeClr val="bg1"/>
                </a:solidFill>
              </a:rPr>
              <a:t>اشْتَاقت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6" name="Snip Diagonal Corner Rectangle 25"/>
          <p:cNvSpPr/>
          <p:nvPr/>
        </p:nvSpPr>
        <p:spPr>
          <a:xfrm>
            <a:off x="600204" y="4250398"/>
            <a:ext cx="1584176" cy="936104"/>
          </a:xfrm>
          <a:prstGeom prst="snip2Diag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400" b="1" dirty="0" smtClean="0">
                <a:solidFill>
                  <a:schemeClr val="bg1"/>
                </a:solidFill>
              </a:rPr>
              <a:t>حَافَظَ عَلَيه  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غجم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سام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عا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غر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غر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ش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رفع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تاق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شر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غج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غير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صان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حاق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2" name="مربع نص 11"/>
          <p:cNvSpPr txBox="1"/>
          <p:nvPr/>
        </p:nvSpPr>
        <p:spPr>
          <a:xfrm>
            <a:off x="2091114" y="6207695"/>
            <a:ext cx="11127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أتقنت</a:t>
            </a:r>
            <a:endParaRPr lang="ar-SA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6386009" y="-57001"/>
            <a:ext cx="27579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اسم المجموعة :</a:t>
            </a:r>
            <a:endParaRPr lang="ar-SA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6898413" y="447056"/>
            <a:ext cx="2233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اسم الطالب: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6366661" y="5949280"/>
            <a:ext cx="275799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معلم المادة  :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6395683" y="6411296"/>
            <a:ext cx="275799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حمدة الغامدي .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89573" y="6207694"/>
            <a:ext cx="176405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لم تقنت</a:t>
            </a:r>
            <a:endParaRPr lang="ar-SA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2555776" y="13430"/>
            <a:ext cx="352839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استراتيجية</a:t>
            </a:r>
            <a:r>
              <a:rPr lang="ar-SA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: النصف والنصف الاخر</a:t>
            </a:r>
            <a:endParaRPr lang="ar-SA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118582" y="260648"/>
            <a:ext cx="197253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أنشد</a:t>
            </a:r>
          </a:p>
          <a:p>
            <a:pPr algn="ctr"/>
            <a:endParaRPr lang="ar-SA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007409" y="1108471"/>
            <a:ext cx="3236784" cy="76944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44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أصل الكلمة بمعناها </a:t>
            </a:r>
            <a:endParaRPr lang="ar-SA" sz="44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pSp>
        <p:nvGrpSpPr>
          <p:cNvPr id="19" name="مجموعة 18"/>
          <p:cNvGrpSpPr/>
          <p:nvPr/>
        </p:nvGrpSpPr>
        <p:grpSpPr>
          <a:xfrm>
            <a:off x="7092280" y="1412776"/>
            <a:ext cx="1368152" cy="4392488"/>
            <a:chOff x="6156176" y="1484784"/>
            <a:chExt cx="1368152" cy="4392488"/>
          </a:xfrm>
        </p:grpSpPr>
        <p:sp>
          <p:nvSpPr>
            <p:cNvPr id="20" name="سهم إلى اليسار واليمين والأعلى 19"/>
            <p:cNvSpPr/>
            <p:nvPr/>
          </p:nvSpPr>
          <p:spPr>
            <a:xfrm rot="10800000">
              <a:off x="6156176" y="1484784"/>
              <a:ext cx="1368152" cy="4248472"/>
            </a:xfrm>
            <a:prstGeom prst="leftRightUpArrow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3" name="مستطيل مستدير الزوايا 22"/>
            <p:cNvSpPr/>
            <p:nvPr/>
          </p:nvSpPr>
          <p:spPr>
            <a:xfrm>
              <a:off x="6228184" y="1544215"/>
              <a:ext cx="1184146" cy="790377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السامي</a:t>
              </a:r>
              <a:r>
                <a:rPr lang="ar-SA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مستطيل مستدير الزوايا 23"/>
            <p:cNvSpPr/>
            <p:nvPr/>
          </p:nvSpPr>
          <p:spPr>
            <a:xfrm>
              <a:off x="6228184" y="2443459"/>
              <a:ext cx="1184146" cy="790377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الشمم</a:t>
              </a:r>
              <a:endPara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مستطيل مستدير الزوايا 24"/>
            <p:cNvSpPr/>
            <p:nvPr/>
          </p:nvSpPr>
          <p:spPr>
            <a:xfrm>
              <a:off x="6228184" y="3344415"/>
              <a:ext cx="1184146" cy="790377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تاقت </a:t>
              </a:r>
              <a:endPara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مستطيل مستدير الزوايا 25"/>
            <p:cNvSpPr/>
            <p:nvPr/>
          </p:nvSpPr>
          <p:spPr>
            <a:xfrm>
              <a:off x="6228184" y="4206800"/>
              <a:ext cx="1184146" cy="790377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عرب</a:t>
              </a:r>
              <a:endPara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مستطيل مستدير الزوايا 26"/>
            <p:cNvSpPr/>
            <p:nvPr/>
          </p:nvSpPr>
          <p:spPr>
            <a:xfrm>
              <a:off x="6228184" y="5086895"/>
              <a:ext cx="1184146" cy="790377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عجم</a:t>
              </a:r>
              <a:endPara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" name="مجموعة 27"/>
          <p:cNvGrpSpPr/>
          <p:nvPr/>
        </p:nvGrpSpPr>
        <p:grpSpPr>
          <a:xfrm>
            <a:off x="971600" y="1412776"/>
            <a:ext cx="1368152" cy="4464496"/>
            <a:chOff x="2411760" y="1412776"/>
            <a:chExt cx="1368152" cy="4464496"/>
          </a:xfrm>
        </p:grpSpPr>
        <p:grpSp>
          <p:nvGrpSpPr>
            <p:cNvPr id="29" name="مجموعة 28"/>
            <p:cNvGrpSpPr/>
            <p:nvPr/>
          </p:nvGrpSpPr>
          <p:grpSpPr>
            <a:xfrm>
              <a:off x="2411760" y="1412776"/>
              <a:ext cx="1368152" cy="4464496"/>
              <a:chOff x="2699792" y="2179710"/>
              <a:chExt cx="1368152" cy="4464496"/>
            </a:xfrm>
          </p:grpSpPr>
          <p:sp>
            <p:nvSpPr>
              <p:cNvPr id="31" name="سهم إلى اليسار واليمين والأعلى 30"/>
              <p:cNvSpPr/>
              <p:nvPr/>
            </p:nvSpPr>
            <p:spPr>
              <a:xfrm rot="10800000">
                <a:off x="2699792" y="2179710"/>
                <a:ext cx="1368152" cy="4464496"/>
              </a:xfrm>
              <a:prstGeom prst="leftRightUpArrow">
                <a:avLst/>
              </a:pr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>
                  <a:solidFill>
                    <a:srgbClr val="C00000"/>
                  </a:solidFill>
                </a:endParaRPr>
              </a:p>
            </p:txBody>
          </p:sp>
          <p:sp>
            <p:nvSpPr>
              <p:cNvPr id="32" name="مستطيل مستدير الزوايا 31"/>
              <p:cNvSpPr/>
              <p:nvPr/>
            </p:nvSpPr>
            <p:spPr>
              <a:xfrm>
                <a:off x="2771800" y="2239141"/>
                <a:ext cx="1184146" cy="790377"/>
              </a:xfrm>
              <a:prstGeom prst="round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SA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اشتاقت</a:t>
                </a:r>
                <a:endParaRPr lang="ar-SA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مستطيل مستدير الزوايا 32"/>
              <p:cNvSpPr/>
              <p:nvPr/>
            </p:nvSpPr>
            <p:spPr>
              <a:xfrm>
                <a:off x="2771800" y="3138385"/>
                <a:ext cx="1184146" cy="790377"/>
              </a:xfrm>
              <a:prstGeom prst="round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SA" sz="2000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حافظ عليه</a:t>
                </a:r>
                <a:endParaRPr lang="ar-SA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" name="مستطيل مستدير الزوايا 33"/>
              <p:cNvSpPr/>
              <p:nvPr/>
            </p:nvSpPr>
            <p:spPr>
              <a:xfrm>
                <a:off x="2771800" y="4039341"/>
                <a:ext cx="1184146" cy="790377"/>
              </a:xfrm>
              <a:prstGeom prst="round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SA" sz="2000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غير العرب</a:t>
                </a:r>
                <a:endParaRPr lang="ar-SA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مستطيل مستدير الزوايا 34"/>
              <p:cNvSpPr/>
              <p:nvPr/>
            </p:nvSpPr>
            <p:spPr>
              <a:xfrm>
                <a:off x="2815881" y="4940297"/>
                <a:ext cx="1184146" cy="790377"/>
              </a:xfrm>
              <a:prstGeom prst="round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SA" sz="2400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العرب</a:t>
                </a:r>
                <a:endParaRPr lang="ar-SA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0" name="مستطيل مستدير الزوايا 29"/>
            <p:cNvSpPr/>
            <p:nvPr/>
          </p:nvSpPr>
          <p:spPr>
            <a:xfrm>
              <a:off x="2483768" y="5086895"/>
              <a:ext cx="1184146" cy="790377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2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العالي</a:t>
              </a:r>
              <a:endParaRPr lang="ar-S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744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6107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6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8658794" cy="63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8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53307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7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533078" cy="623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8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568952" cy="612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0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53307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1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6107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1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8906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3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6107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1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 descr="نتيجة بحث الصور عن صور ملوك المملك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1115"/>
            <a:ext cx="8591872" cy="637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7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123</Words>
  <Application>Microsoft Office PowerPoint</Application>
  <PresentationFormat>عرض على الشاشة (3:4)‏</PresentationFormat>
  <Paragraphs>54</Paragraphs>
  <Slides>20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20</vt:i4>
      </vt:variant>
    </vt:vector>
  </HeadingPairs>
  <TitlesOfParts>
    <vt:vector size="28" baseType="lpstr">
      <vt:lpstr>Arial</vt:lpstr>
      <vt:lpstr>Calibri</vt:lpstr>
      <vt:lpstr>Tahoma</vt:lpstr>
      <vt:lpstr>Times New Roman</vt:lpstr>
      <vt:lpstr>Verdana</vt:lpstr>
      <vt:lpstr>Wingdings 2</vt:lpstr>
      <vt:lpstr>سمة Office</vt:lpstr>
      <vt:lpstr>Aspect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لغتي - الصف الثاني الابتدائي - الفصل الدراسي الأول</dc:title>
  <dc:subject>2- تابع نشاطات تمهيدية</dc:subject>
  <dc:creator>أ/ بندر الحازمي</dc:creator>
  <cp:keywords>حقيبة إنجاز المعلم والمعلمة</cp:keywords>
  <cp:lastModifiedBy>Afaaq</cp:lastModifiedBy>
  <cp:revision>74</cp:revision>
  <cp:lastPrinted>2019-10-26T15:35:51Z</cp:lastPrinted>
  <dcterms:modified xsi:type="dcterms:W3CDTF">2019-10-26T17:28:09Z</dcterms:modified>
</cp:coreProperties>
</file>