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5" r:id="rId1"/>
  </p:sldMasterIdLst>
  <p:sldIdLst>
    <p:sldId id="259" r:id="rId2"/>
    <p:sldId id="260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9" r:id="rId12"/>
    <p:sldId id="278" r:id="rId13"/>
    <p:sldId id="280" r:id="rId14"/>
    <p:sldId id="281" r:id="rId15"/>
  </p:sldIdLst>
  <p:sldSz cx="12192000" cy="6858000"/>
  <p:notesSz cx="6858000" cy="9144000"/>
  <p:custDataLst>
    <p:tags r:id="rId16"/>
  </p:custData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8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6" y="-4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  <a:prstGeom prst="rect">
            <a:avLst/>
          </a:prstGeo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7936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761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8316686" cy="990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055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07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5929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1652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892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531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031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025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6614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25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9862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1597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6552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26855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6900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02/12/40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173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" name="خماسي 7">
            <a:hlinkClick r:id="" action="ppaction://hlinkshowjump?jump=previousslide"/>
          </p:cNvPr>
          <p:cNvSpPr/>
          <p:nvPr/>
        </p:nvSpPr>
        <p:spPr>
          <a:xfrm>
            <a:off x="7507044" y="5665836"/>
            <a:ext cx="3336663" cy="605871"/>
          </a:xfrm>
          <a:prstGeom prst="homePlat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السابق</a:t>
            </a:r>
            <a:endParaRPr lang="ar-SA" sz="3200" b="1" dirty="0"/>
          </a:p>
        </p:txBody>
      </p:sp>
      <p:sp>
        <p:nvSpPr>
          <p:cNvPr id="14" name="خماسي 13">
            <a:hlinkClick r:id="" action="ppaction://hlinkshowjump?jump=nextslide"/>
          </p:cNvPr>
          <p:cNvSpPr/>
          <p:nvPr/>
        </p:nvSpPr>
        <p:spPr>
          <a:xfrm flipH="1">
            <a:off x="1151065" y="5665836"/>
            <a:ext cx="3336663" cy="605871"/>
          </a:xfrm>
          <a:prstGeom prst="homePlat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التالي</a:t>
            </a:r>
            <a:endParaRPr lang="ar-SA" sz="3200" b="1" dirty="0"/>
          </a:p>
        </p:txBody>
      </p:sp>
      <p:sp>
        <p:nvSpPr>
          <p:cNvPr id="9" name="مستطيل 8">
            <a:hlinkClick r:id="" action="ppaction://hlinkshowjump?jump=firstslide"/>
          </p:cNvPr>
          <p:cNvSpPr/>
          <p:nvPr/>
        </p:nvSpPr>
        <p:spPr>
          <a:xfrm>
            <a:off x="4527995" y="5665836"/>
            <a:ext cx="2938782" cy="605871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/>
            <a:r>
              <a:rPr lang="ar-SA" sz="3200" b="1" dirty="0" smtClean="0"/>
              <a:t>الرئيسية</a:t>
            </a:r>
            <a:endParaRPr lang="ar-SA" sz="3200" b="1" dirty="0"/>
          </a:p>
        </p:txBody>
      </p:sp>
      <p:pic>
        <p:nvPicPr>
          <p:cNvPr id="2052" name="Picture 4" descr="https://encrypted-tbn1.gstatic.com/images?q=tbn:ANd9GcSCt7ywBEG14sujkHdqY8vNikljT9JPrIN0zhdFQOmo5LK4FCosXYF4jiY"/>
          <p:cNvPicPr>
            <a:picLocks noChangeAspect="1" noChangeArrowheads="1"/>
          </p:cNvPicPr>
          <p:nvPr/>
        </p:nvPicPr>
        <p:blipFill>
          <a:blip r:embed="rId2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11706513" cy="110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-30736"/>
            <a:ext cx="8000999" cy="999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4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53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  <p:sldLayoutId id="2147483951" r:id="rId17"/>
    <p:sldLayoutId id="2147483952" r:id="rId18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5400" b="1" kern="1200" cap="none" spc="0" baseline="0">
          <a:ln w="17780" cmpd="sng">
            <a:solidFill>
              <a:srgbClr val="FFFFFF"/>
            </a:solidFill>
            <a:prstDash val="solid"/>
            <a:miter lim="800000"/>
          </a:ln>
          <a:gradFill rotWithShape="1">
            <a:gsLst>
              <a:gs pos="0">
                <a:srgbClr val="000000">
                  <a:tint val="92000"/>
                  <a:shade val="100000"/>
                  <a:satMod val="150000"/>
                </a:srgbClr>
              </a:gs>
              <a:gs pos="49000">
                <a:srgbClr val="000000">
                  <a:tint val="89000"/>
                  <a:shade val="90000"/>
                  <a:satMod val="150000"/>
                </a:srgbClr>
              </a:gs>
              <a:gs pos="50000">
                <a:srgbClr val="000000">
                  <a:tint val="100000"/>
                  <a:shade val="75000"/>
                  <a:satMod val="150000"/>
                </a:srgbClr>
              </a:gs>
              <a:gs pos="95000">
                <a:srgbClr val="000000">
                  <a:shade val="47000"/>
                  <a:satMod val="150000"/>
                </a:srgbClr>
              </a:gs>
              <a:gs pos="100000">
                <a:srgbClr val="000000">
                  <a:shade val="39000"/>
                  <a:satMod val="150000"/>
                </a:srgbClr>
              </a:gs>
            </a:gsLst>
            <a:lin ang="5400000"/>
          </a:gradFill>
          <a:effectLst>
            <a:outerShdw blurRad="50800" algn="tl" rotWithShape="0">
              <a:srgbClr val="000000"/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7.pn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openxmlformats.org/officeDocument/2006/relationships/image" Target="../media/image28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529851" y="90450"/>
            <a:ext cx="3084682" cy="999565"/>
          </a:xfrm>
        </p:spPr>
        <p:txBody>
          <a:bodyPr>
            <a:normAutofit/>
          </a:bodyPr>
          <a:lstStyle/>
          <a:p>
            <a:r>
              <a:rPr lang="ar-SA" sz="4800" dirty="0" smtClean="0">
                <a:cs typeface="+mn-cs"/>
              </a:rPr>
              <a:t>كيف أشتري؟</a:t>
            </a:r>
            <a:endParaRPr lang="ar-SA" sz="4800" dirty="0">
              <a:cs typeface="+mn-cs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80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2" name="وسيلة شرح مستطيلة مستديرة الزوايا 1"/>
          <p:cNvSpPr/>
          <p:nvPr/>
        </p:nvSpPr>
        <p:spPr>
          <a:xfrm>
            <a:off x="8475257" y="1201003"/>
            <a:ext cx="3152632" cy="3152633"/>
          </a:xfrm>
          <a:prstGeom prst="wedgeRoundRectCallout">
            <a:avLst>
              <a:gd name="adj1" fmla="val -10203"/>
              <a:gd name="adj2" fmla="val 75936"/>
              <a:gd name="adj3" fmla="val 166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المفاهيم الرئيسة:</a:t>
            </a:r>
          </a:p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. النقود.</a:t>
            </a:r>
          </a:p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. الشراء.</a:t>
            </a:r>
          </a:p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. الادخار</a:t>
            </a:r>
            <a:endParaRPr lang="ar-SA" sz="2400" b="1" dirty="0">
              <a:solidFill>
                <a:schemeClr val="bg1"/>
              </a:solidFill>
            </a:endParaRPr>
          </a:p>
        </p:txBody>
      </p:sp>
      <p:sp>
        <p:nvSpPr>
          <p:cNvPr id="22" name="وسيلة شرح مستطيلة مستديرة الزوايا 21"/>
          <p:cNvSpPr/>
          <p:nvPr/>
        </p:nvSpPr>
        <p:spPr>
          <a:xfrm>
            <a:off x="382136" y="1201003"/>
            <a:ext cx="7642747" cy="1576316"/>
          </a:xfrm>
          <a:prstGeom prst="wedgeRoundRectCallout">
            <a:avLst>
              <a:gd name="adj1" fmla="val -15820"/>
              <a:gd name="adj2" fmla="val 178003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</a:rPr>
              <a:t>ما فائدة النقود؟</a:t>
            </a:r>
            <a:endParaRPr lang="ar-SA" sz="4800" b="1" dirty="0" smtClean="0">
              <a:solidFill>
                <a:srgbClr val="FF0000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82136" y="4661863"/>
            <a:ext cx="8833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314700" algn="l"/>
              </a:tabLst>
            </a:pPr>
            <a:r>
              <a:rPr lang="ar-SA" sz="4000" b="1" dirty="0" smtClean="0">
                <a:solidFill>
                  <a:srgbClr val="00B050"/>
                </a:solidFill>
              </a:rPr>
              <a:t>لكي </a:t>
            </a:r>
            <a:r>
              <a:rPr lang="ar-SA" sz="4000" b="1" dirty="0">
                <a:solidFill>
                  <a:srgbClr val="00B050"/>
                </a:solidFill>
              </a:rPr>
              <a:t>أشتري بالنّقود ما أحتاجه من مقصف المدرسة: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635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rmAutofit fontScale="90000"/>
          </a:bodyPr>
          <a:lstStyle/>
          <a:p>
            <a:r>
              <a:rPr lang="ar-SA" sz="4800" dirty="0" smtClean="0">
                <a:cs typeface="+mn-cs"/>
              </a:rPr>
              <a:t>كيف أشتري؟</a:t>
            </a:r>
            <a:endParaRPr lang="ar-SA" sz="4800" dirty="0">
              <a:cs typeface="+mn-cs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80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7" name="مستطيل 16"/>
          <p:cNvSpPr/>
          <p:nvPr/>
        </p:nvSpPr>
        <p:spPr>
          <a:xfrm>
            <a:off x="2819904" y="1618412"/>
            <a:ext cx="8833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  <a:tabLst>
                <a:tab pos="3314700" algn="l"/>
              </a:tabLst>
            </a:pPr>
            <a:r>
              <a:rPr lang="ar-SA" sz="4000" b="1" dirty="0" smtClean="0">
                <a:solidFill>
                  <a:srgbClr val="FF0000"/>
                </a:solidFill>
              </a:rPr>
              <a:t>لأشتري بالنقود ما أحتاجه من مقصف المدرسة:</a:t>
            </a:r>
            <a:endParaRPr lang="ar-SA" sz="4000" b="1" dirty="0">
              <a:solidFill>
                <a:srgbClr val="FF0000"/>
              </a:solidFill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594171" y="2755536"/>
            <a:ext cx="11059100" cy="2145268"/>
            <a:chOff x="594171" y="2755536"/>
            <a:chExt cx="11059100" cy="2145268"/>
          </a:xfrm>
        </p:grpSpPr>
        <p:sp>
          <p:nvSpPr>
            <p:cNvPr id="16" name="مستطيل 15"/>
            <p:cNvSpPr/>
            <p:nvPr/>
          </p:nvSpPr>
          <p:spPr>
            <a:xfrm>
              <a:off x="594171" y="2755536"/>
              <a:ext cx="11059100" cy="214526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342900" indent="-342900">
                <a:buBlip>
                  <a:blip r:embed="rId4"/>
                </a:buBlip>
                <a:tabLst>
                  <a:tab pos="3225800" algn="l"/>
                </a:tabLst>
              </a:pPr>
              <a:r>
                <a:rPr lang="ar-SA" sz="4000" b="1" dirty="0" smtClean="0">
                  <a:solidFill>
                    <a:srgbClr val="7030A0"/>
                  </a:solidFill>
                </a:rPr>
                <a:t>أقف </a:t>
              </a:r>
              <a:r>
                <a:rPr lang="ar-SA" sz="4000" b="1" dirty="0">
                  <a:solidFill>
                    <a:srgbClr val="7030A0"/>
                  </a:solidFill>
                </a:rPr>
                <a:t>في الطّابور ولا أزاحم الأخريات عند الشراء.</a:t>
              </a:r>
              <a:endParaRPr lang="en-US" sz="4000" b="1" dirty="0">
                <a:solidFill>
                  <a:srgbClr val="7030A0"/>
                </a:solidFill>
              </a:endParaRPr>
            </a:p>
            <a:p>
              <a:pPr marL="342900" indent="-342900">
                <a:buBlip>
                  <a:blip r:embed="rId4"/>
                </a:buBlip>
                <a:tabLst>
                  <a:tab pos="3225800" algn="l"/>
                </a:tabLst>
              </a:pPr>
              <a:r>
                <a:rPr lang="ar-SA" sz="4000" b="1" dirty="0">
                  <a:solidFill>
                    <a:srgbClr val="7030A0"/>
                  </a:solidFill>
                </a:rPr>
                <a:t>أعطي البائعة النّقود وتعطيني ما أحتاجه.</a:t>
              </a:r>
              <a:endParaRPr lang="en-US" sz="4000" b="1" dirty="0">
                <a:solidFill>
                  <a:srgbClr val="7030A0"/>
                </a:solidFill>
              </a:endParaRPr>
            </a:p>
            <a:p>
              <a:pPr marL="342900" indent="-342900">
                <a:buBlip>
                  <a:blip r:embed="rId4"/>
                </a:buBlip>
                <a:tabLst>
                  <a:tab pos="3225800" algn="l"/>
                </a:tabLst>
              </a:pPr>
              <a:r>
                <a:rPr lang="ar-SA" sz="4000" b="1" dirty="0">
                  <a:solidFill>
                    <a:srgbClr val="7030A0"/>
                  </a:solidFill>
                </a:rPr>
                <a:t>أتأكد من عدّ النقود المتبقية.</a:t>
              </a:r>
              <a:endParaRPr lang="en-US" sz="4000" b="1" dirty="0">
                <a:solidFill>
                  <a:srgbClr val="7030A0"/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314" y="2755536"/>
              <a:ext cx="2676525" cy="1938992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4087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نشاط 1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80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5" name="مستطيل 14"/>
          <p:cNvSpPr/>
          <p:nvPr/>
        </p:nvSpPr>
        <p:spPr>
          <a:xfrm>
            <a:off x="5889694" y="1223863"/>
            <a:ext cx="55515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قيمي مشترياتك من مقصف المدرسة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10257877" y="2154680"/>
            <a:ext cx="11833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200" b="1" dirty="0" smtClean="0">
                <a:latin typeface="Times New Roman" panose="02020603050405020304" pitchFamily="18" charset="0"/>
              </a:rPr>
              <a:t>أعجبك:</a:t>
            </a:r>
            <a:endParaRPr lang="ar-SA" altLang="ar-SA" sz="3200" b="1" dirty="0">
              <a:latin typeface="Times New Roman" panose="02020603050405020304" pitchFamily="18" charset="0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388732" y="2154680"/>
            <a:ext cx="14879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200" b="1" dirty="0" smtClean="0">
                <a:latin typeface="Times New Roman" panose="02020603050405020304" pitchFamily="18" charset="0"/>
              </a:rPr>
              <a:t>لم يعجبك:</a:t>
            </a:r>
            <a:endParaRPr lang="ar-SA" altLang="ar-SA" sz="3200" b="1" dirty="0">
              <a:latin typeface="Times New Roman" panose="02020603050405020304" pitchFamily="18" charset="0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6351359" y="2739455"/>
            <a:ext cx="5089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ar-SA" altLang="ar-SA" b="1" dirty="0" smtClean="0">
                <a:latin typeface="Times New Roman" panose="02020603050405020304" pitchFamily="18" charset="0"/>
              </a:rPr>
              <a:t>........................................................................</a:t>
            </a:r>
            <a:endParaRPr lang="ar-SA" altLang="ar-SA" b="1" dirty="0">
              <a:latin typeface="Times New Roman" panose="02020603050405020304" pitchFamily="18" charset="0"/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6351359" y="3408196"/>
            <a:ext cx="5089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ar-SA" altLang="ar-SA" b="1" dirty="0" smtClean="0">
                <a:latin typeface="Times New Roman" panose="02020603050405020304" pitchFamily="18" charset="0"/>
              </a:rPr>
              <a:t>........................................................................</a:t>
            </a:r>
            <a:endParaRPr lang="ar-SA" altLang="ar-SA" b="1" dirty="0">
              <a:latin typeface="Times New Roman" panose="02020603050405020304" pitchFamily="18" charset="0"/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455527" y="2739455"/>
            <a:ext cx="5089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ar-SA" altLang="ar-SA" b="1" dirty="0" smtClean="0">
                <a:latin typeface="Times New Roman" panose="02020603050405020304" pitchFamily="18" charset="0"/>
              </a:rPr>
              <a:t>........................................................................</a:t>
            </a:r>
            <a:endParaRPr lang="ar-SA" altLang="ar-SA" b="1" dirty="0">
              <a:latin typeface="Times New Roman" panose="02020603050405020304" pitchFamily="18" charset="0"/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455527" y="3408196"/>
            <a:ext cx="5089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ar-SA" altLang="ar-SA" b="1" dirty="0" smtClean="0">
                <a:latin typeface="Times New Roman" panose="02020603050405020304" pitchFamily="18" charset="0"/>
              </a:rPr>
              <a:t>........................................................................</a:t>
            </a:r>
            <a:endParaRPr lang="ar-SA" altLang="ar-SA" b="1" dirty="0">
              <a:latin typeface="Times New Roman" panose="02020603050405020304" pitchFamily="18" charset="0"/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6683981" y="3092237"/>
            <a:ext cx="4424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225800" algn="l"/>
              </a:tabLst>
            </a:pPr>
            <a:r>
              <a:rPr lang="ar-EG" sz="2800" b="1" dirty="0">
                <a:solidFill>
                  <a:srgbClr val="00B050"/>
                </a:solidFill>
              </a:rPr>
              <a:t>أعجبني تنوع المنتجات المتوفرة </a:t>
            </a:r>
            <a:r>
              <a:rPr lang="ar-EG" sz="2800" b="1" dirty="0" smtClean="0">
                <a:solidFill>
                  <a:srgbClr val="00B050"/>
                </a:solidFill>
              </a:rPr>
              <a:t>فيه.</a:t>
            </a:r>
            <a:endParaRPr lang="ar-EG" sz="2800" b="1" dirty="0">
              <a:solidFill>
                <a:srgbClr val="00B050"/>
              </a:solidFill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1396200" y="3092237"/>
            <a:ext cx="3480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225800" algn="l"/>
              </a:tabLst>
            </a:pPr>
            <a:r>
              <a:rPr lang="ar-EG" sz="3200" b="1" dirty="0" smtClean="0">
                <a:solidFill>
                  <a:srgbClr val="00B050"/>
                </a:solidFill>
              </a:rPr>
              <a:t>ولم </a:t>
            </a:r>
            <a:r>
              <a:rPr lang="ar-EG" sz="3200" b="1" dirty="0">
                <a:solidFill>
                  <a:srgbClr val="00B050"/>
                </a:solidFill>
              </a:rPr>
              <a:t>يعجبني الازدحام فيه.</a:t>
            </a:r>
          </a:p>
        </p:txBody>
      </p:sp>
      <p:sp>
        <p:nvSpPr>
          <p:cNvPr id="23" name="مستطيل 22"/>
          <p:cNvSpPr/>
          <p:nvPr/>
        </p:nvSpPr>
        <p:spPr>
          <a:xfrm>
            <a:off x="7617731" y="3805274"/>
            <a:ext cx="38234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هل عملية الشراء سهلة؟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مستطيل 23"/>
          <p:cNvSpPr/>
          <p:nvPr/>
        </p:nvSpPr>
        <p:spPr>
          <a:xfrm>
            <a:off x="8169965" y="4648082"/>
            <a:ext cx="2938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225800" algn="l"/>
              </a:tabLst>
            </a:pPr>
            <a:r>
              <a:rPr lang="ar-EG" sz="2800" b="1" dirty="0">
                <a:solidFill>
                  <a:srgbClr val="00B050"/>
                </a:solidFill>
              </a:rPr>
              <a:t>سهلة في بعض الأحيان.</a:t>
            </a:r>
            <a:endParaRPr lang="en-US" sz="2800" b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4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/>
      <p:bldP spid="18" grpId="0"/>
      <p:bldP spid="14" grpId="0"/>
      <p:bldP spid="17" grpId="0"/>
      <p:bldP spid="19" grpId="0"/>
      <p:bldP spid="20" grpId="0"/>
      <p:bldP spid="21" grpId="0"/>
      <p:bldP spid="3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81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5" name="مستطيل 14"/>
          <p:cNvSpPr/>
          <p:nvPr/>
        </p:nvSpPr>
        <p:spPr>
          <a:xfrm>
            <a:off x="9264015" y="1223863"/>
            <a:ext cx="2177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أنا أعرف أن: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9439880" y="1911145"/>
            <a:ext cx="2069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200" b="1" dirty="0" smtClean="0">
                <a:latin typeface="Times New Roman" panose="02020603050405020304" pitchFamily="18" charset="0"/>
              </a:rPr>
              <a:t>هذا ريال واحد.</a:t>
            </a:r>
            <a:endParaRPr lang="ar-SA" altLang="ar-SA" sz="3200" b="1" dirty="0">
              <a:latin typeface="Times New Roman" panose="02020603050405020304" pitchFamily="18" charset="0"/>
            </a:endParaRPr>
          </a:p>
        </p:txBody>
      </p:sp>
      <p:grpSp>
        <p:nvGrpSpPr>
          <p:cNvPr id="2" name="مجموعة 1"/>
          <p:cNvGrpSpPr/>
          <p:nvPr/>
        </p:nvGrpSpPr>
        <p:grpSpPr>
          <a:xfrm>
            <a:off x="5656073" y="2776538"/>
            <a:ext cx="5514030" cy="1304925"/>
            <a:chOff x="5656073" y="2776538"/>
            <a:chExt cx="5514030" cy="130492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9453" y="2776538"/>
              <a:ext cx="1390650" cy="1304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مستطيل 19"/>
            <p:cNvSpPr/>
            <p:nvPr/>
          </p:nvSpPr>
          <p:spPr>
            <a:xfrm>
              <a:off x="8655752" y="2877300"/>
              <a:ext cx="58862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5400" b="1" dirty="0" smtClean="0">
                  <a:latin typeface="Times New Roman" panose="02020603050405020304" pitchFamily="18" charset="0"/>
                </a:rPr>
                <a:t>=</a:t>
              </a:r>
              <a:endParaRPr lang="ar-SA" altLang="ar-SA" sz="5400" b="1" dirty="0">
                <a:latin typeface="Times New Roman" panose="02020603050405020304" pitchFamily="18" charset="0"/>
              </a:endParaRP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6073" y="2781455"/>
              <a:ext cx="1971675" cy="101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81745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81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5" name="مستطيل 14"/>
          <p:cNvSpPr/>
          <p:nvPr/>
        </p:nvSpPr>
        <p:spPr>
          <a:xfrm>
            <a:off x="9264015" y="1223863"/>
            <a:ext cx="2177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أنا أعرف أن: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8851577" y="1911145"/>
            <a:ext cx="2658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200" b="1" dirty="0" smtClean="0">
                <a:latin typeface="Times New Roman" panose="02020603050405020304" pitchFamily="18" charset="0"/>
              </a:rPr>
              <a:t>هذه خمسة ريالات.</a:t>
            </a:r>
            <a:endParaRPr lang="ar-SA" altLang="ar-SA" sz="3200" b="1" dirty="0">
              <a:latin typeface="Times New Roman" panose="02020603050405020304" pitchFamily="18" charset="0"/>
            </a:endParaRPr>
          </a:p>
        </p:txBody>
      </p:sp>
      <p:grpSp>
        <p:nvGrpSpPr>
          <p:cNvPr id="3" name="مجموعة 2"/>
          <p:cNvGrpSpPr/>
          <p:nvPr/>
        </p:nvGrpSpPr>
        <p:grpSpPr>
          <a:xfrm>
            <a:off x="3380839" y="2557462"/>
            <a:ext cx="6971775" cy="1743075"/>
            <a:chOff x="3380839" y="2557462"/>
            <a:chExt cx="6971775" cy="1743075"/>
          </a:xfrm>
        </p:grpSpPr>
        <p:sp>
          <p:nvSpPr>
            <p:cNvPr id="20" name="مستطيل 19"/>
            <p:cNvSpPr/>
            <p:nvPr/>
          </p:nvSpPr>
          <p:spPr>
            <a:xfrm>
              <a:off x="6772361" y="2875213"/>
              <a:ext cx="58862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5400" b="1" dirty="0" smtClean="0">
                  <a:latin typeface="Times New Roman" panose="02020603050405020304" pitchFamily="18" charset="0"/>
                </a:rPr>
                <a:t>=</a:t>
              </a:r>
              <a:endParaRPr lang="ar-SA" altLang="ar-SA" sz="5400" b="1" dirty="0">
                <a:latin typeface="Times New Roman" panose="02020603050405020304" pitchFamily="18" charset="0"/>
              </a:endParaRP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9464" y="2789191"/>
              <a:ext cx="2343150" cy="1095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0839" y="2557462"/>
              <a:ext cx="2781300" cy="1743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2401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81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5" name="مستطيل 14"/>
          <p:cNvSpPr/>
          <p:nvPr/>
        </p:nvSpPr>
        <p:spPr>
          <a:xfrm>
            <a:off x="9264015" y="1223863"/>
            <a:ext cx="2177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أنا أعرف أن: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8851577" y="1911145"/>
            <a:ext cx="2658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200" b="1" dirty="0" smtClean="0">
                <a:latin typeface="Times New Roman" panose="02020603050405020304" pitchFamily="18" charset="0"/>
              </a:rPr>
              <a:t>هذه خمسة ريالات.</a:t>
            </a:r>
            <a:endParaRPr lang="ar-SA" altLang="ar-SA" sz="3200" b="1" dirty="0">
              <a:latin typeface="Times New Roman" panose="02020603050405020304" pitchFamily="18" charset="0"/>
            </a:endParaRPr>
          </a:p>
        </p:txBody>
      </p:sp>
      <p:grpSp>
        <p:nvGrpSpPr>
          <p:cNvPr id="2" name="مجموعة 1"/>
          <p:cNvGrpSpPr/>
          <p:nvPr/>
        </p:nvGrpSpPr>
        <p:grpSpPr>
          <a:xfrm>
            <a:off x="178727" y="2362200"/>
            <a:ext cx="10539528" cy="2133600"/>
            <a:chOff x="178727" y="2362200"/>
            <a:chExt cx="10539528" cy="2133600"/>
          </a:xfrm>
        </p:grpSpPr>
        <p:sp>
          <p:nvSpPr>
            <p:cNvPr id="20" name="مستطيل 19"/>
            <p:cNvSpPr/>
            <p:nvPr/>
          </p:nvSpPr>
          <p:spPr>
            <a:xfrm>
              <a:off x="6772361" y="2875213"/>
              <a:ext cx="58862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5400" b="1" dirty="0" smtClean="0">
                  <a:latin typeface="Times New Roman" panose="02020603050405020304" pitchFamily="18" charset="0"/>
                </a:rPr>
                <a:t>=</a:t>
              </a:r>
              <a:endParaRPr lang="ar-SA" altLang="ar-SA" sz="5400" b="1" dirty="0">
                <a:latin typeface="Times New Roman" panose="02020603050405020304" pitchFamily="18" charset="0"/>
              </a:endParaRP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330" y="2770140"/>
              <a:ext cx="2447925" cy="1228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0839" y="2770140"/>
              <a:ext cx="3067050" cy="1133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مستطيل 15"/>
            <p:cNvSpPr/>
            <p:nvPr/>
          </p:nvSpPr>
          <p:spPr>
            <a:xfrm>
              <a:off x="2464727" y="2875213"/>
              <a:ext cx="64793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5400" b="1" dirty="0" smtClean="0">
                  <a:latin typeface="Times New Roman" panose="02020603050405020304" pitchFamily="18" charset="0"/>
                </a:rPr>
                <a:t>أو</a:t>
              </a:r>
              <a:endParaRPr lang="ar-SA" altLang="ar-SA" sz="5400" b="1" dirty="0">
                <a:latin typeface="Times New Roman" panose="02020603050405020304" pitchFamily="18" charset="0"/>
              </a:endParaRPr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727" y="2362200"/>
              <a:ext cx="2286000" cy="2133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00499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نشاط </a:t>
            </a:r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2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82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5" name="مستطيل 14"/>
          <p:cNvSpPr/>
          <p:nvPr/>
        </p:nvSpPr>
        <p:spPr>
          <a:xfrm>
            <a:off x="7683454" y="1223863"/>
            <a:ext cx="37577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صلي الفئات بما يعادلها: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47" y="1159036"/>
            <a:ext cx="4371975" cy="127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35" y="2442943"/>
            <a:ext cx="4438650" cy="112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97" y="4599900"/>
            <a:ext cx="4468703" cy="103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97" y="3571200"/>
            <a:ext cx="4429125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455" y="3571200"/>
            <a:ext cx="2722652" cy="1942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454" y="1870195"/>
            <a:ext cx="2722652" cy="170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>
            <a:stCxn id="5122" idx="3"/>
          </p:cNvCxnSpPr>
          <p:nvPr/>
        </p:nvCxnSpPr>
        <p:spPr>
          <a:xfrm>
            <a:off x="5365322" y="1794169"/>
            <a:ext cx="2318133" cy="3132673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>
            <a:stCxn id="5123" idx="3"/>
          </p:cNvCxnSpPr>
          <p:nvPr/>
        </p:nvCxnSpPr>
        <p:spPr>
          <a:xfrm flipV="1">
            <a:off x="5331985" y="2720698"/>
            <a:ext cx="2542773" cy="286374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>
            <a:stCxn id="5125" idx="3"/>
          </p:cNvCxnSpPr>
          <p:nvPr/>
        </p:nvCxnSpPr>
        <p:spPr>
          <a:xfrm>
            <a:off x="5365322" y="4085550"/>
            <a:ext cx="2659562" cy="45689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>
            <a:stCxn id="5124" idx="3"/>
          </p:cNvCxnSpPr>
          <p:nvPr/>
        </p:nvCxnSpPr>
        <p:spPr>
          <a:xfrm flipV="1">
            <a:off x="5404900" y="4735773"/>
            <a:ext cx="2278555" cy="38085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2440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أستمع وأنشد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83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مجموعة 2"/>
          <p:cNvGrpSpPr/>
          <p:nvPr/>
        </p:nvGrpSpPr>
        <p:grpSpPr>
          <a:xfrm>
            <a:off x="3521318" y="1024040"/>
            <a:ext cx="5377021" cy="4832092"/>
            <a:chOff x="3521318" y="1024040"/>
            <a:chExt cx="5377021" cy="4832092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1763" y="2024489"/>
              <a:ext cx="771525" cy="352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2713" y="3190875"/>
              <a:ext cx="790575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مستطيل 18"/>
            <p:cNvSpPr/>
            <p:nvPr/>
          </p:nvSpPr>
          <p:spPr>
            <a:xfrm>
              <a:off x="3521318" y="1024040"/>
              <a:ext cx="5377021" cy="4832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عندي نصف ريال، عندك أنت ريال</a:t>
              </a: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هــــذا شــــــيء يـــدعــــى الــمــال</a:t>
              </a: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		</a:t>
              </a:r>
              <a:endParaRPr lang="ar-SA" altLang="ar-SA" sz="2800" b="1" dirty="0">
                <a:latin typeface="Times New Roman" panose="02020603050405020304" pitchFamily="18" charset="0"/>
              </a:endParaRP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حـــيــن نــــــروح إلــى الــــدكـــان</a:t>
              </a: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ونـــــرى أشــــكــــالا ألـــــــــــوان</a:t>
              </a:r>
            </a:p>
            <a:p>
              <a:pPr lvl="0"/>
              <a:endParaRPr lang="ar-SA" altLang="ar-SA" sz="2800" b="1" dirty="0">
                <a:latin typeface="Times New Roman" panose="02020603050405020304" pitchFamily="18" charset="0"/>
              </a:endParaRP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نـــعــــطـي الــــبـــائـــع مـــمــا مـــعــنا</a:t>
              </a: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وبـــــهــا نـــــــأخـــــذ مــا يــنــفــعــنــا</a:t>
              </a:r>
            </a:p>
            <a:p>
              <a:pPr lvl="0"/>
              <a:endParaRPr lang="ar-SA" altLang="ar-SA" sz="2800" b="1" dirty="0">
                <a:latin typeface="Times New Roman" panose="02020603050405020304" pitchFamily="18" charset="0"/>
              </a:endParaRP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لــــولا الــــــمــــال لــــمــــا أعــــطــــانـــأ</a:t>
              </a:r>
            </a:p>
            <a:p>
              <a:pPr lvl="0"/>
              <a:r>
                <a:rPr lang="ar-SA" altLang="ar-SA" sz="2800" b="1" dirty="0" smtClean="0">
                  <a:latin typeface="Times New Roman" panose="02020603050405020304" pitchFamily="18" charset="0"/>
                </a:rPr>
                <a:t> مـــمــــأ قــــد مــــــلا الـــــدكـــــانـــــا</a:t>
              </a:r>
              <a:endParaRPr lang="ar-SA" altLang="ar-SA" sz="2800" b="1" dirty="0">
                <a:latin typeface="Times New Roman" panose="02020603050405020304" pitchFamily="18" charset="0"/>
              </a:endParaRPr>
            </a:p>
          </p:txBody>
        </p:sp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2713" y="4405526"/>
              <a:ext cx="790575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93977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التفكير الناقد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84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4" name="مستطيل 13"/>
          <p:cNvSpPr/>
          <p:nvPr/>
        </p:nvSpPr>
        <p:spPr>
          <a:xfrm>
            <a:off x="3691977" y="1223863"/>
            <a:ext cx="7749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ما اسم العملة النقدية في المملكة العربية السعودية؟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365280" y="2141977"/>
            <a:ext cx="11144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2400" b="1" dirty="0" smtClean="0">
                <a:latin typeface="Times New Roman" panose="02020603050405020304" pitchFamily="18" charset="0"/>
              </a:rPr>
              <a:t>.................................................................................................................................</a:t>
            </a:r>
            <a:endParaRPr lang="ar-SA" altLang="ar-SA" sz="2400" b="1" dirty="0">
              <a:latin typeface="Times New Roman" panose="02020603050405020304" pitchFamily="18" charset="0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6969316" y="1726478"/>
            <a:ext cx="11945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225800" algn="l"/>
              </a:tabLst>
            </a:pPr>
            <a:r>
              <a:rPr lang="ar-SA" sz="4800" b="1" dirty="0" smtClean="0">
                <a:solidFill>
                  <a:srgbClr val="00B050"/>
                </a:solidFill>
              </a:rPr>
              <a:t>الريال</a:t>
            </a:r>
            <a:endParaRPr lang="ar-EG" sz="4800" b="1" dirty="0">
              <a:solidFill>
                <a:srgbClr val="00B050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594911" y="2916186"/>
            <a:ext cx="108463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ماذا لو فقدت مصروفك اليومي عند ذهابك للشراء من مقصف المدرسة، </a:t>
            </a:r>
          </a:p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كيف تتصرفين؟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365280" y="4257380"/>
            <a:ext cx="11144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2400" b="1" dirty="0" smtClean="0">
                <a:latin typeface="Times New Roman" panose="02020603050405020304" pitchFamily="18" charset="0"/>
              </a:rPr>
              <a:t>.................................................................................................................................</a:t>
            </a:r>
            <a:endParaRPr lang="ar-SA" altLang="ar-SA" sz="2400" b="1" dirty="0">
              <a:latin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58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إرشادات عامة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84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9" name="مستطيل مستدير الزوايا 18"/>
          <p:cNvSpPr/>
          <p:nvPr/>
        </p:nvSpPr>
        <p:spPr>
          <a:xfrm>
            <a:off x="596900" y="1578305"/>
            <a:ext cx="10477500" cy="336691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Blip>
                <a:blip r:embed="rId4"/>
              </a:buBlip>
            </a:pPr>
            <a:r>
              <a:rPr lang="ar-SA" sz="3200" b="1" dirty="0">
                <a:solidFill>
                  <a:schemeClr val="bg1"/>
                </a:solidFill>
              </a:rPr>
              <a:t>البيع والشراء في المقصف يشبه البيع والشراء في السوق.</a:t>
            </a:r>
          </a:p>
          <a:p>
            <a:pPr marL="457200" indent="-457200">
              <a:buBlip>
                <a:blip r:embed="rId4"/>
              </a:buBlip>
            </a:pPr>
            <a:r>
              <a:rPr lang="ar-SA" sz="3200" b="1" dirty="0">
                <a:solidFill>
                  <a:schemeClr val="bg1"/>
                </a:solidFill>
              </a:rPr>
              <a:t>عدَّكِ لنقودك قبل الشراء وبعده، وحرصكِ عليها جيدا أمر ضروري.</a:t>
            </a:r>
          </a:p>
          <a:p>
            <a:pPr marL="457200" indent="-457200">
              <a:buBlip>
                <a:blip r:embed="rId4"/>
              </a:buBlip>
            </a:pPr>
            <a:r>
              <a:rPr lang="ar-SA" sz="3200" b="1" dirty="0">
                <a:solidFill>
                  <a:schemeClr val="bg1"/>
                </a:solidFill>
              </a:rPr>
              <a:t> ليس ضرورياً صرف جميع النقود التي معك في نفس اليوم.</a:t>
            </a:r>
          </a:p>
          <a:p>
            <a:pPr marL="457200" indent="-457200">
              <a:buBlip>
                <a:blip r:embed="rId4"/>
              </a:buBlip>
            </a:pPr>
            <a:r>
              <a:rPr lang="ar-SA" sz="3200" b="1" dirty="0">
                <a:solidFill>
                  <a:schemeClr val="bg1"/>
                </a:solidFill>
              </a:rPr>
              <a:t>شراءَك ليس لكل ما يعجبك ، بل احتياجاتك فقط.</a:t>
            </a:r>
          </a:p>
          <a:p>
            <a:pPr marL="457200" indent="-457200">
              <a:buBlip>
                <a:blip r:embed="rId4"/>
              </a:buBlip>
            </a:pPr>
            <a:r>
              <a:rPr lang="ar-SA" sz="3200" b="1" dirty="0">
                <a:solidFill>
                  <a:schemeClr val="bg1"/>
                </a:solidFill>
              </a:rPr>
              <a:t>ما يُعطى لك من مال يسمّى مصروفاً، و إذا وفّرت</a:t>
            </a:r>
          </a:p>
          <a:p>
            <a:pPr marL="457200" indent="-457200">
              <a:buBlip>
                <a:blip r:embed="rId4"/>
              </a:buBlip>
            </a:pPr>
            <a:r>
              <a:rPr lang="ar-SA" sz="3200" b="1" dirty="0">
                <a:solidFill>
                  <a:schemeClr val="bg1"/>
                </a:solidFill>
              </a:rPr>
              <a:t>منه مبلغاً يسمى ادّخاراً</a:t>
            </a:r>
            <a:r>
              <a:rPr lang="ar-SA" sz="3200" b="1" dirty="0" smtClean="0">
                <a:solidFill>
                  <a:schemeClr val="bg1"/>
                </a:solidFill>
              </a:rPr>
              <a:t>.</a:t>
            </a:r>
            <a:endParaRPr lang="ar-SA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291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هيا نمرح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85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4" name="مستطيل 13"/>
          <p:cNvSpPr/>
          <p:nvPr/>
        </p:nvSpPr>
        <p:spPr>
          <a:xfrm>
            <a:off x="5411244" y="2618467"/>
            <a:ext cx="55659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أحيط الريالات التي تردها لي البائعة: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مجموعة 1"/>
          <p:cNvGrpSpPr/>
          <p:nvPr/>
        </p:nvGrpSpPr>
        <p:grpSpPr>
          <a:xfrm>
            <a:off x="1723305" y="1087383"/>
            <a:ext cx="9717909" cy="1432143"/>
            <a:chOff x="1723305" y="1087383"/>
            <a:chExt cx="9717909" cy="1432143"/>
          </a:xfrm>
        </p:grpSpPr>
        <p:sp>
          <p:nvSpPr>
            <p:cNvPr id="9" name="مستطيل 8"/>
            <p:cNvSpPr/>
            <p:nvPr/>
          </p:nvSpPr>
          <p:spPr>
            <a:xfrm>
              <a:off x="2730176" y="1223863"/>
              <a:ext cx="871103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1- معي				اشتريت			بـ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8179" y="1087383"/>
              <a:ext cx="1990725" cy="14321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822" y="1087383"/>
              <a:ext cx="885825" cy="1381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305" y="1186332"/>
              <a:ext cx="8477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000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143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820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784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976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شكل بيضاوي 2"/>
          <p:cNvSpPr/>
          <p:nvPr/>
        </p:nvSpPr>
        <p:spPr>
          <a:xfrm>
            <a:off x="4053386" y="3264798"/>
            <a:ext cx="6923806" cy="145732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749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هيا نمرح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85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4" name="مستطيل 13"/>
          <p:cNvSpPr/>
          <p:nvPr/>
        </p:nvSpPr>
        <p:spPr>
          <a:xfrm>
            <a:off x="5411244" y="2618467"/>
            <a:ext cx="55659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أحيط الريالات التي تردها لي البائعة: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000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143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820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784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976" y="3562776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مجموعة 5"/>
          <p:cNvGrpSpPr/>
          <p:nvPr/>
        </p:nvGrpSpPr>
        <p:grpSpPr>
          <a:xfrm>
            <a:off x="1571128" y="1089828"/>
            <a:ext cx="9870086" cy="1397308"/>
            <a:chOff x="1571128" y="1089828"/>
            <a:chExt cx="9870086" cy="1397308"/>
          </a:xfrm>
        </p:grpSpPr>
        <p:sp>
          <p:nvSpPr>
            <p:cNvPr id="9" name="مستطيل 8"/>
            <p:cNvSpPr/>
            <p:nvPr/>
          </p:nvSpPr>
          <p:spPr>
            <a:xfrm>
              <a:off x="2730176" y="1223863"/>
              <a:ext cx="871103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1- معي				اشتريت			بـ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128" y="1089828"/>
              <a:ext cx="942975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5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3900" y="1223863"/>
              <a:ext cx="1190625" cy="1028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6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9978" y="1223863"/>
              <a:ext cx="1943100" cy="1263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000" y="4613653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143" y="4613653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820" y="4613653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784" y="4613653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976" y="4613653"/>
            <a:ext cx="8477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شكل بيضاوي 29"/>
          <p:cNvSpPr/>
          <p:nvPr/>
        </p:nvSpPr>
        <p:spPr>
          <a:xfrm>
            <a:off x="3903901" y="2941631"/>
            <a:ext cx="7382798" cy="319986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29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هيا نمرح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85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2" name="مجموعة 1"/>
          <p:cNvGrpSpPr/>
          <p:nvPr/>
        </p:nvGrpSpPr>
        <p:grpSpPr>
          <a:xfrm>
            <a:off x="239108" y="1223863"/>
            <a:ext cx="11202106" cy="1164495"/>
            <a:chOff x="239108" y="1223863"/>
            <a:chExt cx="11202106" cy="1164495"/>
          </a:xfrm>
        </p:grpSpPr>
        <p:sp>
          <p:nvSpPr>
            <p:cNvPr id="9" name="مستطيل 8"/>
            <p:cNvSpPr/>
            <p:nvPr/>
          </p:nvSpPr>
          <p:spPr>
            <a:xfrm>
              <a:off x="239108" y="1223863"/>
              <a:ext cx="1120210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2- ذهبت إلى المكتبة ومعي				لشراء أدواتي المدرسية: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596" y="1238557"/>
              <a:ext cx="1943100" cy="11498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مجموعة 2"/>
          <p:cNvGrpSpPr/>
          <p:nvPr/>
        </p:nvGrpSpPr>
        <p:grpSpPr>
          <a:xfrm>
            <a:off x="8817526" y="1968873"/>
            <a:ext cx="2623688" cy="1266825"/>
            <a:chOff x="8817526" y="1968873"/>
            <a:chExt cx="2623688" cy="1266825"/>
          </a:xfrm>
        </p:grpSpPr>
        <p:sp>
          <p:nvSpPr>
            <p:cNvPr id="33" name="مستطيل 32"/>
            <p:cNvSpPr/>
            <p:nvPr/>
          </p:nvSpPr>
          <p:spPr>
            <a:xfrm>
              <a:off x="10857400" y="2279121"/>
              <a:ext cx="58381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بـــ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7526" y="1968873"/>
              <a:ext cx="1171575" cy="1266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5164" y="2135561"/>
              <a:ext cx="8477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9" name="مستطيل 38"/>
          <p:cNvSpPr/>
          <p:nvPr/>
        </p:nvSpPr>
        <p:spPr>
          <a:xfrm>
            <a:off x="10857400" y="5558032"/>
            <a:ext cx="583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بـــ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7" name="مجموعة 6"/>
          <p:cNvGrpSpPr/>
          <p:nvPr/>
        </p:nvGrpSpPr>
        <p:grpSpPr>
          <a:xfrm>
            <a:off x="3575388" y="2330823"/>
            <a:ext cx="3106400" cy="1955281"/>
            <a:chOff x="3575388" y="2330823"/>
            <a:chExt cx="3106400" cy="1955281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3988" y="2330823"/>
              <a:ext cx="1447800" cy="1809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مستطيل 35"/>
            <p:cNvSpPr/>
            <p:nvPr/>
          </p:nvSpPr>
          <p:spPr>
            <a:xfrm>
              <a:off x="4491353" y="3494242"/>
              <a:ext cx="58381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بـــ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41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5388" y="3352654"/>
              <a:ext cx="8477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مجموعة 7"/>
          <p:cNvGrpSpPr/>
          <p:nvPr/>
        </p:nvGrpSpPr>
        <p:grpSpPr>
          <a:xfrm>
            <a:off x="8713138" y="3307701"/>
            <a:ext cx="2728077" cy="1533525"/>
            <a:chOff x="8713138" y="3307701"/>
            <a:chExt cx="2728077" cy="1533525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2959" y="3307701"/>
              <a:ext cx="2248256" cy="1533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مستطيل 36"/>
            <p:cNvSpPr/>
            <p:nvPr/>
          </p:nvSpPr>
          <p:spPr>
            <a:xfrm>
              <a:off x="9560863" y="3500805"/>
              <a:ext cx="58381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بـــ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4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3138" y="3357245"/>
              <a:ext cx="847725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9" name="مجموعة 18"/>
          <p:cNvGrpSpPr/>
          <p:nvPr/>
        </p:nvGrpSpPr>
        <p:grpSpPr>
          <a:xfrm>
            <a:off x="5368673" y="3546636"/>
            <a:ext cx="3344465" cy="1914525"/>
            <a:chOff x="5368673" y="3546636"/>
            <a:chExt cx="3344465" cy="1914525"/>
          </a:xfrm>
        </p:grpSpPr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188" y="3546636"/>
              <a:ext cx="1504950" cy="1914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مستطيل 37"/>
            <p:cNvSpPr/>
            <p:nvPr/>
          </p:nvSpPr>
          <p:spPr>
            <a:xfrm>
              <a:off x="6480696" y="4559637"/>
              <a:ext cx="58381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بـــ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46" name="Picture 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8673" y="4459192"/>
              <a:ext cx="942975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" name="مجموعة 19"/>
          <p:cNvGrpSpPr/>
          <p:nvPr/>
        </p:nvGrpSpPr>
        <p:grpSpPr>
          <a:xfrm>
            <a:off x="239108" y="3204770"/>
            <a:ext cx="3149213" cy="1846136"/>
            <a:chOff x="239108" y="3204770"/>
            <a:chExt cx="3149213" cy="1846136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410" y="3204770"/>
              <a:ext cx="1666911" cy="1739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مستطيل 47"/>
            <p:cNvSpPr/>
            <p:nvPr/>
          </p:nvSpPr>
          <p:spPr>
            <a:xfrm>
              <a:off x="1351131" y="4236951"/>
              <a:ext cx="58381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ar-SA" altLang="ar-SA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</a:rPr>
                <a:t>بـــ</a:t>
              </a:r>
              <a:endParaRPr lang="ar-SA" altLang="ar-SA" sz="36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pic>
          <p:nvPicPr>
            <p:cNvPr id="49" name="Picture 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108" y="4136506"/>
              <a:ext cx="942975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628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8338782" y="90450"/>
            <a:ext cx="3275751" cy="999565"/>
          </a:xfrm>
        </p:spPr>
        <p:txBody>
          <a:bodyPr>
            <a:normAutofit/>
          </a:bodyPr>
          <a:lstStyle/>
          <a:p>
            <a:r>
              <a:rPr lang="ar-SA" sz="4800" dirty="0"/>
              <a:t>كيف أشتري؟</a:t>
            </a:r>
            <a:endParaRPr lang="ar-SA" sz="4800" dirty="0">
              <a:cs typeface="+mn-cs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380838" y="-87041"/>
            <a:ext cx="5667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raditional Arabic" panose="02020603050405020304" pitchFamily="18" charset="-78"/>
              </a:rPr>
              <a:t>هيا نمرح</a:t>
            </a:r>
            <a:endParaRPr lang="ar-E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latin typeface="Traditional Arabic" panose="02020603050405020304" pitchFamily="18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9177" y="132786"/>
            <a:ext cx="3331662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85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39" name="مستطيل 38"/>
          <p:cNvSpPr/>
          <p:nvPr/>
        </p:nvSpPr>
        <p:spPr>
          <a:xfrm>
            <a:off x="10857400" y="5558032"/>
            <a:ext cx="583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بـــ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مستطيل 31"/>
          <p:cNvSpPr/>
          <p:nvPr/>
        </p:nvSpPr>
        <p:spPr>
          <a:xfrm>
            <a:off x="6652403" y="1758658"/>
            <a:ext cx="42049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أحيط الأشياء التي اشتريتها</a:t>
            </a:r>
            <a:endParaRPr lang="ar-SA" altLang="ar-SA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" name="مستطيل 33"/>
          <p:cNvSpPr/>
          <p:nvPr/>
        </p:nvSpPr>
        <p:spPr>
          <a:xfrm>
            <a:off x="9300418" y="2633296"/>
            <a:ext cx="2209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latin typeface="Times New Roman" panose="02020603050405020304" pitchFamily="18" charset="0"/>
              </a:rPr>
              <a:t>بكم اشتريتها؟</a:t>
            </a:r>
            <a:endParaRPr lang="ar-SA" altLang="ar-SA" sz="3600" b="1" dirty="0">
              <a:latin typeface="Times New Roman" panose="02020603050405020304" pitchFamily="18" charset="0"/>
            </a:endParaRPr>
          </a:p>
        </p:txBody>
      </p:sp>
      <p:sp>
        <p:nvSpPr>
          <p:cNvPr id="40" name="مستطيل 39"/>
          <p:cNvSpPr/>
          <p:nvPr/>
        </p:nvSpPr>
        <p:spPr>
          <a:xfrm>
            <a:off x="9300418" y="3397571"/>
            <a:ext cx="2209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ar-SA" altLang="ar-SA" sz="3600" b="1" dirty="0" smtClean="0">
                <a:latin typeface="Times New Roman" panose="02020603050405020304" pitchFamily="18" charset="0"/>
              </a:rPr>
              <a:t>بكم اشتريتها؟</a:t>
            </a:r>
            <a:endParaRPr lang="ar-SA" altLang="ar-SA" sz="3600" b="1" dirty="0">
              <a:latin typeface="Times New Roman" panose="02020603050405020304" pitchFamily="18" charset="0"/>
            </a:endParaRPr>
          </a:p>
        </p:txBody>
      </p:sp>
      <p:sp>
        <p:nvSpPr>
          <p:cNvPr id="42" name="مستطيل 41"/>
          <p:cNvSpPr/>
          <p:nvPr/>
        </p:nvSpPr>
        <p:spPr>
          <a:xfrm>
            <a:off x="6305267" y="2633296"/>
            <a:ext cx="2655096" cy="646331"/>
          </a:xfrm>
          <a:prstGeom prst="rect">
            <a:avLst/>
          </a:prstGeom>
          <a:ln w="38100">
            <a:solidFill>
              <a:srgbClr val="FFC000"/>
            </a:solidFill>
            <a:prstDash val="lgDashDotDot"/>
          </a:ln>
        </p:spPr>
        <p:txBody>
          <a:bodyPr wrap="square">
            <a:spAutoFit/>
          </a:bodyPr>
          <a:lstStyle/>
          <a:p>
            <a:pPr lvl="0"/>
            <a:endParaRPr lang="ar-SA" altLang="ar-SA" sz="3600" b="1" dirty="0">
              <a:latin typeface="Times New Roman" panose="02020603050405020304" pitchFamily="18" charset="0"/>
            </a:endParaRPr>
          </a:p>
        </p:txBody>
      </p:sp>
      <p:sp>
        <p:nvSpPr>
          <p:cNvPr id="44" name="مستطيل 43"/>
          <p:cNvSpPr/>
          <p:nvPr/>
        </p:nvSpPr>
        <p:spPr>
          <a:xfrm>
            <a:off x="6305267" y="3397571"/>
            <a:ext cx="2655096" cy="646331"/>
          </a:xfrm>
          <a:prstGeom prst="rect">
            <a:avLst/>
          </a:prstGeom>
          <a:ln w="38100">
            <a:solidFill>
              <a:srgbClr val="FFC000"/>
            </a:solidFill>
            <a:prstDash val="lgDashDotDot"/>
          </a:ln>
        </p:spPr>
        <p:txBody>
          <a:bodyPr wrap="square">
            <a:spAutoFit/>
          </a:bodyPr>
          <a:lstStyle/>
          <a:p>
            <a:pPr lvl="0"/>
            <a:endParaRPr lang="ar-SA" altLang="ar-SA" sz="3600" b="1" dirty="0">
              <a:latin typeface="Times New Roman" panose="02020603050405020304" pitchFamily="18" charset="0"/>
            </a:endParaRPr>
          </a:p>
        </p:txBody>
      </p:sp>
      <p:sp>
        <p:nvSpPr>
          <p:cNvPr id="45" name="مستطيل 44"/>
          <p:cNvSpPr/>
          <p:nvPr/>
        </p:nvSpPr>
        <p:spPr>
          <a:xfrm>
            <a:off x="7600974" y="2442232"/>
            <a:ext cx="5309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225800" algn="l"/>
              </a:tabLst>
            </a:pPr>
            <a:r>
              <a:rPr lang="ar-SA" sz="4800" b="1" dirty="0" smtClean="0">
                <a:solidFill>
                  <a:srgbClr val="00B050"/>
                </a:solidFill>
              </a:rPr>
              <a:t>7</a:t>
            </a:r>
            <a:endParaRPr lang="ar-EG" sz="4800" b="1" dirty="0">
              <a:solidFill>
                <a:srgbClr val="00B050"/>
              </a:solidFill>
            </a:endParaRPr>
          </a:p>
        </p:txBody>
      </p:sp>
      <p:sp>
        <p:nvSpPr>
          <p:cNvPr id="47" name="مستطيل 46"/>
          <p:cNvSpPr/>
          <p:nvPr/>
        </p:nvSpPr>
        <p:spPr>
          <a:xfrm>
            <a:off x="7600974" y="3212905"/>
            <a:ext cx="5309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225800" algn="l"/>
              </a:tabLst>
            </a:pPr>
            <a:r>
              <a:rPr lang="ar-SA" sz="4800" b="1" dirty="0" smtClean="0">
                <a:solidFill>
                  <a:srgbClr val="00B050"/>
                </a:solidFill>
              </a:rPr>
              <a:t>3</a:t>
            </a:r>
            <a:endParaRPr lang="ar-EG" sz="4800" b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937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2" grpId="0"/>
      <p:bldP spid="34" grpId="0"/>
      <p:bldP spid="40" grpId="0"/>
      <p:bldP spid="42" grpId="0" animBg="1"/>
      <p:bldP spid="44" grpId="0" animBg="1"/>
      <p:bldP spid="45" grpId="0"/>
      <p:bldP spid="4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4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لحدث الرئيسي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الحدث الرئيسي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الحدث الرئيسي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الحدث الرئيسي</Template>
  <TotalTime>1228</TotalTime>
  <Words>364</Words>
  <Application>Microsoft Office PowerPoint</Application>
  <PresentationFormat>مخصص</PresentationFormat>
  <Paragraphs>123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الحدث الرئيسي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  <vt:lpstr>كيف أشتري؟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DELL</cp:lastModifiedBy>
  <cp:revision>141</cp:revision>
  <dcterms:created xsi:type="dcterms:W3CDTF">2015-03-15T08:01:51Z</dcterms:created>
  <dcterms:modified xsi:type="dcterms:W3CDTF">2019-08-03T14:12:23Z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EECA788B-2240-4F1C-8DA0-7F8ADEAB4B21</vt:lpwstr>
  </property>
  <property fmtid="{D5CDD505-2E9C-101B-9397-08002B2CF9AE}" pid="3" name="ArticulatePath">
    <vt:lpwstr>عرض تقديمي1</vt:lpwstr>
  </property>
</Properties>
</file>