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notesMasterIdLst>
    <p:notesMasterId r:id="rId29"/>
  </p:notesMasterIdLst>
  <p:sldIdLst>
    <p:sldId id="351" r:id="rId2"/>
    <p:sldId id="305" r:id="rId3"/>
    <p:sldId id="308" r:id="rId4"/>
    <p:sldId id="385" r:id="rId5"/>
    <p:sldId id="307" r:id="rId6"/>
    <p:sldId id="321" r:id="rId7"/>
    <p:sldId id="344" r:id="rId8"/>
    <p:sldId id="371" r:id="rId9"/>
    <p:sldId id="386" r:id="rId10"/>
    <p:sldId id="372" r:id="rId11"/>
    <p:sldId id="323" r:id="rId12"/>
    <p:sldId id="373" r:id="rId13"/>
    <p:sldId id="346" r:id="rId14"/>
    <p:sldId id="374" r:id="rId15"/>
    <p:sldId id="375" r:id="rId16"/>
    <p:sldId id="376" r:id="rId17"/>
    <p:sldId id="377" r:id="rId18"/>
    <p:sldId id="387" r:id="rId19"/>
    <p:sldId id="378" r:id="rId20"/>
    <p:sldId id="379" r:id="rId21"/>
    <p:sldId id="382" r:id="rId22"/>
    <p:sldId id="383" r:id="rId23"/>
    <p:sldId id="364" r:id="rId24"/>
    <p:sldId id="366" r:id="rId25"/>
    <p:sldId id="367" r:id="rId26"/>
    <p:sldId id="384" r:id="rId27"/>
    <p:sldId id="368" r:id="rId28"/>
  </p:sldIdLst>
  <p:sldSz cx="9144000" cy="6858000" type="screen4x3"/>
  <p:notesSz cx="6858000" cy="9144000"/>
  <p:custDataLst>
    <p:tags r:id="rId30"/>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p:restoredTop sz="89165" autoAdjust="0"/>
  </p:normalViewPr>
  <p:slideViewPr>
    <p:cSldViewPr>
      <p:cViewPr>
        <p:scale>
          <a:sx n="40" d="100"/>
          <a:sy n="40" d="100"/>
        </p:scale>
        <p:origin x="-84" y="-13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799620E-964C-433C-BD93-3D6C5CEE082C}" type="datetimeFigureOut">
              <a:rPr lang="ar-SA" smtClean="0"/>
              <a:pPr/>
              <a:t>08/12/1440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D4D027-FD01-45D8-83C4-639A6455DD38}" type="slidenum">
              <a:rPr lang="ar-SA" smtClean="0"/>
              <a:pPr/>
              <a:t>‹#›</a:t>
            </a:fld>
            <a:endParaRPr lang="ar-SA"/>
          </a:p>
        </p:txBody>
      </p:sp>
    </p:spTree>
    <p:extLst>
      <p:ext uri="{BB962C8B-B14F-4D97-AF65-F5344CB8AC3E}">
        <p14:creationId xmlns:p14="http://schemas.microsoft.com/office/powerpoint/2010/main" val="29558547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7473093-877E-4C08-B85A-56F3EC912C62}" type="slidenum">
              <a:rPr lang="ar-SA" smtClean="0"/>
              <a:pPr/>
              <a:t>1</a:t>
            </a:fld>
            <a:endParaRPr lang="ar-SA"/>
          </a:p>
        </p:txBody>
      </p:sp>
    </p:spTree>
    <p:extLst>
      <p:ext uri="{BB962C8B-B14F-4D97-AF65-F5344CB8AC3E}">
        <p14:creationId xmlns:p14="http://schemas.microsoft.com/office/powerpoint/2010/main" val="147333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5D4D027-FD01-45D8-83C4-639A6455DD38}" type="slidenum">
              <a:rPr lang="ar-SA" smtClean="0"/>
              <a:pPr/>
              <a:t>11</a:t>
            </a:fld>
            <a:endParaRPr lang="ar-SA"/>
          </a:p>
        </p:txBody>
      </p:sp>
    </p:spTree>
    <p:extLst>
      <p:ext uri="{BB962C8B-B14F-4D97-AF65-F5344CB8AC3E}">
        <p14:creationId xmlns:p14="http://schemas.microsoft.com/office/powerpoint/2010/main" val="334211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5D4D027-FD01-45D8-83C4-639A6455DD38}" type="slidenum">
              <a:rPr lang="ar-SA" smtClean="0"/>
              <a:pPr/>
              <a:t>12</a:t>
            </a:fld>
            <a:endParaRPr lang="ar-SA"/>
          </a:p>
        </p:txBody>
      </p:sp>
    </p:spTree>
    <p:extLst>
      <p:ext uri="{BB962C8B-B14F-4D97-AF65-F5344CB8AC3E}">
        <p14:creationId xmlns:p14="http://schemas.microsoft.com/office/powerpoint/2010/main" val="269309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5D4D027-FD01-45D8-83C4-639A6455DD38}" type="slidenum">
              <a:rPr lang="ar-SA" smtClean="0"/>
              <a:pPr/>
              <a:t>13</a:t>
            </a:fld>
            <a:endParaRPr lang="ar-SA"/>
          </a:p>
        </p:txBody>
      </p:sp>
    </p:spTree>
    <p:extLst>
      <p:ext uri="{BB962C8B-B14F-4D97-AF65-F5344CB8AC3E}">
        <p14:creationId xmlns:p14="http://schemas.microsoft.com/office/powerpoint/2010/main" val="348867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5D4D027-FD01-45D8-83C4-639A6455DD38}" type="slidenum">
              <a:rPr lang="ar-SA" smtClean="0"/>
              <a:pPr/>
              <a:t>14</a:t>
            </a:fld>
            <a:endParaRPr lang="ar-SA"/>
          </a:p>
        </p:txBody>
      </p:sp>
    </p:spTree>
    <p:extLst>
      <p:ext uri="{BB962C8B-B14F-4D97-AF65-F5344CB8AC3E}">
        <p14:creationId xmlns:p14="http://schemas.microsoft.com/office/powerpoint/2010/main" val="269309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5D4D027-FD01-45D8-83C4-639A6455DD38}" type="slidenum">
              <a:rPr lang="ar-SA" smtClean="0"/>
              <a:pPr/>
              <a:t>23</a:t>
            </a:fld>
            <a:endParaRPr lang="ar-SA"/>
          </a:p>
        </p:txBody>
      </p:sp>
    </p:spTree>
    <p:extLst>
      <p:ext uri="{BB962C8B-B14F-4D97-AF65-F5344CB8AC3E}">
        <p14:creationId xmlns:p14="http://schemas.microsoft.com/office/powerpoint/2010/main" val="3626304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
        <p:nvSpPr>
          <p:cNvPr id="8" name="عنوان 2"/>
          <p:cNvSpPr txBox="1">
            <a:spLocks/>
          </p:cNvSpPr>
          <p:nvPr userDrawn="1"/>
        </p:nvSpPr>
        <p:spPr>
          <a:xfrm>
            <a:off x="5327576" y="530522"/>
            <a:ext cx="3816424" cy="612462"/>
          </a:xfrm>
          <a:prstGeom prst="rect">
            <a:avLst/>
          </a:prstGeom>
          <a:solidFill>
            <a:srgbClr val="F4D04E"/>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rPr>
              <a:t>التسمم الغذائي</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descr="Untitled-1.jpg"/>
          <p:cNvPicPr>
            <a:picLocks noChangeAspect="1"/>
          </p:cNvPicPr>
          <p:nvPr userDrawn="1"/>
        </p:nvPicPr>
        <p:blipFill>
          <a:blip r:embed="rId4"/>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2"/>
          <p:cNvSpPr>
            <a:spLocks noGrp="1"/>
          </p:cNvSpPr>
          <p:nvPr>
            <p:ph type="title" idx="4294967295"/>
          </p:nvPr>
        </p:nvSpPr>
        <p:spPr>
          <a:xfrm>
            <a:off x="1893424" y="485775"/>
            <a:ext cx="5464658" cy="657209"/>
          </a:xfrm>
          <a:prstGeom prst="rect">
            <a:avLst/>
          </a:prstGeom>
          <a:solidFill>
            <a:schemeClr val="accent5">
              <a:lumMod val="75000"/>
            </a:schemeClr>
          </a:solidFill>
        </p:spPr>
        <p:txBody>
          <a:bodyPr/>
          <a:lstStyle/>
          <a:p>
            <a:r>
              <a:rPr lang="ar-SA" sz="3600" dirty="0" smtClean="0"/>
              <a:t>الوحدة الرابعة (الإسعاف الأولي)</a:t>
            </a:r>
            <a:endParaRPr lang="ar-SA" sz="3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124744"/>
            <a:ext cx="90010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596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2060848"/>
            <a:ext cx="9192560" cy="3046988"/>
          </a:xfrm>
          <a:prstGeom prst="rect">
            <a:avLst/>
          </a:prstGeom>
        </p:spPr>
        <p:txBody>
          <a:bodyPr wrap="square">
            <a:spAutoFit/>
          </a:bodyPr>
          <a:lstStyle/>
          <a:p>
            <a:r>
              <a:rPr lang="ar-EG" sz="3200" b="1" dirty="0" smtClean="0"/>
              <a:t>مكعبات الثلج المستخدمة لتبريد المشروبات في بعض المطاعم ,قد تكون عرضة للتلوث بالبكتيريا والجراثيم, اقترحي حلولا استباقية للوقاية من أضرارها:</a:t>
            </a:r>
          </a:p>
          <a:p>
            <a:r>
              <a:rPr lang="ar-EG" sz="3200" b="1" dirty="0" smtClean="0"/>
              <a:t>.............................................................................................................................................................................................................................................</a:t>
            </a:r>
            <a:endParaRPr lang="en-US" sz="3200" b="1" dirty="0"/>
          </a:p>
        </p:txBody>
      </p:sp>
      <p:sp>
        <p:nvSpPr>
          <p:cNvPr id="7" name="مربع نص 6"/>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 2</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10012047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6715140" y="2143116"/>
            <a:ext cx="2028839" cy="71438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Low"/>
            <a:r>
              <a:rPr lang="ar-EG" sz="2800" b="1" dirty="0" smtClean="0">
                <a:solidFill>
                  <a:srgbClr val="002060"/>
                </a:solidFill>
              </a:rPr>
              <a:t>سلامة الطعام: </a:t>
            </a:r>
            <a:endParaRPr lang="ar-EG" sz="2800" b="1" dirty="0">
              <a:solidFill>
                <a:srgbClr val="002060"/>
              </a:solidFill>
            </a:endParaRPr>
          </a:p>
        </p:txBody>
      </p:sp>
      <p:sp>
        <p:nvSpPr>
          <p:cNvPr id="8" name="مستطيل 7"/>
          <p:cNvSpPr/>
          <p:nvPr/>
        </p:nvSpPr>
        <p:spPr>
          <a:xfrm>
            <a:off x="3857620" y="3000372"/>
            <a:ext cx="4886359" cy="135732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justLow"/>
            <a:r>
              <a:rPr lang="ar-EG" sz="2800" b="1" dirty="0" smtClean="0">
                <a:solidFill>
                  <a:srgbClr val="002060"/>
                </a:solidFill>
              </a:rPr>
              <a:t>قد تتعرض الأغذية على اختلاف أنواعها للتلوث والفساد سواء الطازجة منها أو المعلبة أو النيئة أو المطبوخة.</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25350"/>
            <a:ext cx="2968405" cy="201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226583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مستطيل 6"/>
          <p:cNvSpPr/>
          <p:nvPr/>
        </p:nvSpPr>
        <p:spPr>
          <a:xfrm>
            <a:off x="2428860" y="1214422"/>
            <a:ext cx="6315119" cy="57150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Low"/>
            <a:r>
              <a:rPr lang="ar-EG" sz="2800" b="1" dirty="0" smtClean="0">
                <a:solidFill>
                  <a:srgbClr val="002060"/>
                </a:solidFill>
              </a:rPr>
              <a:t>هناك عوامل تساعد على حدوث التسمم منها:</a:t>
            </a:r>
            <a:endParaRPr lang="ar-EG" sz="2800" b="1" dirty="0">
              <a:solidFill>
                <a:srgbClr val="002060"/>
              </a:solidFill>
            </a:endParaRPr>
          </a:p>
        </p:txBody>
      </p:sp>
      <p:sp>
        <p:nvSpPr>
          <p:cNvPr id="8" name="مربع نص 7"/>
          <p:cNvSpPr txBox="1"/>
          <p:nvPr/>
        </p:nvSpPr>
        <p:spPr>
          <a:xfrm>
            <a:off x="285720" y="1785926"/>
            <a:ext cx="8429684" cy="4536819"/>
          </a:xfrm>
          <a:prstGeom prst="rect">
            <a:avLst/>
          </a:prstGeom>
          <a:noFill/>
        </p:spPr>
        <p:txBody>
          <a:bodyPr wrap="square" rtlCol="1">
            <a:spAutoFit/>
          </a:bodyPr>
          <a:lstStyle/>
          <a:p>
            <a:pPr marL="342900" indent="-342900">
              <a:lnSpc>
                <a:spcPct val="150000"/>
              </a:lnSpc>
              <a:buAutoNum type="arabicPeriod"/>
            </a:pPr>
            <a:r>
              <a:rPr lang="ar-EG" sz="2800" b="1" dirty="0" smtClean="0">
                <a:solidFill>
                  <a:srgbClr val="0070C0"/>
                </a:solidFill>
              </a:rPr>
              <a:t>استخدام الأدوات غير النظيفة والملوثة بالجراثيم.</a:t>
            </a:r>
          </a:p>
          <a:p>
            <a:pPr marL="342900" indent="-342900">
              <a:lnSpc>
                <a:spcPct val="150000"/>
              </a:lnSpc>
              <a:buAutoNum type="arabicPeriod"/>
            </a:pPr>
            <a:r>
              <a:rPr lang="ar-EG" sz="2800" b="1" dirty="0" smtClean="0">
                <a:solidFill>
                  <a:srgbClr val="0070C0"/>
                </a:solidFill>
              </a:rPr>
              <a:t>استخدام الأواني غير النظيفة.</a:t>
            </a:r>
          </a:p>
          <a:p>
            <a:pPr marL="342900" indent="-342900">
              <a:lnSpc>
                <a:spcPct val="150000"/>
              </a:lnSpc>
              <a:buAutoNum type="arabicPeriod"/>
            </a:pPr>
            <a:r>
              <a:rPr lang="ar-EG" sz="2800" b="1" dirty="0" smtClean="0">
                <a:solidFill>
                  <a:srgbClr val="0070C0"/>
                </a:solidFill>
              </a:rPr>
              <a:t>الأتربة والأوساخ العالقة في الخضراوات وخاصة ما يؤكل منها نيئًا.</a:t>
            </a:r>
          </a:p>
          <a:p>
            <a:pPr marL="342900" indent="-342900">
              <a:lnSpc>
                <a:spcPct val="150000"/>
              </a:lnSpc>
              <a:buAutoNum type="arabicPeriod"/>
            </a:pPr>
            <a:r>
              <a:rPr lang="ar-EG" sz="2800" b="1" dirty="0" smtClean="0">
                <a:solidFill>
                  <a:srgbClr val="0070C0"/>
                </a:solidFill>
              </a:rPr>
              <a:t>المواد الكيميائية التي ترش على النباتات؛ للقضاء على الحشرات والأمراض.</a:t>
            </a:r>
          </a:p>
          <a:p>
            <a:pPr marL="342900" indent="-342900">
              <a:lnSpc>
                <a:spcPct val="150000"/>
              </a:lnSpc>
              <a:buAutoNum type="arabicPeriod"/>
            </a:pPr>
            <a:r>
              <a:rPr lang="ar-EG" sz="2800" b="1" dirty="0" smtClean="0">
                <a:solidFill>
                  <a:srgbClr val="0070C0"/>
                </a:solidFill>
              </a:rPr>
              <a:t>ترك الطعام فترة طويلة خارج الثلاجة في درجة حرارة مرتفعة.</a:t>
            </a:r>
          </a:p>
          <a:p>
            <a:pPr marL="342900" indent="-342900">
              <a:lnSpc>
                <a:spcPct val="150000"/>
              </a:lnSpc>
              <a:buAutoNum type="arabicPeriod"/>
            </a:pPr>
            <a:r>
              <a:rPr lang="ar-EG" sz="2800" b="1" dirty="0" smtClean="0">
                <a:solidFill>
                  <a:srgbClr val="0070C0"/>
                </a:solidFill>
              </a:rPr>
              <a:t>تسخين الطعام في درجة حرارة غير كافية لقتل الجراثيم.</a:t>
            </a:r>
            <a:endParaRPr lang="ar-EG" sz="2800" b="1" dirty="0">
              <a:solidFill>
                <a:srgbClr val="0070C0"/>
              </a:solidFill>
            </a:endParaRPr>
          </a:p>
        </p:txBody>
      </p:sp>
    </p:spTree>
    <p:custDataLst>
      <p:tags r:id="rId1"/>
    </p:custDataLst>
    <p:extLst>
      <p:ext uri="{BB962C8B-B14F-4D97-AF65-F5344CB8AC3E}">
        <p14:creationId xmlns:p14="http://schemas.microsoft.com/office/powerpoint/2010/main" val="42623459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نشاط3</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0" name="مربع نص 9"/>
          <p:cNvSpPr txBox="1"/>
          <p:nvPr/>
        </p:nvSpPr>
        <p:spPr>
          <a:xfrm>
            <a:off x="285720" y="1785926"/>
            <a:ext cx="8429684" cy="1305165"/>
          </a:xfrm>
          <a:prstGeom prst="rect">
            <a:avLst/>
          </a:prstGeom>
          <a:noFill/>
        </p:spPr>
        <p:txBody>
          <a:bodyPr wrap="square" rtlCol="1">
            <a:spAutoFit/>
          </a:bodyPr>
          <a:lstStyle/>
          <a:p>
            <a:pPr marL="6350" indent="22225">
              <a:lnSpc>
                <a:spcPct val="150000"/>
              </a:lnSpc>
            </a:pPr>
            <a:r>
              <a:rPr lang="ar-EG" sz="2800" b="1" dirty="0" smtClean="0">
                <a:solidFill>
                  <a:srgbClr val="FF0000"/>
                </a:solidFill>
              </a:rPr>
              <a:t>سمعت خبر إصابة إحدي زميلاتك بالتسمم,بسبب عدم طهي الطعام مدة كافية,ما مدي صحة هذه العبارة؟ادعمي إجابتك بالأدلة:</a:t>
            </a:r>
          </a:p>
        </p:txBody>
      </p:sp>
    </p:spTree>
    <p:custDataLst>
      <p:tags r:id="rId1"/>
    </p:custDataLst>
    <p:extLst>
      <p:ext uri="{BB962C8B-B14F-4D97-AF65-F5344CB8AC3E}">
        <p14:creationId xmlns:p14="http://schemas.microsoft.com/office/powerpoint/2010/main" val="27241264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0" name="مستطيل 9"/>
          <p:cNvSpPr/>
          <p:nvPr/>
        </p:nvSpPr>
        <p:spPr>
          <a:xfrm>
            <a:off x="4972053" y="2214554"/>
            <a:ext cx="2743219" cy="1285884"/>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3200" b="1" dirty="0" smtClean="0"/>
              <a:t>من علامات فساد الأطعمة</a:t>
            </a:r>
            <a:endParaRPr lang="ar-EG" sz="3200" b="1" dirty="0"/>
          </a:p>
        </p:txBody>
      </p:sp>
      <p:sp>
        <p:nvSpPr>
          <p:cNvPr id="11" name="مستطيل 10"/>
          <p:cNvSpPr/>
          <p:nvPr/>
        </p:nvSpPr>
        <p:spPr>
          <a:xfrm>
            <a:off x="1643042" y="1785926"/>
            <a:ext cx="3100408" cy="50006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r>
              <a:rPr lang="ar-EG" sz="3200" b="1" dirty="0" smtClean="0">
                <a:solidFill>
                  <a:srgbClr val="00B050"/>
                </a:solidFill>
              </a:rPr>
              <a:t>تغير اللون</a:t>
            </a:r>
            <a:endParaRPr lang="ar-EG" sz="3200" b="1" dirty="0">
              <a:solidFill>
                <a:srgbClr val="00B050"/>
              </a:solidFill>
            </a:endParaRPr>
          </a:p>
        </p:txBody>
      </p:sp>
      <p:sp>
        <p:nvSpPr>
          <p:cNvPr id="13" name="مستطيل 12"/>
          <p:cNvSpPr/>
          <p:nvPr/>
        </p:nvSpPr>
        <p:spPr>
          <a:xfrm>
            <a:off x="1643042" y="2571745"/>
            <a:ext cx="3100408" cy="50006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r>
              <a:rPr lang="ar-EG" sz="3200" b="1" dirty="0" smtClean="0">
                <a:solidFill>
                  <a:srgbClr val="00B050"/>
                </a:solidFill>
              </a:rPr>
              <a:t>تغير الشكل</a:t>
            </a:r>
            <a:endParaRPr lang="ar-EG" sz="3200" b="1" dirty="0">
              <a:solidFill>
                <a:srgbClr val="00B050"/>
              </a:solidFill>
            </a:endParaRPr>
          </a:p>
        </p:txBody>
      </p:sp>
      <p:sp>
        <p:nvSpPr>
          <p:cNvPr id="14" name="مستطيل 13"/>
          <p:cNvSpPr/>
          <p:nvPr/>
        </p:nvSpPr>
        <p:spPr>
          <a:xfrm>
            <a:off x="1643042" y="3429000"/>
            <a:ext cx="3100408" cy="50006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r>
              <a:rPr lang="ar-EG" sz="3200" b="1" dirty="0" smtClean="0">
                <a:solidFill>
                  <a:srgbClr val="00B050"/>
                </a:solidFill>
              </a:rPr>
              <a:t>تغير الرائحة</a:t>
            </a:r>
            <a:endParaRPr lang="ar-EG" sz="3200" b="1" dirty="0">
              <a:solidFill>
                <a:srgbClr val="00B050"/>
              </a:solidFill>
            </a:endParaRPr>
          </a:p>
        </p:txBody>
      </p:sp>
    </p:spTree>
    <p:custDataLst>
      <p:tags r:id="rId1"/>
    </p:custDataLst>
    <p:extLst>
      <p:ext uri="{BB962C8B-B14F-4D97-AF65-F5344CB8AC3E}">
        <p14:creationId xmlns:p14="http://schemas.microsoft.com/office/powerpoint/2010/main" val="3189034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40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92554722"/>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20280" y="1196752"/>
            <a:ext cx="6588224" cy="2677656"/>
          </a:xfrm>
          <a:prstGeom prst="rect">
            <a:avLst/>
          </a:prstGeom>
        </p:spPr>
        <p:txBody>
          <a:bodyPr wrap="square">
            <a:spAutoFit/>
          </a:bodyPr>
          <a:lstStyle/>
          <a:p>
            <a:r>
              <a:rPr lang="ar-SA" sz="2800" b="1" dirty="0">
                <a:solidFill>
                  <a:schemeClr val="accent6">
                    <a:lumMod val="75000"/>
                  </a:schemeClr>
                </a:solidFill>
              </a:rPr>
              <a:t>للتأكد من سلامة المعلبات يجب ملاحظة ما يلي:</a:t>
            </a:r>
            <a:endParaRPr lang="en-US" sz="2800" b="1" dirty="0">
              <a:solidFill>
                <a:schemeClr val="accent6">
                  <a:lumMod val="75000"/>
                </a:schemeClr>
              </a:solidFill>
            </a:endParaRPr>
          </a:p>
          <a:p>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عدم وجود أي انتفاخ في أي جهة منها.</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سلامة العلب المعدنية من الصدأ والثقوب.</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خلو العلب الكرتونية والبلاستيكية من الثقوب.</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عدم انتهاء مدة صلاحيتها.</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التأكد من سلامة الحفظ.</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ستطيل 4"/>
          <p:cNvSpPr/>
          <p:nvPr/>
        </p:nvSpPr>
        <p:spPr>
          <a:xfrm>
            <a:off x="2051720" y="3933056"/>
            <a:ext cx="7037215" cy="218521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2400" b="1" spc="50" dirty="0">
                <a:ln w="11430"/>
                <a:solidFill>
                  <a:srgbClr val="00B050"/>
                </a:solidFill>
                <a:effectLst>
                  <a:outerShdw blurRad="76200" dist="50800" dir="5400000" algn="tl" rotWithShape="0">
                    <a:srgbClr val="000000">
                      <a:alpha val="65000"/>
                    </a:srgbClr>
                  </a:outerShdw>
                </a:effectLst>
              </a:rPr>
              <a:t>انتبهي :</a:t>
            </a:r>
            <a:endParaRPr lang="en-US" sz="2400" b="1" spc="50" dirty="0">
              <a:ln w="11430"/>
              <a:solidFill>
                <a:srgbClr val="00B050"/>
              </a:solidFill>
              <a:effectLst>
                <a:outerShdw blurRad="76200" dist="50800" dir="5400000" algn="tl" rotWithShape="0">
                  <a:srgbClr val="000000">
                    <a:alpha val="65000"/>
                  </a:srgbClr>
                </a:outerShdw>
              </a:effectLst>
            </a:endParaRPr>
          </a:p>
          <a:p>
            <a:r>
              <a:rPr lang="ar-EG" sz="2800" b="1" spc="50" dirty="0" smtClean="0">
                <a:ln w="11430"/>
                <a:effectLst>
                  <a:outerShdw blurRad="76200" dist="50800" dir="5400000" algn="tl" rotWithShape="0">
                    <a:srgbClr val="000000">
                      <a:alpha val="65000"/>
                    </a:srgbClr>
                  </a:outerShdw>
                </a:effectLst>
              </a:rPr>
              <a:t>تقدم المتاجر عروضا ترويجية للمعلبات الغذائية بشراء أكثر من عبوة بسعر أقل وتكون صلاحيتها مقاربة للإنتهاء,فينبغي الحذر من تلك العروض وقراءة تاريخ صلاحية المنتجات بكل دقة قبل إتمام عملية الشراء. </a:t>
            </a:r>
            <a:endParaRPr lang="en-US" sz="2800" b="1" spc="50" dirty="0">
              <a:ln w="11430"/>
              <a:effectLst>
                <a:outerShdw blurRad="76200" dist="50800" dir="5400000" algn="tl" rotWithShape="0">
                  <a:srgbClr val="000000">
                    <a:alpha val="65000"/>
                  </a:srgbClr>
                </a:outerShdw>
              </a:effectLst>
            </a:endParaRPr>
          </a:p>
        </p:txBody>
      </p:sp>
      <p:sp>
        <p:nvSpPr>
          <p:cNvPr id="7" name="مربع نص 6"/>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4712731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539552" y="1385254"/>
            <a:ext cx="8330840" cy="50167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الوقـاية والعلاج:</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ar-SA" sz="2400" b="1" dirty="0">
                <a:solidFill>
                  <a:schemeClr val="accent6">
                    <a:lumMod val="75000"/>
                  </a:schemeClr>
                </a:solidFill>
              </a:rPr>
              <a:t>أ- الوقــاية:</a:t>
            </a:r>
            <a:endParaRPr lang="en-US" sz="2400" b="1" dirty="0">
              <a:solidFill>
                <a:schemeClr val="accent6">
                  <a:lumMod val="75000"/>
                </a:schemeClr>
              </a:solidFill>
            </a:endParaRPr>
          </a:p>
          <a:p>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1-عدم ترك الأغذية المطبوخة مدة طويلة في درجة حرارة الغرفة؛ حتى </a:t>
            </a:r>
            <a:r>
              <a:rPr lang="ar-SA"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لاتنمو</a:t>
            </a:r>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الميكروبات وتتكاثر.</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4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2-لتأكد من سلامة اللحوم والدواجن والبيض قبل استخدامها، وكذلك الاهتمام </a:t>
            </a:r>
            <a:r>
              <a:rPr lang="ar-SA" sz="24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بطهيها</a:t>
            </a:r>
            <a:r>
              <a:rPr lang="ar-SA" sz="24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جيداً قبل أكلها.</a:t>
            </a:r>
            <a:endParaRPr lang="en-US" sz="24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endParaRPr>
          </a:p>
          <a:p>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3-الاهتمام بنظافة وتطهير أجهزة وأدوات المطبخ بعد الانتهاء من استخدامها، وخاصة عند تجهيز الأغذية النيئة</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4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4-التأكد من تاريخ صلاحية المواد الغذائية المعلبة، ورائحتها ومظهرها قبل تناولها</a:t>
            </a:r>
            <a:r>
              <a:rPr lang="ar-SA" sz="2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a:t>
            </a:r>
            <a:endParaRPr lang="en-US" sz="24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endParaRPr>
          </a:p>
          <a:p>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5-غسل اليدين واستخدام القفازات البلاستيكية ذات الاستعمال مرة واحدة عند إعداد الطعام</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4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6-غسل الفاكهة والخضراوات بالماء الجاري قبل الأكل.</a:t>
            </a:r>
            <a:endParaRPr lang="en-US" sz="24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endParaRPr>
          </a:p>
          <a:p>
            <a:r>
              <a:rPr lang="ar-SA" sz="2400" b="1" dirty="0">
                <a:solidFill>
                  <a:schemeClr val="accent6">
                    <a:lumMod val="75000"/>
                  </a:schemeClr>
                </a:solidFill>
              </a:rPr>
              <a:t> </a:t>
            </a:r>
            <a:endParaRPr lang="en-US" sz="2400" b="1" dirty="0">
              <a:solidFill>
                <a:schemeClr val="accent6">
                  <a:lumMod val="75000"/>
                </a:schemeClr>
              </a:solidFill>
            </a:endParaRPr>
          </a:p>
        </p:txBody>
      </p:sp>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3435486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 calcmode="lin" valueType="num">
                                      <p:cBhvr additive="base">
                                        <p:cTn id="2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additive="base">
                                        <p:cTn id="2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 calcmode="lin" valueType="num">
                                      <p:cBhvr additive="base">
                                        <p:cTn id="2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calcmode="lin" valueType="num">
                                      <p:cBhvr additive="base">
                                        <p:cTn id="3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 calcmode="lin" valueType="num">
                                      <p:cBhvr additive="base">
                                        <p:cTn id="36"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 calcmode="lin" valueType="num">
                                      <p:cBhvr additive="base">
                                        <p:cTn id="40"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a:xfrm>
            <a:off x="1031960" y="2420888"/>
            <a:ext cx="6904543" cy="2677656"/>
          </a:xfrm>
          <a:prstGeom prst="rect">
            <a:avLst/>
          </a:prstGeom>
          <a:noFill/>
        </p:spPr>
        <p:txBody>
          <a:bodyPr wrap="square" lIns="91440" tIns="45720" rIns="91440" bIns="45720">
            <a:spAutoFit/>
          </a:bodyPr>
          <a:lstStyle/>
          <a:p>
            <a:pPr algn="justLow"/>
            <a:r>
              <a:rPr lang="ar-EG" sz="2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7. تقع الخضراوات الورقة في مقدار من الخل الأبيض المخفف بالماء أو الملح الخشن المذاب في الماء قبل الإعداد لتطهيرها من الجراثيم والحشرات الصغيرة.</a:t>
            </a:r>
          </a:p>
          <a:p>
            <a:pPr algn="justLow"/>
            <a:r>
              <a:rPr lang="ar-EG" sz="2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8. تجنب شراء الأطعمة المكشوفة أو المجهولة المصدر من الباعة المتجولين.</a:t>
            </a:r>
            <a:endParaRPr lang="en-US" sz="2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a:p>
            <a:pPr algn="justLow"/>
            <a:endParaRPr lang="en-US"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205118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15616" y="1484784"/>
            <a:ext cx="7308304" cy="206210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رأيك في ربة المنزل التي تقوم بإعداد السلطة مستخدمة السكين التي قطّعت بها اللحمة دون أن تغسلها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sz="3200" b="1" spc="50" dirty="0">
                <a:ln w="11430"/>
                <a:solidFill>
                  <a:schemeClr val="accent6">
                    <a:lumMod val="75000"/>
                  </a:schemeClr>
                </a:solidFill>
                <a:effectLst>
                  <a:outerShdw blurRad="76200" dist="50800" dir="5400000" algn="tl" rotWithShape="0">
                    <a:srgbClr val="000000">
                      <a:alpha val="65000"/>
                    </a:srgbClr>
                  </a:outerShdw>
                </a:effectLst>
              </a:rPr>
              <a:t>وما النتيجة المتوقعة من ذلك </a:t>
            </a:r>
            <a:r>
              <a:rPr lang="ar-SA" b="1" spc="50" dirty="0">
                <a:ln w="11430"/>
                <a:solidFill>
                  <a:schemeClr val="accent6">
                    <a:lumMod val="75000"/>
                  </a:schemeClr>
                </a:solidFill>
                <a:effectLst>
                  <a:outerShdw blurRad="76200" dist="50800" dir="5400000" algn="tl" rotWithShape="0">
                    <a:srgbClr val="000000">
                      <a:alpha val="65000"/>
                    </a:srgbClr>
                  </a:outerShdw>
                </a:effectLst>
              </a:rPr>
              <a:t>؟</a:t>
            </a:r>
            <a:endParaRPr lang="en-US" b="1"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5" name="مستطيل 4"/>
          <p:cNvSpPr/>
          <p:nvPr/>
        </p:nvSpPr>
        <p:spPr>
          <a:xfrm>
            <a:off x="141033" y="3717032"/>
            <a:ext cx="8306623" cy="1446550"/>
          </a:xfrm>
          <a:prstGeom prst="rect">
            <a:avLst/>
          </a:prstGeom>
          <a:noFill/>
        </p:spPr>
        <p:txBody>
          <a:bodyPr wrap="square" lIns="91440" tIns="45720" rIns="91440" bIns="45720">
            <a:spAutoFit/>
          </a:bodyPr>
          <a:lstStyle/>
          <a:p>
            <a:pPr algn="ctr"/>
            <a:r>
              <a:rPr lang="ar-SA"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خطأ- ينتج عن ذلك نقل ميكروبات  اللحوم الى الخضروات</a:t>
            </a:r>
            <a:endParaRPr lang="ar-SA"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صورة 6" descr="ssssssssssss.psd"/>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74469"/>
            <a:ext cx="1822134" cy="1286475"/>
          </a:xfrm>
          <a:prstGeom prst="rect">
            <a:avLst/>
          </a:prstGeom>
          <a:noFill/>
          <a:ln>
            <a:noFill/>
          </a:ln>
        </p:spPr>
      </p:pic>
      <p:sp>
        <p:nvSpPr>
          <p:cNvPr id="8" name="مربع نص 7"/>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نشاط5</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36625134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2915816" y="1844824"/>
            <a:ext cx="4824536" cy="38164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3484377" y="2235089"/>
            <a:ext cx="3687414" cy="1754326"/>
          </a:xfrm>
          <a:prstGeom prst="rect">
            <a:avLst/>
          </a:prstGeom>
          <a:noFill/>
        </p:spPr>
        <p:txBody>
          <a:bodyPr wrap="square" lIns="91440" tIns="45720" rIns="91440" bIns="45720">
            <a:spAutoFit/>
          </a:bodyPr>
          <a:lstStyle/>
          <a:p>
            <a:pPr algn="ct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 هو التسمم الغذائي؟</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مربع نص 6"/>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التمهيد</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87193946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187624" y="4417636"/>
            <a:ext cx="7037215"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مستطيل 1"/>
          <p:cNvSpPr/>
          <p:nvPr/>
        </p:nvSpPr>
        <p:spPr>
          <a:xfrm>
            <a:off x="179512" y="1084817"/>
            <a:ext cx="8964488" cy="3785652"/>
          </a:xfrm>
          <a:prstGeom prst="rect">
            <a:avLst/>
          </a:prstGeom>
        </p:spPr>
        <p:txBody>
          <a:bodyPr wrap="square">
            <a:spAutoFit/>
          </a:bodyPr>
          <a:lstStyle/>
          <a:p>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العلاج:</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1.الاحتفاظ بعينة من الطعام الذي تناوله المصاب..لماذا؟</a:t>
            </a:r>
          </a:p>
          <a:p>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2.إبقاء المريض,للراحة وإعطاؤه كمية كبيرة من............</a:t>
            </a:r>
          </a:p>
          <a:p>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3.نقل المريض إلي ............إذا احتاج الأمر.</a:t>
            </a:r>
          </a:p>
          <a:p>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4.أخذ عينة من مخلفات القئ,لإجراء التحليل المخبري عليها.</a:t>
            </a:r>
          </a:p>
          <a:p>
            <a:endParaRPr lang="ar-SA" sz="2400" dirty="0"/>
          </a:p>
        </p:txBody>
      </p:sp>
      <p:sp>
        <p:nvSpPr>
          <p:cNvPr id="10" name="مربع نص 9"/>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5965787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a:xfrm>
            <a:off x="1031960" y="2420888"/>
            <a:ext cx="6904543" cy="2246769"/>
          </a:xfrm>
          <a:prstGeom prst="rect">
            <a:avLst/>
          </a:prstGeom>
          <a:noFill/>
        </p:spPr>
        <p:txBody>
          <a:bodyPr wrap="square" lIns="91440" tIns="45720" rIns="91440" bIns="45720">
            <a:spAutoFit/>
          </a:bodyPr>
          <a:lstStyle/>
          <a:p>
            <a:pPr algn="justLow"/>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الأطعمة الزائدة عن الحاجة يمكن التصرف بها إلى من يحتاج إليها من عمال النظافة أو الفقراء، ولكن قبل ذلك يجب التأكد من خلوها من الفساد أو التلوث لقوله </a:t>
            </a:r>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تعالى</a:t>
            </a:r>
            <a:r>
              <a:rPr lang="ar-EG"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(لن تنالوا البر حتى تنفقوا مما تحبون).</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Low"/>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مربع نص 6"/>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تطبيقات من الحياة</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15052815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24744"/>
            <a:ext cx="9144000" cy="255454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ar-EG"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شاركي بعمل نشرة معرفية عن التسمم الغذائي لتوعية الآخرين بأعراضه وأنواعه وطرق الوقاية والعلاج منه ,وانشريها علي مواقع التواصل للمدرسة بلإشراف معلمتك.</a:t>
            </a:r>
          </a:p>
          <a:p>
            <a:pPr algn="justLow"/>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justLow"/>
            <a:r>
              <a:rPr lang="ar-EG" sz="2400" b="1" cap="all" dirty="0" smtClean="0">
                <a:ln w="0"/>
                <a:solidFill>
                  <a:schemeClr val="accent6">
                    <a:lumMod val="75000"/>
                  </a:schemeClr>
                </a:solidFill>
                <a:effectLst>
                  <a:reflection blurRad="12700" stA="50000" endPos="50000" dist="5000" dir="5400000" sy="-100000" rotWithShape="0"/>
                </a:effectLst>
              </a:rPr>
              <a:t>التسمم الغذائي </a:t>
            </a:r>
          </a:p>
          <a:p>
            <a:pPr algn="justLow"/>
            <a:r>
              <a:rPr lang="ar-EG" sz="2400" b="1" cap="all" dirty="0" smtClean="0">
                <a:ln w="0"/>
                <a:solidFill>
                  <a:schemeClr val="accent6">
                    <a:lumMod val="75000"/>
                  </a:schemeClr>
                </a:solidFill>
                <a:effectLst>
                  <a:reflection blurRad="12700" stA="50000" endPos="50000" dist="5000" dir="5400000" sy="-100000" rotWithShape="0"/>
                </a:effectLst>
              </a:rPr>
              <a:t>نتيجة تانول الشاورما </a:t>
            </a:r>
          </a:p>
          <a:p>
            <a:pPr algn="justLow"/>
            <a:r>
              <a:rPr lang="ar-EG" sz="2400" b="1" cap="all" dirty="0" smtClean="0">
                <a:ln w="0"/>
                <a:solidFill>
                  <a:schemeClr val="accent6">
                    <a:lumMod val="75000"/>
                  </a:schemeClr>
                </a:solidFill>
                <a:effectLst>
                  <a:reflection blurRad="12700" stA="50000" endPos="50000" dist="5000" dir="5400000" sy="-100000" rotWithShape="0"/>
                </a:effectLst>
              </a:rPr>
              <a:t>السبب عدم أعداد الشاورما جيداً وعدم نظافة المطعم </a:t>
            </a:r>
          </a:p>
          <a:p>
            <a:pPr algn="justLow"/>
            <a:r>
              <a:rPr lang="ar-EG" sz="2400" b="1" cap="all" dirty="0" smtClean="0">
                <a:ln w="0"/>
                <a:solidFill>
                  <a:schemeClr val="accent6">
                    <a:lumMod val="75000"/>
                  </a:schemeClr>
                </a:solidFill>
                <a:effectLst>
                  <a:reflection blurRad="12700" stA="50000" endPos="50000" dist="5000" dir="5400000" sy="-100000" rotWithShape="0"/>
                </a:effectLst>
              </a:rPr>
              <a:t>اختيار المطاعم التي تعد الطعام جيداً والتي تهتم بالنظافة</a:t>
            </a:r>
            <a:endParaRPr lang="ar-SA" sz="2400" b="1" cap="all" dirty="0">
              <a:ln w="0"/>
              <a:solidFill>
                <a:schemeClr val="accent6">
                  <a:lumMod val="75000"/>
                </a:schemeClr>
              </a:solidFill>
              <a:effectLst>
                <a:reflection blurRad="12700" stA="50000" endPos="50000" dist="5000" dir="5400000" sy="-100000" rotWithShape="0"/>
              </a:effectLst>
            </a:endParaRPr>
          </a:p>
        </p:txBody>
      </p:sp>
      <p:sp>
        <p:nvSpPr>
          <p:cNvPr id="7" name="مربع نص 6"/>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 6</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6510918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28596" y="2500306"/>
            <a:ext cx="8163647" cy="3170099"/>
          </a:xfrm>
          <a:prstGeom prst="rect">
            <a:avLst/>
          </a:prstGeom>
          <a:noFill/>
        </p:spPr>
        <p:txBody>
          <a:bodyPr wrap="square" lIns="91440" tIns="45720" rIns="91440" bIns="45720">
            <a:spAutoFit/>
          </a:bodyPr>
          <a:lstStyle/>
          <a:p>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أ-ترك </a:t>
            </a:r>
            <a:r>
              <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الطعام بعد طهيه فترة طويلة من الزمن قبل تناوله</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000" b="1" dirty="0" smtClean="0">
                <a:solidFill>
                  <a:srgbClr val="FF0000"/>
                </a:solidFill>
                <a:sym typeface="Wingdings"/>
              </a:rPr>
              <a:t>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r>
              <a:rPr lang="ar-EG"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ar-S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تناول الطعام مباشرة بعد الطهي</a:t>
            </a:r>
            <a:r>
              <a:rPr lang="ar-EG"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ar-SA" sz="2000" dirty="0"/>
              <a:t> </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ب-إبقاء </a:t>
            </a:r>
            <a:r>
              <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اللحوم مدة طويلة خارج الثلاجة؛ لإذابة الثلج عنها قبل طهيها</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000" b="1" dirty="0" smtClean="0">
                <a:solidFill>
                  <a:srgbClr val="FF0000"/>
                </a:solidFill>
                <a:sym typeface="Wingdings"/>
              </a:rPr>
              <a:t>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r>
              <a:rPr lang="ar-EG"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ar-S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عدم.-</a:t>
            </a:r>
            <a:r>
              <a:rPr lang="ar-SA"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إبقاء اللحوم مدة طويلة خارج الثلاجة؛ لإذابة الثلج عنها قبل </a:t>
            </a:r>
            <a:r>
              <a:rPr lang="ar-S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طهيها</a:t>
            </a:r>
          </a:p>
          <a:p>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ج-إعداد </a:t>
            </a:r>
            <a:r>
              <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الطعام من قبل أشخاص مصابين بالأمراض</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000" b="1" dirty="0" smtClean="0">
                <a:solidFill>
                  <a:srgbClr val="FF0000"/>
                </a:solidFill>
                <a:sym typeface="Wingdings"/>
              </a:rPr>
              <a:t>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r>
              <a:rPr lang="ar-EG"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ar-S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عدم-إبقاء </a:t>
            </a:r>
            <a:r>
              <a:rPr lang="ar-SA"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اللحوم مدة طويلة خارج الثلاجة؛ لإذابة الثلج عنها قبل طهيها</a:t>
            </a:r>
            <a:r>
              <a:rPr lang="ar-S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ar-SA"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د-تغطية الشعر أثناء طهي </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الطعام.</a:t>
            </a: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000" b="1" dirty="0" smtClean="0">
                <a:solidFill>
                  <a:srgbClr val="FF0000"/>
                </a:solidFill>
                <a:sym typeface="Wingdings 2"/>
              </a:rPr>
              <a:t> </a:t>
            </a:r>
            <a:endPar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ه-ارتياد </a:t>
            </a:r>
            <a:r>
              <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المطاعم بشكل دائم</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000" b="1" dirty="0" smtClean="0">
                <a:solidFill>
                  <a:srgbClr val="FF0000"/>
                </a:solidFill>
                <a:sym typeface="Wingdings"/>
              </a:rPr>
              <a:t> 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عدم ارتياد المطاعم بشكل دائم.</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و-إعداد الوجبات في المنزل</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2000" b="1" dirty="0" smtClean="0">
                <a:solidFill>
                  <a:srgbClr val="FF0000"/>
                </a:solidFill>
                <a:sym typeface="Wingdings 2"/>
              </a:rPr>
              <a:t>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13" name="مجموعة 12"/>
          <p:cNvGrpSpPr/>
          <p:nvPr/>
        </p:nvGrpSpPr>
        <p:grpSpPr>
          <a:xfrm>
            <a:off x="2000232" y="642918"/>
            <a:ext cx="5150664" cy="857256"/>
            <a:chOff x="5786446" y="1357298"/>
            <a:chExt cx="2507458" cy="542924"/>
          </a:xfrm>
        </p:grpSpPr>
        <p:sp>
          <p:nvSpPr>
            <p:cNvPr id="15" name="شكل حر 14"/>
            <p:cNvSpPr/>
            <p:nvPr/>
          </p:nvSpPr>
          <p:spPr>
            <a:xfrm>
              <a:off x="5786446" y="1357298"/>
              <a:ext cx="2507458" cy="542924"/>
            </a:xfrm>
            <a:custGeom>
              <a:avLst/>
              <a:gdLst>
                <a:gd name="connsiteX0" fmla="*/ 1234281 w 2293144"/>
                <a:gd name="connsiteY0" fmla="*/ 4762 h 542924"/>
                <a:gd name="connsiteX1" fmla="*/ 448469 w 2293144"/>
                <a:gd name="connsiteY1" fmla="*/ 23812 h 542924"/>
                <a:gd name="connsiteX2" fmla="*/ 138906 w 2293144"/>
                <a:gd name="connsiteY2" fmla="*/ 95250 h 542924"/>
                <a:gd name="connsiteX3" fmla="*/ 5556 w 2293144"/>
                <a:gd name="connsiteY3" fmla="*/ 247650 h 542924"/>
                <a:gd name="connsiteX4" fmla="*/ 105569 w 2293144"/>
                <a:gd name="connsiteY4" fmla="*/ 438150 h 542924"/>
                <a:gd name="connsiteX5" fmla="*/ 638969 w 2293144"/>
                <a:gd name="connsiteY5" fmla="*/ 528637 h 542924"/>
                <a:gd name="connsiteX6" fmla="*/ 1505744 w 2293144"/>
                <a:gd name="connsiteY6" fmla="*/ 523875 h 542924"/>
                <a:gd name="connsiteX7" fmla="*/ 1972469 w 2293144"/>
                <a:gd name="connsiteY7" fmla="*/ 471487 h 542924"/>
                <a:gd name="connsiteX8" fmla="*/ 2205831 w 2293144"/>
                <a:gd name="connsiteY8" fmla="*/ 290512 h 542924"/>
                <a:gd name="connsiteX9" fmla="*/ 2129631 w 2293144"/>
                <a:gd name="connsiteY9" fmla="*/ 47625 h 542924"/>
                <a:gd name="connsiteX10" fmla="*/ 1234281 w 2293144"/>
                <a:gd name="connsiteY10" fmla="*/ 4762 h 54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144" h="542924">
                  <a:moveTo>
                    <a:pt x="1234281" y="4762"/>
                  </a:moveTo>
                  <a:cubicBezTo>
                    <a:pt x="954087" y="793"/>
                    <a:pt x="631032" y="8731"/>
                    <a:pt x="448469" y="23812"/>
                  </a:cubicBezTo>
                  <a:cubicBezTo>
                    <a:pt x="265906" y="38893"/>
                    <a:pt x="212725" y="57944"/>
                    <a:pt x="138906" y="95250"/>
                  </a:cubicBezTo>
                  <a:cubicBezTo>
                    <a:pt x="65087" y="132556"/>
                    <a:pt x="11112" y="190500"/>
                    <a:pt x="5556" y="247650"/>
                  </a:cubicBezTo>
                  <a:cubicBezTo>
                    <a:pt x="0" y="304800"/>
                    <a:pt x="0" y="391319"/>
                    <a:pt x="105569" y="438150"/>
                  </a:cubicBezTo>
                  <a:cubicBezTo>
                    <a:pt x="211138" y="484981"/>
                    <a:pt x="405607" y="514350"/>
                    <a:pt x="638969" y="528637"/>
                  </a:cubicBezTo>
                  <a:cubicBezTo>
                    <a:pt x="872331" y="542924"/>
                    <a:pt x="1283494" y="533400"/>
                    <a:pt x="1505744" y="523875"/>
                  </a:cubicBezTo>
                  <a:cubicBezTo>
                    <a:pt x="1727994" y="514350"/>
                    <a:pt x="1855788" y="510381"/>
                    <a:pt x="1972469" y="471487"/>
                  </a:cubicBezTo>
                  <a:cubicBezTo>
                    <a:pt x="2089150" y="432593"/>
                    <a:pt x="2179637" y="361156"/>
                    <a:pt x="2205831" y="290512"/>
                  </a:cubicBezTo>
                  <a:cubicBezTo>
                    <a:pt x="2232025" y="219868"/>
                    <a:pt x="2293144" y="95250"/>
                    <a:pt x="2129631" y="47625"/>
                  </a:cubicBezTo>
                  <a:cubicBezTo>
                    <a:pt x="1966119" y="0"/>
                    <a:pt x="1514475" y="8731"/>
                    <a:pt x="1234281" y="4762"/>
                  </a:cubicBezTo>
                  <a:close/>
                </a:path>
              </a:pathLst>
            </a:custGeom>
            <a:gradFill flip="none" rotWithShape="1">
              <a:gsLst>
                <a:gs pos="0">
                  <a:srgbClr val="F4F856">
                    <a:tint val="66000"/>
                    <a:satMod val="160000"/>
                  </a:srgbClr>
                </a:gs>
                <a:gs pos="50000">
                  <a:srgbClr val="F4F856">
                    <a:tint val="44500"/>
                    <a:satMod val="160000"/>
                  </a:srgbClr>
                </a:gs>
                <a:gs pos="100000">
                  <a:srgbClr val="F4F856">
                    <a:tint val="23500"/>
                    <a:satMod val="160000"/>
                  </a:srgbClr>
                </a:gs>
              </a:gsLst>
              <a:lin ang="81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مربع نص 15"/>
            <p:cNvSpPr txBox="1"/>
            <p:nvPr/>
          </p:nvSpPr>
          <p:spPr>
            <a:xfrm>
              <a:off x="5857884" y="1402542"/>
              <a:ext cx="2286016" cy="409339"/>
            </a:xfrm>
            <a:prstGeom prst="rect">
              <a:avLst/>
            </a:prstGeom>
            <a:noFill/>
          </p:spPr>
          <p:txBody>
            <a:bodyPr wrap="square" rtlCol="1">
              <a:spAutoFit/>
            </a:bodyPr>
            <a:lstStyle/>
            <a:p>
              <a:pPr algn="ctr"/>
              <a:r>
                <a:rPr lang="ar-EG" sz="3600" b="1" dirty="0" smtClean="0">
                  <a:solidFill>
                    <a:srgbClr val="C00000"/>
                  </a:solidFill>
                  <a:latin typeface="Arial" pitchFamily="34" charset="0"/>
                  <a:cs typeface="Arial" pitchFamily="34" charset="0"/>
                </a:rPr>
                <a:t>تطبيقات عامة</a:t>
              </a:r>
            </a:p>
          </p:txBody>
        </p:sp>
      </p:grpSp>
      <p:sp>
        <p:nvSpPr>
          <p:cNvPr id="17" name="مستطيل 16"/>
          <p:cNvSpPr/>
          <p:nvPr/>
        </p:nvSpPr>
        <p:spPr>
          <a:xfrm>
            <a:off x="500034" y="1571612"/>
            <a:ext cx="8215338" cy="830997"/>
          </a:xfrm>
          <a:prstGeom prst="rect">
            <a:avLst/>
          </a:prstGeom>
        </p:spPr>
        <p:txBody>
          <a:bodyPr wrap="square">
            <a:spAutoFit/>
          </a:bodyPr>
          <a:lstStyle/>
          <a:p>
            <a:pPr algn="justLow"/>
            <a:r>
              <a:rPr lang="ar-EG" sz="2400" b="1" dirty="0" smtClean="0">
                <a:solidFill>
                  <a:srgbClr val="FF0000"/>
                </a:solidFill>
              </a:rPr>
              <a:t>س1: </a:t>
            </a:r>
            <a:r>
              <a:rPr lang="ar-SA" sz="2400" b="1" dirty="0" smtClean="0">
                <a:solidFill>
                  <a:srgbClr val="FF0000"/>
                </a:solidFill>
              </a:rPr>
              <a:t>ضعي علامة</a:t>
            </a:r>
            <a:r>
              <a:rPr lang="ar-EG" sz="2400" b="1" dirty="0" smtClean="0">
                <a:solidFill>
                  <a:srgbClr val="FF0000"/>
                </a:solidFill>
              </a:rPr>
              <a:t> (</a:t>
            </a:r>
            <a:r>
              <a:rPr lang="ar-SA" sz="2400" b="1" dirty="0" smtClean="0">
                <a:solidFill>
                  <a:srgbClr val="FF0000"/>
                </a:solidFill>
                <a:sym typeface="Wingdings 2"/>
              </a:rPr>
              <a:t></a:t>
            </a:r>
            <a:r>
              <a:rPr lang="ar-EG" sz="2400" b="1" dirty="0" smtClean="0">
                <a:solidFill>
                  <a:srgbClr val="FF0000"/>
                </a:solidFill>
              </a:rPr>
              <a:t>) </a:t>
            </a:r>
            <a:r>
              <a:rPr lang="ar-SA" sz="2400" b="1" dirty="0" smtClean="0">
                <a:solidFill>
                  <a:srgbClr val="FF0000"/>
                </a:solidFill>
              </a:rPr>
              <a:t>أمام السلوك الصحيح، </a:t>
            </a:r>
            <a:r>
              <a:rPr lang="ar-SA" sz="2400" b="1" dirty="0" err="1" smtClean="0">
                <a:solidFill>
                  <a:srgbClr val="FF0000"/>
                </a:solidFill>
              </a:rPr>
              <a:t>و</a:t>
            </a:r>
            <a:r>
              <a:rPr lang="ar-EG" sz="2400" b="1" dirty="0" smtClean="0">
                <a:solidFill>
                  <a:srgbClr val="FF0000"/>
                </a:solidFill>
              </a:rPr>
              <a:t> (</a:t>
            </a:r>
            <a:r>
              <a:rPr lang="ar-SA" sz="2400" b="1" dirty="0" smtClean="0">
                <a:solidFill>
                  <a:srgbClr val="FF0000"/>
                </a:solidFill>
                <a:sym typeface="Wingdings"/>
              </a:rPr>
              <a:t></a:t>
            </a:r>
            <a:r>
              <a:rPr lang="ar-EG" sz="2400" b="1" dirty="0" smtClean="0">
                <a:solidFill>
                  <a:srgbClr val="FF0000"/>
                </a:solidFill>
              </a:rPr>
              <a:t>)</a:t>
            </a:r>
            <a:r>
              <a:rPr lang="ar-SA" sz="2400" b="1" dirty="0" smtClean="0">
                <a:solidFill>
                  <a:srgbClr val="FF0000"/>
                </a:solidFill>
              </a:rPr>
              <a:t> علامة </a:t>
            </a:r>
            <a:r>
              <a:rPr lang="en-US" sz="2400" b="1" dirty="0" smtClean="0">
                <a:solidFill>
                  <a:srgbClr val="FF0000"/>
                </a:solidFill>
              </a:rPr>
              <a:t> </a:t>
            </a:r>
            <a:r>
              <a:rPr lang="ar-SA" sz="2400" b="1" dirty="0" smtClean="0">
                <a:solidFill>
                  <a:srgbClr val="FF0000"/>
                </a:solidFill>
              </a:rPr>
              <a:t>أمام السلوك الخاطئ، مع تصحيح الخطأ</a:t>
            </a:r>
            <a:r>
              <a:rPr lang="ar-SA" sz="2000" b="1" dirty="0" smtClean="0">
                <a:solidFill>
                  <a:srgbClr val="FF0000"/>
                </a:solidFill>
              </a:rPr>
              <a:t>:</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9260758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up)">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up)">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wipe(up)">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up)">
                                      <p:cBhvr>
                                        <p:cTn id="31" dur="50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wipe(up)">
                                      <p:cBhvr>
                                        <p:cTn id="36" dur="500"/>
                                        <p:tgtEl>
                                          <p:spTgt spid="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wipe(up)">
                                      <p:cBhvr>
                                        <p:cTn id="41" dur="5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wipe(up)">
                                      <p:cBhvr>
                                        <p:cTn id="46"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500034" y="928670"/>
            <a:ext cx="8215338" cy="461665"/>
          </a:xfrm>
          <a:prstGeom prst="rect">
            <a:avLst/>
          </a:prstGeom>
        </p:spPr>
        <p:txBody>
          <a:bodyPr wrap="square">
            <a:spAutoFit/>
          </a:bodyPr>
          <a:lstStyle/>
          <a:p>
            <a:pPr algn="justLow"/>
            <a:r>
              <a:rPr lang="ar-EG" sz="2400" b="1" dirty="0" smtClean="0">
                <a:solidFill>
                  <a:srgbClr val="FF0000"/>
                </a:solidFill>
              </a:rPr>
              <a:t>س2 :اختاري الإجابة الصحيحة فيما يلي: </a:t>
            </a:r>
            <a:endParaRPr lang="en-US" sz="2000" b="1" dirty="0">
              <a:solidFill>
                <a:srgbClr val="FF0000"/>
              </a:solidFill>
            </a:endParaRPr>
          </a:p>
        </p:txBody>
      </p:sp>
      <p:sp>
        <p:nvSpPr>
          <p:cNvPr id="8" name="مستطيل 7"/>
          <p:cNvSpPr/>
          <p:nvPr/>
        </p:nvSpPr>
        <p:spPr>
          <a:xfrm>
            <a:off x="785786" y="2071678"/>
            <a:ext cx="7429552" cy="1200329"/>
          </a:xfrm>
          <a:prstGeom prst="rect">
            <a:avLst/>
          </a:prstGeom>
        </p:spPr>
        <p:txBody>
          <a:bodyPr wrap="square">
            <a:spAutoFit/>
          </a:bodyPr>
          <a:lstStyle/>
          <a:p>
            <a:pPr algn="justLow"/>
            <a:r>
              <a:rPr lang="ar-EG" sz="2400" b="1" dirty="0" smtClean="0">
                <a:solidFill>
                  <a:srgbClr val="002060"/>
                </a:solidFill>
              </a:rPr>
              <a:t>أ. علامات فساد الطعام : </a:t>
            </a:r>
          </a:p>
          <a:p>
            <a:pPr algn="justLow"/>
            <a:r>
              <a:rPr lang="ar-EG" sz="2400" b="1" dirty="0" smtClean="0">
                <a:solidFill>
                  <a:srgbClr val="00B050"/>
                </a:solidFill>
              </a:rPr>
              <a:t>- تغير لونه ورائحته.	- زهاء لونه وطيب رائحته.</a:t>
            </a:r>
          </a:p>
          <a:p>
            <a:pPr algn="justLow"/>
            <a:r>
              <a:rPr lang="ar-EG" sz="2400" b="1" dirty="0" smtClean="0">
                <a:solidFill>
                  <a:srgbClr val="00B050"/>
                </a:solidFill>
              </a:rPr>
              <a:t>- تغير الشكل		- </a:t>
            </a:r>
            <a:r>
              <a:rPr lang="ar-EG" sz="2400" b="1" u="sng" dirty="0" smtClean="0">
                <a:solidFill>
                  <a:srgbClr val="00B0F0"/>
                </a:solidFill>
              </a:rPr>
              <a:t>كل ما سبق.</a:t>
            </a:r>
            <a:endParaRPr lang="en-US" sz="2400" b="1" u="sng" dirty="0" smtClean="0">
              <a:solidFill>
                <a:srgbClr val="00B0F0"/>
              </a:solidFill>
            </a:endParaRPr>
          </a:p>
        </p:txBody>
      </p:sp>
      <p:sp>
        <p:nvSpPr>
          <p:cNvPr id="10" name="مستطيل 9"/>
          <p:cNvSpPr/>
          <p:nvPr/>
        </p:nvSpPr>
        <p:spPr>
          <a:xfrm>
            <a:off x="785786" y="3728869"/>
            <a:ext cx="7429552" cy="1200329"/>
          </a:xfrm>
          <a:prstGeom prst="rect">
            <a:avLst/>
          </a:prstGeom>
        </p:spPr>
        <p:txBody>
          <a:bodyPr wrap="square">
            <a:spAutoFit/>
          </a:bodyPr>
          <a:lstStyle/>
          <a:p>
            <a:pPr algn="justLow"/>
            <a:r>
              <a:rPr lang="ar-EG" sz="2400" b="1" dirty="0" smtClean="0">
                <a:solidFill>
                  <a:srgbClr val="002060"/>
                </a:solidFill>
              </a:rPr>
              <a:t>ب. علامات فساد المعلبات:</a:t>
            </a:r>
          </a:p>
          <a:p>
            <a:pPr algn="justLow"/>
            <a:r>
              <a:rPr lang="ar-EG" sz="2400" b="1" dirty="0" smtClean="0">
                <a:solidFill>
                  <a:srgbClr val="00B050"/>
                </a:solidFill>
              </a:rPr>
              <a:t>- وجود ثقب في العلبة.	- انتفاخ العلبة.</a:t>
            </a:r>
          </a:p>
          <a:p>
            <a:pPr algn="justLow"/>
            <a:r>
              <a:rPr lang="ar-EG" sz="2400" b="1" dirty="0" smtClean="0">
                <a:solidFill>
                  <a:srgbClr val="00B050"/>
                </a:solidFill>
              </a:rPr>
              <a:t>- ظهور صدأ على العلبة	- </a:t>
            </a:r>
            <a:r>
              <a:rPr lang="ar-EG" sz="2400" b="1" u="sng" dirty="0" smtClean="0">
                <a:solidFill>
                  <a:srgbClr val="00B0F0"/>
                </a:solidFill>
              </a:rPr>
              <a:t>كل ما سبق.</a:t>
            </a:r>
            <a:endParaRPr lang="en-US" sz="2400" b="1" u="sng" dirty="0" smtClean="0">
              <a:solidFill>
                <a:srgbClr val="00B0F0"/>
              </a:solidFill>
            </a:endParaRPr>
          </a:p>
        </p:txBody>
      </p:sp>
    </p:spTree>
    <p:extLst>
      <p:ext uri="{BB962C8B-B14F-4D97-AF65-F5344CB8AC3E}">
        <p14:creationId xmlns:p14="http://schemas.microsoft.com/office/powerpoint/2010/main" val="40948748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500034" y="928670"/>
            <a:ext cx="8215338" cy="461665"/>
          </a:xfrm>
          <a:prstGeom prst="rect">
            <a:avLst/>
          </a:prstGeom>
        </p:spPr>
        <p:txBody>
          <a:bodyPr wrap="square">
            <a:spAutoFit/>
          </a:bodyPr>
          <a:lstStyle/>
          <a:p>
            <a:pPr algn="justLow"/>
            <a:r>
              <a:rPr lang="ar-EG" sz="2400" b="1" dirty="0" smtClean="0">
                <a:solidFill>
                  <a:srgbClr val="FF0000"/>
                </a:solidFill>
              </a:rPr>
              <a:t>س3: حددي نوع التسمم الذي قد يحدث في كل من الحالات التالية:</a:t>
            </a:r>
            <a:endParaRPr lang="en-US" sz="2000" b="1" dirty="0">
              <a:solidFill>
                <a:srgbClr val="FF0000"/>
              </a:solidFill>
            </a:endParaRPr>
          </a:p>
        </p:txBody>
      </p:sp>
      <p:sp>
        <p:nvSpPr>
          <p:cNvPr id="10" name="مستطيل 9"/>
          <p:cNvSpPr/>
          <p:nvPr/>
        </p:nvSpPr>
        <p:spPr>
          <a:xfrm>
            <a:off x="785786" y="1643050"/>
            <a:ext cx="7429552" cy="830997"/>
          </a:xfrm>
          <a:prstGeom prst="rect">
            <a:avLst/>
          </a:prstGeom>
        </p:spPr>
        <p:txBody>
          <a:bodyPr wrap="square">
            <a:spAutoFit/>
          </a:bodyPr>
          <a:lstStyle/>
          <a:p>
            <a:pPr algn="justLow"/>
            <a:r>
              <a:rPr lang="ar-EG" sz="2400" b="1" dirty="0" smtClean="0">
                <a:solidFill>
                  <a:srgbClr val="002060"/>
                </a:solidFill>
              </a:rPr>
              <a:t>1. بعد تناول وجبة عشاء ملوثة من إحدى المطاعم مع أسرتك.</a:t>
            </a:r>
          </a:p>
          <a:p>
            <a:pPr algn="justLow"/>
            <a:r>
              <a:rPr lang="ar-EG" sz="2400" b="1" dirty="0" smtClean="0">
                <a:solidFill>
                  <a:srgbClr val="00B050"/>
                </a:solidFill>
              </a:rPr>
              <a:t>- تسمم كيميائي.</a:t>
            </a:r>
            <a:endParaRPr lang="en-US" sz="2400" b="1" u="sng" dirty="0" smtClean="0">
              <a:solidFill>
                <a:srgbClr val="00B0F0"/>
              </a:solidFill>
            </a:endParaRPr>
          </a:p>
        </p:txBody>
      </p:sp>
      <p:sp>
        <p:nvSpPr>
          <p:cNvPr id="11" name="مستطيل 10"/>
          <p:cNvSpPr/>
          <p:nvPr/>
        </p:nvSpPr>
        <p:spPr>
          <a:xfrm>
            <a:off x="785786" y="2643182"/>
            <a:ext cx="7429552" cy="830997"/>
          </a:xfrm>
          <a:prstGeom prst="rect">
            <a:avLst/>
          </a:prstGeom>
        </p:spPr>
        <p:txBody>
          <a:bodyPr wrap="square">
            <a:spAutoFit/>
          </a:bodyPr>
          <a:lstStyle/>
          <a:p>
            <a:pPr algn="justLow"/>
            <a:r>
              <a:rPr lang="ar-EG" sz="2400" b="1" dirty="0" smtClean="0">
                <a:solidFill>
                  <a:srgbClr val="002060"/>
                </a:solidFill>
              </a:rPr>
              <a:t>2. بعد تناول سلطة تحتوي على عش الغراب السام.</a:t>
            </a:r>
          </a:p>
          <a:p>
            <a:pPr algn="justLow"/>
            <a:r>
              <a:rPr lang="ar-EG" sz="2400" b="1" dirty="0" smtClean="0">
                <a:solidFill>
                  <a:srgbClr val="00B050"/>
                </a:solidFill>
              </a:rPr>
              <a:t>- تسمم طبيعي.</a:t>
            </a:r>
            <a:endParaRPr lang="en-US" sz="2400" b="1" u="sng" dirty="0" smtClean="0">
              <a:solidFill>
                <a:srgbClr val="00B0F0"/>
              </a:solidFill>
            </a:endParaRPr>
          </a:p>
        </p:txBody>
      </p:sp>
      <p:sp>
        <p:nvSpPr>
          <p:cNvPr id="12" name="مستطيل 11"/>
          <p:cNvSpPr/>
          <p:nvPr/>
        </p:nvSpPr>
        <p:spPr>
          <a:xfrm>
            <a:off x="785786" y="3714752"/>
            <a:ext cx="7429552" cy="830997"/>
          </a:xfrm>
          <a:prstGeom prst="rect">
            <a:avLst/>
          </a:prstGeom>
        </p:spPr>
        <p:txBody>
          <a:bodyPr wrap="square">
            <a:spAutoFit/>
          </a:bodyPr>
          <a:lstStyle/>
          <a:p>
            <a:pPr algn="justLow"/>
            <a:r>
              <a:rPr lang="ar-EG" sz="2400" b="1" dirty="0" smtClean="0">
                <a:solidFill>
                  <a:srgbClr val="002060"/>
                </a:solidFill>
              </a:rPr>
              <a:t>3. بعد تناول التونة المعلبة الفاسدة.</a:t>
            </a:r>
          </a:p>
          <a:p>
            <a:pPr algn="justLow"/>
            <a:r>
              <a:rPr lang="ar-EG" sz="2400" b="1" dirty="0" smtClean="0">
                <a:solidFill>
                  <a:srgbClr val="00B050"/>
                </a:solidFill>
              </a:rPr>
              <a:t>- تسمم ميكروبي.</a:t>
            </a:r>
            <a:endParaRPr lang="en-US" sz="2400" b="1" u="sng" dirty="0" smtClean="0">
              <a:solidFill>
                <a:srgbClr val="00B0F0"/>
              </a:solidFill>
            </a:endParaRPr>
          </a:p>
        </p:txBody>
      </p:sp>
    </p:spTree>
    <p:extLst>
      <p:ext uri="{BB962C8B-B14F-4D97-AF65-F5344CB8AC3E}">
        <p14:creationId xmlns:p14="http://schemas.microsoft.com/office/powerpoint/2010/main" val="30767726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500034" y="714356"/>
            <a:ext cx="8215338" cy="461665"/>
          </a:xfrm>
          <a:prstGeom prst="rect">
            <a:avLst/>
          </a:prstGeom>
        </p:spPr>
        <p:txBody>
          <a:bodyPr wrap="square">
            <a:spAutoFit/>
          </a:bodyPr>
          <a:lstStyle/>
          <a:p>
            <a:pPr algn="justLow"/>
            <a:r>
              <a:rPr lang="ar-EG" sz="2400" b="1" dirty="0" smtClean="0">
                <a:solidFill>
                  <a:srgbClr val="FF0000"/>
                </a:solidFill>
              </a:rPr>
              <a:t>س4: عللي ما يلي :</a:t>
            </a:r>
            <a:endParaRPr lang="en-US" sz="2000" b="1" dirty="0">
              <a:solidFill>
                <a:srgbClr val="FF0000"/>
              </a:solidFill>
            </a:endParaRPr>
          </a:p>
        </p:txBody>
      </p:sp>
      <p:sp>
        <p:nvSpPr>
          <p:cNvPr id="8" name="مستطيل 7"/>
          <p:cNvSpPr/>
          <p:nvPr/>
        </p:nvSpPr>
        <p:spPr>
          <a:xfrm>
            <a:off x="785786" y="1285860"/>
            <a:ext cx="7429552" cy="830997"/>
          </a:xfrm>
          <a:prstGeom prst="rect">
            <a:avLst/>
          </a:prstGeom>
        </p:spPr>
        <p:txBody>
          <a:bodyPr wrap="square">
            <a:spAutoFit/>
          </a:bodyPr>
          <a:lstStyle/>
          <a:p>
            <a:pPr algn="justLow"/>
            <a:r>
              <a:rPr lang="ar-EG" sz="2400" b="1" dirty="0" smtClean="0">
                <a:solidFill>
                  <a:srgbClr val="002060"/>
                </a:solidFill>
              </a:rPr>
              <a:t>1. </a:t>
            </a:r>
            <a:r>
              <a:rPr lang="ar-SA" sz="2400" b="1" dirty="0" smtClean="0">
                <a:solidFill>
                  <a:srgbClr val="002060"/>
                </a:solidFill>
              </a:rPr>
              <a:t>غسل اليدين قبل البدء في إعداد الطعام.</a:t>
            </a:r>
            <a:endParaRPr lang="en-US" sz="2400" b="1" dirty="0" smtClean="0">
              <a:solidFill>
                <a:srgbClr val="002060"/>
              </a:solidFill>
            </a:endParaRPr>
          </a:p>
          <a:p>
            <a:pPr algn="justLow"/>
            <a:r>
              <a:rPr lang="ar-EG" sz="2400" b="1" dirty="0" smtClean="0">
                <a:solidFill>
                  <a:srgbClr val="00B050"/>
                </a:solidFill>
              </a:rPr>
              <a:t>- </a:t>
            </a:r>
            <a:r>
              <a:rPr lang="ar-SA" sz="2400" b="1" dirty="0" smtClean="0">
                <a:solidFill>
                  <a:srgbClr val="00B050"/>
                </a:solidFill>
              </a:rPr>
              <a:t>لقضاء علي الميكروبات</a:t>
            </a:r>
          </a:p>
        </p:txBody>
      </p:sp>
      <p:sp>
        <p:nvSpPr>
          <p:cNvPr id="10" name="مستطيل 9"/>
          <p:cNvSpPr/>
          <p:nvPr/>
        </p:nvSpPr>
        <p:spPr>
          <a:xfrm>
            <a:off x="785786" y="2214554"/>
            <a:ext cx="7429552" cy="830997"/>
          </a:xfrm>
          <a:prstGeom prst="rect">
            <a:avLst/>
          </a:prstGeom>
        </p:spPr>
        <p:txBody>
          <a:bodyPr wrap="square">
            <a:spAutoFit/>
          </a:bodyPr>
          <a:lstStyle/>
          <a:p>
            <a:pPr algn="justLow"/>
            <a:r>
              <a:rPr lang="ar-EG" sz="2400" b="1" dirty="0" smtClean="0">
                <a:solidFill>
                  <a:srgbClr val="002060"/>
                </a:solidFill>
              </a:rPr>
              <a:t>2. </a:t>
            </a:r>
            <a:r>
              <a:rPr lang="ar-SA" sz="2400" b="1" dirty="0" smtClean="0">
                <a:solidFill>
                  <a:srgbClr val="002060"/>
                </a:solidFill>
              </a:rPr>
              <a:t>عدم ترك الأغذية </a:t>
            </a:r>
            <a:r>
              <a:rPr lang="ar-EG" sz="2400" b="1" dirty="0" err="1" smtClean="0">
                <a:solidFill>
                  <a:srgbClr val="002060"/>
                </a:solidFill>
              </a:rPr>
              <a:t>المطهية</a:t>
            </a:r>
            <a:r>
              <a:rPr lang="ar-EG" sz="2400" b="1" dirty="0" smtClean="0">
                <a:solidFill>
                  <a:srgbClr val="002060"/>
                </a:solidFill>
              </a:rPr>
              <a:t> </a:t>
            </a:r>
            <a:r>
              <a:rPr lang="ar-SA" sz="2400" b="1" dirty="0" smtClean="0">
                <a:solidFill>
                  <a:srgbClr val="002060"/>
                </a:solidFill>
              </a:rPr>
              <a:t>في درجة حرارة الغرفة، خاصة في الصيف. </a:t>
            </a:r>
            <a:endParaRPr lang="en-US" sz="2400" b="1" dirty="0" smtClean="0">
              <a:solidFill>
                <a:srgbClr val="002060"/>
              </a:solidFill>
            </a:endParaRPr>
          </a:p>
          <a:p>
            <a:pPr algn="justLow"/>
            <a:r>
              <a:rPr lang="ar-EG" sz="2400" b="1" dirty="0" smtClean="0">
                <a:solidFill>
                  <a:srgbClr val="00B050"/>
                </a:solidFill>
              </a:rPr>
              <a:t>- حتى لا تفسد.</a:t>
            </a:r>
            <a:endParaRPr lang="ar-SA" sz="2400" b="1" dirty="0" smtClean="0">
              <a:solidFill>
                <a:srgbClr val="00B050"/>
              </a:solidFill>
            </a:endParaRPr>
          </a:p>
        </p:txBody>
      </p:sp>
      <p:sp>
        <p:nvSpPr>
          <p:cNvPr id="11" name="عنصر نائب للمحتوى 1"/>
          <p:cNvSpPr txBox="1">
            <a:spLocks/>
          </p:cNvSpPr>
          <p:nvPr/>
        </p:nvSpPr>
        <p:spPr>
          <a:xfrm>
            <a:off x="428596" y="4000504"/>
            <a:ext cx="7643866" cy="571504"/>
          </a:xfrm>
          <a:prstGeom prst="rect">
            <a:avLst/>
          </a:prstGeom>
        </p:spPr>
        <p:txBody>
          <a:bodyPr>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lang="ar-SA" sz="2400" b="1" dirty="0" smtClean="0">
                <a:solidFill>
                  <a:srgbClr val="00B050"/>
                </a:solidFill>
              </a:rPr>
              <a:t>غليان الماء ثم تبريدها وشربها</a:t>
            </a:r>
            <a:r>
              <a:rPr lang="ar-EG" sz="2400" b="1" dirty="0" smtClean="0">
                <a:solidFill>
                  <a:srgbClr val="00B050"/>
                </a:solidFill>
              </a:rPr>
              <a:t>.</a:t>
            </a:r>
            <a:endParaRPr lang="en-US" sz="2400" b="1" dirty="0">
              <a:solidFill>
                <a:srgbClr val="00B050"/>
              </a:solidFill>
            </a:endParaRPr>
          </a:p>
        </p:txBody>
      </p:sp>
      <p:sp>
        <p:nvSpPr>
          <p:cNvPr id="12" name="مستطيل 11"/>
          <p:cNvSpPr/>
          <p:nvPr/>
        </p:nvSpPr>
        <p:spPr>
          <a:xfrm>
            <a:off x="500034" y="3143248"/>
            <a:ext cx="8215338" cy="830997"/>
          </a:xfrm>
          <a:prstGeom prst="rect">
            <a:avLst/>
          </a:prstGeom>
        </p:spPr>
        <p:txBody>
          <a:bodyPr wrap="square">
            <a:spAutoFit/>
          </a:bodyPr>
          <a:lstStyle/>
          <a:p>
            <a:pPr lvl="0" indent="-342900" algn="justLow">
              <a:spcBef>
                <a:spcPct val="20000"/>
              </a:spcBef>
              <a:defRPr/>
            </a:pPr>
            <a:r>
              <a:rPr lang="ar-EG" sz="2400" b="1" dirty="0" smtClean="0">
                <a:solidFill>
                  <a:srgbClr val="FF0000"/>
                </a:solidFill>
              </a:rPr>
              <a:t>س5: </a:t>
            </a:r>
            <a:r>
              <a:rPr lang="ar-SA" sz="2400" b="1" dirty="0" smtClean="0">
                <a:solidFill>
                  <a:srgbClr val="FF0000"/>
                </a:solidFill>
              </a:rPr>
              <a:t>أثناء نزهة بريّة احتجتِ إلى شرب ماء مشتبه في نقاوته، ما الإجراءات التي تقترحينها لمعالجة هذا الماء كي يصبح صالحاً للشرب ؟</a:t>
            </a:r>
            <a:endParaRPr lang="en-US" sz="2400" b="1" dirty="0" smtClean="0">
              <a:solidFill>
                <a:srgbClr val="FF0000"/>
              </a:solidFill>
            </a:endParaRPr>
          </a:p>
        </p:txBody>
      </p:sp>
    </p:spTree>
    <p:extLst>
      <p:ext uri="{BB962C8B-B14F-4D97-AF65-F5344CB8AC3E}">
        <p14:creationId xmlns:p14="http://schemas.microsoft.com/office/powerpoint/2010/main" val="1803170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rcRect l="23437" t="16930" r="16833" b="14726"/>
          <a:stretch>
            <a:fillRect/>
          </a:stretch>
        </p:blipFill>
        <p:spPr>
          <a:xfrm>
            <a:off x="1785918" y="1285860"/>
            <a:ext cx="5461652" cy="4429156"/>
          </a:xfrm>
          <a:prstGeom prst="rect">
            <a:avLst/>
          </a:prstGeom>
        </p:spPr>
      </p:pic>
      <p:cxnSp>
        <p:nvCxnSpPr>
          <p:cNvPr id="7" name="Straight Connector 6"/>
          <p:cNvCxnSpPr/>
          <p:nvPr/>
        </p:nvCxnSpPr>
        <p:spPr>
          <a:xfrm flipH="1">
            <a:off x="2270594" y="1484784"/>
            <a:ext cx="72008"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07098" y="2708920"/>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42602" y="3212976"/>
            <a:ext cx="0" cy="2304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62682" y="3789040"/>
            <a:ext cx="316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14810" y="2060848"/>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062682" y="5301208"/>
            <a:ext cx="374441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943002" y="1628800"/>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46658" y="4869160"/>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6698" y="1484784"/>
            <a:ext cx="72008"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98986" y="1628800"/>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807098" y="1628800"/>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46658" y="4365104"/>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070794" y="2060848"/>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06898" y="1484784"/>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93018" y="5782464"/>
            <a:ext cx="273630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600" b="1" dirty="0" smtClean="0">
                <a:solidFill>
                  <a:srgbClr val="0070C0"/>
                </a:solidFill>
              </a:rPr>
              <a:t>تلوث طبيعي</a:t>
            </a:r>
            <a:endParaRPr lang="en-US" b="1" dirty="0">
              <a:solidFill>
                <a:srgbClr val="0070C0"/>
              </a:solidFill>
            </a:endParaRPr>
          </a:p>
        </p:txBody>
      </p:sp>
      <p:sp>
        <p:nvSpPr>
          <p:cNvPr id="22" name="مستطيل 21"/>
          <p:cNvSpPr/>
          <p:nvPr/>
        </p:nvSpPr>
        <p:spPr>
          <a:xfrm>
            <a:off x="285720" y="617505"/>
            <a:ext cx="8501090" cy="954107"/>
          </a:xfrm>
          <a:prstGeom prst="rect">
            <a:avLst/>
          </a:prstGeom>
        </p:spPr>
        <p:txBody>
          <a:bodyPr wrap="square">
            <a:spAutoFit/>
          </a:bodyPr>
          <a:lstStyle/>
          <a:p>
            <a:pPr lvl="0" indent="-342900" algn="justLow">
              <a:spcBef>
                <a:spcPct val="20000"/>
              </a:spcBef>
              <a:defRPr/>
            </a:pPr>
            <a:r>
              <a:rPr lang="ar-EG" sz="2800" b="1" dirty="0" smtClean="0">
                <a:solidFill>
                  <a:srgbClr val="FF0000"/>
                </a:solidFill>
              </a:rPr>
              <a:t>قيء، إسهال، غثيان، تسمم، غذاء، ماء، أوساخ، صحي، عفن، لون، يد، تلوث.</a:t>
            </a:r>
            <a:endParaRPr lang="en-US" sz="2800" b="1" dirty="0" smtClean="0">
              <a:solidFill>
                <a:srgbClr val="FF0000"/>
              </a:solidFill>
            </a:endParaRPr>
          </a:p>
        </p:txBody>
      </p:sp>
    </p:spTree>
    <p:extLst>
      <p:ext uri="{BB962C8B-B14F-4D97-AF65-F5344CB8AC3E}">
        <p14:creationId xmlns:p14="http://schemas.microsoft.com/office/powerpoint/2010/main" val="2426689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circle(in)">
                                      <p:cBhvr>
                                        <p:cTn id="5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خطط انسيابي: تحضير 3">
            <a:hlinkClick r:id="rId3" action="ppaction://hlinksldjump"/>
          </p:cNvPr>
          <p:cNvSpPr>
            <a:spLocks noChangeArrowheads="1"/>
          </p:cNvSpPr>
          <p:nvPr/>
        </p:nvSpPr>
        <p:spPr bwMode="auto">
          <a:xfrm>
            <a:off x="4715920" y="7399417"/>
            <a:ext cx="1293128" cy="648147"/>
          </a:xfrm>
          <a:prstGeom prst="flowChartAlternateProcess">
            <a:avLst/>
          </a:prstGeom>
          <a:noFill/>
          <a:ln w="9525" algn="ctr">
            <a:noFill/>
            <a:miter lim="800000"/>
            <a:headEnd/>
            <a:tailEnd/>
          </a:ln>
          <a:effectLst>
            <a:outerShdw dist="20000" dir="5400000" rotWithShape="0">
              <a:srgbClr val="000000">
                <a:alpha val="37999"/>
              </a:srgbClr>
            </a:outerShdw>
          </a:effectLst>
        </p:spPr>
        <p:txBody>
          <a:bodyPr anchor="ctr"/>
          <a:lstStyle/>
          <a:p>
            <a:pPr algn="ctr"/>
            <a:endParaRPr lang="ar-SA" sz="3600" dirty="0">
              <a:solidFill>
                <a:srgbClr val="FF0000"/>
              </a:solidFill>
              <a:cs typeface="PT Bold Heading" pitchFamily="2" charset="-78"/>
            </a:endParaRPr>
          </a:p>
        </p:txBody>
      </p:sp>
      <p:sp>
        <p:nvSpPr>
          <p:cNvPr id="11" name="مخطط انسيابي: تحضير 3">
            <a:hlinkClick r:id="rId3" action="ppaction://hlinksldjump"/>
          </p:cNvPr>
          <p:cNvSpPr>
            <a:spLocks noChangeArrowheads="1"/>
          </p:cNvSpPr>
          <p:nvPr/>
        </p:nvSpPr>
        <p:spPr bwMode="auto">
          <a:xfrm>
            <a:off x="744050" y="7399416"/>
            <a:ext cx="1512168" cy="648147"/>
          </a:xfrm>
          <a:prstGeom prst="flowChartAlternateProcess">
            <a:avLst/>
          </a:prstGeom>
          <a:noFill/>
          <a:ln w="9525" algn="ctr">
            <a:noFill/>
            <a:miter lim="800000"/>
            <a:headEnd/>
            <a:tailEnd/>
          </a:ln>
          <a:effectLst>
            <a:outerShdw dist="20000" dir="5400000" rotWithShape="0">
              <a:srgbClr val="000000">
                <a:alpha val="37999"/>
              </a:srgbClr>
            </a:outerShdw>
          </a:effectLst>
        </p:spPr>
        <p:txBody>
          <a:bodyPr anchor="ctr"/>
          <a:lstStyle/>
          <a:p>
            <a:pPr algn="ctr"/>
            <a:endParaRPr lang="ar-SA" sz="2400" dirty="0">
              <a:solidFill>
                <a:srgbClr val="FF0000"/>
              </a:solidFill>
              <a:cs typeface="PT Bold Heading" pitchFamily="2" charset="-78"/>
            </a:endParaRPr>
          </a:p>
        </p:txBody>
      </p:sp>
      <p:sp>
        <p:nvSpPr>
          <p:cNvPr id="10" name="مربع نص 9"/>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2" name="وسيلة شرح مستطيلة 11"/>
          <p:cNvSpPr/>
          <p:nvPr/>
        </p:nvSpPr>
        <p:spPr>
          <a:xfrm>
            <a:off x="3428992" y="1571612"/>
            <a:ext cx="4572032" cy="857256"/>
          </a:xfrm>
          <a:prstGeom prst="wedgeRectCallout">
            <a:avLst>
              <a:gd name="adj1" fmla="val -73499"/>
              <a:gd name="adj2" fmla="val 9167"/>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2400" b="1" dirty="0" smtClean="0">
                <a:solidFill>
                  <a:srgbClr val="002060"/>
                </a:solidFill>
              </a:rPr>
              <a:t>ما بك يا مها ؟</a:t>
            </a:r>
            <a:endParaRPr lang="ar-EG" sz="2400" b="1" dirty="0">
              <a:solidFill>
                <a:srgbClr val="002060"/>
              </a:solidFill>
            </a:endParaRPr>
          </a:p>
        </p:txBody>
      </p:sp>
      <p:sp>
        <p:nvSpPr>
          <p:cNvPr id="13" name="وسيلة شرح مستطيلة 12"/>
          <p:cNvSpPr/>
          <p:nvPr/>
        </p:nvSpPr>
        <p:spPr>
          <a:xfrm>
            <a:off x="2214546" y="2786058"/>
            <a:ext cx="4572032" cy="1357322"/>
          </a:xfrm>
          <a:prstGeom prst="wedgeRectCallout">
            <a:avLst>
              <a:gd name="adj1" fmla="val 64166"/>
              <a:gd name="adj2" fmla="val 3740"/>
            </a:avLst>
          </a:prstGeom>
        </p:spPr>
        <p:style>
          <a:lnRef idx="1">
            <a:schemeClr val="accent6"/>
          </a:lnRef>
          <a:fillRef idx="2">
            <a:schemeClr val="accent6"/>
          </a:fillRef>
          <a:effectRef idx="1">
            <a:schemeClr val="accent6"/>
          </a:effectRef>
          <a:fontRef idx="minor">
            <a:schemeClr val="dk1"/>
          </a:fontRef>
        </p:style>
        <p:txBody>
          <a:bodyPr rtlCol="1" anchor="ctr"/>
          <a:lstStyle/>
          <a:p>
            <a:r>
              <a:rPr lang="ar-EG" sz="2400" b="1" dirty="0" smtClean="0">
                <a:solidFill>
                  <a:srgbClr val="002060"/>
                </a:solidFill>
              </a:rPr>
              <a:t>أودّ أن أذهب إلى الطبيب يا أبي؛ لأني أشعر بألم في لطني بعد تناولي وحبة العشاء التي أحضرتها من المطعم.</a:t>
            </a:r>
            <a:endParaRPr lang="ar-EG" sz="2400" b="1" dirty="0">
              <a:solidFill>
                <a:srgbClr val="002060"/>
              </a:solidFill>
            </a:endParaRPr>
          </a:p>
        </p:txBody>
      </p:sp>
      <p:sp>
        <p:nvSpPr>
          <p:cNvPr id="15" name="مربع نص 14"/>
          <p:cNvSpPr txBox="1"/>
          <p:nvPr/>
        </p:nvSpPr>
        <p:spPr>
          <a:xfrm>
            <a:off x="428596" y="4214818"/>
            <a:ext cx="8286776" cy="1384995"/>
          </a:xfrm>
          <a:prstGeom prst="rect">
            <a:avLst/>
          </a:prstGeom>
          <a:noFill/>
        </p:spPr>
        <p:txBody>
          <a:bodyPr wrap="square" rtlCol="1">
            <a:spAutoFit/>
          </a:bodyPr>
          <a:lstStyle/>
          <a:p>
            <a:pPr>
              <a:buFontTx/>
              <a:buChar char="-"/>
            </a:pPr>
            <a:r>
              <a:rPr lang="ar-EG" sz="2800" b="1" dirty="0" smtClean="0">
                <a:solidFill>
                  <a:srgbClr val="FF0000"/>
                </a:solidFill>
              </a:rPr>
              <a:t>برأيك ماذا حدث لمها ؟ </a:t>
            </a:r>
          </a:p>
          <a:p>
            <a:pPr lvl="1">
              <a:buFontTx/>
              <a:buChar char="-"/>
            </a:pPr>
            <a:r>
              <a:rPr lang="ar-EG" sz="2800" b="1" dirty="0" smtClean="0">
                <a:solidFill>
                  <a:srgbClr val="002060"/>
                </a:solidFill>
              </a:rPr>
              <a:t> التسمم الغذائي إنه حالة مرضية مفاجئة تظهر أعراضها خلال فترة زمنية قصيرة بعد تناول غذاء غير سليم صحيًّا.</a:t>
            </a:r>
            <a:endParaRPr lang="ar-EG" sz="2800" b="1" dirty="0">
              <a:solidFill>
                <a:srgbClr val="002060"/>
              </a:solidFill>
            </a:endParaRPr>
          </a:p>
        </p:txBody>
      </p:sp>
      <p:sp>
        <p:nvSpPr>
          <p:cNvPr id="16" name="مربع نص 15"/>
          <p:cNvSpPr txBox="1"/>
          <p:nvPr/>
        </p:nvSpPr>
        <p:spPr>
          <a:xfrm>
            <a:off x="428596" y="5715016"/>
            <a:ext cx="8286776" cy="523220"/>
          </a:xfrm>
          <a:prstGeom prst="rect">
            <a:avLst/>
          </a:prstGeom>
          <a:noFill/>
        </p:spPr>
        <p:txBody>
          <a:bodyPr wrap="square" rtlCol="1">
            <a:spAutoFit/>
          </a:bodyPr>
          <a:lstStyle/>
          <a:p>
            <a:pPr>
              <a:buFontTx/>
              <a:buChar char="-"/>
            </a:pPr>
            <a:r>
              <a:rPr lang="ar-EG" sz="2800" b="1" dirty="0" smtClean="0">
                <a:solidFill>
                  <a:srgbClr val="FF0000"/>
                </a:solidFill>
              </a:rPr>
              <a:t> أكملي عنوان الدرس. </a:t>
            </a:r>
            <a:endParaRPr lang="ar-EG" sz="2800" b="1"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084817"/>
            <a:ext cx="2004698" cy="170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2506576"/>
            <a:ext cx="1763687" cy="17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480267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4549" y="1844824"/>
            <a:ext cx="9144000" cy="2585323"/>
          </a:xfrm>
          <a:prstGeom prst="rect">
            <a:avLst/>
          </a:prstGeom>
          <a:noFill/>
        </p:spPr>
        <p:txBody>
          <a:bodyPr wrap="square" lIns="91440" tIns="45720" rIns="91440" bIns="45720">
            <a:spAutoFit/>
          </a:bodyPr>
          <a:lstStyle/>
          <a:p>
            <a:pPr algn="ctr"/>
            <a:r>
              <a:rPr lang="ar-EG"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التسمم الغذائي حالة مرضية مفاجئة تظهر أعراضها خلال فترة زمنية قصيرة بعد تناول غذاء غير سليم صحيا.</a:t>
            </a:r>
            <a:endParaRPr lang="ar-SA"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Tree>
    <p:custDataLst>
      <p:tags r:id="rId1"/>
    </p:custDataLst>
    <p:extLst>
      <p:ext uri="{BB962C8B-B14F-4D97-AF65-F5344CB8AC3E}">
        <p14:creationId xmlns:p14="http://schemas.microsoft.com/office/powerpoint/2010/main" val="1151676629"/>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1" name="مستطيل 10"/>
          <p:cNvSpPr/>
          <p:nvPr/>
        </p:nvSpPr>
        <p:spPr>
          <a:xfrm>
            <a:off x="3643306" y="1214422"/>
            <a:ext cx="1714512" cy="57150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2800" b="1" dirty="0" smtClean="0"/>
              <a:t>أعراضه</a:t>
            </a:r>
            <a:endParaRPr lang="ar-EG" sz="2800" b="1" dirty="0"/>
          </a:p>
        </p:txBody>
      </p:sp>
      <p:sp>
        <p:nvSpPr>
          <p:cNvPr id="12" name="مستطيل 11"/>
          <p:cNvSpPr/>
          <p:nvPr/>
        </p:nvSpPr>
        <p:spPr>
          <a:xfrm>
            <a:off x="1142976" y="1857364"/>
            <a:ext cx="6643734" cy="857256"/>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EG" sz="2800" b="1" dirty="0" smtClean="0"/>
              <a:t>تبدأ في الظهور بعد تناول الطعام بساعتين إلى أربع ساعات وهي كالتالي:</a:t>
            </a:r>
            <a:endParaRPr lang="ar-EG" sz="2800" b="1" dirty="0"/>
          </a:p>
        </p:txBody>
      </p:sp>
      <p:sp>
        <p:nvSpPr>
          <p:cNvPr id="13" name="مستطيل 12"/>
          <p:cNvSpPr/>
          <p:nvPr/>
        </p:nvSpPr>
        <p:spPr>
          <a:xfrm>
            <a:off x="6072198" y="2857496"/>
            <a:ext cx="1714512" cy="107157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t>ارتفاع في درجة حرارة الجسم</a:t>
            </a:r>
            <a:endParaRPr lang="ar-EG" sz="2400" b="1" dirty="0"/>
          </a:p>
        </p:txBody>
      </p:sp>
      <p:sp>
        <p:nvSpPr>
          <p:cNvPr id="14" name="مستطيل 13"/>
          <p:cNvSpPr/>
          <p:nvPr/>
        </p:nvSpPr>
        <p:spPr>
          <a:xfrm>
            <a:off x="5357818" y="4071942"/>
            <a:ext cx="1714512" cy="928694"/>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t>غثيان</a:t>
            </a:r>
            <a:endParaRPr lang="ar-EG" sz="2400" b="1" dirty="0"/>
          </a:p>
        </p:txBody>
      </p:sp>
      <p:sp>
        <p:nvSpPr>
          <p:cNvPr id="15" name="مستطيل 14"/>
          <p:cNvSpPr/>
          <p:nvPr/>
        </p:nvSpPr>
        <p:spPr>
          <a:xfrm>
            <a:off x="3643306" y="5143512"/>
            <a:ext cx="1714512" cy="928694"/>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t>الإسهال</a:t>
            </a:r>
            <a:endParaRPr lang="ar-EG" sz="2400" b="1" dirty="0"/>
          </a:p>
        </p:txBody>
      </p:sp>
      <p:sp>
        <p:nvSpPr>
          <p:cNvPr id="17" name="مستطيل 16"/>
          <p:cNvSpPr/>
          <p:nvPr/>
        </p:nvSpPr>
        <p:spPr>
          <a:xfrm>
            <a:off x="1928794" y="4071942"/>
            <a:ext cx="1714512" cy="928694"/>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t>امتلاء المعدة</a:t>
            </a:r>
            <a:endParaRPr lang="ar-EG" sz="2400" b="1" dirty="0"/>
          </a:p>
        </p:txBody>
      </p:sp>
      <p:sp>
        <p:nvSpPr>
          <p:cNvPr id="18" name="مستطيل 17"/>
          <p:cNvSpPr/>
          <p:nvPr/>
        </p:nvSpPr>
        <p:spPr>
          <a:xfrm>
            <a:off x="1142976" y="2857496"/>
            <a:ext cx="1714512" cy="107157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t>تقلص في الأمعاء والمعدة</a:t>
            </a:r>
            <a:endParaRPr lang="ar-EG" sz="2400" b="1" dirty="0"/>
          </a:p>
        </p:txBody>
      </p:sp>
    </p:spTree>
    <p:custDataLst>
      <p:tags r:id="rId1"/>
    </p:custDataLst>
    <p:extLst>
      <p:ext uri="{BB962C8B-B14F-4D97-AF65-F5344CB8AC3E}">
        <p14:creationId xmlns:p14="http://schemas.microsoft.com/office/powerpoint/2010/main" val="22237698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مستطيل 6"/>
          <p:cNvSpPr/>
          <p:nvPr/>
        </p:nvSpPr>
        <p:spPr>
          <a:xfrm>
            <a:off x="3786182" y="1585900"/>
            <a:ext cx="1714512" cy="57150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2800" b="1" dirty="0" smtClean="0"/>
              <a:t>أنواعه</a:t>
            </a:r>
            <a:endParaRPr lang="ar-EG" sz="2800" b="1" dirty="0"/>
          </a:p>
        </p:txBody>
      </p:sp>
      <p:sp>
        <p:nvSpPr>
          <p:cNvPr id="8" name="مستطيل 7"/>
          <p:cNvSpPr/>
          <p:nvPr/>
        </p:nvSpPr>
        <p:spPr>
          <a:xfrm>
            <a:off x="5686433" y="2300280"/>
            <a:ext cx="2743219" cy="171451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justLow"/>
            <a:r>
              <a:rPr lang="ar-EG" sz="2400" b="1" dirty="0" smtClean="0"/>
              <a:t>تسمم ميكروبي: ينتج عن وجود بكتريا معدية في الأطعمة غير المطبوخة جيدًا، </a:t>
            </a:r>
            <a:r>
              <a:rPr lang="ar-EG" sz="2400" b="1" dirty="0" err="1" smtClean="0"/>
              <a:t>كالسالمونيلا</a:t>
            </a:r>
            <a:r>
              <a:rPr lang="ar-EG" sz="2400" b="1" dirty="0" smtClean="0"/>
              <a:t>.</a:t>
            </a:r>
            <a:endParaRPr lang="ar-EG" sz="2400" b="1" dirty="0"/>
          </a:p>
        </p:txBody>
      </p:sp>
      <p:sp>
        <p:nvSpPr>
          <p:cNvPr id="9" name="مستطيل 8"/>
          <p:cNvSpPr/>
          <p:nvPr/>
        </p:nvSpPr>
        <p:spPr>
          <a:xfrm>
            <a:off x="3257542" y="4371982"/>
            <a:ext cx="2743218" cy="148591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justLow"/>
            <a:r>
              <a:rPr lang="ar-EG" sz="2400" b="1" dirty="0" smtClean="0"/>
              <a:t>تسمم كيماوي: ينتج عن وجود مواد كيماوية مهيجة أو مبيدات حشرية في الأطعمة.</a:t>
            </a:r>
            <a:endParaRPr lang="ar-EG" sz="2400" b="1" dirty="0"/>
          </a:p>
        </p:txBody>
      </p:sp>
      <p:sp>
        <p:nvSpPr>
          <p:cNvPr id="10" name="مستطيل 9"/>
          <p:cNvSpPr/>
          <p:nvPr/>
        </p:nvSpPr>
        <p:spPr>
          <a:xfrm>
            <a:off x="757211" y="2300280"/>
            <a:ext cx="2743219" cy="171451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justLow"/>
            <a:r>
              <a:rPr lang="ar-EG" sz="2400" b="1" dirty="0" smtClean="0"/>
              <a:t>تسمم طبيعي: ينتج عن تناول بعض أنواع الفطر (عش الغراب) أو بعض أنواع الأسماك.</a:t>
            </a:r>
            <a:endParaRPr lang="ar-EG" sz="2400" b="1" dirty="0"/>
          </a:p>
        </p:txBody>
      </p:sp>
    </p:spTree>
    <p:custDataLst>
      <p:tags r:id="rId1"/>
    </p:custDataLst>
    <p:extLst>
      <p:ext uri="{BB962C8B-B14F-4D97-AF65-F5344CB8AC3E}">
        <p14:creationId xmlns:p14="http://schemas.microsoft.com/office/powerpoint/2010/main" val="35680745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3">
            <a:extLst>
              <a:ext uri="{28A0092B-C50C-407E-A947-70E740481C1C}">
                <a14:useLocalDpi xmlns:a14="http://schemas.microsoft.com/office/drawing/2010/main" val="0"/>
              </a:ext>
            </a:extLst>
          </a:blip>
          <a:srcRect l="5379" t="30573" r="64152" b="13803"/>
          <a:stretch>
            <a:fillRect/>
          </a:stretch>
        </p:blipFill>
        <p:spPr>
          <a:xfrm>
            <a:off x="428596" y="4143380"/>
            <a:ext cx="2786082" cy="1928826"/>
          </a:xfrm>
          <a:prstGeom prst="rect">
            <a:avLst/>
          </a:prstGeom>
        </p:spPr>
      </p:pic>
      <p:sp>
        <p:nvSpPr>
          <p:cNvPr id="7" name="مربع نص 6"/>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9" name="مستطيل 8"/>
          <p:cNvSpPr/>
          <p:nvPr/>
        </p:nvSpPr>
        <p:spPr>
          <a:xfrm>
            <a:off x="428596" y="1500174"/>
            <a:ext cx="8315383" cy="171451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justLow"/>
            <a:r>
              <a:rPr lang="ar-EG" sz="2800" b="1" dirty="0" smtClean="0">
                <a:solidFill>
                  <a:srgbClr val="002060"/>
                </a:solidFill>
              </a:rPr>
              <a:t>إن نظافة الماء والطعام وسالمتهما من التلوث بالأوساخ والجراثيم لا تقلان أهمية عن فائدتهما للجسم، فتلوثهما يسبب لنا الكثير من الأمراض، خاصة أمراض الجهاز الهضمي.</a:t>
            </a:r>
            <a:endParaRPr lang="ar-EG" sz="2800" b="1" dirty="0">
              <a:solidFill>
                <a:srgbClr val="002060"/>
              </a:solidFill>
            </a:endParaRPr>
          </a:p>
        </p:txBody>
      </p:sp>
      <p:sp>
        <p:nvSpPr>
          <p:cNvPr id="10" name="مستطيل 9"/>
          <p:cNvSpPr/>
          <p:nvPr/>
        </p:nvSpPr>
        <p:spPr>
          <a:xfrm>
            <a:off x="6715140" y="3357562"/>
            <a:ext cx="2028839" cy="71438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Low"/>
            <a:r>
              <a:rPr lang="ar-EG" sz="2800" b="1" dirty="0" smtClean="0">
                <a:solidFill>
                  <a:srgbClr val="002060"/>
                </a:solidFill>
              </a:rPr>
              <a:t>سلامة المياه : </a:t>
            </a:r>
            <a:endParaRPr lang="ar-EG" sz="2800" b="1" dirty="0">
              <a:solidFill>
                <a:srgbClr val="002060"/>
              </a:solidFill>
            </a:endParaRPr>
          </a:p>
        </p:txBody>
      </p:sp>
      <p:sp>
        <p:nvSpPr>
          <p:cNvPr id="11" name="مستطيل 10"/>
          <p:cNvSpPr/>
          <p:nvPr/>
        </p:nvSpPr>
        <p:spPr>
          <a:xfrm>
            <a:off x="3428992" y="4214818"/>
            <a:ext cx="5314987" cy="1857388"/>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justLow"/>
            <a:r>
              <a:rPr lang="ar-EG" sz="2800" b="1" dirty="0" smtClean="0">
                <a:solidFill>
                  <a:srgbClr val="002060"/>
                </a:solidFill>
              </a:rPr>
              <a:t>تعرفتِ في الصف الخامس على مواصفات الماء الصالح للشرب من ناحية اللون والرائحة والطعم.</a:t>
            </a:r>
          </a:p>
        </p:txBody>
      </p:sp>
    </p:spTree>
    <p:custDataLst>
      <p:tags r:id="rId1"/>
    </p:custDataLst>
    <p:extLst>
      <p:ext uri="{BB962C8B-B14F-4D97-AF65-F5344CB8AC3E}">
        <p14:creationId xmlns:p14="http://schemas.microsoft.com/office/powerpoint/2010/main" val="958610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دمعة 6"/>
          <p:cNvSpPr/>
          <p:nvPr/>
        </p:nvSpPr>
        <p:spPr>
          <a:xfrm>
            <a:off x="5643570" y="2285992"/>
            <a:ext cx="1857388" cy="1143008"/>
          </a:xfrm>
          <a:prstGeom prst="teardrop">
            <a:avLst>
              <a:gd name="adj" fmla="val 136825"/>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EG"/>
          </a:p>
        </p:txBody>
      </p:sp>
      <p:sp>
        <p:nvSpPr>
          <p:cNvPr id="8" name="مستطيل 7"/>
          <p:cNvSpPr/>
          <p:nvPr/>
        </p:nvSpPr>
        <p:spPr>
          <a:xfrm>
            <a:off x="4429124" y="1357298"/>
            <a:ext cx="4100541" cy="71438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Low"/>
            <a:r>
              <a:rPr lang="ar-EG" sz="2800" b="1" dirty="0" smtClean="0">
                <a:solidFill>
                  <a:srgbClr val="002060"/>
                </a:solidFill>
              </a:rPr>
              <a:t>استرجعيها بذاكرتك، واكتبيها:</a:t>
            </a:r>
            <a:endParaRPr lang="ar-EG" sz="2800" b="1" dirty="0">
              <a:solidFill>
                <a:srgbClr val="002060"/>
              </a:solidFill>
            </a:endParaRPr>
          </a:p>
        </p:txBody>
      </p:sp>
      <p:sp>
        <p:nvSpPr>
          <p:cNvPr id="9" name="دمعة 8"/>
          <p:cNvSpPr/>
          <p:nvPr/>
        </p:nvSpPr>
        <p:spPr>
          <a:xfrm>
            <a:off x="3643306" y="2285992"/>
            <a:ext cx="1857388" cy="1143008"/>
          </a:xfrm>
          <a:prstGeom prst="teardrop">
            <a:avLst>
              <a:gd name="adj" fmla="val 136825"/>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EG"/>
          </a:p>
        </p:txBody>
      </p:sp>
      <p:sp>
        <p:nvSpPr>
          <p:cNvPr id="10" name="دمعة 9"/>
          <p:cNvSpPr/>
          <p:nvPr/>
        </p:nvSpPr>
        <p:spPr>
          <a:xfrm>
            <a:off x="1643042" y="2285992"/>
            <a:ext cx="1857388" cy="1143008"/>
          </a:xfrm>
          <a:prstGeom prst="teardrop">
            <a:avLst>
              <a:gd name="adj" fmla="val 20000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EG"/>
          </a:p>
        </p:txBody>
      </p:sp>
    </p:spTree>
    <p:custDataLst>
      <p:tags r:id="rId1"/>
    </p:custDataLst>
    <p:extLst>
      <p:ext uri="{BB962C8B-B14F-4D97-AF65-F5344CB8AC3E}">
        <p14:creationId xmlns:p14="http://schemas.microsoft.com/office/powerpoint/2010/main" val="30591795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3"/>
          <p:cNvSpPr/>
          <p:nvPr/>
        </p:nvSpPr>
        <p:spPr>
          <a:xfrm>
            <a:off x="0" y="1412776"/>
            <a:ext cx="9192560" cy="2062103"/>
          </a:xfrm>
          <a:prstGeom prst="rect">
            <a:avLst/>
          </a:prstGeom>
        </p:spPr>
        <p:txBody>
          <a:bodyPr wrap="square">
            <a:spAutoFit/>
          </a:bodyPr>
          <a:lstStyle/>
          <a:p>
            <a:r>
              <a:rPr lang="ar-EG" sz="3200" b="1" dirty="0" smtClean="0"/>
              <a:t>(شاركي زميلاتك في المجموعة في تقديم طريقة إبداعية لمعالجة الماء المشكوك في نقاوته وسلامته من التلوث من خلال الاستفادة من بعض الخامات البيئية البسيطة أو المستهلكات,مع عرض المشروع بعد تنفيذه في المعرض الدائم بالمدرسة)</a:t>
            </a:r>
            <a:endParaRPr lang="en-US" sz="3200" b="1" dirty="0"/>
          </a:p>
        </p:txBody>
      </p:sp>
      <p:sp>
        <p:nvSpPr>
          <p:cNvPr id="12" name="مربع نص 6"/>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 1</a:t>
            </a:r>
            <a:endParaRPr lang="ar-SA" sz="3200" b="1" dirty="0">
              <a:ln w="10541" cmpd="sng">
                <a:solidFill>
                  <a:srgbClr val="FFC000"/>
                </a:solidFill>
                <a:prstDash val="solid"/>
              </a:ln>
              <a:solidFill>
                <a:srgbClr val="FFC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19909705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1064</TotalTime>
  <Words>903</Words>
  <Application>Microsoft Office PowerPoint</Application>
  <PresentationFormat>On-screen Show (4:3)</PresentationFormat>
  <Paragraphs>133</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تصميم مخصص</vt:lpstr>
      <vt:lpstr>الوحدة الرابعة (الإسعاف الأولي)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AFAQE</cp:lastModifiedBy>
  <cp:revision>128</cp:revision>
  <dcterms:created xsi:type="dcterms:W3CDTF">2015-03-17T18:44:23Z</dcterms:created>
  <dcterms:modified xsi:type="dcterms:W3CDTF">2019-08-09T11:34:20Z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