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256" r:id="rId2"/>
    <p:sldId id="257" r:id="rId3"/>
    <p:sldId id="260" r:id="rId4"/>
    <p:sldId id="275" r:id="rId5"/>
    <p:sldId id="276" r:id="rId6"/>
    <p:sldId id="277" r:id="rId7"/>
    <p:sldId id="278" r:id="rId8"/>
    <p:sldId id="279" r:id="rId9"/>
    <p:sldId id="280" r:id="rId10"/>
    <p:sldId id="268" r:id="rId11"/>
    <p:sldId id="281" r:id="rId12"/>
    <p:sldId id="283" r:id="rId13"/>
    <p:sldId id="263" r:id="rId14"/>
    <p:sldId id="271" r:id="rId15"/>
    <p:sldId id="272" r:id="rId16"/>
    <p:sldId id="273" r:id="rId17"/>
  </p:sldIdLst>
  <p:sldSz cx="12192000" cy="6858000"/>
  <p:notesSz cx="6858000" cy="9144000"/>
  <p:custDataLst>
    <p:tags r:id="rId1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681422" y="90450"/>
            <a:ext cx="2933112" cy="999565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cs typeface="+mn-cs"/>
              </a:rPr>
              <a:t>نظافة الأسنان</a:t>
            </a:r>
            <a:endParaRPr lang="ar-SA" dirty="0">
              <a:cs typeface="+mn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1569" y="1547491"/>
            <a:ext cx="6377400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500" b="1" dirty="0"/>
              <a:t>ماذا لو أننا بلا أسنان؟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40851" y="8068"/>
            <a:ext cx="3529417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مربع نص 10"/>
          <p:cNvSpPr txBox="1"/>
          <p:nvPr/>
        </p:nvSpPr>
        <p:spPr>
          <a:xfrm>
            <a:off x="186967" y="3182148"/>
            <a:ext cx="6377400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4500" b="1" dirty="0" smtClean="0">
                <a:solidFill>
                  <a:srgbClr val="0070C0"/>
                </a:solidFill>
              </a:rPr>
              <a:t>لن نستطيع أن نأكل بشكل صحي</a:t>
            </a:r>
            <a:endParaRPr lang="ar-SA" sz="4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29" y="1939906"/>
            <a:ext cx="3821373" cy="300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1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96334" y="1130096"/>
            <a:ext cx="5142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ستمع وأنشد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1" y="8068"/>
            <a:ext cx="3125429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15069" y="1878423"/>
            <a:ext cx="109237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altLang="ar-SA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أغفلت نظافة أسناني 					فازداد السوس بأسناني</a:t>
            </a:r>
          </a:p>
          <a:p>
            <a:pPr>
              <a:lnSpc>
                <a:spcPct val="150000"/>
              </a:lnSpc>
            </a:pPr>
            <a:r>
              <a:rPr lang="ar-EG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وأتاها يضعف قوتها					ليزيد عليها أحزانـــــــي</a:t>
            </a:r>
          </a:p>
          <a:p>
            <a:pPr>
              <a:lnSpc>
                <a:spcPct val="150000"/>
              </a:lnSpc>
            </a:pPr>
            <a:r>
              <a:rPr lang="ar-EG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لولا أسناني لا أقوى					أن آكل شيئًا ينفعنــــــــي</a:t>
            </a:r>
          </a:p>
          <a:p>
            <a:pPr>
              <a:lnSpc>
                <a:spcPct val="150000"/>
              </a:lnSpc>
            </a:pPr>
            <a:r>
              <a:rPr lang="ar-EG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فإذا ما السوس مشى فيها				من كل طعــــام يحرمنـــي</a:t>
            </a:r>
          </a:p>
          <a:p>
            <a:pPr>
              <a:lnSpc>
                <a:spcPct val="150000"/>
              </a:lnSpc>
            </a:pPr>
            <a:r>
              <a:rPr lang="ar-EG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الحلوى كثرتها إن لـــــــم				أغسل أسنانــــــي تؤذيـني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0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28283" y="8497"/>
            <a:ext cx="34227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40852" y="8068"/>
            <a:ext cx="3043542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52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199505" y="1529545"/>
            <a:ext cx="11341335" cy="3690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عزيزي الأب / الأم:</a:t>
            </a:r>
            <a:endParaRPr lang="ar-EG" sz="3200" b="1" dirty="0" smtClean="0">
              <a:solidFill>
                <a:schemeClr val="tx1"/>
              </a:solidFill>
            </a:endParaRPr>
          </a:p>
          <a:p>
            <a:r>
              <a:rPr lang="ar-SA" sz="3200" b="1" dirty="0" smtClean="0">
                <a:solidFill>
                  <a:srgbClr val="00B0F0"/>
                </a:solidFill>
              </a:rPr>
              <a:t>تابع تقييم ابنتك لنفسها في الوقت الذي نظفت فيه أسنانها بوضعها علامة صح في الجدول التالي وقدم لها النصائح المناسبة.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28283" y="8497"/>
            <a:ext cx="34227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40852" y="8068"/>
            <a:ext cx="3043542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52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163" y="1162761"/>
            <a:ext cx="1685925" cy="148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مستطيل مستدير الزوايا 21"/>
          <p:cNvSpPr/>
          <p:nvPr/>
        </p:nvSpPr>
        <p:spPr>
          <a:xfrm>
            <a:off x="9975162" y="2702257"/>
            <a:ext cx="1685925" cy="4367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975162" y="3248167"/>
            <a:ext cx="1685925" cy="4367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الإثنين</a:t>
            </a:r>
            <a:endParaRPr lang="ar-SA" sz="3600" b="1" dirty="0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9975162" y="3835021"/>
            <a:ext cx="1685925" cy="4367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الثلاثاء</a:t>
            </a:r>
            <a:endParaRPr lang="ar-SA" sz="3600" b="1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9975162" y="4449170"/>
            <a:ext cx="1685925" cy="4367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الأربعاء</a:t>
            </a:r>
            <a:endParaRPr lang="ar-SA" sz="3600" b="1" dirty="0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9975162" y="5104262"/>
            <a:ext cx="1685925" cy="4367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الخميس</a:t>
            </a:r>
            <a:endParaRPr lang="ar-SA" sz="3600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59" y="1067511"/>
            <a:ext cx="1647825" cy="170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54" y="1148050"/>
            <a:ext cx="1724025" cy="149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21" y="1122103"/>
            <a:ext cx="1695450" cy="15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مستطيل مستدير الزوايا 29"/>
          <p:cNvSpPr/>
          <p:nvPr/>
        </p:nvSpPr>
        <p:spPr>
          <a:xfrm>
            <a:off x="7941644" y="2797793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7927996" y="3330055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7941644" y="3930557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7927996" y="4544706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7900700" y="5104262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5667354" y="2797793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5653706" y="3330055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5667354" y="3930557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653706" y="4544706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5626410" y="5104262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839248" y="2797793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2825600" y="3330055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2839248" y="3930557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2825600" y="4544706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2798304" y="5104262"/>
            <a:ext cx="1685925" cy="43672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الأحد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16807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/>
              <a:t>نظافة </a:t>
            </a:r>
            <a:r>
              <a:rPr lang="ar-SA" sz="4800" dirty="0" smtClean="0"/>
              <a:t>الأسنان</a:t>
            </a:r>
            <a:endParaRPr lang="ar-SA" sz="4800" dirty="0"/>
          </a:p>
        </p:txBody>
      </p:sp>
      <p:sp>
        <p:nvSpPr>
          <p:cNvPr id="5" name="مستطيل 4"/>
          <p:cNvSpPr/>
          <p:nvPr/>
        </p:nvSpPr>
        <p:spPr>
          <a:xfrm>
            <a:off x="3364009" y="0"/>
            <a:ext cx="33602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إرشادات عامة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40851" y="8068"/>
            <a:ext cx="2961655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53</a:t>
              </a:r>
              <a:endPara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199505" y="1529545"/>
            <a:ext cx="11341335" cy="3690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1- شرب الحليب يقوي الأسنان.</a:t>
            </a:r>
            <a:endParaRPr lang="ar-EG" sz="3200" b="1" dirty="0" smtClean="0">
              <a:solidFill>
                <a:srgbClr val="FF0000"/>
              </a:solidFill>
            </a:endParaRPr>
          </a:p>
          <a:p>
            <a:r>
              <a:rPr lang="ar-SA" sz="3200" b="1" dirty="0" smtClean="0">
                <a:solidFill>
                  <a:srgbClr val="0070C0"/>
                </a:solidFill>
              </a:rPr>
              <a:t>2- لكل شخص فرشاة خاصة به، يغيرها بين فترة وأخرى</a:t>
            </a:r>
            <a:endParaRPr lang="ar-EG" sz="3200" b="1" dirty="0" smtClean="0">
              <a:solidFill>
                <a:srgbClr val="0070C0"/>
              </a:solidFill>
            </a:endParaRPr>
          </a:p>
          <a:p>
            <a:r>
              <a:rPr lang="ar-SA" sz="3200" b="1" dirty="0" smtClean="0">
                <a:solidFill>
                  <a:srgbClr val="FF0000"/>
                </a:solidFill>
              </a:rPr>
              <a:t>3- السوس يهاجم الأسنان المهملة، فنظفها بعد تناول الحلوى وقبل النوم.</a:t>
            </a:r>
            <a:endParaRPr lang="ar-EG" sz="3200" b="1" dirty="0" smtClean="0">
              <a:solidFill>
                <a:srgbClr val="FF0000"/>
              </a:solidFill>
            </a:endParaRPr>
          </a:p>
          <a:p>
            <a:r>
              <a:rPr lang="ar-SA" sz="3200" b="1" dirty="0" smtClean="0">
                <a:solidFill>
                  <a:srgbClr val="0070C0"/>
                </a:solidFill>
              </a:rPr>
              <a:t>4- مقدار كوب من الماء يكفي لتنظيف الأسنان، ويمنع هدر الماء.</a:t>
            </a:r>
            <a:endParaRPr lang="ar-EG" sz="3200" b="1" dirty="0" smtClean="0">
              <a:solidFill>
                <a:srgbClr val="0070C0"/>
              </a:solidFill>
            </a:endParaRPr>
          </a:p>
          <a:p>
            <a:r>
              <a:rPr lang="ar-SA" sz="3200" b="1" dirty="0" smtClean="0">
                <a:solidFill>
                  <a:srgbClr val="FF0000"/>
                </a:solidFill>
              </a:rPr>
              <a:t>5- أسنانك اللبنية تسقط وتظهر أسنان جديدة دائمة.</a:t>
            </a:r>
            <a:endParaRPr lang="ar-EG" sz="3200" b="1" dirty="0" smtClean="0">
              <a:solidFill>
                <a:srgbClr val="FF0000"/>
              </a:solidFill>
            </a:endParaRPr>
          </a:p>
          <a:p>
            <a:r>
              <a:rPr lang="ar-SA" sz="3200" b="1" dirty="0" smtClean="0">
                <a:solidFill>
                  <a:srgbClr val="0070C0"/>
                </a:solidFill>
              </a:rPr>
              <a:t>6- طرف السواك المستخدم يقص يوميا.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112516"/>
            <a:ext cx="7397086" cy="448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59270" y="49439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22824" y="1237399"/>
            <a:ext cx="4019830" cy="38886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أَصِلُ الأطعمة المفيدة بالضرس السليم والأطعمة الضارة بالضرس التالف</a:t>
            </a:r>
          </a:p>
        </p:txBody>
      </p:sp>
      <p:pic>
        <p:nvPicPr>
          <p:cNvPr id="7" name="Picture 2" descr="Face.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226" y="1112516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رابط كسهم مستقيم 10"/>
          <p:cNvCxnSpPr/>
          <p:nvPr/>
        </p:nvCxnSpPr>
        <p:spPr>
          <a:xfrm flipH="1">
            <a:off x="4449652" y="2582678"/>
            <a:ext cx="1553378" cy="4296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4449652" y="3361867"/>
            <a:ext cx="2190520" cy="4591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 flipV="1">
            <a:off x="4312693" y="4312693"/>
            <a:ext cx="1474440" cy="8987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2928051" y="4312693"/>
            <a:ext cx="1075999" cy="62558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V="1">
            <a:off x="1902919" y="3269214"/>
            <a:ext cx="2050264" cy="89471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2156307" y="2710759"/>
            <a:ext cx="2060851" cy="47096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3844889" y="2374500"/>
            <a:ext cx="216589" cy="17894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مجموعة 13"/>
          <p:cNvGrpSpPr/>
          <p:nvPr/>
        </p:nvGrpSpPr>
        <p:grpSpPr>
          <a:xfrm>
            <a:off x="40852" y="8068"/>
            <a:ext cx="3616748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54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58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774682" y="36221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22824" y="1612208"/>
            <a:ext cx="4019830" cy="313902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أحيط بدائرة الأشياء التي لها علاقة بتنظيف الأسنان</a:t>
            </a:r>
          </a:p>
        </p:txBody>
      </p:sp>
      <p:pic>
        <p:nvPicPr>
          <p:cNvPr id="7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226" y="1112516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Hair%20Tools%2001.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18" y="3680851"/>
            <a:ext cx="14001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cissors%2001.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6" y="3859279"/>
            <a:ext cx="15906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Make%20Circle.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27" y="3785626"/>
            <a:ext cx="13525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Glass%20Water%2001.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4" y="1560179"/>
            <a:ext cx="6477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Nail%20cutter%2001.a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15" y="1798538"/>
            <a:ext cx="1247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SEWACKnew.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53" y="1489678"/>
            <a:ext cx="14763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شكل بيضاوي 19"/>
          <p:cNvSpPr/>
          <p:nvPr/>
        </p:nvSpPr>
        <p:spPr>
          <a:xfrm>
            <a:off x="5483769" y="1533345"/>
            <a:ext cx="1710872" cy="153191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3165566" y="3349086"/>
            <a:ext cx="1710872" cy="153191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503783" y="1384771"/>
            <a:ext cx="1710872" cy="153191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" name="مجموعة 14"/>
          <p:cNvGrpSpPr/>
          <p:nvPr/>
        </p:nvGrpSpPr>
        <p:grpSpPr>
          <a:xfrm>
            <a:off x="40851" y="8068"/>
            <a:ext cx="3534861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55</a:t>
              </a:r>
              <a:endPara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87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0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/>
              <a:t>نظافة </a:t>
            </a:r>
            <a:r>
              <a:rPr lang="ar-SA" sz="4800" dirty="0" smtClean="0"/>
              <a:t>الأسنان</a:t>
            </a:r>
            <a:endParaRPr lang="ar-SA" sz="48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25874" y="1236881"/>
            <a:ext cx="11262312" cy="1005051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b="1" dirty="0" smtClean="0">
                <a:solidFill>
                  <a:srgbClr val="FF0000"/>
                </a:solidFill>
              </a:rPr>
              <a:t>أكمل رسم الضرس السليم والضرس التالف ثم أُلوّنهما: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21148"/>
            <a:ext cx="338473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56</a:t>
              </a:r>
              <a:endPara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8" y="2296525"/>
            <a:ext cx="8822427" cy="312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1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05202" y="72487"/>
            <a:ext cx="34227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71599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327547" y="1323833"/>
            <a:ext cx="1110927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ar-SA" sz="3200" b="1" dirty="0" smtClean="0"/>
              <a:t>أبدأ اليوم دراسة درس جديد أتعلم فيه فوائد الأسنان، وطريقة تنظيفها والمحافظة عليها. وهذا نشاط نسعد بتنفذه معا مع وافر الحب / ابنتك.</a:t>
            </a:r>
            <a:endParaRPr lang="ar-SA" sz="32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368490" y="2402007"/>
            <a:ext cx="111092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النشاط: عزيزي الأب / الأم، ناقش ابنتك في فوائد الأسنان.</a:t>
            </a:r>
            <a:endParaRPr lang="ar-SA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28" y="2986782"/>
            <a:ext cx="18859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89" y="3134151"/>
            <a:ext cx="17430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77" y="2873761"/>
            <a:ext cx="18764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ربع نص 20"/>
          <p:cNvSpPr txBox="1"/>
          <p:nvPr/>
        </p:nvSpPr>
        <p:spPr>
          <a:xfrm>
            <a:off x="9007514" y="4859370"/>
            <a:ext cx="1978926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القضم</a:t>
            </a:r>
            <a:endParaRPr lang="ar-SA" sz="32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5138738" y="4859370"/>
            <a:ext cx="1978926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الابتسامة</a:t>
            </a:r>
            <a:endParaRPr lang="ar-SA" sz="32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964074" y="4859370"/>
            <a:ext cx="1978926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الكلام</a:t>
            </a:r>
            <a:endParaRPr lang="ar-SA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6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19" grpId="0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58590" y="8068"/>
            <a:ext cx="17075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</a:rPr>
              <a:t>نشاط1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2" y="8068"/>
            <a:ext cx="3029894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48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54625" y="1516799"/>
            <a:ext cx="1129391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</a:rPr>
              <a:t>أنا أداة من أدوات النظافة والعناية يستعملني الجميع للمحافظة على نظافة أسنانهم، فمن أنا؟</a:t>
            </a:r>
            <a:endParaRPr lang="ar-EG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50" y="3676934"/>
            <a:ext cx="649671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4" y="3193575"/>
            <a:ext cx="3407396" cy="235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0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05206" y="72487"/>
            <a:ext cx="3422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71599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327547" y="1119113"/>
            <a:ext cx="1110927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ar-SA" sz="3200" b="1" dirty="0" smtClean="0"/>
              <a:t>عزيزي الأب / الأم:</a:t>
            </a:r>
          </a:p>
          <a:p>
            <a:r>
              <a:rPr lang="ar-SA" sz="3200" b="1" dirty="0" smtClean="0"/>
              <a:t>    لا حظ تطبيق طفلتك لتنظيف أسنانها بالفرشاة والمعجون بطريقة صحيحية كما في الشكل التالي:</a:t>
            </a:r>
            <a:endParaRPr lang="ar-SA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33" y="2688773"/>
            <a:ext cx="2797792" cy="231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7" y="2729716"/>
            <a:ext cx="2817907" cy="227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61" y="2610702"/>
            <a:ext cx="2163099" cy="239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4" y="2729717"/>
            <a:ext cx="1807689" cy="227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6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62812" y="72487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نشاط2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71599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327547" y="1119113"/>
            <a:ext cx="111092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ما هو السواك ؟ وفيم يستخدم؟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1398850" y="2088107"/>
            <a:ext cx="9771797" cy="3220872"/>
            <a:chOff x="1398850" y="2088107"/>
            <a:chExt cx="9771797" cy="3220872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1398850" y="2088107"/>
              <a:ext cx="9771797" cy="3220872"/>
              <a:chOff x="1398850" y="2088107"/>
              <a:chExt cx="9771797" cy="3220872"/>
            </a:xfrm>
          </p:grpSpPr>
          <p:grpSp>
            <p:nvGrpSpPr>
              <p:cNvPr id="9" name="مجموعة 8"/>
              <p:cNvGrpSpPr/>
              <p:nvPr/>
            </p:nvGrpSpPr>
            <p:grpSpPr>
              <a:xfrm>
                <a:off x="1398850" y="2088107"/>
                <a:ext cx="9771797" cy="3220872"/>
                <a:chOff x="1398850" y="2088107"/>
                <a:chExt cx="9771797" cy="3220872"/>
              </a:xfrm>
            </p:grpSpPr>
            <p:sp>
              <p:nvSpPr>
                <p:cNvPr id="7" name="مستطيل مستدير الزوايا 6"/>
                <p:cNvSpPr/>
                <p:nvPr/>
              </p:nvSpPr>
              <p:spPr>
                <a:xfrm>
                  <a:off x="1398850" y="2456597"/>
                  <a:ext cx="9771797" cy="2852382"/>
                </a:xfrm>
                <a:prstGeom prst="roundRect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8" name="مستطيل مستدير الزوايا 7"/>
                <p:cNvSpPr/>
                <p:nvPr/>
              </p:nvSpPr>
              <p:spPr>
                <a:xfrm>
                  <a:off x="5131558" y="2088107"/>
                  <a:ext cx="5063320" cy="80521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3600" b="1" dirty="0" smtClean="0"/>
                    <a:t>السبب والنتيجة</a:t>
                  </a:r>
                  <a:endParaRPr lang="ar-SA" sz="3600" b="1" dirty="0"/>
                </a:p>
              </p:txBody>
            </p:sp>
          </p:grpSp>
          <p:sp>
            <p:nvSpPr>
              <p:cNvPr id="10" name="وسيلة شرح مستطيلة مستديرة الزوايا 9"/>
              <p:cNvSpPr/>
              <p:nvPr/>
            </p:nvSpPr>
            <p:spPr>
              <a:xfrm>
                <a:off x="7328849" y="4080687"/>
                <a:ext cx="3725839" cy="518615"/>
              </a:xfrm>
              <a:prstGeom prst="wedgeRoundRectCallout">
                <a:avLst>
                  <a:gd name="adj1" fmla="val -72115"/>
                  <a:gd name="adj2" fmla="val 49342"/>
                  <a:gd name="adj3" fmla="val 16667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إهمال تنظيف الأسنان</a:t>
                </a:r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مستطيل مستدير الزوايا 10"/>
              <p:cNvSpPr/>
              <p:nvPr/>
            </p:nvSpPr>
            <p:spPr>
              <a:xfrm>
                <a:off x="2388365" y="4080689"/>
                <a:ext cx="4080680" cy="641445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الإصابة بالتسوس</a:t>
                </a:r>
                <a:endParaRPr lang="ar-SA" sz="24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151" y="2518589"/>
              <a:ext cx="1458817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829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71599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144" name="مجموعة 6143"/>
          <p:cNvGrpSpPr/>
          <p:nvPr/>
        </p:nvGrpSpPr>
        <p:grpSpPr>
          <a:xfrm>
            <a:off x="54592" y="1282889"/>
            <a:ext cx="11505064" cy="4116512"/>
            <a:chOff x="54592" y="1282889"/>
            <a:chExt cx="11505064" cy="4116512"/>
          </a:xfrm>
        </p:grpSpPr>
        <p:cxnSp>
          <p:nvCxnSpPr>
            <p:cNvPr id="27" name="رابط كسهم مستقيم 26"/>
            <p:cNvCxnSpPr/>
            <p:nvPr/>
          </p:nvCxnSpPr>
          <p:spPr>
            <a:xfrm>
              <a:off x="5754806" y="2088107"/>
              <a:ext cx="0" cy="145348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مجموعة 30"/>
            <p:cNvGrpSpPr/>
            <p:nvPr/>
          </p:nvGrpSpPr>
          <p:grpSpPr>
            <a:xfrm>
              <a:off x="54592" y="1282889"/>
              <a:ext cx="11505064" cy="4116512"/>
              <a:chOff x="54592" y="1282889"/>
              <a:chExt cx="11505064" cy="4116512"/>
            </a:xfrm>
          </p:grpSpPr>
          <p:pic>
            <p:nvPicPr>
              <p:cNvPr id="614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530" y="3218313"/>
                <a:ext cx="2231152" cy="1634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8006" y="3672959"/>
                <a:ext cx="2133600" cy="16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6012" y="3080987"/>
                <a:ext cx="2047875" cy="1771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" name="مجموعة 27"/>
              <p:cNvGrpSpPr/>
              <p:nvPr/>
            </p:nvGrpSpPr>
            <p:grpSpPr>
              <a:xfrm>
                <a:off x="54592" y="1282889"/>
                <a:ext cx="11505064" cy="4116512"/>
                <a:chOff x="54592" y="1282889"/>
                <a:chExt cx="11505064" cy="4116512"/>
              </a:xfrm>
            </p:grpSpPr>
            <p:sp>
              <p:nvSpPr>
                <p:cNvPr id="19" name="مستطيل مستدير الزوايا 18"/>
                <p:cNvSpPr/>
                <p:nvPr/>
              </p:nvSpPr>
              <p:spPr>
                <a:xfrm>
                  <a:off x="3207224" y="1282889"/>
                  <a:ext cx="5063320" cy="805218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3600" b="1" dirty="0" smtClean="0"/>
                    <a:t>السبب والنتيجة</a:t>
                  </a:r>
                  <a:endParaRPr lang="ar-SA" sz="3600" b="1" dirty="0"/>
                </a:p>
              </p:txBody>
            </p:sp>
            <p:grpSp>
              <p:nvGrpSpPr>
                <p:cNvPr id="22" name="مجموعة 21"/>
                <p:cNvGrpSpPr/>
                <p:nvPr/>
              </p:nvGrpSpPr>
              <p:grpSpPr>
                <a:xfrm>
                  <a:off x="8270544" y="1685498"/>
                  <a:ext cx="2210937" cy="1453487"/>
                  <a:chOff x="8270544" y="1685498"/>
                  <a:chExt cx="2674960" cy="1453487"/>
                </a:xfrm>
              </p:grpSpPr>
              <p:cxnSp>
                <p:nvCxnSpPr>
                  <p:cNvPr id="17" name="رابط مستقيم 16"/>
                  <p:cNvCxnSpPr>
                    <a:stCxn id="19" idx="3"/>
                  </p:cNvCxnSpPr>
                  <p:nvPr/>
                </p:nvCxnSpPr>
                <p:spPr>
                  <a:xfrm>
                    <a:off x="8270544" y="1685498"/>
                    <a:ext cx="2674960" cy="0"/>
                  </a:xfrm>
                  <a:prstGeom prst="line">
                    <a:avLst/>
                  </a:prstGeom>
                  <a:ln w="3810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رابط كسهم مستقيم 20"/>
                  <p:cNvCxnSpPr/>
                  <p:nvPr/>
                </p:nvCxnSpPr>
                <p:spPr>
                  <a:xfrm>
                    <a:off x="10945504" y="1685498"/>
                    <a:ext cx="0" cy="1453487"/>
                  </a:xfrm>
                  <a:prstGeom prst="straightConnector1">
                    <a:avLst/>
                  </a:prstGeom>
                  <a:ln w="38100">
                    <a:solidFill>
                      <a:srgbClr val="7030A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مجموعة 23"/>
                <p:cNvGrpSpPr/>
                <p:nvPr/>
              </p:nvGrpSpPr>
              <p:grpSpPr>
                <a:xfrm flipH="1">
                  <a:off x="1132764" y="1685498"/>
                  <a:ext cx="2092345" cy="1453487"/>
                  <a:chOff x="8270544" y="1685498"/>
                  <a:chExt cx="2674960" cy="1453487"/>
                </a:xfrm>
              </p:grpSpPr>
              <p:cxnSp>
                <p:nvCxnSpPr>
                  <p:cNvPr id="25" name="رابط مستقيم 24"/>
                  <p:cNvCxnSpPr/>
                  <p:nvPr/>
                </p:nvCxnSpPr>
                <p:spPr>
                  <a:xfrm>
                    <a:off x="8270544" y="1685498"/>
                    <a:ext cx="2674960" cy="0"/>
                  </a:xfrm>
                  <a:prstGeom prst="line">
                    <a:avLst/>
                  </a:prstGeom>
                  <a:ln w="3810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رابط كسهم مستقيم 25"/>
                  <p:cNvCxnSpPr/>
                  <p:nvPr/>
                </p:nvCxnSpPr>
                <p:spPr>
                  <a:xfrm>
                    <a:off x="10945504" y="1685498"/>
                    <a:ext cx="0" cy="1453487"/>
                  </a:xfrm>
                  <a:prstGeom prst="straightConnector1">
                    <a:avLst/>
                  </a:prstGeom>
                  <a:ln w="38100">
                    <a:solidFill>
                      <a:srgbClr val="7030A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شكل بيضاوي 22"/>
                <p:cNvSpPr/>
                <p:nvPr/>
              </p:nvSpPr>
              <p:spPr>
                <a:xfrm>
                  <a:off x="9294126" y="3137278"/>
                  <a:ext cx="2265530" cy="1852683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9" name="شكل بيضاوي 28"/>
                <p:cNvSpPr/>
                <p:nvPr/>
              </p:nvSpPr>
              <p:spPr>
                <a:xfrm>
                  <a:off x="4606119" y="3546718"/>
                  <a:ext cx="2265530" cy="1852683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0" name="شكل بيضاوي 29"/>
                <p:cNvSpPr/>
                <p:nvPr/>
              </p:nvSpPr>
              <p:spPr>
                <a:xfrm>
                  <a:off x="54592" y="3137278"/>
                  <a:ext cx="2265530" cy="1852683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514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62812" y="72487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نشاط3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71599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327547" y="1119113"/>
            <a:ext cx="111092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صلي بين الطعام والسن المناسب: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49" y="1647825"/>
            <a:ext cx="17907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71" y="1524000"/>
            <a:ext cx="17240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79" y="4461824"/>
            <a:ext cx="10287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99" y="4538024"/>
            <a:ext cx="10191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81" y="4538024"/>
            <a:ext cx="10096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84" y="4479877"/>
            <a:ext cx="1095375" cy="108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35" y="4479878"/>
            <a:ext cx="1009650" cy="108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37" y="4479878"/>
            <a:ext cx="9620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" y="4461824"/>
            <a:ext cx="10763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>
            <a:off x="4716571" y="2947916"/>
            <a:ext cx="2967119" cy="1856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4380931" y="2947916"/>
            <a:ext cx="4940490" cy="1856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3862812" y="2811439"/>
            <a:ext cx="668245" cy="199257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485135" y="2414587"/>
            <a:ext cx="3377677" cy="257587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H="1">
            <a:off x="6400800" y="2947916"/>
            <a:ext cx="1029899" cy="18560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flipH="1">
            <a:off x="2997560" y="2674961"/>
            <a:ext cx="4058333" cy="21290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flipH="1">
            <a:off x="1883391" y="2476500"/>
            <a:ext cx="5032358" cy="23275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64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62812" y="72487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نشاط4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71599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177421" y="1703888"/>
            <a:ext cx="111092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ناقشي سلوك الفتاة، ثم لوني بالألوان المناسبة.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92" y="2715692"/>
            <a:ext cx="30765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7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 fontScale="90000"/>
          </a:bodyPr>
          <a:lstStyle/>
          <a:p>
            <a:r>
              <a:rPr lang="ar-SA" sz="4800" dirty="0">
                <a:cs typeface="+mn-cs"/>
              </a:rPr>
              <a:t>نظافة </a:t>
            </a:r>
            <a:r>
              <a:rPr lang="ar-SA" sz="4800" dirty="0" smtClean="0">
                <a:cs typeface="+mn-cs"/>
              </a:rPr>
              <a:t>الأسنان</a:t>
            </a:r>
            <a:endParaRPr lang="ar-SA" sz="4800" dirty="0">
              <a:cs typeface="+mn-cs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71599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1296537" y="1337479"/>
            <a:ext cx="10167582" cy="1323833"/>
            <a:chOff x="627797" y="2238232"/>
            <a:chExt cx="10167582" cy="1323833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27797" y="2238232"/>
              <a:ext cx="10167582" cy="132383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 smtClean="0">
                  <a:solidFill>
                    <a:schemeClr val="tx1"/>
                  </a:solidFill>
                </a:rPr>
                <a:t>أنصح زميلتي بعدم استخدام أسنانها </a:t>
              </a:r>
            </a:p>
            <a:p>
              <a:pPr algn="ctr"/>
              <a:r>
                <a:rPr lang="ar-SA" sz="3600" b="1" dirty="0" smtClean="0">
                  <a:solidFill>
                    <a:schemeClr val="tx1"/>
                  </a:solidFill>
                </a:rPr>
                <a:t>لفتح العلب أو لكسر المواد الصلبة.</a:t>
              </a:r>
              <a:endParaRPr lang="ar-SA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51" y="2238232"/>
              <a:ext cx="1704975" cy="1323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1651379" y="2819400"/>
            <a:ext cx="9943034" cy="1219200"/>
            <a:chOff x="1651379" y="2819400"/>
            <a:chExt cx="9943034" cy="1219200"/>
          </a:xfrm>
        </p:grpSpPr>
        <p:sp>
          <p:nvSpPr>
            <p:cNvPr id="15" name="مربع نص 14"/>
            <p:cNvSpPr txBox="1"/>
            <p:nvPr/>
          </p:nvSpPr>
          <p:spPr>
            <a:xfrm>
              <a:off x="1651379" y="3205142"/>
              <a:ext cx="994303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457200" indent="-457200">
                <a:buFont typeface="Wingdings" pitchFamily="2" charset="2"/>
                <a:buChar char="v"/>
              </a:pPr>
              <a:r>
                <a:rPr lang="ar-SA" sz="3200" b="1" dirty="0" smtClean="0">
                  <a:solidFill>
                    <a:schemeClr val="accent6">
                      <a:lumMod val="75000"/>
                    </a:schemeClr>
                  </a:solidFill>
                </a:rPr>
                <a:t>أنواع الأسنان، لبنية، دائمة.</a:t>
              </a:r>
              <a:endParaRPr lang="ar-SA" sz="3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072" y="2819400"/>
              <a:ext cx="272415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" y="2819400"/>
            <a:ext cx="20097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2852381" y="3848101"/>
            <a:ext cx="8611737" cy="1651949"/>
            <a:chOff x="2852381" y="3848101"/>
            <a:chExt cx="8611737" cy="1651949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852381" y="4324067"/>
              <a:ext cx="8611737" cy="11759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 smtClean="0">
                  <a:solidFill>
                    <a:schemeClr val="tx1"/>
                  </a:solidFill>
                </a:rPr>
                <a:t>لم تسمى الأسنان اللبنية بهذا الاسم؟</a:t>
              </a:r>
              <a:endParaRPr lang="ar-SA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شبه منحرف 8"/>
            <p:cNvSpPr/>
            <p:nvPr/>
          </p:nvSpPr>
          <p:spPr>
            <a:xfrm>
              <a:off x="2988859" y="3848101"/>
              <a:ext cx="2520287" cy="475966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 smtClean="0"/>
                <a:t>التفكير الناقد</a:t>
              </a:r>
              <a:endParaRPr lang="ar-SA" sz="20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63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1438</TotalTime>
  <Words>385</Words>
  <Application>Microsoft Office PowerPoint</Application>
  <PresentationFormat>مخصص</PresentationFormat>
  <Paragraphs>118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الحدث الرئيسي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  <vt:lpstr>نظافة الأسنان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105</cp:revision>
  <dcterms:created xsi:type="dcterms:W3CDTF">2015-03-15T08:01:51Z</dcterms:created>
  <dcterms:modified xsi:type="dcterms:W3CDTF">2019-08-03T05:34:06Z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