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5" r:id="rId4"/>
    <p:sldId id="260" r:id="rId5"/>
    <p:sldId id="278" r:id="rId6"/>
    <p:sldId id="293" r:id="rId7"/>
    <p:sldId id="279" r:id="rId8"/>
    <p:sldId id="294" r:id="rId9"/>
    <p:sldId id="285" r:id="rId10"/>
    <p:sldId id="286" r:id="rId11"/>
    <p:sldId id="292" r:id="rId12"/>
    <p:sldId id="257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A6"/>
    <a:srgbClr val="F0968D"/>
    <a:srgbClr val="FFFF99"/>
    <a:srgbClr val="FEC195"/>
    <a:srgbClr val="FFEFB5"/>
    <a:srgbClr val="F2F2F2"/>
    <a:srgbClr val="D2DEEF"/>
    <a:srgbClr val="762601"/>
    <a:srgbClr val="008000"/>
    <a:srgbClr val="E5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3200" b="1"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3200" b="1">
              <a:cs typeface="Calibri"/>
              <a:sym typeface="Calibri"/>
            </a:rPr>
            <a:t>ابدّع/ي في صياغة أسئلة ثم قدّم/ي سؤالك</a:t>
          </a:r>
          <a:endParaRPr lang="ar-SA" sz="32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 sz="2000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 sz="2000"/>
        </a:p>
      </dgm:t>
    </dgm:pt>
    <dgm:pt modelId="{3638C8AB-7B10-466B-A850-F5F7A726A0D2}">
      <dgm:prSet phldrT="[نص]"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معلم الى مجموعة</a:t>
          </a:r>
          <a:endParaRPr lang="ar-SA" sz="2400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 sz="2000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 sz="2000"/>
        </a:p>
      </dgm:t>
    </dgm:pt>
    <dgm:pt modelId="{CDAAF42C-D4EE-4A3E-AC93-7E836FD02508}">
      <dgm:prSet phldrT="[نص]"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طالب الى طالب</a:t>
          </a:r>
          <a:endParaRPr lang="ar-SA" sz="2400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 sz="2000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 sz="2000"/>
        </a:p>
      </dgm:t>
    </dgm:pt>
    <dgm:pt modelId="{FCF331C3-BB56-4CCA-8D08-3098D9A40E91}">
      <dgm:prSet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مجموعة الى طالب</a:t>
          </a:r>
          <a:endParaRPr lang="ar-SA" sz="2400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 sz="2000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 sz="2000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 sz="2000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 sz="2000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 sz="2000"/>
        </a:p>
      </dgm:t>
    </dgm:pt>
    <dgm:pt modelId="{1515AF3E-F0E3-4241-8084-7C875C804357}">
      <dgm:prSet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معلم الى طالب</a:t>
          </a:r>
          <a:endParaRPr lang="ar-SA" sz="2400" b="1" dirty="0">
            <a:cs typeface="Calibri"/>
            <a:sym typeface="Calibri"/>
          </a:endParaRP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 sz="2000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 sz="2000"/>
        </a:p>
      </dgm:t>
    </dgm:pt>
    <dgm:pt modelId="{833FA21B-46F7-40FF-98BD-33C9ACACF5AA}">
      <dgm:prSet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طالب الى معلم</a:t>
          </a:r>
          <a:endParaRPr lang="ar-SA" sz="2400" b="1" dirty="0">
            <a:cs typeface="Calibri"/>
            <a:sym typeface="Calibri"/>
          </a:endParaRP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 sz="2000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 sz="2000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 sz="2000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 sz="2000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 sz="2000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 sz="2000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 sz="2000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 sz="2000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cs typeface="Calibri"/>
              <a:sym typeface="Calibri"/>
            </a:rPr>
            <a:t>ابدّع/ي في صياغة أسئلة ثم قدّم/ي سؤالك</a:t>
          </a:r>
          <a:endParaRPr lang="ar-SA" sz="32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معلم الى مجموعة</a:t>
          </a:r>
          <a:endParaRPr lang="ar-SA" sz="24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طالب الى طالب</a:t>
          </a:r>
          <a:endParaRPr lang="ar-SA" sz="24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مجموعة الى طالب</a:t>
          </a:r>
          <a:endParaRPr lang="ar-SA" sz="24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معلم الى طالب</a:t>
          </a:r>
          <a:endParaRPr lang="ar-SA" sz="2400" b="1" kern="1200" dirty="0">
            <a:cs typeface="Calibri"/>
            <a:sym typeface="Calibri"/>
          </a:endParaRP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طالب الى معلم</a:t>
          </a:r>
          <a:endParaRPr lang="ar-SA" sz="2400" b="1" kern="1200" dirty="0">
            <a:cs typeface="Calibri"/>
            <a:sym typeface="Calibri"/>
          </a:endParaRP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2C0790-ABC4-4385-91C9-D84F8745E6F7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64E340-1065-406C-B139-C8A59833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77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7C3554-9731-488D-AC33-D49D43DF8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305D62E-F137-4971-AA21-FB57E067F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EC1BFA-C477-46AF-AF4E-FDD5A2DC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FBF55A-FC30-4CB8-A057-B7900748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E65637-99A8-4C55-AA57-255A979C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35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7D2322-2C38-4543-A09D-CA88E1D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B9DFF1-B028-41EC-B8C5-3FA1378ED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B3626E-75D9-495F-871C-1B65F2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75E070-9DEA-4A0A-B4EE-C7749DC7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E229A6-EEFD-4DD3-B34E-CE60AE6E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99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A5B838F-E55E-453D-B0A5-E84EA68A0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C569C-377B-48BB-84FC-424E71E19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09EFE1-20B6-4BEB-81C7-D56E43FE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8F8E10-D66B-4613-A152-26241E72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A4A0BC-ADEC-496D-9433-CE8C0C85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614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6BE2D5-57EE-47AE-A883-87E0682D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A97A54-BC7C-4BF3-A02C-366ADC50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698221-209A-45FA-A115-4A1FD06E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91D96B-D2D5-4690-B70D-0177E0AE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D80F3A-3D5C-4EBE-8C0E-F7A37938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17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49C4B8-9A80-4731-918D-7616F8FC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E39AD5-B21B-4AB3-BCEB-30C355F8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8AEF4C-0725-4DF8-821B-1CE5D347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29AC8E-0D60-4D0C-BAB1-31EA844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664D4B-4C7F-4C8A-8B6C-19A21EE4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56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82E3D0-38E3-4570-9FC1-D7370F65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72BBF4-6515-4527-BBE2-B51308982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76325AB-C5AD-41B6-B2C9-D71165A4C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BFB690-CC52-46FB-A3F6-E4DD82A6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0CCFDB-1FB9-4577-92D0-8B1A39F2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1B7F2A-9CF0-458A-8ECD-E08D518D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605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5A6617-ED60-4329-AE23-F9A44893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52C448-B516-438A-A16C-923D5C53C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10C9478-1219-4D31-9DC8-70981221C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739980-4B16-4570-A520-8FEECED89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CBD57EB-4F37-4368-BB93-71A34F33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9A6C3AF-64B1-4ECE-A2F3-3D9AD69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D2C1F6-A821-4D94-9CB7-036960EA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6A2BCFF-6D86-44EA-8476-B70D48AC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653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11DFA2-F49D-4583-A047-A5CFBBE7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7778FCB-A111-4FD5-A516-D42DE5A2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9D70029-7435-43C8-9B80-0EC7E8C0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FDDAF89-09E1-430E-8753-5CA43144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0914B7-4002-42B5-A4BB-79DC7894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8524CB-31EF-4CF3-BCCB-8A3D6E60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F07793-B1AD-417E-9EB2-ABEAA2A4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08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4791F1-6EB5-4CEA-BB4D-7F664451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223C80-1796-47F6-AB9E-F415C9AD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ADB761-FB61-4B81-A41A-221095AD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5744B1-B41A-461B-8AA5-B9814AA0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1798BD-598F-4BB9-AA14-741FAF33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55E5DE-CC90-463A-90A4-8123214D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461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ABF020-D82E-412D-9098-F5F3C04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B77F585-2D9F-4D9D-BAC9-60CA6D8B7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868FA3-A796-4561-B7EE-B636E402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5E6FE1-AAE5-4BD8-B4DC-3013D7A1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8FD87A-6619-4C3C-A681-17F01106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C932F1-9A65-475B-A245-0642DA6E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92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6C2A03B-A7A7-4C3D-A1AE-DEF92DAA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F702CD-1E75-4CB9-AC4C-00D7C4B6D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2A3B04-D4BA-4173-B6D5-D650A9E2F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1181-9F70-416A-9AC2-773879B01BD1}" type="datetimeFigureOut">
              <a:rPr lang="ar-SA" smtClean="0"/>
              <a:t>14/02/42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606825-21BD-4618-B15C-E2C195158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0F2D91-52E0-40DC-9A9F-F104906D5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7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tawhe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3DBF4BF9-9C01-4C39-B337-F332734D9A87}"/>
              </a:ext>
            </a:extLst>
          </p:cNvPr>
          <p:cNvSpPr/>
          <p:nvPr/>
        </p:nvSpPr>
        <p:spPr>
          <a:xfrm>
            <a:off x="2734543" y="859592"/>
            <a:ext cx="65020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باليوم الآخر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القسم الأول : </a:t>
            </a:r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مقدمات اليوم الآخر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الدرس الثاني: </a:t>
            </a:r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أهمية الإيمان باليوم الآخر ومنزلته.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B76EF8E3-3BB6-42B3-B676-170868B001F3}"/>
              </a:ext>
            </a:extLst>
          </p:cNvPr>
          <p:cNvGrpSpPr/>
          <p:nvPr/>
        </p:nvGrpSpPr>
        <p:grpSpPr>
          <a:xfrm>
            <a:off x="4900411" y="1907937"/>
            <a:ext cx="2592288" cy="180858"/>
            <a:chOff x="5364088" y="1664804"/>
            <a:chExt cx="3096344" cy="216024"/>
          </a:xfrm>
        </p:grpSpPr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E214382D-EFB0-4C65-85A5-FC460F159318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2E3229F2-2F8C-4596-BFF4-EF7C013EB388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id="{3BFE3DDD-A7AC-4279-BADD-9D6DA0E19D1B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EAB6A956-AEEC-40DD-BF63-578DC87A68F6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>
                <a:extLst>
                  <a:ext uri="{FF2B5EF4-FFF2-40B4-BE49-F238E27FC236}">
                    <a16:creationId xmlns:a16="http://schemas.microsoft.com/office/drawing/2014/main" id="{B78ABD30-EEB9-4B99-BA25-BC84D08EB1EF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>
                <a:extLst>
                  <a:ext uri="{FF2B5EF4-FFF2-40B4-BE49-F238E27FC236}">
                    <a16:creationId xmlns:a16="http://schemas.microsoft.com/office/drawing/2014/main" id="{CD3454E5-E1F6-4173-83D8-ABE077645C3A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46B07DFC-54C7-4F3F-A0FF-3CFC1321E60E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>
                <a:extLst>
                  <a:ext uri="{FF2B5EF4-FFF2-40B4-BE49-F238E27FC236}">
                    <a16:creationId xmlns:a16="http://schemas.microsoft.com/office/drawing/2014/main" id="{FFCDA37B-5AC2-4716-ADF3-4FE103476358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>
                <a:extLst>
                  <a:ext uri="{FF2B5EF4-FFF2-40B4-BE49-F238E27FC236}">
                    <a16:creationId xmlns:a16="http://schemas.microsoft.com/office/drawing/2014/main" id="{4798908B-D526-43BD-AD4A-656FB94DC801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0E3184F0-CBA6-4028-84B8-0C269945B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3" y="78369"/>
            <a:ext cx="2273638" cy="1432753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108AFEEF-56E3-4751-B7EF-DBBF98ED9013}"/>
              </a:ext>
            </a:extLst>
          </p:cNvPr>
          <p:cNvSpPr/>
          <p:nvPr/>
        </p:nvSpPr>
        <p:spPr>
          <a:xfrm>
            <a:off x="3580428" y="4377382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0564378627</a:t>
            </a:r>
            <a:endParaRPr lang="ar-SA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أشرف عليه:</a:t>
            </a: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 عبدالرحمن الشراري.	        أ. تركية الثبيتي.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3"/>
              </a:rPr>
              <a:t>http://t.me/abd_tawheed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577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داخلي, منضدة, جالس, سرير&#10;&#10;تم إنشاء الوصف تلقائياً">
            <a:extLst>
              <a:ext uri="{FF2B5EF4-FFF2-40B4-BE49-F238E27FC236}">
                <a16:creationId xmlns:a16="http://schemas.microsoft.com/office/drawing/2014/main" id="{114DF5B8-3695-4DED-931B-9B657133D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8" y="276948"/>
            <a:ext cx="7199085" cy="362622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73EC782-A206-4D21-9531-51F11255CDE2}"/>
              </a:ext>
            </a:extLst>
          </p:cNvPr>
          <p:cNvSpPr/>
          <p:nvPr/>
        </p:nvSpPr>
        <p:spPr>
          <a:xfrm>
            <a:off x="5172109" y="920418"/>
            <a:ext cx="60482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7626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المبدع/ </a:t>
            </a:r>
          </a:p>
          <a:p>
            <a:pPr algn="ctr"/>
            <a:r>
              <a:rPr lang="ar-SA" sz="4400" b="1" dirty="0">
                <a:ln w="0"/>
                <a:solidFill>
                  <a:srgbClr val="7626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عزيزتي الطالبة المبدعة:</a:t>
            </a:r>
          </a:p>
          <a:p>
            <a:pPr algn="ctr"/>
            <a:r>
              <a:rPr lang="ar-SA" sz="4400" b="1" dirty="0">
                <a:ln w="0"/>
                <a:solidFill>
                  <a:srgbClr val="7626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اربط/ي الآيات بموضوع الدرس!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D9F6BFC-0DB0-4480-9C84-E4F07E73D9E5}"/>
              </a:ext>
            </a:extLst>
          </p:cNvPr>
          <p:cNvGrpSpPr/>
          <p:nvPr/>
        </p:nvGrpSpPr>
        <p:grpSpPr>
          <a:xfrm>
            <a:off x="-230587" y="1828800"/>
            <a:ext cx="4149444" cy="5029200"/>
            <a:chOff x="-230587" y="3554748"/>
            <a:chExt cx="3303252" cy="3303252"/>
          </a:xfrm>
        </p:grpSpPr>
        <p:pic>
          <p:nvPicPr>
            <p:cNvPr id="8" name="صورة 7" descr="صورة تحتوي على لعبة&#10;&#10;تم إنشاء الوصف تلقائياً">
              <a:extLst>
                <a:ext uri="{FF2B5EF4-FFF2-40B4-BE49-F238E27FC236}">
                  <a16:creationId xmlns:a16="http://schemas.microsoft.com/office/drawing/2014/main" id="{11864D77-B053-41F7-ABD1-46CFA163F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85" b="99840" l="8307" r="90895">
                          <a14:foregroundMark x1="91054" y1="54313" x2="91054" y2="54313"/>
                          <a14:foregroundMark x1="91054" y1="54313" x2="88179" y2="75240"/>
                          <a14:foregroundMark x1="87061" y1="93770" x2="87061" y2="93770"/>
                          <a14:foregroundMark x1="87061" y1="93770" x2="87061" y2="93770"/>
                          <a14:foregroundMark x1="24121" y1="30511" x2="16134" y2="31789"/>
                          <a14:foregroundMark x1="16134" y1="31789" x2="8307" y2="28594"/>
                          <a14:foregroundMark x1="8307" y1="28594" x2="14058" y2="22364"/>
                          <a14:foregroundMark x1="14058" y1="22364" x2="23642" y2="24760"/>
                          <a14:foregroundMark x1="23642" y1="24760" x2="31470" y2="32907"/>
                          <a14:foregroundMark x1="31470" y1="32907" x2="32907" y2="41054"/>
                          <a14:foregroundMark x1="32907" y1="41054" x2="26198" y2="47125"/>
                          <a14:foregroundMark x1="26198" y1="47125" x2="23962" y2="46166"/>
                          <a14:foregroundMark x1="54633" y1="34345" x2="54633" y2="34345"/>
                          <a14:foregroundMark x1="55112" y1="32748" x2="55112" y2="32748"/>
                          <a14:foregroundMark x1="64377" y1="87700" x2="64377" y2="87700"/>
                          <a14:foregroundMark x1="77636" y1="91853" x2="64856" y2="83227"/>
                          <a14:foregroundMark x1="64377" y1="84026" x2="64377" y2="99840"/>
                          <a14:foregroundMark x1="25559" y1="34984" x2="24121" y2="24920"/>
                          <a14:foregroundMark x1="24121" y1="24920" x2="21246" y2="20288"/>
                          <a14:foregroundMark x1="25240" y1="43450" x2="26358" y2="458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30587" y="3554748"/>
              <a:ext cx="3303252" cy="3303252"/>
            </a:xfrm>
            <a:prstGeom prst="rect">
              <a:avLst/>
            </a:prstGeom>
          </p:spPr>
        </p:pic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F5C66E90-9267-4777-9636-C76BFA932B04}"/>
                </a:ext>
              </a:extLst>
            </p:cNvPr>
            <p:cNvSpPr/>
            <p:nvPr/>
          </p:nvSpPr>
          <p:spPr>
            <a:xfrm>
              <a:off x="537029" y="4296229"/>
              <a:ext cx="449942" cy="508000"/>
            </a:xfrm>
            <a:prstGeom prst="roundRect">
              <a:avLst/>
            </a:prstGeom>
            <a:solidFill>
              <a:srgbClr val="FEC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328BC3-7410-483D-A3D3-06C175F746D1}"/>
              </a:ext>
            </a:extLst>
          </p:cNvPr>
          <p:cNvSpPr txBox="1"/>
          <p:nvPr/>
        </p:nvSpPr>
        <p:spPr>
          <a:xfrm>
            <a:off x="2657508" y="4804229"/>
            <a:ext cx="618169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Noto Naskh Arabic UI"/>
              </a:rPr>
              <a:t>{ وَاسْتَعِينُوا بِالصَّبْرِ وَالصَّلَاةِ ۚ وَإِنَّهَا لَكَبِيرَةٌ إِلَّا عَلَى الْخَاشِعِينَ *الَّذِينَ يَظُنُّونَ أَنَّهُم مُّلَاقُو رَبِّهِمْ وَأَنَّهُمْ إِلَيْهِ رَاجِعُونَ  }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BF780C4-3BAD-473C-8D5E-D4C7C4210AAF}"/>
              </a:ext>
            </a:extLst>
          </p:cNvPr>
          <p:cNvSpPr/>
          <p:nvPr/>
        </p:nvSpPr>
        <p:spPr>
          <a:xfrm>
            <a:off x="4804229" y="4157898"/>
            <a:ext cx="184308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تعالى: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0F6065F-332A-4E8C-924F-D48A2DDDA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89" y="5012267"/>
            <a:ext cx="2019014" cy="12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80C23C5-AB25-45A9-B6E8-000E68DF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9" y="56272"/>
            <a:ext cx="10729494" cy="643848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E6E9258-ECB8-4483-BEDE-41B4359BF978}"/>
              </a:ext>
            </a:extLst>
          </p:cNvPr>
          <p:cNvSpPr txBox="1"/>
          <p:nvPr/>
        </p:nvSpPr>
        <p:spPr>
          <a:xfrm>
            <a:off x="6414868" y="347960"/>
            <a:ext cx="43720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AlBayan"/>
              </a:rPr>
              <a:t>أَكتُب مقالًا عن منزلة اليوم الآخر لدى المسلم، مبينًا أثر الإيمان باليوم</a:t>
            </a:r>
          </a:p>
          <a:p>
            <a:r>
              <a:rPr lang="ar-SA" sz="2800" b="1" dirty="0">
                <a:solidFill>
                  <a:srgbClr val="C00000"/>
                </a:solidFill>
                <a:latin typeface="AlBayan"/>
              </a:rPr>
              <a:t>الآخر على أقوال المسلم وأفعاله.</a:t>
            </a:r>
            <a:endParaRPr lang="ar-SA" sz="2800" b="1" i="0" u="none" strike="noStrike" baseline="0" dirty="0">
              <a:solidFill>
                <a:srgbClr val="C00000"/>
              </a:solidFill>
              <a:latin typeface="AlBayan"/>
            </a:endParaRPr>
          </a:p>
        </p:txBody>
      </p:sp>
      <p:sp>
        <p:nvSpPr>
          <p:cNvPr id="14" name="شريط: منحني ومائل لأعلى 13">
            <a:extLst>
              <a:ext uri="{FF2B5EF4-FFF2-40B4-BE49-F238E27FC236}">
                <a16:creationId xmlns:a16="http://schemas.microsoft.com/office/drawing/2014/main" id="{1B2BB596-BAC1-4C39-9856-C022D9AE4F11}"/>
              </a:ext>
            </a:extLst>
          </p:cNvPr>
          <p:cNvSpPr/>
          <p:nvPr/>
        </p:nvSpPr>
        <p:spPr>
          <a:xfrm>
            <a:off x="6604043" y="2479508"/>
            <a:ext cx="3910818" cy="988471"/>
          </a:xfrm>
          <a:prstGeom prst="ellipseRibbon2">
            <a:avLst>
              <a:gd name="adj1" fmla="val 10768"/>
              <a:gd name="adj2" fmla="val 100000"/>
              <a:gd name="adj3" fmla="val 12500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منزلة اليوم الآخر وأثر الإيمان على المسلم.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7DA7581-87A2-403A-B977-38324F086D22}"/>
              </a:ext>
            </a:extLst>
          </p:cNvPr>
          <p:cNvSpPr/>
          <p:nvPr/>
        </p:nvSpPr>
        <p:spPr>
          <a:xfrm>
            <a:off x="371083" y="6188074"/>
            <a:ext cx="176202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الطلاقة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21BB51E-A6BD-4299-A92F-17148C387EA2}"/>
              </a:ext>
            </a:extLst>
          </p:cNvPr>
          <p:cNvSpPr/>
          <p:nvPr/>
        </p:nvSpPr>
        <p:spPr>
          <a:xfrm>
            <a:off x="6324454" y="1850910"/>
            <a:ext cx="1491528" cy="586706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نشاط فردي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73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632BDFE-0872-43B0-B268-B35E8182E70B}"/>
              </a:ext>
            </a:extLst>
          </p:cNvPr>
          <p:cNvSpPr/>
          <p:nvPr/>
        </p:nvSpPr>
        <p:spPr>
          <a:xfrm>
            <a:off x="6096000" y="3613166"/>
            <a:ext cx="492690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200" b="1" cap="none" spc="0" dirty="0">
                <a:ln w="0"/>
                <a:solidFill>
                  <a:schemeClr val="accent5">
                    <a:lumMod val="50000"/>
                  </a:schemeClr>
                </a:solidFill>
              </a:rPr>
              <a:t>منزلة الإيمان باليوم الآخر لدى المسلم: </a:t>
            </a:r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</a:rPr>
              <a:t>أحد أركان الإيمان، وأحد الركائز الأساسية التي يقوم عليها الإيمان بالغيب.</a:t>
            </a:r>
            <a:endParaRPr lang="ar-SA" sz="3200" b="1" dirty="0">
              <a:ln w="0"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D6FC5F5-4069-4B20-86AB-DEE6CAB4950E}"/>
              </a:ext>
            </a:extLst>
          </p:cNvPr>
          <p:cNvSpPr txBox="1"/>
          <p:nvPr/>
        </p:nvSpPr>
        <p:spPr>
          <a:xfrm>
            <a:off x="1481663" y="630683"/>
            <a:ext cx="42489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cap="none" spc="0" dirty="0">
                <a:ln w="0"/>
                <a:solidFill>
                  <a:schemeClr val="accent5">
                    <a:lumMod val="50000"/>
                  </a:schemeClr>
                </a:solidFill>
              </a:rPr>
              <a:t>2. أثر الإيمان باليوم الآخر على أقول المسلم وأفعاله: </a:t>
            </a:r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من أيقن باليوم الآخر وآمن به علم أنه سيُحاسب على كل شيء فإنه سيتأنى ويتروى في أعماله وأقواله، فلا يعمل ولا يقول إلا خيرًا.</a:t>
            </a:r>
            <a:endParaRPr lang="ar-SA" sz="3200" b="1" cap="none" spc="0" dirty="0">
              <a:ln w="0"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8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 animBg="1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211ED8A2-FF68-4979-AFC0-C3EA925B6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94786"/>
              </p:ext>
            </p:extLst>
          </p:nvPr>
        </p:nvGraphicFramePr>
        <p:xfrm>
          <a:off x="-621890" y="133867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4E160A68-71F7-4E19-ACBF-C075CB8A0B3C}"/>
              </a:ext>
            </a:extLst>
          </p:cNvPr>
          <p:cNvSpPr/>
          <p:nvPr/>
        </p:nvSpPr>
        <p:spPr>
          <a:xfrm>
            <a:off x="56272" y="6262468"/>
            <a:ext cx="3724537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A0568D9-A238-4262-BFF0-9653C16C5D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95" y="4557932"/>
            <a:ext cx="4600136" cy="23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9B25AD4-33ED-45CF-8AE9-AB339F3EEDB6}"/>
              </a:ext>
            </a:extLst>
          </p:cNvPr>
          <p:cNvSpPr/>
          <p:nvPr/>
        </p:nvSpPr>
        <p:spPr>
          <a:xfrm>
            <a:off x="965473" y="466026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طالباتي المُبدعات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97476C-B16C-4BB8-876E-728AFCC9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17509C97-A4BF-438A-93DD-2D3404F2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4FD71A4D-CA7E-4A69-8D22-FE5C484545F1}"/>
              </a:ext>
            </a:extLst>
          </p:cNvPr>
          <p:cNvSpPr/>
          <p:nvPr/>
        </p:nvSpPr>
        <p:spPr>
          <a:xfrm>
            <a:off x="-4467156" y="5404612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</p:spTree>
    <p:extLst>
      <p:ext uri="{BB962C8B-B14F-4D97-AF65-F5344CB8AC3E}">
        <p14:creationId xmlns:p14="http://schemas.microsoft.com/office/powerpoint/2010/main" val="141364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9EB1613E-0BB6-40FB-9290-1F946484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1783096"/>
            <a:ext cx="2968487" cy="215346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3B46686-D5A4-452D-9AED-61679D5389C2}"/>
              </a:ext>
            </a:extLst>
          </p:cNvPr>
          <p:cNvSpPr/>
          <p:nvPr/>
        </p:nvSpPr>
        <p:spPr>
          <a:xfrm>
            <a:off x="2004514" y="207580"/>
            <a:ext cx="96648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 مُراجعة الدرس السابق}.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استرجع/ي أهم الأفكار الرئيسية التي تعلمتها في الدرس السابق: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B4C8B9-C663-445B-9320-9C03CE93F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5858011" y="1331649"/>
            <a:ext cx="5811328" cy="26212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C250F2-6981-4238-8D15-149E0DD6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2952347" y="3733800"/>
            <a:ext cx="5811328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8DBE0B-CDD1-4E3A-AC59-13AE54CBA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55610" r="8788" b="19944"/>
          <a:stretch/>
        </p:blipFill>
        <p:spPr>
          <a:xfrm>
            <a:off x="4409186" y="479997"/>
            <a:ext cx="5685183" cy="2136742"/>
          </a:xfrm>
          <a:prstGeom prst="rect">
            <a:avLst/>
          </a:prstGeom>
        </p:spPr>
      </p:pic>
      <p:sp>
        <p:nvSpPr>
          <p:cNvPr id="5" name="مستطيل ذو زوايا قطرية مستديرة 2">
            <a:extLst>
              <a:ext uri="{FF2B5EF4-FFF2-40B4-BE49-F238E27FC236}">
                <a16:creationId xmlns:a16="http://schemas.microsoft.com/office/drawing/2014/main" id="{A535CF94-D8A2-45F1-BFFF-0FF5B46F1E33}"/>
              </a:ext>
            </a:extLst>
          </p:cNvPr>
          <p:cNvSpPr/>
          <p:nvPr/>
        </p:nvSpPr>
        <p:spPr>
          <a:xfrm>
            <a:off x="541802" y="2543544"/>
            <a:ext cx="6294427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</a:rPr>
              <a:t>أستشعر أهمية الإيمان باليوم الآخر.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5D1B95D-41BB-4370-AF02-B87F47712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48" y="148185"/>
            <a:ext cx="2279243" cy="225253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4A01AAA9-55E6-44B9-8513-BE43A2750A7F}"/>
              </a:ext>
            </a:extLst>
          </p:cNvPr>
          <p:cNvSpPr/>
          <p:nvPr/>
        </p:nvSpPr>
        <p:spPr>
          <a:xfrm>
            <a:off x="5402683" y="1181153"/>
            <a:ext cx="2896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أهداف الدرس</a:t>
            </a:r>
          </a:p>
        </p:txBody>
      </p:sp>
      <p:pic>
        <p:nvPicPr>
          <p:cNvPr id="18" name="رسم 17" descr="نقطة الهدف">
            <a:extLst>
              <a:ext uri="{FF2B5EF4-FFF2-40B4-BE49-F238E27FC236}">
                <a16:creationId xmlns:a16="http://schemas.microsoft.com/office/drawing/2014/main" id="{71850FC1-6BF3-40F9-A3E3-3A7C21C9B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6229" y="2568421"/>
            <a:ext cx="2893282" cy="2893282"/>
          </a:xfrm>
          <a:prstGeom prst="rect">
            <a:avLst/>
          </a:prstGeom>
        </p:spPr>
      </p:pic>
      <p:pic>
        <p:nvPicPr>
          <p:cNvPr id="21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CA84E050-D9EE-49CB-9A02-3A694541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2064054"/>
            <a:ext cx="6435140" cy="64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ذو زوايا قطرية مستديرة 2">
            <a:extLst>
              <a:ext uri="{FF2B5EF4-FFF2-40B4-BE49-F238E27FC236}">
                <a16:creationId xmlns:a16="http://schemas.microsoft.com/office/drawing/2014/main" id="{58A732E4-BD2A-429E-A592-DD51EEAA8E6D}"/>
              </a:ext>
            </a:extLst>
          </p:cNvPr>
          <p:cNvSpPr/>
          <p:nvPr/>
        </p:nvSpPr>
        <p:spPr>
          <a:xfrm>
            <a:off x="541802" y="3596207"/>
            <a:ext cx="6294427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</a:rPr>
              <a:t>أستنتج الآثار المترتبة على الإيمان باليوم الآخر.</a:t>
            </a:r>
          </a:p>
        </p:txBody>
      </p:sp>
      <p:sp>
        <p:nvSpPr>
          <p:cNvPr id="11" name="مستطيل ذو زوايا قطرية مستديرة 2">
            <a:extLst>
              <a:ext uri="{FF2B5EF4-FFF2-40B4-BE49-F238E27FC236}">
                <a16:creationId xmlns:a16="http://schemas.microsoft.com/office/drawing/2014/main" id="{3722DFBB-9AD5-4873-A6DF-411D08E37501}"/>
              </a:ext>
            </a:extLst>
          </p:cNvPr>
          <p:cNvSpPr/>
          <p:nvPr/>
        </p:nvSpPr>
        <p:spPr>
          <a:xfrm>
            <a:off x="552310" y="4694545"/>
            <a:ext cx="6294427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</a:rPr>
              <a:t>أستعد لليوم الآخر.</a:t>
            </a:r>
          </a:p>
        </p:txBody>
      </p:sp>
    </p:spTree>
    <p:extLst>
      <p:ext uri="{BB962C8B-B14F-4D97-AF65-F5344CB8AC3E}">
        <p14:creationId xmlns:p14="http://schemas.microsoft.com/office/powerpoint/2010/main" val="148647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71C96CC-2508-44A3-8176-4082601756E6}"/>
              </a:ext>
            </a:extLst>
          </p:cNvPr>
          <p:cNvSpPr/>
          <p:nvPr/>
        </p:nvSpPr>
        <p:spPr>
          <a:xfrm>
            <a:off x="-1277992" y="1184022"/>
            <a:ext cx="13125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 :</a:t>
            </a:r>
          </a:p>
          <a:p>
            <a:pPr algn="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املئ جدول التعلم بما تعرفين و أهدافك التي توديّن الوصول اليها في الدرس: </a:t>
            </a:r>
          </a:p>
        </p:txBody>
      </p:sp>
      <p:sp>
        <p:nvSpPr>
          <p:cNvPr id="5" name="شريط: منحني ومائل لأعلى 4">
            <a:extLst>
              <a:ext uri="{FF2B5EF4-FFF2-40B4-BE49-F238E27FC236}">
                <a16:creationId xmlns:a16="http://schemas.microsoft.com/office/drawing/2014/main" id="{8E86ECAC-95B7-4EB5-AD94-3904D02A1D9F}"/>
              </a:ext>
            </a:extLst>
          </p:cNvPr>
          <p:cNvSpPr/>
          <p:nvPr/>
        </p:nvSpPr>
        <p:spPr>
          <a:xfrm>
            <a:off x="8816662" y="451912"/>
            <a:ext cx="3030624" cy="649810"/>
          </a:xfrm>
          <a:prstGeom prst="ellipseRibbon2">
            <a:avLst>
              <a:gd name="adj1" fmla="val 504"/>
              <a:gd name="adj2" fmla="val 100000"/>
              <a:gd name="adj3" fmla="val 12500"/>
            </a:avLst>
          </a:prstGeom>
          <a:solidFill>
            <a:srgbClr val="ACE3E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الأهداف: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11CDCAA-8B73-4B64-922B-E62238C5EBDA}"/>
              </a:ext>
            </a:extLst>
          </p:cNvPr>
          <p:cNvGraphicFramePr>
            <a:graphicFrameLocks noGrp="1"/>
          </p:cNvGraphicFramePr>
          <p:nvPr/>
        </p:nvGraphicFramePr>
        <p:xfrm>
          <a:off x="2407075" y="2226497"/>
          <a:ext cx="9205257" cy="4154191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364405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3068419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182106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297208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7" name="مستطيل ذو زوايا قطرية مستديرة 13">
            <a:extLst>
              <a:ext uri="{FF2B5EF4-FFF2-40B4-BE49-F238E27FC236}">
                <a16:creationId xmlns:a16="http://schemas.microsoft.com/office/drawing/2014/main" id="{CF4F4A13-47CA-4A06-8E81-201ED15ED5B9}"/>
              </a:ext>
            </a:extLst>
          </p:cNvPr>
          <p:cNvSpPr/>
          <p:nvPr/>
        </p:nvSpPr>
        <p:spPr>
          <a:xfrm>
            <a:off x="432238" y="6061522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89C0AC-89B1-4DE1-9E42-A882662A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54" y="3283563"/>
            <a:ext cx="4780830" cy="23904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6D3E501-BC68-4B4D-8092-4416FB530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25" y="5374893"/>
            <a:ext cx="956937" cy="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تناقض الايات القرانية فيما بينها">
            <a:extLst>
              <a:ext uri="{FF2B5EF4-FFF2-40B4-BE49-F238E27FC236}">
                <a16:creationId xmlns:a16="http://schemas.microsoft.com/office/drawing/2014/main" id="{5F96844F-8C21-4417-86BE-E91C9B1E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02" y="4766016"/>
            <a:ext cx="2946941" cy="19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03A9D79-725A-4BB3-92A2-684A3E56ED14}"/>
              </a:ext>
            </a:extLst>
          </p:cNvPr>
          <p:cNvSpPr/>
          <p:nvPr/>
        </p:nvSpPr>
        <p:spPr>
          <a:xfrm>
            <a:off x="0" y="95358"/>
            <a:ext cx="12192000" cy="1077218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</a:rPr>
              <a:t>عزيزي الطالب المُبدع / عزيزتي الطالبة المبدعة :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</a:rPr>
              <a:t>بالرجوع إلى القرآن الكريم أُعدد خمسة من أسماء اليوم الآخر مع ذكر الآية و اسم السورة:</a:t>
            </a:r>
          </a:p>
        </p:txBody>
      </p:sp>
      <p:graphicFrame>
        <p:nvGraphicFramePr>
          <p:cNvPr id="2" name="جدول 5">
            <a:extLst>
              <a:ext uri="{FF2B5EF4-FFF2-40B4-BE49-F238E27FC236}">
                <a16:creationId xmlns:a16="http://schemas.microsoft.com/office/drawing/2014/main" id="{D34391A3-565A-4463-84EB-00C40EEC0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74858"/>
              </p:ext>
            </p:extLst>
          </p:nvPr>
        </p:nvGraphicFramePr>
        <p:xfrm>
          <a:off x="860533" y="1300356"/>
          <a:ext cx="11004332" cy="51816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1715">
                  <a:extLst>
                    <a:ext uri="{9D8B030D-6E8A-4147-A177-3AD203B41FA5}">
                      <a16:colId xmlns:a16="http://schemas.microsoft.com/office/drawing/2014/main" val="137910191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val="2134853403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36129969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الاسم: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الآية – قال تعالى: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السورة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4011"/>
                  </a:ext>
                </a:extLst>
              </a:tr>
            </a:tbl>
          </a:graphicData>
        </a:graphic>
      </p:graphicFrame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12A194D-7581-4096-A7B4-E252F5095348}"/>
              </a:ext>
            </a:extLst>
          </p:cNvPr>
          <p:cNvSpPr/>
          <p:nvPr/>
        </p:nvSpPr>
        <p:spPr>
          <a:xfrm>
            <a:off x="0" y="5968218"/>
            <a:ext cx="1604819" cy="806878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نشاط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صـ 72</a:t>
            </a:r>
          </a:p>
        </p:txBody>
      </p:sp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C9A3B786-DD70-430D-892A-8809335F4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08961"/>
              </p:ext>
            </p:extLst>
          </p:nvPr>
        </p:nvGraphicFramePr>
        <p:xfrm>
          <a:off x="860533" y="1806062"/>
          <a:ext cx="11004332" cy="99131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1715">
                  <a:extLst>
                    <a:ext uri="{9D8B030D-6E8A-4147-A177-3AD203B41FA5}">
                      <a16:colId xmlns:a16="http://schemas.microsoft.com/office/drawing/2014/main" val="1878262863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val="4003560372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3059707929"/>
                    </a:ext>
                  </a:extLst>
                </a:gridCol>
              </a:tblGrid>
              <a:tr h="9913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+mn-cs"/>
                        </a:rPr>
                        <a:t>الساعة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 إِنَّ السَّاعَةَ آتِيَةٌ أَكَادُ أُخْفِيهَا </a:t>
                      </a:r>
                      <a:r>
                        <a:rPr lang="ar-SA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لِتُجْزَىٰ</a:t>
                      </a:r>
                      <a:r>
                        <a:rPr lang="ar-SA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كُلُّ نَفْسٍ بِمَا </a:t>
                      </a:r>
                      <a:r>
                        <a:rPr lang="ar-SA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تَسْعَىٰ</a:t>
                      </a:r>
                      <a:r>
                        <a:rPr lang="ar-SA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طه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41511"/>
                  </a:ext>
                </a:extLst>
              </a:tr>
            </a:tbl>
          </a:graphicData>
        </a:graphic>
      </p:graphicFrame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C701CBB1-01E7-42E3-BAC6-76C0318D7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36052"/>
              </p:ext>
            </p:extLst>
          </p:nvPr>
        </p:nvGraphicFramePr>
        <p:xfrm>
          <a:off x="860533" y="2790381"/>
          <a:ext cx="11004332" cy="99131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1715">
                  <a:extLst>
                    <a:ext uri="{9D8B030D-6E8A-4147-A177-3AD203B41FA5}">
                      <a16:colId xmlns:a16="http://schemas.microsoft.com/office/drawing/2014/main" val="1878262863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val="4003560372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3059707929"/>
                    </a:ext>
                  </a:extLst>
                </a:gridCol>
              </a:tblGrid>
              <a:tr h="9913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+mn-cs"/>
                        </a:rPr>
                        <a:t>الدين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مَالِكِ يَوْمِ الدِّينِ }</a:t>
                      </a:r>
                      <a:endParaRPr lang="ar-SA" sz="4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الفاتحة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41511"/>
                  </a:ext>
                </a:extLst>
              </a:tr>
            </a:tbl>
          </a:graphicData>
        </a:graphic>
      </p:graphicFrame>
      <p:graphicFrame>
        <p:nvGraphicFramePr>
          <p:cNvPr id="22" name="جدول 21">
            <a:extLst>
              <a:ext uri="{FF2B5EF4-FFF2-40B4-BE49-F238E27FC236}">
                <a16:creationId xmlns:a16="http://schemas.microsoft.com/office/drawing/2014/main" id="{58806BBD-781A-4FD2-9D78-F9F0D925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36393"/>
              </p:ext>
            </p:extLst>
          </p:nvPr>
        </p:nvGraphicFramePr>
        <p:xfrm>
          <a:off x="860533" y="3774946"/>
          <a:ext cx="11004332" cy="99131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1715">
                  <a:extLst>
                    <a:ext uri="{9D8B030D-6E8A-4147-A177-3AD203B41FA5}">
                      <a16:colId xmlns:a16="http://schemas.microsoft.com/office/drawing/2014/main" val="1878262863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val="4003560372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3059707929"/>
                    </a:ext>
                  </a:extLst>
                </a:gridCol>
              </a:tblGrid>
              <a:tr h="9913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+mn-cs"/>
                        </a:rPr>
                        <a:t>الفصل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 إِنَّ يَوْمَ الْفَصْلِ مِيقَاتُهُمْ أَجْمَعِينَ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الدخان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41511"/>
                  </a:ext>
                </a:extLst>
              </a:tr>
            </a:tbl>
          </a:graphicData>
        </a:graphic>
      </p:graphicFrame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BBD4999E-5B4A-46A0-8547-5B63F72F5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40393"/>
              </p:ext>
            </p:extLst>
          </p:nvPr>
        </p:nvGraphicFramePr>
        <p:xfrm>
          <a:off x="860533" y="4766016"/>
          <a:ext cx="11004332" cy="99131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1715">
                  <a:extLst>
                    <a:ext uri="{9D8B030D-6E8A-4147-A177-3AD203B41FA5}">
                      <a16:colId xmlns:a16="http://schemas.microsoft.com/office/drawing/2014/main" val="1878262863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val="4003560372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3059707929"/>
                    </a:ext>
                  </a:extLst>
                </a:gridCol>
              </a:tblGrid>
              <a:tr h="9913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+mn-cs"/>
                        </a:rPr>
                        <a:t>التلاق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لِيُنذِرَ يَوْمَ التَّلَاقِ }</a:t>
                      </a:r>
                      <a:endParaRPr lang="ar-SA" sz="5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غافر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41511"/>
                  </a:ext>
                </a:extLst>
              </a:tr>
            </a:tbl>
          </a:graphicData>
        </a:graphic>
      </p:graphicFrame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7AFA5A19-7EE0-4EC8-96F8-6B0EA9F16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53030"/>
              </p:ext>
            </p:extLst>
          </p:nvPr>
        </p:nvGraphicFramePr>
        <p:xfrm>
          <a:off x="860533" y="5743830"/>
          <a:ext cx="11004332" cy="99131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901715">
                  <a:extLst>
                    <a:ext uri="{9D8B030D-6E8A-4147-A177-3AD203B41FA5}">
                      <a16:colId xmlns:a16="http://schemas.microsoft.com/office/drawing/2014/main" val="1878262863"/>
                    </a:ext>
                  </a:extLst>
                </a:gridCol>
                <a:gridCol w="7048500">
                  <a:extLst>
                    <a:ext uri="{9D8B030D-6E8A-4147-A177-3AD203B41FA5}">
                      <a16:colId xmlns:a16="http://schemas.microsoft.com/office/drawing/2014/main" val="4003560372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3059707929"/>
                    </a:ext>
                  </a:extLst>
                </a:gridCol>
              </a:tblGrid>
              <a:tr h="9913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+mn-cs"/>
                        </a:rPr>
                        <a:t>الجمع والتغابن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يَوْمَ يَجْمَعُكُمْ لِيَوْمِ الْجَمْعِ ۖ </a:t>
                      </a:r>
                      <a:r>
                        <a:rPr lang="ar-SA" sz="3600" b="1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ذَٰلِكَ</a:t>
                      </a:r>
                      <a:r>
                        <a:rPr lang="ar-SA" sz="36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يَوْمُ التَّغَابُنِ }</a:t>
                      </a:r>
                      <a:endParaRPr lang="ar-S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التغابن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4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394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5249644-6AA6-400A-9866-1DF4A5FC9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792" l="4167" r="90000">
                        <a14:foregroundMark x1="48042" y1="90833" x2="48042" y2="90833"/>
                        <a14:foregroundMark x1="48042" y1="90833" x2="48042" y2="90833"/>
                        <a14:foregroundMark x1="48042" y1="90833" x2="48042" y2="90833"/>
                        <a14:foregroundMark x1="4167" y1="80833" x2="4167" y2="80833"/>
                        <a14:foregroundMark x1="4167" y1="80833" x2="5542" y2="8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44" r="44444"/>
          <a:stretch/>
        </p:blipFill>
        <p:spPr>
          <a:xfrm>
            <a:off x="342900" y="0"/>
            <a:ext cx="8245078" cy="527685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49FC93A-A869-46AB-B848-3F0973B62530}"/>
              </a:ext>
            </a:extLst>
          </p:cNvPr>
          <p:cNvSpPr/>
          <p:nvPr/>
        </p:nvSpPr>
        <p:spPr>
          <a:xfrm>
            <a:off x="1162050" y="1386185"/>
            <a:ext cx="5930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ماذا يدل وجود أسماء كثيرة لليوم الآخر؟</a:t>
            </a:r>
            <a:endParaRPr lang="ar-SA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جميع اسماء يوم القيامة ومعانيها - موقع محتوى">
            <a:extLst>
              <a:ext uri="{FF2B5EF4-FFF2-40B4-BE49-F238E27FC236}">
                <a16:creationId xmlns:a16="http://schemas.microsoft.com/office/drawing/2014/main" id="{3071D7D0-151E-4055-96C1-A3B571AF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250" y1="52083" x2="56250" y2="52083"/>
                        <a14:foregroundMark x1="48125" y1="51667" x2="57188" y2="48125"/>
                        <a14:foregroundMark x1="57188" y1="48125" x2="59844" y2="61458"/>
                        <a14:foregroundMark x1="59844" y1="61458" x2="52500" y2="66667"/>
                        <a14:foregroundMark x1="52500" y1="66667" x2="46875" y2="53542"/>
                        <a14:foregroundMark x1="46875" y1="53542" x2="48906" y2="42500"/>
                        <a14:foregroundMark x1="48906" y1="42500" x2="55937" y2="37083"/>
                        <a14:foregroundMark x1="55937" y1="37083" x2="59688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492" y="3376612"/>
            <a:ext cx="50673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6774E8F-C23B-431E-B47F-1369591B8182}"/>
              </a:ext>
            </a:extLst>
          </p:cNvPr>
          <p:cNvSpPr/>
          <p:nvPr/>
        </p:nvSpPr>
        <p:spPr>
          <a:xfrm>
            <a:off x="3306637" y="4332863"/>
            <a:ext cx="4744592" cy="2124075"/>
          </a:xfrm>
          <a:prstGeom prst="roundRect">
            <a:avLst>
              <a:gd name="adj" fmla="val 7101"/>
            </a:avLst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تعدد أسمائه دلالة على عظم هذا اليوم.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4975D99-693A-4BD5-94FF-19D796D49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260" y="736308"/>
            <a:ext cx="3907875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مزدوجة 4">
            <a:extLst>
              <a:ext uri="{FF2B5EF4-FFF2-40B4-BE49-F238E27FC236}">
                <a16:creationId xmlns:a16="http://schemas.microsoft.com/office/drawing/2014/main" id="{54858A86-8F5D-4D77-BA6D-ED51F7C5B67B}"/>
              </a:ext>
            </a:extLst>
          </p:cNvPr>
          <p:cNvSpPr/>
          <p:nvPr/>
        </p:nvSpPr>
        <p:spPr>
          <a:xfrm>
            <a:off x="0" y="1070561"/>
            <a:ext cx="12192000" cy="979289"/>
          </a:xfrm>
          <a:prstGeom prst="doubleWave">
            <a:avLst>
              <a:gd name="adj1" fmla="val 1626"/>
              <a:gd name="adj2" fmla="val 0"/>
            </a:avLst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عزيزي الطالب / عزيزتي الطالبة :</a:t>
            </a:r>
          </a:p>
          <a:p>
            <a:pPr algn="ctr"/>
            <a:r>
              <a:rPr lang="ar-SA" sz="3200" b="1" dirty="0">
                <a:solidFill>
                  <a:srgbClr val="0070C0"/>
                </a:solidFill>
              </a:rPr>
              <a:t>ما الذي تكرر  ذكره في هذه النصوص ؟</a:t>
            </a:r>
          </a:p>
        </p:txBody>
      </p:sp>
      <p:sp>
        <p:nvSpPr>
          <p:cNvPr id="7" name="شريط: منحني ومائل لأعلى 6">
            <a:extLst>
              <a:ext uri="{FF2B5EF4-FFF2-40B4-BE49-F238E27FC236}">
                <a16:creationId xmlns:a16="http://schemas.microsoft.com/office/drawing/2014/main" id="{1FAE8E4F-D0E2-4464-B84B-0181F56E3964}"/>
              </a:ext>
            </a:extLst>
          </p:cNvPr>
          <p:cNvSpPr/>
          <p:nvPr/>
        </p:nvSpPr>
        <p:spPr>
          <a:xfrm>
            <a:off x="2177144" y="166461"/>
            <a:ext cx="8469084" cy="668009"/>
          </a:xfrm>
          <a:prstGeom prst="ellipseRibbon2">
            <a:avLst>
              <a:gd name="adj1" fmla="val 0"/>
              <a:gd name="adj2" fmla="val 50000"/>
              <a:gd name="adj3" fmla="val 12500"/>
            </a:avLst>
          </a:prstGeom>
          <a:solidFill>
            <a:srgbClr val="E5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أهمية الإيمان باليوم الآخر: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DD84F3-3297-434E-820D-6F7E6C41AAF6}"/>
              </a:ext>
            </a:extLst>
          </p:cNvPr>
          <p:cNvSpPr txBox="1"/>
          <p:nvPr/>
        </p:nvSpPr>
        <p:spPr>
          <a:xfrm>
            <a:off x="7395027" y="2873820"/>
            <a:ext cx="461554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Noto Naskh Arabic UI"/>
              </a:rPr>
              <a:t>ذَلِكَ يُوعَظُ بِهِ مَنْ كَانَ مِنْكُمْ يُؤْمِنُ بِاللَّهِ وَالْيَوْمِ الآخِرِ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8045AA2-EAED-465F-947D-1FCAA922CE55}"/>
              </a:ext>
            </a:extLst>
          </p:cNvPr>
          <p:cNvSpPr txBox="1"/>
          <p:nvPr/>
        </p:nvSpPr>
        <p:spPr>
          <a:xfrm>
            <a:off x="7380513" y="4015303"/>
            <a:ext cx="461554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hafs"/>
              </a:rPr>
              <a:t>لَّا تَجِدُ قَوْمًا يُؤْمِنُونَ بِاللَّهِ وَالْيَوْمِ الْآخِرِ يُوَادُّونَ مَنْ حَادَّ اللَّهَ وَرَسُولَهُ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4F2B613-F4A2-4FA5-973A-DD3C052DBE57}"/>
              </a:ext>
            </a:extLst>
          </p:cNvPr>
          <p:cNvSpPr/>
          <p:nvPr/>
        </p:nvSpPr>
        <p:spPr>
          <a:xfrm>
            <a:off x="9008543" y="2285940"/>
            <a:ext cx="15215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تعالى: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A659AAA-327A-4559-9D44-3A194EFF5DB8}"/>
              </a:ext>
            </a:extLst>
          </p:cNvPr>
          <p:cNvSpPr txBox="1"/>
          <p:nvPr/>
        </p:nvSpPr>
        <p:spPr>
          <a:xfrm>
            <a:off x="2723859" y="2218312"/>
            <a:ext cx="4588942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AlBayan"/>
              </a:rPr>
              <a:t>وقال </a:t>
            </a:r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MunaBeta-Regular"/>
              </a:rPr>
              <a:t>صلى الله عليه وسلم: </a:t>
            </a:r>
            <a:r>
              <a:rPr lang="ar-SA" sz="32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AlBayan"/>
              </a:rPr>
              <a:t> « من كان يؤمن بالله واليوم الآخر فلا يؤذ جاره، ومن كان يؤمن بالله واليوم الآخر فليكرم ضيفه، ومن كان يؤمن بالله واليوم الآخر فليقل خيراً أو ليصمت».</a:t>
            </a:r>
            <a:endParaRPr lang="ar-SA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موجة مزدوجة 18">
            <a:extLst>
              <a:ext uri="{FF2B5EF4-FFF2-40B4-BE49-F238E27FC236}">
                <a16:creationId xmlns:a16="http://schemas.microsoft.com/office/drawing/2014/main" id="{2D8AA81E-A02D-4768-81AE-D3D0999883FF}"/>
              </a:ext>
            </a:extLst>
          </p:cNvPr>
          <p:cNvSpPr/>
          <p:nvPr/>
        </p:nvSpPr>
        <p:spPr>
          <a:xfrm>
            <a:off x="2711742" y="5384799"/>
            <a:ext cx="9480258" cy="1306739"/>
          </a:xfrm>
          <a:prstGeom prst="doubleWave">
            <a:avLst>
              <a:gd name="adj1" fmla="val 1626"/>
              <a:gd name="adj2" fmla="val 0"/>
            </a:avLst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</a:rPr>
              <a:t>اقترن الإيمان باليوم الآخر بالإيمان بالله تعالى في هذه النصوص وغيرها الكثير من القرآن والسنة.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28E60F-8606-4826-8DA8-D7E78C23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6873"/>
            <a:ext cx="2462997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0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4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9A5ADA6-9AA2-412B-8EB2-CBBCA985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963"/>
            <a:ext cx="3148149" cy="4948206"/>
          </a:xfrm>
          <a:prstGeom prst="rect">
            <a:avLst/>
          </a:prstGeom>
        </p:spPr>
      </p:pic>
      <p:sp>
        <p:nvSpPr>
          <p:cNvPr id="5" name="موجة مزدوجة 4">
            <a:extLst>
              <a:ext uri="{FF2B5EF4-FFF2-40B4-BE49-F238E27FC236}">
                <a16:creationId xmlns:a16="http://schemas.microsoft.com/office/drawing/2014/main" id="{54858A86-8F5D-4D77-BA6D-ED51F7C5B67B}"/>
              </a:ext>
            </a:extLst>
          </p:cNvPr>
          <p:cNvSpPr/>
          <p:nvPr/>
        </p:nvSpPr>
        <p:spPr>
          <a:xfrm>
            <a:off x="3730171" y="2437319"/>
            <a:ext cx="8461828" cy="4254220"/>
          </a:xfrm>
          <a:prstGeom prst="doubleWave">
            <a:avLst>
              <a:gd name="adj1" fmla="val 0"/>
              <a:gd name="adj2" fmla="val 0"/>
            </a:avLst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70C0"/>
                </a:solidFill>
              </a:rPr>
              <a:t>اقترن الإيمان باليوم الآخر بالإيمان بالله تعالى في نصوص كثيره: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1- للتأكيد على أهمية الإيمان باليوم الآخر و لبيان منزلته عند الله.</a:t>
            </a:r>
          </a:p>
          <a:p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2- لأن الإيمان بهما يدفع الإنسان للعمل الصالح الذي تتحقق به نجاته ويبتعد عن السيئات التي تكون سببًا في هلاكه.</a:t>
            </a:r>
          </a:p>
        </p:txBody>
      </p:sp>
      <p:sp>
        <p:nvSpPr>
          <p:cNvPr id="7" name="شريط: منحني ومائل لأعلى 6">
            <a:extLst>
              <a:ext uri="{FF2B5EF4-FFF2-40B4-BE49-F238E27FC236}">
                <a16:creationId xmlns:a16="http://schemas.microsoft.com/office/drawing/2014/main" id="{1FAE8E4F-D0E2-4464-B84B-0181F56E3964}"/>
              </a:ext>
            </a:extLst>
          </p:cNvPr>
          <p:cNvSpPr/>
          <p:nvPr/>
        </p:nvSpPr>
        <p:spPr>
          <a:xfrm>
            <a:off x="2177144" y="166461"/>
            <a:ext cx="8469084" cy="668009"/>
          </a:xfrm>
          <a:prstGeom prst="ellipseRibbon2">
            <a:avLst>
              <a:gd name="adj1" fmla="val 0"/>
              <a:gd name="adj2" fmla="val 50000"/>
              <a:gd name="adj3" fmla="val 12500"/>
            </a:avLst>
          </a:prstGeom>
          <a:solidFill>
            <a:srgbClr val="E5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أهمية الإيمان باليوم الآخر:</a:t>
            </a:r>
          </a:p>
        </p:txBody>
      </p:sp>
      <p:sp>
        <p:nvSpPr>
          <p:cNvPr id="14" name="موجة مزدوجة 13">
            <a:extLst>
              <a:ext uri="{FF2B5EF4-FFF2-40B4-BE49-F238E27FC236}">
                <a16:creationId xmlns:a16="http://schemas.microsoft.com/office/drawing/2014/main" id="{F7561F22-92F4-4792-9714-7DC555F96008}"/>
              </a:ext>
            </a:extLst>
          </p:cNvPr>
          <p:cNvSpPr/>
          <p:nvPr/>
        </p:nvSpPr>
        <p:spPr>
          <a:xfrm>
            <a:off x="0" y="982525"/>
            <a:ext cx="12192000" cy="1310732"/>
          </a:xfrm>
          <a:prstGeom prst="doubleWave">
            <a:avLst>
              <a:gd name="adj1" fmla="val 1626"/>
              <a:gd name="adj2" fmla="val 0"/>
            </a:avLst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</a:rPr>
              <a:t>اقترن الإيمان باليوم الآخر بالإيمان بالله تعالى في هذه النصوص وغيرها الكثير من القرآن والسنة، أوجد/ي الحكمة من ذلك!.</a:t>
            </a:r>
          </a:p>
        </p:txBody>
      </p:sp>
    </p:spTree>
    <p:extLst>
      <p:ext uri="{BB962C8B-B14F-4D97-AF65-F5344CB8AC3E}">
        <p14:creationId xmlns:p14="http://schemas.microsoft.com/office/powerpoint/2010/main" val="160413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رآة, شاشة عرض, قدح&#10;&#10;تم إنشاء الوصف تلقائياً">
            <a:extLst>
              <a:ext uri="{FF2B5EF4-FFF2-40B4-BE49-F238E27FC236}">
                <a16:creationId xmlns:a16="http://schemas.microsoft.com/office/drawing/2014/main" id="{0D23758E-FCC9-400A-972F-028C6FC1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56" y="-122334"/>
            <a:ext cx="6645476" cy="5028162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844D78F-E59E-4DC7-994B-8D9DDCDCAE90}"/>
              </a:ext>
            </a:extLst>
          </p:cNvPr>
          <p:cNvGrpSpPr/>
          <p:nvPr/>
        </p:nvGrpSpPr>
        <p:grpSpPr>
          <a:xfrm>
            <a:off x="449943" y="2351315"/>
            <a:ext cx="7945971" cy="4342472"/>
            <a:chOff x="2555886" y="2882031"/>
            <a:chExt cx="5840028" cy="3811755"/>
          </a:xfrm>
        </p:grpSpPr>
        <p:pic>
          <p:nvPicPr>
            <p:cNvPr id="3" name="صورة 2" descr="صورة تحتوي على سرير&#10;&#10;تم إنشاء الوصف تلقائياً">
              <a:extLst>
                <a:ext uri="{FF2B5EF4-FFF2-40B4-BE49-F238E27FC236}">
                  <a16:creationId xmlns:a16="http://schemas.microsoft.com/office/drawing/2014/main" id="{DEE30F49-D9DF-4330-AEA3-5B0DBB7C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24">
              <a:off x="2555886" y="2882031"/>
              <a:ext cx="5840028" cy="3811755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54F842A-FBBB-455B-A728-B38CDB385042}"/>
                </a:ext>
              </a:extLst>
            </p:cNvPr>
            <p:cNvSpPr/>
            <p:nvPr/>
          </p:nvSpPr>
          <p:spPr>
            <a:xfrm>
              <a:off x="3222171" y="4311068"/>
              <a:ext cx="4775200" cy="2024416"/>
            </a:xfrm>
            <a:prstGeom prst="rect">
              <a:avLst/>
            </a:prstGeom>
            <a:solidFill>
              <a:srgbClr val="FFE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B69808E5-15CC-442E-9277-5A0654455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39" y="580572"/>
            <a:ext cx="2024417" cy="202441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8E9F8AD-47BE-4ED7-8B21-B66456704F10}"/>
              </a:ext>
            </a:extLst>
          </p:cNvPr>
          <p:cNvSpPr txBox="1"/>
          <p:nvPr/>
        </p:nvSpPr>
        <p:spPr>
          <a:xfrm>
            <a:off x="5972302" y="580572"/>
            <a:ext cx="5065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accent1">
                    <a:lumMod val="50000"/>
                  </a:schemeClr>
                </a:solidFill>
                <a:latin typeface="AlBayan"/>
              </a:rPr>
              <a:t>عدم إيذاء الجار وإكرام الضيف والكلام الحسن، ما علاقتها بالإيمان باليوم الآخر؟</a:t>
            </a:r>
            <a:endParaRPr lang="ar-SA" sz="4000" b="1" i="0" u="none" strike="noStrike" baseline="0" dirty="0">
              <a:solidFill>
                <a:schemeClr val="accent1">
                  <a:lumMod val="50000"/>
                </a:schemeClr>
              </a:solidFill>
              <a:latin typeface="AlBayan"/>
            </a:endParaRPr>
          </a:p>
        </p:txBody>
      </p:sp>
      <p:pic>
        <p:nvPicPr>
          <p:cNvPr id="9" name="صورة 8" descr="صورة تحتوي على سوشي, طعام&#10;&#10;تم إنشاء الوصف تلقائياً">
            <a:extLst>
              <a:ext uri="{FF2B5EF4-FFF2-40B4-BE49-F238E27FC236}">
                <a16:creationId xmlns:a16="http://schemas.microsoft.com/office/drawing/2014/main" id="{C9A972BE-6A5C-436B-AFC3-8B95A2554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4188" y="3889829"/>
            <a:ext cx="2968171" cy="296817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AC721B9-2B03-4F00-B7A3-13E968853E68}"/>
              </a:ext>
            </a:extLst>
          </p:cNvPr>
          <p:cNvSpPr txBox="1"/>
          <p:nvPr/>
        </p:nvSpPr>
        <p:spPr>
          <a:xfrm>
            <a:off x="1669143" y="3115717"/>
            <a:ext cx="62434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50000"/>
                  </a:schemeClr>
                </a:solidFill>
                <a:latin typeface="AlBayan"/>
              </a:rPr>
              <a:t>علاقة تكامل وترابط، فالإحسان للجار وإكرام الضيف والكلام الحسن دلالة على كمال الإيمان و إيذاء الجار و عدم إكرام الضيف دلالة على نقص الإيمان ونفي كماله الواجب.</a:t>
            </a:r>
            <a:endParaRPr lang="ar-SA" sz="4000" b="1" i="0" u="none" strike="noStrike" baseline="0" dirty="0">
              <a:solidFill>
                <a:schemeClr val="accent4">
                  <a:lumMod val="50000"/>
                </a:schemeClr>
              </a:solidFill>
              <a:latin typeface="AlBayan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2CA896F-C0AF-4D3B-B033-72B4E08C1E40}"/>
              </a:ext>
            </a:extLst>
          </p:cNvPr>
          <p:cNvSpPr/>
          <p:nvPr/>
        </p:nvSpPr>
        <p:spPr>
          <a:xfrm>
            <a:off x="601351" y="1712686"/>
            <a:ext cx="1604819" cy="806878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نشاط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صـ 73</a:t>
            </a:r>
          </a:p>
        </p:txBody>
      </p:sp>
    </p:spTree>
    <p:extLst>
      <p:ext uri="{BB962C8B-B14F-4D97-AF65-F5344CB8AC3E}">
        <p14:creationId xmlns:p14="http://schemas.microsoft.com/office/powerpoint/2010/main" val="138666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633</Words>
  <Application>Microsoft Office PowerPoint</Application>
  <PresentationFormat>شاشة عريضة</PresentationFormat>
  <Paragraphs>88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3" baseType="lpstr">
      <vt:lpstr>AlBayan</vt:lpstr>
      <vt:lpstr>Arial</vt:lpstr>
      <vt:lpstr>Calibri</vt:lpstr>
      <vt:lpstr>Calibri Light</vt:lpstr>
      <vt:lpstr>hafs</vt:lpstr>
      <vt:lpstr>MunaBeta-Regular</vt:lpstr>
      <vt:lpstr>Noto Naskh Arabic UI</vt:lpstr>
      <vt:lpstr>Tajawal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37</cp:revision>
  <dcterms:created xsi:type="dcterms:W3CDTF">2020-09-29T15:50:17Z</dcterms:created>
  <dcterms:modified xsi:type="dcterms:W3CDTF">2020-10-01T05:27:40Z</dcterms:modified>
</cp:coreProperties>
</file>