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33"/>
  </p:notesMasterIdLst>
  <p:sldIdLst>
    <p:sldId id="406" r:id="rId2"/>
    <p:sldId id="408" r:id="rId3"/>
    <p:sldId id="410" r:id="rId4"/>
    <p:sldId id="411" r:id="rId5"/>
    <p:sldId id="412" r:id="rId6"/>
    <p:sldId id="413" r:id="rId7"/>
    <p:sldId id="414" r:id="rId8"/>
    <p:sldId id="415" r:id="rId9"/>
    <p:sldId id="416" r:id="rId10"/>
    <p:sldId id="418" r:id="rId11"/>
    <p:sldId id="419" r:id="rId12"/>
    <p:sldId id="420" r:id="rId13"/>
    <p:sldId id="421" r:id="rId14"/>
    <p:sldId id="422" r:id="rId15"/>
    <p:sldId id="423" r:id="rId16"/>
    <p:sldId id="368" r:id="rId17"/>
    <p:sldId id="425" r:id="rId18"/>
    <p:sldId id="426" r:id="rId19"/>
    <p:sldId id="396" r:id="rId20"/>
    <p:sldId id="320" r:id="rId21"/>
    <p:sldId id="381" r:id="rId22"/>
    <p:sldId id="398" r:id="rId23"/>
    <p:sldId id="429" r:id="rId24"/>
    <p:sldId id="318" r:id="rId25"/>
    <p:sldId id="367" r:id="rId26"/>
    <p:sldId id="392" r:id="rId27"/>
    <p:sldId id="395" r:id="rId28"/>
    <p:sldId id="427" r:id="rId29"/>
    <p:sldId id="397" r:id="rId30"/>
    <p:sldId id="383" r:id="rId31"/>
    <p:sldId id="384" r:id="rId32"/>
  </p:sldIdLst>
  <p:sldSz cx="9144000" cy="6858000" type="screen4x3"/>
  <p:notesSz cx="6858000" cy="9144000"/>
  <p:custDataLst>
    <p:tags r:id="rId3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91" autoAdjust="0"/>
    <p:restoredTop sz="94718" autoAdjust="0"/>
  </p:normalViewPr>
  <p:slideViewPr>
    <p:cSldViewPr>
      <p:cViewPr varScale="1">
        <p:scale>
          <a:sx n="67" d="100"/>
          <a:sy n="67" d="100"/>
        </p:scale>
        <p:origin x="78" y="9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C18A31F-61B2-4FBD-8553-EBA194641947}" type="datetimeFigureOut">
              <a:rPr lang="ar-SA" smtClean="0"/>
              <a:pPr/>
              <a:t>07/12/40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7473093-877E-4C08-B85A-56F3EC912C62}" type="slidenum">
              <a:rPr lang="ar-SA" smtClean="0"/>
              <a:pPr/>
              <a:t>‹#›</a:t>
            </a:fld>
            <a:endParaRPr lang="ar-SA"/>
          </a:p>
        </p:txBody>
      </p:sp>
    </p:spTree>
    <p:extLst>
      <p:ext uri="{BB962C8B-B14F-4D97-AF65-F5344CB8AC3E}">
        <p14:creationId xmlns:p14="http://schemas.microsoft.com/office/powerpoint/2010/main" val="4863946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A7473093-877E-4C08-B85A-56F3EC912C62}" type="slidenum">
              <a:rPr lang="ar-SA" smtClean="0"/>
              <a:pPr/>
              <a:t>1</a:t>
            </a:fld>
            <a:endParaRPr lang="ar-SA"/>
          </a:p>
        </p:txBody>
      </p:sp>
    </p:spTree>
    <p:extLst>
      <p:ext uri="{BB962C8B-B14F-4D97-AF65-F5344CB8AC3E}">
        <p14:creationId xmlns:p14="http://schemas.microsoft.com/office/powerpoint/2010/main" val="147333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77" y="1396400"/>
            <a:ext cx="7300149" cy="4320480"/>
          </a:xfrm>
          <a:prstGeom prst="rect">
            <a:avLst/>
          </a:prstGeom>
        </p:spPr>
      </p:pic>
      <p:sp>
        <p:nvSpPr>
          <p:cNvPr id="6"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776211780"/>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1214422"/>
            <a:ext cx="9144000" cy="353943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lnSpc>
                <a:spcPct val="200000"/>
              </a:lnSpc>
            </a:pP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 </a:t>
            </a: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ـ قارني بين مقصّ الخيوط ومقصّ </a:t>
            </a: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القماش</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مستعينة بالمنظم الآتي :</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lnSpc>
                <a:spcPct val="200000"/>
              </a:lnSpc>
            </a:pPr>
            <a:r>
              <a:rPr lang="ar-EG" sz="2800" b="1" cap="all" dirty="0" smtClean="0">
                <a:ln w="0">
                  <a:solidFill>
                    <a:srgbClr val="0070C0"/>
                  </a:solidFill>
                </a:ln>
                <a:solidFill>
                  <a:srgbClr val="0070C0"/>
                </a:solidFill>
                <a:effectLst>
                  <a:reflection blurRad="12700" stA="50000" endPos="50000" dist="5000" dir="5400000" sy="-100000" rotWithShape="0"/>
                </a:effectLst>
              </a:rPr>
              <a:t>مقص الخيوط أصغر من مقص القماش وأرفع</a:t>
            </a:r>
            <a:endParaRPr lang="en-US" sz="2800" b="1" cap="all" dirty="0">
              <a:ln w="0">
                <a:solidFill>
                  <a:srgbClr val="0070C0"/>
                </a:solidFill>
              </a:ln>
              <a:solidFill>
                <a:srgbClr val="0070C0"/>
              </a:solidFill>
              <a:effectLst>
                <a:reflection blurRad="12700" stA="50000" endPos="50000" dist="5000" dir="5400000" sy="-100000" rotWithShape="0"/>
              </a:effectLst>
            </a:endParaRPr>
          </a:p>
          <a:p>
            <a:pPr algn="justLow">
              <a:lnSpc>
                <a:spcPct val="200000"/>
              </a:lnSpc>
            </a:pP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 ـ </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لاحظت إحدي زميلاتك وهي </a:t>
            </a: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تقطع </a:t>
            </a: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الخيط </a:t>
            </a: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بأسنانها</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,وماواجبك تجاهها؟</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lnSpc>
                <a:spcPct val="200000"/>
              </a:lnSpc>
            </a:pPr>
            <a:r>
              <a:rPr lang="ar-EG" sz="2800" b="1" cap="all" dirty="0" smtClean="0">
                <a:ln w="0">
                  <a:solidFill>
                    <a:srgbClr val="0070C0"/>
                  </a:solidFill>
                </a:ln>
                <a:solidFill>
                  <a:srgbClr val="0070C0"/>
                </a:solidFill>
                <a:effectLst>
                  <a:reflection blurRad="12700" stA="50000" endPos="50000" dist="5000" dir="5400000" sy="-100000" rotWithShape="0"/>
                </a:effectLst>
              </a:rPr>
              <a:t>قطع الخيط بالأسنان يضعف الأسنان ويضرها</a:t>
            </a:r>
            <a:endParaRPr lang="en-US" sz="2800" b="1" cap="all" dirty="0">
              <a:ln w="0">
                <a:solidFill>
                  <a:srgbClr val="0070C0"/>
                </a:solidFill>
              </a:ln>
              <a:solidFill>
                <a:srgbClr val="0070C0"/>
              </a:solidFill>
              <a:effectLst>
                <a:reflection blurRad="12700" stA="50000" endPos="50000" dist="5000" dir="5400000" sy="-100000" rotWithShape="0"/>
              </a:effectLst>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نشاط(4)</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2194434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785918" y="1500174"/>
            <a:ext cx="6700734" cy="3970318"/>
          </a:xfrm>
          <a:prstGeom prst="rect">
            <a:avLst/>
          </a:prstGeom>
        </p:spPr>
        <p:txBody>
          <a:bodyPr wrap="square">
            <a:spAutoFit/>
          </a:bodyPr>
          <a:lstStyle/>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5 ـ القماش:</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نسيج من خيوط نسجت بدقة متناهية، ومنه عدة أنواع:</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6 ـ واقي الإصبع (الكُشْتِبَانُ):</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يُلبس على رأس الإصبع الوسطى من اليد؛ لحمايته من وخز الإبرة عند الحياكة اليدوية، ويصنَّع من عدة أنواع، مثل: المعدن، البلاستيك، الجلد السميك.</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7 ـ الدّبابيسُ:</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تصنع من المعدن الجيِّد غير القابل للصّدأ، وهي نوعان:</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نوع يستخدم للورق، وآخر للقماش.</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71" y="1752720"/>
            <a:ext cx="17049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clrChange>
              <a:clrFrom>
                <a:srgbClr val="DABA2F"/>
              </a:clrFrom>
              <a:clrTo>
                <a:srgbClr val="DABA2F">
                  <a:alpha val="0"/>
                </a:srgbClr>
              </a:clrTo>
            </a:clrChange>
            <a:extLst>
              <a:ext uri="{28A0092B-C50C-407E-A947-70E740481C1C}">
                <a14:useLocalDpi xmlns:a14="http://schemas.microsoft.com/office/drawing/2010/main" val="0"/>
              </a:ext>
            </a:extLst>
          </a:blip>
          <a:srcRect/>
          <a:stretch>
            <a:fillRect/>
          </a:stretch>
        </p:blipFill>
        <p:spPr bwMode="auto">
          <a:xfrm>
            <a:off x="232272" y="3242578"/>
            <a:ext cx="92587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516" y="4441092"/>
            <a:ext cx="16192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9" name="مربع نص 8"/>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2" name="مربع نص 1"/>
          <p:cNvSpPr txBox="1"/>
          <p:nvPr/>
        </p:nvSpPr>
        <p:spPr>
          <a:xfrm>
            <a:off x="7104249" y="2319263"/>
            <a:ext cx="752130" cy="461665"/>
          </a:xfrm>
          <a:prstGeom prst="rect">
            <a:avLst/>
          </a:prstGeom>
          <a:noFill/>
        </p:spPr>
        <p:txBody>
          <a:bodyPr wrap="none" rtlCol="1">
            <a:spAutoFit/>
          </a:bodyPr>
          <a:lstStyle/>
          <a:p>
            <a:r>
              <a:rPr lang="ar-SA" sz="2400" b="1" dirty="0" smtClean="0"/>
              <a:t>القطن</a:t>
            </a:r>
            <a:endParaRPr lang="ar-SA" sz="2400" b="1" dirty="0"/>
          </a:p>
        </p:txBody>
      </p:sp>
      <p:sp>
        <p:nvSpPr>
          <p:cNvPr id="10" name="مربع نص 9"/>
          <p:cNvSpPr txBox="1"/>
          <p:nvPr/>
        </p:nvSpPr>
        <p:spPr>
          <a:xfrm>
            <a:off x="2062697" y="2319263"/>
            <a:ext cx="853119" cy="461665"/>
          </a:xfrm>
          <a:prstGeom prst="rect">
            <a:avLst/>
          </a:prstGeom>
          <a:noFill/>
        </p:spPr>
        <p:txBody>
          <a:bodyPr wrap="none" rtlCol="1">
            <a:spAutoFit/>
          </a:bodyPr>
          <a:lstStyle/>
          <a:p>
            <a:r>
              <a:rPr lang="ar-SA" sz="2400" b="1" dirty="0" smtClean="0"/>
              <a:t>الحرير</a:t>
            </a:r>
            <a:endParaRPr lang="ar-SA" sz="2400" b="1" dirty="0"/>
          </a:p>
        </p:txBody>
      </p:sp>
      <p:sp>
        <p:nvSpPr>
          <p:cNvPr id="11" name="مربع نص 10"/>
          <p:cNvSpPr txBox="1"/>
          <p:nvPr/>
        </p:nvSpPr>
        <p:spPr>
          <a:xfrm>
            <a:off x="3568075" y="2319263"/>
            <a:ext cx="947695" cy="461665"/>
          </a:xfrm>
          <a:prstGeom prst="rect">
            <a:avLst/>
          </a:prstGeom>
          <a:noFill/>
        </p:spPr>
        <p:txBody>
          <a:bodyPr wrap="none" rtlCol="1">
            <a:spAutoFit/>
          </a:bodyPr>
          <a:lstStyle/>
          <a:p>
            <a:r>
              <a:rPr lang="ar-SA" sz="2400" b="1" dirty="0" smtClean="0"/>
              <a:t>الصوف</a:t>
            </a:r>
            <a:endParaRPr lang="ar-SA" sz="2400" b="1" dirty="0"/>
          </a:p>
        </p:txBody>
      </p:sp>
      <p:sp>
        <p:nvSpPr>
          <p:cNvPr id="12" name="مربع نص 11"/>
          <p:cNvSpPr txBox="1"/>
          <p:nvPr/>
        </p:nvSpPr>
        <p:spPr>
          <a:xfrm>
            <a:off x="5442560" y="2319263"/>
            <a:ext cx="756938" cy="461665"/>
          </a:xfrm>
          <a:prstGeom prst="rect">
            <a:avLst/>
          </a:prstGeom>
          <a:noFill/>
        </p:spPr>
        <p:txBody>
          <a:bodyPr wrap="none" rtlCol="1">
            <a:spAutoFit/>
          </a:bodyPr>
          <a:lstStyle/>
          <a:p>
            <a:r>
              <a:rPr lang="ar-SA" sz="2400" b="1" dirty="0" smtClean="0"/>
              <a:t>الكتان</a:t>
            </a:r>
            <a:endParaRPr lang="ar-SA" sz="2400" b="1" dirty="0"/>
          </a:p>
        </p:txBody>
      </p:sp>
    </p:spTree>
    <p:custDataLst>
      <p:tags r:id="rId1"/>
    </p:custDataLst>
    <p:extLst>
      <p:ext uri="{BB962C8B-B14F-4D97-AF65-F5344CB8AC3E}">
        <p14:creationId xmlns:p14="http://schemas.microsoft.com/office/powerpoint/2010/main" val="27158622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170"/>
                                        </p:tgtEl>
                                        <p:attrNameLst>
                                          <p:attrName>style.visibility</p:attrName>
                                        </p:attrNameLst>
                                      </p:cBhvr>
                                      <p:to>
                                        <p:strVal val="visible"/>
                                      </p:to>
                                    </p:set>
                                    <p:animEffect transition="in" filter="barn(inVertical)">
                                      <p:cBhvr>
                                        <p:cTn id="55" dur="500"/>
                                        <p:tgtEl>
                                          <p:spTgt spid="7170"/>
                                        </p:tgtEl>
                                      </p:cBhvr>
                                    </p:animEffect>
                                  </p:childTnLst>
                                </p:cTn>
                              </p:par>
                              <p:par>
                                <p:cTn id="56" presetID="16" presetClass="entr" presetSubtype="21" fill="hold" nodeType="withEffect">
                                  <p:stCondLst>
                                    <p:cond delay="0"/>
                                  </p:stCondLst>
                                  <p:childTnLst>
                                    <p:set>
                                      <p:cBhvr>
                                        <p:cTn id="57" dur="1" fill="hold">
                                          <p:stCondLst>
                                            <p:cond delay="0"/>
                                          </p:stCondLst>
                                        </p:cTn>
                                        <p:tgtEl>
                                          <p:spTgt spid="7171"/>
                                        </p:tgtEl>
                                        <p:attrNameLst>
                                          <p:attrName>style.visibility</p:attrName>
                                        </p:attrNameLst>
                                      </p:cBhvr>
                                      <p:to>
                                        <p:strVal val="visible"/>
                                      </p:to>
                                    </p:set>
                                    <p:animEffect transition="in" filter="barn(inVertical)">
                                      <p:cBhvr>
                                        <p:cTn id="58" dur="500"/>
                                        <p:tgtEl>
                                          <p:spTgt spid="7171"/>
                                        </p:tgtEl>
                                      </p:cBhvr>
                                    </p:animEffect>
                                  </p:childTnLst>
                                </p:cTn>
                              </p:par>
                              <p:par>
                                <p:cTn id="59" presetID="16" presetClass="entr" presetSubtype="21" fill="hold" nodeType="withEffect">
                                  <p:stCondLst>
                                    <p:cond delay="0"/>
                                  </p:stCondLst>
                                  <p:childTnLst>
                                    <p:set>
                                      <p:cBhvr>
                                        <p:cTn id="60" dur="1" fill="hold">
                                          <p:stCondLst>
                                            <p:cond delay="0"/>
                                          </p:stCondLst>
                                        </p:cTn>
                                        <p:tgtEl>
                                          <p:spTgt spid="7172"/>
                                        </p:tgtEl>
                                        <p:attrNameLst>
                                          <p:attrName>style.visibility</p:attrName>
                                        </p:attrNameLst>
                                      </p:cBhvr>
                                      <p:to>
                                        <p:strVal val="visible"/>
                                      </p:to>
                                    </p:set>
                                    <p:animEffect transition="in" filter="barn(inVertical)">
                                      <p:cBhvr>
                                        <p:cTn id="61" dur="500"/>
                                        <p:tgtEl>
                                          <p:spTgt spid="717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15616" y="1772816"/>
            <a:ext cx="7308304" cy="181588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فرّقي بين دبابيس الورق ودبابيس القماش.</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ar-SA" sz="2800" dirty="0" err="1" smtClean="0">
                <a:ln>
                  <a:solidFill>
                    <a:srgbClr val="0070C0"/>
                  </a:solidFill>
                </a:ln>
                <a:solidFill>
                  <a:srgbClr val="0070C0"/>
                </a:solidFill>
              </a:rPr>
              <a:t>دبابي</a:t>
            </a:r>
            <a:r>
              <a:rPr lang="ar-EG" sz="2800" dirty="0" smtClean="0">
                <a:ln>
                  <a:solidFill>
                    <a:srgbClr val="0070C0"/>
                  </a:solidFill>
                </a:ln>
                <a:solidFill>
                  <a:srgbClr val="0070C0"/>
                </a:solidFill>
              </a:rPr>
              <a:t>ـ</a:t>
            </a:r>
            <a:r>
              <a:rPr lang="ar-SA" sz="2800" dirty="0" smtClean="0">
                <a:ln>
                  <a:solidFill>
                    <a:srgbClr val="0070C0"/>
                  </a:solidFill>
                </a:ln>
                <a:solidFill>
                  <a:srgbClr val="0070C0"/>
                </a:solidFill>
              </a:rPr>
              <a:t>س الورق</a:t>
            </a:r>
            <a:r>
              <a:rPr lang="ar-EG" sz="2800" dirty="0" smtClean="0">
                <a:ln>
                  <a:solidFill>
                    <a:srgbClr val="0070C0"/>
                  </a:solidFill>
                </a:ln>
                <a:solidFill>
                  <a:srgbClr val="0070C0"/>
                </a:solidFill>
              </a:rPr>
              <a:t>: ........................... .</a:t>
            </a:r>
            <a:endParaRPr lang="en-US" sz="2800" dirty="0">
              <a:ln>
                <a:solidFill>
                  <a:srgbClr val="0070C0"/>
                </a:solidFill>
              </a:ln>
              <a:solidFill>
                <a:srgbClr val="0070C0"/>
              </a:solidFill>
            </a:endParaRPr>
          </a:p>
          <a:p>
            <a:r>
              <a:rPr lang="ar-SA" sz="2800" dirty="0">
                <a:ln>
                  <a:solidFill>
                    <a:srgbClr val="0070C0"/>
                  </a:solidFill>
                </a:ln>
                <a:solidFill>
                  <a:srgbClr val="0070C0"/>
                </a:solidFill>
              </a:rPr>
              <a:t>دبابيس </a:t>
            </a:r>
            <a:r>
              <a:rPr lang="ar-SA" sz="2800" dirty="0" smtClean="0">
                <a:ln>
                  <a:solidFill>
                    <a:srgbClr val="0070C0"/>
                  </a:solidFill>
                </a:ln>
                <a:solidFill>
                  <a:srgbClr val="0070C0"/>
                </a:solidFill>
              </a:rPr>
              <a:t>القماش</a:t>
            </a:r>
            <a:r>
              <a:rPr lang="ar-EG" sz="2800" dirty="0" smtClean="0">
                <a:ln>
                  <a:solidFill>
                    <a:srgbClr val="0070C0"/>
                  </a:solidFill>
                </a:ln>
                <a:solidFill>
                  <a:srgbClr val="0070C0"/>
                </a:solidFill>
              </a:rPr>
              <a:t>: ........................... .</a:t>
            </a:r>
            <a:endParaRPr lang="en-US" sz="2800" dirty="0">
              <a:ln>
                <a:solidFill>
                  <a:srgbClr val="0070C0"/>
                </a:solidFill>
              </a:ln>
              <a:solidFill>
                <a:srgbClr val="0070C0"/>
              </a:solidFill>
            </a:endParaRPr>
          </a:p>
          <a:p>
            <a:r>
              <a:rPr lang="ar-SA" sz="2800" dirty="0" smtClean="0">
                <a:ln>
                  <a:solidFill>
                    <a:srgbClr val="0070C0"/>
                  </a:solidFill>
                </a:ln>
                <a:solidFill>
                  <a:srgbClr val="0070C0"/>
                </a:solidFill>
              </a:rPr>
              <a:t>أوج</a:t>
            </a:r>
            <a:r>
              <a:rPr lang="ar-EG" sz="2800" dirty="0" smtClean="0">
                <a:ln>
                  <a:solidFill>
                    <a:srgbClr val="0070C0"/>
                  </a:solidFill>
                </a:ln>
                <a:solidFill>
                  <a:srgbClr val="0070C0"/>
                </a:solidFill>
              </a:rPr>
              <a:t>ـ</a:t>
            </a:r>
            <a:r>
              <a:rPr lang="ar-SA" sz="2800" dirty="0" smtClean="0">
                <a:ln>
                  <a:solidFill>
                    <a:srgbClr val="0070C0"/>
                  </a:solidFill>
                </a:ln>
                <a:solidFill>
                  <a:srgbClr val="0070C0"/>
                </a:solidFill>
              </a:rPr>
              <a:t>ه </a:t>
            </a:r>
            <a:r>
              <a:rPr lang="ar-SA" sz="2800" dirty="0" err="1" smtClean="0">
                <a:ln>
                  <a:solidFill>
                    <a:srgbClr val="0070C0"/>
                  </a:solidFill>
                </a:ln>
                <a:solidFill>
                  <a:srgbClr val="0070C0"/>
                </a:solidFill>
              </a:rPr>
              <a:t>الشب</a:t>
            </a:r>
            <a:r>
              <a:rPr lang="ar-EG" sz="2800" dirty="0" smtClean="0">
                <a:ln>
                  <a:solidFill>
                    <a:srgbClr val="0070C0"/>
                  </a:solidFill>
                </a:ln>
                <a:solidFill>
                  <a:srgbClr val="0070C0"/>
                </a:solidFill>
              </a:rPr>
              <a:t>ــــ</a:t>
            </a:r>
            <a:r>
              <a:rPr lang="ar-SA" sz="2800" dirty="0" smtClean="0">
                <a:ln>
                  <a:solidFill>
                    <a:srgbClr val="0070C0"/>
                  </a:solidFill>
                </a:ln>
                <a:solidFill>
                  <a:srgbClr val="0070C0"/>
                </a:solidFill>
              </a:rPr>
              <a:t>ه</a:t>
            </a:r>
            <a:r>
              <a:rPr lang="ar-EG" sz="2800" dirty="0" smtClean="0">
                <a:ln>
                  <a:solidFill>
                    <a:srgbClr val="0070C0"/>
                  </a:solidFill>
                </a:ln>
                <a:solidFill>
                  <a:srgbClr val="0070C0"/>
                </a:solidFill>
              </a:rPr>
              <a:t>: ........................... .</a:t>
            </a:r>
            <a:endParaRPr lang="en-US" sz="2800" dirty="0">
              <a:ln>
                <a:solidFill>
                  <a:srgbClr val="0070C0"/>
                </a:solidFill>
              </a:ln>
              <a:solidFill>
                <a:srgbClr val="0070C0"/>
              </a:solidFill>
            </a:endParaRPr>
          </a:p>
        </p:txBody>
      </p:sp>
      <p:pic>
        <p:nvPicPr>
          <p:cNvPr id="5" name="صورة 4" descr="Icon.ai"/>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70280"/>
            <a:ext cx="1649710" cy="636835"/>
          </a:xfrm>
          <a:prstGeom prst="rect">
            <a:avLst/>
          </a:prstGeom>
          <a:noFill/>
          <a:ln>
            <a:noFill/>
          </a:ln>
        </p:spPr>
      </p:pic>
      <p:pic>
        <p:nvPicPr>
          <p:cNvPr id="7" name="صورة 6" descr="Hamelah1.ai"/>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72816"/>
            <a:ext cx="2144245" cy="571500"/>
          </a:xfrm>
          <a:prstGeom prst="rect">
            <a:avLst/>
          </a:prstGeom>
          <a:noFill/>
          <a:ln>
            <a:noFill/>
          </a:ln>
        </p:spPr>
      </p:pic>
      <p:sp>
        <p:nvSpPr>
          <p:cNvPr id="9"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10" name="مربع نص 9"/>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نشاط(5)</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16621050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1772816"/>
            <a:ext cx="7308304" cy="2875146"/>
          </a:xfrm>
          <a:prstGeom prst="rect">
            <a:avLst/>
          </a:prstGeom>
        </p:spPr>
        <p:txBody>
          <a:bodyPr wrap="square">
            <a:spAutoFit/>
          </a:bodyPr>
          <a:lstStyle/>
          <a:p>
            <a:pPr algn="justLow">
              <a:lnSpc>
                <a:spcPct val="150000"/>
              </a:lnSpc>
            </a:pP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8 ـ حاملة الدّبابيس:</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nSpc>
                <a:spcPct val="150000"/>
              </a:lnSpc>
            </a:pPr>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كيس صغير محشوٌّ بالصوف أو الإسفنج، وله أشكال مختلفة، ويستخدم لحفظ الدّبابيس والإبر بغرزها فيه أثناء العمل.</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pic>
        <p:nvPicPr>
          <p:cNvPr id="1026" name="Picture 2"/>
          <p:cNvPicPr>
            <a:picLocks noChangeAspect="1" noChangeArrowheads="1"/>
          </p:cNvPicPr>
          <p:nvPr/>
        </p:nvPicPr>
        <p:blipFill>
          <a:blip r:embed="rId3"/>
          <a:srcRect/>
          <a:stretch>
            <a:fillRect/>
          </a:stretch>
        </p:blipFill>
        <p:spPr bwMode="auto">
          <a:xfrm>
            <a:off x="71406" y="500042"/>
            <a:ext cx="2500298" cy="214314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7833819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2"/>
          <p:cNvSpPr txBox="1">
            <a:spLocks/>
          </p:cNvSpPr>
          <p:nvPr/>
        </p:nvSpPr>
        <p:spPr>
          <a:xfrm>
            <a:off x="5500694" y="1142984"/>
            <a:ext cx="3643306" cy="785818"/>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1" i="0" u="none" strike="noStrike" kern="1200" cap="none" spc="0" normalizeH="0" baseline="0" noProof="0" dirty="0" smtClean="0">
                <a:ln>
                  <a:noFill/>
                </a:ln>
                <a:solidFill>
                  <a:schemeClr val="tx1"/>
                </a:solidFill>
                <a:effectLst/>
                <a:uLnTx/>
                <a:uFillTx/>
                <a:latin typeface="+mj-lt"/>
                <a:ea typeface="+mj-ea"/>
                <a:cs typeface="+mn-cs"/>
              </a:rPr>
              <a:t>9)حافظة</a:t>
            </a:r>
            <a:r>
              <a:rPr lang="ar-EG" sz="3200" b="1" dirty="0" smtClean="0">
                <a:latin typeface="+mj-lt"/>
                <a:ea typeface="+mj-ea"/>
              </a:rPr>
              <a:t> أدوات التطريز:</a:t>
            </a:r>
            <a:endParaRPr kumimoji="0" lang="en-US" sz="3200" b="1" i="0" u="none" strike="noStrike" kern="1200" cap="none" spc="0" normalizeH="0" baseline="0" noProof="0" dirty="0">
              <a:ln>
                <a:noFill/>
              </a:ln>
              <a:solidFill>
                <a:schemeClr val="tx1"/>
              </a:solidFill>
              <a:effectLst/>
              <a:uLnTx/>
              <a:uFillTx/>
              <a:latin typeface="+mj-lt"/>
              <a:ea typeface="+mj-ea"/>
              <a:cs typeface="+mn-cs"/>
            </a:endParaRPr>
          </a:p>
        </p:txBody>
      </p:sp>
      <p:sp>
        <p:nvSpPr>
          <p:cNvPr id="11" name="مربع نص 10"/>
          <p:cNvSpPr txBox="1"/>
          <p:nvPr/>
        </p:nvSpPr>
        <p:spPr>
          <a:xfrm>
            <a:off x="0" y="2000240"/>
            <a:ext cx="9144000" cy="1323439"/>
          </a:xfrm>
          <a:prstGeom prst="rect">
            <a:avLst/>
          </a:prstGeom>
          <a:noFill/>
        </p:spPr>
        <p:txBody>
          <a:bodyPr wrap="square" rtlCol="1">
            <a:spAutoFit/>
          </a:bodyPr>
          <a:lstStyle/>
          <a:p>
            <a:pPr algn="justLow"/>
            <a:r>
              <a:rPr lang="ar-EG" sz="4000" b="1" cap="all" dirty="0" smtClean="0">
                <a:ln w="9000" cmpd="sng">
                  <a:solidFill>
                    <a:srgbClr val="0070C0"/>
                  </a:solidFill>
                  <a:prstDash val="solid"/>
                </a:ln>
                <a:solidFill>
                  <a:srgbClr val="0070C0"/>
                </a:solidFill>
                <a:effectLst>
                  <a:reflection blurRad="12700" stA="28000" endPos="45000" dist="1000" dir="5400000" sy="-100000" algn="bl" rotWithShape="0"/>
                </a:effectLst>
                <a:latin typeface="Traditional Arabic" panose="02020603050405020304" pitchFamily="18" charset="-78"/>
              </a:rPr>
              <a:t>صندوق أوعلبة أوحقيبة مخصصة لحفظ أدوات التطريز.</a:t>
            </a:r>
            <a:endParaRPr lang="ar-EG" sz="4000" b="1" cap="all" dirty="0">
              <a:ln w="9000" cmpd="sng">
                <a:solidFill>
                  <a:srgbClr val="0070C0"/>
                </a:solidFill>
                <a:prstDash val="solid"/>
              </a:ln>
              <a:solidFill>
                <a:srgbClr val="0070C0"/>
              </a:solidFill>
              <a:effectLst>
                <a:reflection blurRad="12700" stA="28000" endPos="45000" dist="1000" dir="5400000" sy="-100000" algn="bl" rotWithShape="0"/>
              </a:effectLst>
              <a:latin typeface="Traditional Arabic" panose="02020603050405020304" pitchFamily="18" charset="-78"/>
            </a:endParaRPr>
          </a:p>
        </p:txBody>
      </p:sp>
      <p:pic>
        <p:nvPicPr>
          <p:cNvPr id="2050" name="Picture 2"/>
          <p:cNvPicPr>
            <a:picLocks noChangeAspect="1" noChangeArrowheads="1"/>
          </p:cNvPicPr>
          <p:nvPr/>
        </p:nvPicPr>
        <p:blipFill>
          <a:blip r:embed="rId3"/>
          <a:srcRect/>
          <a:stretch>
            <a:fillRect/>
          </a:stretch>
        </p:blipFill>
        <p:spPr bwMode="auto">
          <a:xfrm>
            <a:off x="0" y="500042"/>
            <a:ext cx="2214546" cy="150019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0" y="3214686"/>
            <a:ext cx="9144000" cy="307183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44217353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500042"/>
            <a:ext cx="9144000" cy="578647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344014267"/>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6" name="مستطيل 1"/>
          <p:cNvSpPr/>
          <p:nvPr/>
        </p:nvSpPr>
        <p:spPr>
          <a:xfrm>
            <a:off x="374446" y="1214422"/>
            <a:ext cx="8769554" cy="523220"/>
          </a:xfrm>
          <a:prstGeom prst="rect">
            <a:avLst/>
          </a:prstGeom>
        </p:spPr>
        <p:txBody>
          <a:bodyPr wrap="square">
            <a:spAutoFit/>
          </a:bodyPr>
          <a:lstStyle/>
          <a:p>
            <a:pPr algn="justLow"/>
            <a:r>
              <a:rPr lang="ar-EG" sz="2800" b="1" cap="all" dirty="0" smtClean="0">
                <a:ln>
                  <a:solidFill>
                    <a:srgbClr val="C00000"/>
                  </a:solidFill>
                </a:ln>
                <a:solidFill>
                  <a:schemeClr val="accent5"/>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الأسس العامة التي تنبغي مراعاتها عند البدء في التطريز ما يأتي:</a:t>
            </a:r>
            <a:endParaRPr lang="en-US" sz="2800" b="1" cap="all" dirty="0">
              <a:ln>
                <a:solidFill>
                  <a:srgbClr val="C00000"/>
                </a:solidFill>
              </a:ln>
              <a:solidFill>
                <a:schemeClr val="accent5"/>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مستطيل 1"/>
          <p:cNvSpPr/>
          <p:nvPr/>
        </p:nvSpPr>
        <p:spPr>
          <a:xfrm>
            <a:off x="0" y="1928802"/>
            <a:ext cx="9501222" cy="3108543"/>
          </a:xfrm>
          <a:prstGeom prst="rect">
            <a:avLst/>
          </a:prstGeom>
        </p:spPr>
        <p:txBody>
          <a:bodyPr wrap="square">
            <a:spAutoFit/>
          </a:bodyPr>
          <a:lstStyle/>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نظافة اليدين.</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تجهيز الأدوات والخامات وترتيبها.</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توفر الإضاءة الكافية.</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مراعاة أن تكون طاولة العمل ذات ارتفاع مناسب.</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الجلسة الصحيحة.</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إعداد القماش للتطريز بتحديد الخطوط والرسومات المراد تطريزها.</a:t>
            </a:r>
          </a:p>
          <a:p>
            <a:pPr marL="971550" lvl="1" indent="-514350">
              <a:buFont typeface="+mj-lt"/>
              <a:buAutoNum type="arabicParenR"/>
            </a:pPr>
            <a:r>
              <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مراعاة أن يكون طول الخيط مناسبا.</a:t>
            </a:r>
            <a:endParaRPr lang="en-US" sz="2800" b="1" cap="all" dirty="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747318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14546" y="1503024"/>
            <a:ext cx="6840760" cy="707886"/>
          </a:xfrm>
          <a:prstGeom prst="rect">
            <a:avLst/>
          </a:prstGeom>
        </p:spPr>
        <p:txBody>
          <a:bodyPr wrap="square">
            <a:spAutoFit/>
          </a:bodyPr>
          <a:lstStyle/>
          <a:p>
            <a:pPr algn="justLow"/>
            <a:r>
              <a:rPr lang="ar-EG" sz="40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ماذا يحدث إذا كان الخيط طويلا ؟</a:t>
            </a:r>
            <a:endParaRPr lang="en-US" sz="40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نشاط(8)</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8" name="مستطيل 7"/>
          <p:cNvSpPr/>
          <p:nvPr/>
        </p:nvSpPr>
        <p:spPr>
          <a:xfrm>
            <a:off x="1331640" y="2689756"/>
            <a:ext cx="7812360" cy="523220"/>
          </a:xfrm>
          <a:prstGeom prst="rect">
            <a:avLst/>
          </a:prstGeom>
        </p:spPr>
        <p:txBody>
          <a:bodyPr wrap="square">
            <a:spAutoFit/>
          </a:bodyPr>
          <a:lstStyle/>
          <a:p>
            <a:pPr algn="justLow"/>
            <a:r>
              <a:rPr lang="ar-SA"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يصعب استخدامه في الخياطة الأفضل أن يكون الطول مناسبا</a:t>
            </a:r>
            <a:endParaRPr lang="en-US" sz="2800" b="1" cap="all" dirty="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ustDataLst>
      <p:tags r:id="rId1"/>
    </p:custDataLst>
    <p:extLst>
      <p:ext uri="{BB962C8B-B14F-4D97-AF65-F5344CB8AC3E}">
        <p14:creationId xmlns:p14="http://schemas.microsoft.com/office/powerpoint/2010/main" val="35364229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6" name="مستطيل 1"/>
          <p:cNvSpPr/>
          <p:nvPr/>
        </p:nvSpPr>
        <p:spPr>
          <a:xfrm>
            <a:off x="0" y="1000108"/>
            <a:ext cx="9144000" cy="1815882"/>
          </a:xfrm>
          <a:prstGeom prst="rect">
            <a:avLst/>
          </a:prstGeom>
        </p:spPr>
        <p:txBody>
          <a:bodyPr wrap="square">
            <a:spAutoFit/>
          </a:bodyPr>
          <a:lstStyle/>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8) إتباع الخطوط المحددة للرسم أثناء التنفيذ.</a:t>
            </a:r>
          </a:p>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9)عدم شد الخيط عند التطريز أكثر من اللازم.</a:t>
            </a:r>
          </a:p>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10)التأني والحذر أثناء العمل.لضمان السلامة وعدم إيذاء الآخرين.</a:t>
            </a:r>
          </a:p>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11) إعادة الأدوات والخامات إلي الحقيبة الخاصة بعد الإنتهاء من العمل.</a:t>
            </a:r>
          </a:p>
        </p:txBody>
      </p:sp>
      <p:pic>
        <p:nvPicPr>
          <p:cNvPr id="4098" name="Picture 2"/>
          <p:cNvPicPr>
            <a:picLocks noChangeAspect="1" noChangeArrowheads="1"/>
          </p:cNvPicPr>
          <p:nvPr/>
        </p:nvPicPr>
        <p:blipFill>
          <a:blip r:embed="rId3"/>
          <a:srcRect/>
          <a:stretch>
            <a:fillRect/>
          </a:stretch>
        </p:blipFill>
        <p:spPr bwMode="auto">
          <a:xfrm>
            <a:off x="0" y="2737420"/>
            <a:ext cx="9144000" cy="3571900"/>
          </a:xfrm>
          <a:prstGeom prst="rect">
            <a:avLst/>
          </a:prstGeom>
          <a:noFill/>
          <a:ln w="9525">
            <a:noFill/>
            <a:miter lim="800000"/>
            <a:headEnd/>
            <a:tailEnd/>
          </a:ln>
          <a:effectLst/>
        </p:spPr>
      </p:pic>
      <p:sp>
        <p:nvSpPr>
          <p:cNvPr id="2" name="مربع نص 1"/>
          <p:cNvSpPr txBox="1"/>
          <p:nvPr/>
        </p:nvSpPr>
        <p:spPr>
          <a:xfrm>
            <a:off x="6893797" y="5661248"/>
            <a:ext cx="248787" cy="369332"/>
          </a:xfrm>
          <a:prstGeom prst="rect">
            <a:avLst/>
          </a:prstGeom>
          <a:noFill/>
        </p:spPr>
        <p:txBody>
          <a:bodyPr wrap="none" rtlCol="1">
            <a:spAutoFit/>
          </a:bodyPr>
          <a:lstStyle/>
          <a:p>
            <a:r>
              <a:rPr lang="ar-SA" dirty="0" smtClean="0"/>
              <a:t> </a:t>
            </a:r>
            <a:endParaRPr lang="ar-SA" dirty="0"/>
          </a:p>
        </p:txBody>
      </p:sp>
      <p:sp>
        <p:nvSpPr>
          <p:cNvPr id="4" name="مربع نص 3"/>
          <p:cNvSpPr txBox="1"/>
          <p:nvPr/>
        </p:nvSpPr>
        <p:spPr>
          <a:xfrm>
            <a:off x="581944" y="4005064"/>
            <a:ext cx="5407249" cy="2308324"/>
          </a:xfrm>
          <a:prstGeom prst="rect">
            <a:avLst/>
          </a:prstGeom>
          <a:noFill/>
        </p:spPr>
        <p:txBody>
          <a:bodyPr wrap="none" rtlCol="1">
            <a:spAutoFit/>
          </a:bodyPr>
          <a:lstStyle/>
          <a:p>
            <a:pPr marL="457200" indent="-457200">
              <a:lnSpc>
                <a:spcPct val="150000"/>
              </a:lnSpc>
              <a:buFont typeface="+mj-lt"/>
              <a:buAutoNum type="arabicPeriod"/>
            </a:pPr>
            <a:r>
              <a:rPr lang="ar-SA" sz="2400" b="1" dirty="0" smtClean="0">
                <a:solidFill>
                  <a:srgbClr val="002060"/>
                </a:solidFill>
              </a:rPr>
              <a:t>مراعاة أن تكون طاولة العمل ذات ارتفاع مناسب</a:t>
            </a:r>
          </a:p>
          <a:p>
            <a:pPr marL="457200" indent="-457200">
              <a:lnSpc>
                <a:spcPct val="150000"/>
              </a:lnSpc>
              <a:buFont typeface="+mj-lt"/>
              <a:buAutoNum type="arabicPeriod"/>
            </a:pPr>
            <a:r>
              <a:rPr lang="ar-SA" sz="2400" b="1" dirty="0" smtClean="0">
                <a:solidFill>
                  <a:srgbClr val="002060"/>
                </a:solidFill>
              </a:rPr>
              <a:t>مراعاة أن يكون طول الخيط مناسبا</a:t>
            </a:r>
          </a:p>
          <a:p>
            <a:pPr marL="457200" indent="-457200">
              <a:lnSpc>
                <a:spcPct val="150000"/>
              </a:lnSpc>
              <a:buFont typeface="+mj-lt"/>
              <a:buAutoNum type="arabicPeriod"/>
            </a:pPr>
            <a:r>
              <a:rPr lang="ar-SA" sz="2400" b="1" dirty="0" smtClean="0">
                <a:solidFill>
                  <a:srgbClr val="002060"/>
                </a:solidFill>
              </a:rPr>
              <a:t>اتباع الخطوط المحددة للرسم أثناء التنفيذ</a:t>
            </a:r>
          </a:p>
          <a:p>
            <a:pPr marL="457200" indent="-457200">
              <a:lnSpc>
                <a:spcPct val="150000"/>
              </a:lnSpc>
              <a:buFont typeface="+mj-lt"/>
              <a:buAutoNum type="arabicPeriod"/>
            </a:pPr>
            <a:r>
              <a:rPr lang="ar-SA" sz="2400" b="1" dirty="0" smtClean="0">
                <a:solidFill>
                  <a:srgbClr val="002060"/>
                </a:solidFill>
              </a:rPr>
              <a:t>عدم شد الخيط عند التطريز أكثر من اللازم</a:t>
            </a:r>
            <a:endParaRPr lang="ar-SA" sz="2400" b="1" dirty="0">
              <a:solidFill>
                <a:srgbClr val="002060"/>
              </a:solidFill>
            </a:endParaRPr>
          </a:p>
        </p:txBody>
      </p:sp>
    </p:spTree>
    <p:custDataLst>
      <p:tags r:id="rId1"/>
    </p:custDataLst>
    <p:extLst>
      <p:ext uri="{BB962C8B-B14F-4D97-AF65-F5344CB8AC3E}">
        <p14:creationId xmlns:p14="http://schemas.microsoft.com/office/powerpoint/2010/main" val="23384808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3643314"/>
            <a:ext cx="1821570" cy="164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4214810" y="1714488"/>
            <a:ext cx="4463224" cy="3847207"/>
          </a:xfrm>
          <a:prstGeom prst="rect">
            <a:avLst/>
          </a:prstGeom>
        </p:spPr>
        <p:txBody>
          <a:bodyPr wrap="square">
            <a:spAutoFit/>
          </a:bodyPr>
          <a:lstStyle/>
          <a:p>
            <a:pPr indent="457200" algn="justLow">
              <a:spcBef>
                <a:spcPts val="1200"/>
              </a:spcBef>
            </a:pP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يُدخل </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طَرَفُ السلك المعدني المرن في ثقب الإبرة حتى يصل إلى نهايته</a:t>
            </a: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indent="457200" algn="justLow">
              <a:spcBef>
                <a:spcPts val="1200"/>
              </a:spcBef>
            </a:pP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يُمرّر طرفُ الخيط من خلال السّلك المعدني.</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indent="457200" algn="justLow">
              <a:spcBef>
                <a:spcPts val="1200"/>
              </a:spcBef>
            </a:pPr>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يُسحب </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السلكُ المعدني من ثقب الإبرة برفقٍ ومعه الخيط؛ للحصول على طول مناسب من الخيط خلال الثّقب، ثم يُفصل السّلكُ عن الخيط.</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71" y="928670"/>
            <a:ext cx="1623089" cy="181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2357430"/>
            <a:ext cx="1644446" cy="184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9" name="مربع نص 8"/>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10" name="عنوان 2"/>
          <p:cNvSpPr txBox="1">
            <a:spLocks/>
          </p:cNvSpPr>
          <p:nvPr/>
        </p:nvSpPr>
        <p:spPr>
          <a:xfrm>
            <a:off x="5572132" y="1071546"/>
            <a:ext cx="3571868" cy="714380"/>
          </a:xfrm>
          <a:prstGeom prst="rect">
            <a:avLst/>
          </a:prstGeom>
        </p:spPr>
        <p:style>
          <a:lnRef idx="2">
            <a:schemeClr val="accent2"/>
          </a:lnRef>
          <a:fillRef idx="1">
            <a:schemeClr val="lt1"/>
          </a:fillRef>
          <a:effectRef idx="0">
            <a:schemeClr val="accent2"/>
          </a:effectRef>
          <a:fontRef idx="minor">
            <a:schemeClr val="dk1"/>
          </a:fontRef>
        </p:style>
        <p:txBody>
          <a:bodyPr/>
          <a:lstStyle/>
          <a:p>
            <a:pPr marL="0" marR="0" lvl="0" indent="0" defTabSz="914400" rtl="1" eaLnBrk="1" fontAlgn="auto" latinLnBrk="0" hangingPunct="1">
              <a:lnSpc>
                <a:spcPct val="100000"/>
              </a:lnSpc>
              <a:spcBef>
                <a:spcPct val="0"/>
              </a:spcBef>
              <a:spcAft>
                <a:spcPts val="0"/>
              </a:spcAft>
              <a:buClrTx/>
              <a:buSzTx/>
              <a:buFontTx/>
              <a:buNone/>
              <a:tabLst/>
              <a:defRPr/>
            </a:pPr>
            <a:r>
              <a:rPr lang="ar-EG" sz="4400" b="1" dirty="0" smtClean="0">
                <a:latin typeface="+mj-lt"/>
                <a:ea typeface="+mj-ea"/>
              </a:rPr>
              <a:t>أ)نظم الخيط :</a:t>
            </a:r>
            <a:endParaRPr kumimoji="0" lang="en-US" sz="4400" b="1" i="0" u="none" strike="noStrike" kern="1200" cap="none" spc="0" normalizeH="0" baseline="0" noProof="0" dirty="0">
              <a:ln>
                <a:noFill/>
              </a:ln>
              <a:solidFill>
                <a:schemeClr val="tx1"/>
              </a:solidFill>
              <a:effectLst/>
              <a:uLnTx/>
              <a:uFillTx/>
              <a:latin typeface="+mj-lt"/>
              <a:ea typeface="+mj-ea"/>
              <a:cs typeface="+mn-cs"/>
            </a:endParaRPr>
          </a:p>
        </p:txBody>
      </p:sp>
    </p:spTree>
    <p:custDataLst>
      <p:tags r:id="rId1"/>
    </p:custDataLst>
    <p:extLst>
      <p:ext uri="{BB962C8B-B14F-4D97-AF65-F5344CB8AC3E}">
        <p14:creationId xmlns:p14="http://schemas.microsoft.com/office/powerpoint/2010/main" val="82248624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4"/>
          <p:cNvGrpSpPr/>
          <p:nvPr/>
        </p:nvGrpSpPr>
        <p:grpSpPr>
          <a:xfrm>
            <a:off x="1547664" y="1772816"/>
            <a:ext cx="6840760" cy="3600400"/>
            <a:chOff x="1312978" y="1556792"/>
            <a:chExt cx="7366118" cy="1080120"/>
          </a:xfrm>
        </p:grpSpPr>
        <p:sp>
          <p:nvSpPr>
            <p:cNvPr id="4" name="شكل بيضاوي 3"/>
            <p:cNvSpPr/>
            <p:nvPr/>
          </p:nvSpPr>
          <p:spPr>
            <a:xfrm>
              <a:off x="1961050" y="1556792"/>
              <a:ext cx="6048672" cy="108012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5400" b="1" dirty="0" smtClean="0">
                  <a:solidFill>
                    <a:srgbClr val="C00000"/>
                  </a:solidFill>
                  <a:effectLst>
                    <a:outerShdw blurRad="38100" dist="38100" dir="2700000" algn="tl">
                      <a:srgbClr val="000000">
                        <a:alpha val="43137"/>
                      </a:srgbClr>
                    </a:outerShdw>
                  </a:effectLst>
                </a:rPr>
                <a:t>ما هو التطريز؟</a:t>
              </a:r>
              <a:endParaRPr lang="en-US" sz="5400" b="1" dirty="0">
                <a:solidFill>
                  <a:srgbClr val="C00000"/>
                </a:solidFill>
                <a:effectLst>
                  <a:outerShdw blurRad="38100" dist="38100" dir="2700000" algn="tl">
                    <a:srgbClr val="000000">
                      <a:alpha val="43137"/>
                    </a:srgbClr>
                  </a:outerShdw>
                </a:effectLst>
              </a:endParaRPr>
            </a:p>
          </p:txBody>
        </p:sp>
        <p:sp>
          <p:nvSpPr>
            <p:cNvPr id="2" name="قمر 1"/>
            <p:cNvSpPr/>
            <p:nvPr/>
          </p:nvSpPr>
          <p:spPr>
            <a:xfrm>
              <a:off x="1312978" y="1682806"/>
              <a:ext cx="1728192" cy="828092"/>
            </a:xfrm>
            <a:prstGeom prst="moon">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sz="5400" b="1">
                <a:solidFill>
                  <a:srgbClr val="C00000"/>
                </a:solidFill>
                <a:effectLst>
                  <a:outerShdw blurRad="38100" dist="38100" dir="2700000" algn="tl">
                    <a:srgbClr val="000000">
                      <a:alpha val="43137"/>
                    </a:srgbClr>
                  </a:outerShdw>
                </a:effectLst>
              </a:endParaRPr>
            </a:p>
          </p:txBody>
        </p:sp>
        <p:sp>
          <p:nvSpPr>
            <p:cNvPr id="8" name="قمر 7"/>
            <p:cNvSpPr/>
            <p:nvPr/>
          </p:nvSpPr>
          <p:spPr>
            <a:xfrm flipH="1">
              <a:off x="6950904" y="1682806"/>
              <a:ext cx="1728192" cy="828092"/>
            </a:xfrm>
            <a:prstGeom prst="moon">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ar-SA" sz="5400" b="1">
                <a:solidFill>
                  <a:srgbClr val="C00000"/>
                </a:solidFill>
                <a:effectLst>
                  <a:outerShdw blurRad="38100" dist="38100" dir="2700000" algn="tl">
                    <a:srgbClr val="000000">
                      <a:alpha val="43137"/>
                    </a:srgbClr>
                  </a:outerShdw>
                </a:effectLst>
              </a:endParaRPr>
            </a:p>
          </p:txBody>
        </p:sp>
      </p:grpSp>
      <p:sp>
        <p:nvSpPr>
          <p:cNvPr id="9"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10" name="مربع نص 9"/>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التمهيد</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319629907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12"/>
          <p:cNvSpPr/>
          <p:nvPr/>
        </p:nvSpPr>
        <p:spPr>
          <a:xfrm>
            <a:off x="0" y="1142984"/>
            <a:ext cx="9144000" cy="3785652"/>
          </a:xfrm>
          <a:prstGeom prst="rect">
            <a:avLst/>
          </a:prstGeom>
          <a:noFill/>
        </p:spPr>
        <p:txBody>
          <a:bodyPr wrap="square" lIns="91440" tIns="45720" rIns="91440" bIns="45720">
            <a:spAutoFit/>
          </a:bodyPr>
          <a:lstStyle/>
          <a:p>
            <a:r>
              <a:rPr lang="ar-EG" sz="4000" b="1" cap="all" dirty="0" smtClean="0">
                <a:ln w="9000" cmpd="sng">
                  <a:solidFill>
                    <a:srgbClr val="FF0000"/>
                  </a:solidFill>
                  <a:prstDash val="solid"/>
                </a:ln>
                <a:solidFill>
                  <a:srgbClr val="FF0000"/>
                </a:solidFill>
                <a:effectLst>
                  <a:reflection blurRad="12700" stA="28000" endPos="45000" dist="1000" dir="5400000" sy="-100000" algn="bl" rotWithShape="0"/>
                </a:effectLst>
              </a:rPr>
              <a:t>هل واجهتك مشكلة عند نظم الخيط؟ماهي؟</a:t>
            </a:r>
            <a:endParaRPr lang="en-US" sz="4000" b="1" cap="all" dirty="0">
              <a:ln w="9000" cmpd="sng">
                <a:solidFill>
                  <a:srgbClr val="FF0000"/>
                </a:solidFill>
                <a:prstDash val="solid"/>
              </a:ln>
              <a:solidFill>
                <a:srgbClr val="FF0000"/>
              </a:solidFill>
              <a:effectLst>
                <a:reflection blurRad="12700" stA="28000" endPos="45000" dist="1000" dir="5400000" sy="-100000" algn="bl" rotWithShape="0"/>
              </a:effectLst>
            </a:endParaRPr>
          </a:p>
          <a:p>
            <a:pPr marL="342900" indent="-342900">
              <a:buFont typeface="Wingdings" pitchFamily="2" charset="2"/>
              <a:buChar char="Ø"/>
            </a:pPr>
            <a:r>
              <a:rPr lang="ar-EG"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EG"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342900" indent="-342900">
              <a:buFont typeface="Wingdings" pitchFamily="2" charset="2"/>
              <a:buChar char="Ø"/>
            </a:pPr>
            <a:r>
              <a:rPr lang="ar-EG" sz="4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إذا أتقنت نظم الخيط فساعدي زميلتك.</a:t>
            </a:r>
            <a:endParaRPr lang="ar-SA" sz="4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 (1)</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36588823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rcRect t="26717" r="75454"/>
          <a:stretch>
            <a:fillRect/>
          </a:stretch>
        </p:blipFill>
        <p:spPr>
          <a:xfrm>
            <a:off x="214282" y="1857364"/>
            <a:ext cx="1714512" cy="1567612"/>
          </a:xfrm>
          <a:prstGeom prst="rect">
            <a:avLst/>
          </a:prstGeom>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rcRect t="9434" r="66050" b="13412"/>
          <a:stretch>
            <a:fillRect/>
          </a:stretch>
        </p:blipFill>
        <p:spPr>
          <a:xfrm>
            <a:off x="357158" y="3786190"/>
            <a:ext cx="2713264" cy="1785950"/>
          </a:xfrm>
          <a:prstGeom prst="rect">
            <a:avLst/>
          </a:prstGeom>
        </p:spPr>
      </p:pic>
      <p:sp>
        <p:nvSpPr>
          <p:cNvPr id="12"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تطبيقات عملية</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13" name="مربع نص 12"/>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15" name="مستطيل 14"/>
          <p:cNvSpPr/>
          <p:nvPr/>
        </p:nvSpPr>
        <p:spPr>
          <a:xfrm>
            <a:off x="1928794" y="1785926"/>
            <a:ext cx="6786578" cy="1384995"/>
          </a:xfrm>
          <a:prstGeom prst="rect">
            <a:avLst/>
          </a:prstGeom>
        </p:spPr>
        <p:txBody>
          <a:bodyPr wrap="square">
            <a:spAutoFit/>
          </a:bodyPr>
          <a:lstStyle/>
          <a:p>
            <a:pPr indent="457200" algn="justLow">
              <a:spcBef>
                <a:spcPts val="1200"/>
              </a:spcBef>
            </a:pPr>
            <a:r>
              <a:rPr lang="ar-EG"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غرزة </a:t>
            </a:r>
            <a:r>
              <a:rPr lang="ar-EG" sz="28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التثبيت</a:t>
            </a:r>
            <a:r>
              <a:rPr lang="ar-EG" sz="2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 غرزة تستخدم لتثبيت الخيط علي القماش قبل بدء التطريز وعند الإنتهاء منه وتعتبر أساسية في جميع غرز التطريز وتنفذ كما يأتي :</a:t>
            </a:r>
          </a:p>
        </p:txBody>
      </p:sp>
      <p:sp>
        <p:nvSpPr>
          <p:cNvPr id="16" name="مستطيل 15"/>
          <p:cNvSpPr/>
          <p:nvPr/>
        </p:nvSpPr>
        <p:spPr>
          <a:xfrm>
            <a:off x="6286512" y="1142984"/>
            <a:ext cx="2082622" cy="523220"/>
          </a:xfrm>
          <a:prstGeom prst="rect">
            <a:avLst/>
          </a:prstGeom>
          <a:noFill/>
        </p:spPr>
        <p:txBody>
          <a:bodyPr wrap="square">
            <a:spAutoFit/>
          </a:bodyPr>
          <a:lstStyle/>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ب. تثبيت الخيط:</a:t>
            </a:r>
          </a:p>
        </p:txBody>
      </p:sp>
      <p:sp>
        <p:nvSpPr>
          <p:cNvPr id="17" name="مستطيل 16"/>
          <p:cNvSpPr/>
          <p:nvPr/>
        </p:nvSpPr>
        <p:spPr>
          <a:xfrm>
            <a:off x="3286116" y="4046529"/>
            <a:ext cx="5429256" cy="1384995"/>
          </a:xfrm>
          <a:prstGeom prst="rect">
            <a:avLst/>
          </a:prstGeom>
        </p:spPr>
        <p:txBody>
          <a:bodyPr wrap="square">
            <a:spAutoFit/>
          </a:bodyPr>
          <a:lstStyle/>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1. يُقلب القماش على ظهره، وتُغرز الإبرة عند الرقم (1)، ثم تُخرج بحيث تُؤخذ فتلة أو فتلتان.</a:t>
            </a:r>
          </a:p>
        </p:txBody>
      </p:sp>
    </p:spTree>
    <p:custDataLst>
      <p:tags r:id="rId1"/>
    </p:custDataLst>
    <p:extLst>
      <p:ext uri="{BB962C8B-B14F-4D97-AF65-F5344CB8AC3E}">
        <p14:creationId xmlns:p14="http://schemas.microsoft.com/office/powerpoint/2010/main" val="34811847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تطبيقات عملية</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11" name="مستطيل 10"/>
          <p:cNvSpPr/>
          <p:nvPr/>
        </p:nvSpPr>
        <p:spPr>
          <a:xfrm>
            <a:off x="3286116" y="1428736"/>
            <a:ext cx="5429256" cy="954107"/>
          </a:xfrm>
          <a:prstGeom prst="rect">
            <a:avLst/>
          </a:prstGeom>
        </p:spPr>
        <p:txBody>
          <a:bodyPr wrap="square">
            <a:spAutoFit/>
          </a:bodyPr>
          <a:lstStyle/>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2. يُشدُّ الخيط برفق، بحيث يبقى طرف الخيط في القماش.</a:t>
            </a:r>
          </a:p>
        </p:txBody>
      </p:sp>
      <p:sp>
        <p:nvSpPr>
          <p:cNvPr id="12" name="مستطيل 11"/>
          <p:cNvSpPr/>
          <p:nvPr/>
        </p:nvSpPr>
        <p:spPr>
          <a:xfrm>
            <a:off x="3286116" y="2571744"/>
            <a:ext cx="5429256" cy="954107"/>
          </a:xfrm>
          <a:prstGeom prst="rect">
            <a:avLst/>
          </a:prstGeom>
        </p:spPr>
        <p:txBody>
          <a:bodyPr wrap="square">
            <a:spAutoFit/>
          </a:bodyPr>
          <a:lstStyle/>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3. تُغرز الإبرة مرة أخرى من فوق </a:t>
            </a:r>
            <a:r>
              <a:rPr lang="ar-EG" sz="2800" b="1" cap="all" dirty="0" err="1" smtClean="0">
                <a:ln w="9000" cmpd="sng">
                  <a:solidFill>
                    <a:srgbClr val="0070C0"/>
                  </a:solidFill>
                  <a:prstDash val="solid"/>
                </a:ln>
                <a:solidFill>
                  <a:srgbClr val="0070C0"/>
                </a:solidFill>
                <a:effectLst>
                  <a:reflection blurRad="12700" stA="28000" endPos="45000" dist="1000" dir="5400000" sy="-100000" algn="bl" rotWithShape="0"/>
                </a:effectLst>
              </a:rPr>
              <a:t>الغرزة</a:t>
            </a: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 الأولى مباشرة لتثبت </a:t>
            </a:r>
            <a:r>
              <a:rPr lang="ar-EG" sz="2800" b="1" cap="all" dirty="0" err="1" smtClean="0">
                <a:ln w="9000" cmpd="sng">
                  <a:solidFill>
                    <a:srgbClr val="0070C0"/>
                  </a:solidFill>
                  <a:prstDash val="solid"/>
                </a:ln>
                <a:solidFill>
                  <a:srgbClr val="0070C0"/>
                </a:solidFill>
                <a:effectLst>
                  <a:reflection blurRad="12700" stA="28000" endPos="45000" dist="1000" dir="5400000" sy="-100000" algn="bl" rotWithShape="0"/>
                </a:effectLst>
              </a:rPr>
              <a:t>الغرزتين</a:t>
            </a: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 فوق بعضهما.</a:t>
            </a:r>
          </a:p>
        </p:txBody>
      </p:sp>
      <p:sp>
        <p:nvSpPr>
          <p:cNvPr id="13" name="مستطيل 12"/>
          <p:cNvSpPr/>
          <p:nvPr/>
        </p:nvSpPr>
        <p:spPr>
          <a:xfrm>
            <a:off x="3286116" y="3643314"/>
            <a:ext cx="5429256" cy="1384995"/>
          </a:xfrm>
          <a:prstGeom prst="rect">
            <a:avLst/>
          </a:prstGeom>
        </p:spPr>
        <p:txBody>
          <a:bodyPr wrap="square">
            <a:spAutoFit/>
          </a:bodyPr>
          <a:lstStyle/>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4. تُغرز الإبرة من ظهر القماش وتخرج إلى وجهه من مكان التثبيت نفسه عند الرقم (1) للبدء بتنفيذ الغُرز المطلوبة.</a:t>
            </a:r>
          </a:p>
        </p:txBody>
      </p:sp>
      <p:pic>
        <p:nvPicPr>
          <p:cNvPr id="2050" name="Picture 2"/>
          <p:cNvPicPr>
            <a:picLocks noChangeAspect="1" noChangeArrowheads="1"/>
          </p:cNvPicPr>
          <p:nvPr/>
        </p:nvPicPr>
        <p:blipFill>
          <a:blip r:embed="rId3"/>
          <a:srcRect b="76422"/>
          <a:stretch>
            <a:fillRect/>
          </a:stretch>
        </p:blipFill>
        <p:spPr bwMode="auto">
          <a:xfrm>
            <a:off x="214282" y="714356"/>
            <a:ext cx="2366831" cy="1500198"/>
          </a:xfrm>
          <a:prstGeom prst="rect">
            <a:avLst/>
          </a:prstGeom>
          <a:noFill/>
          <a:ln w="9525">
            <a:noFill/>
            <a:miter lim="800000"/>
            <a:headEnd/>
            <a:tailEnd/>
          </a:ln>
          <a:effectLst/>
        </p:spPr>
      </p:pic>
      <p:pic>
        <p:nvPicPr>
          <p:cNvPr id="14" name="Picture 2"/>
          <p:cNvPicPr>
            <a:picLocks noChangeAspect="1" noChangeArrowheads="1"/>
          </p:cNvPicPr>
          <p:nvPr/>
        </p:nvPicPr>
        <p:blipFill>
          <a:blip r:embed="rId3"/>
          <a:srcRect t="26946" b="51721"/>
          <a:stretch>
            <a:fillRect/>
          </a:stretch>
        </p:blipFill>
        <p:spPr bwMode="auto">
          <a:xfrm>
            <a:off x="214282" y="2143116"/>
            <a:ext cx="2366831" cy="1357322"/>
          </a:xfrm>
          <a:prstGeom prst="rect">
            <a:avLst/>
          </a:prstGeom>
          <a:noFill/>
          <a:ln w="9525">
            <a:noFill/>
            <a:miter lim="800000"/>
            <a:headEnd/>
            <a:tailEnd/>
          </a:ln>
          <a:effectLst/>
        </p:spPr>
      </p:pic>
      <p:pic>
        <p:nvPicPr>
          <p:cNvPr id="15" name="Picture 2"/>
          <p:cNvPicPr>
            <a:picLocks noChangeAspect="1" noChangeArrowheads="1"/>
          </p:cNvPicPr>
          <p:nvPr/>
        </p:nvPicPr>
        <p:blipFill>
          <a:blip r:embed="rId3"/>
          <a:srcRect t="52770" b="25897"/>
          <a:stretch>
            <a:fillRect/>
          </a:stretch>
        </p:blipFill>
        <p:spPr bwMode="auto">
          <a:xfrm>
            <a:off x="214282" y="3500438"/>
            <a:ext cx="2366831" cy="1357322"/>
          </a:xfrm>
          <a:prstGeom prst="rect">
            <a:avLst/>
          </a:prstGeom>
          <a:noFill/>
          <a:ln w="9525">
            <a:noFill/>
            <a:miter lim="800000"/>
            <a:headEnd/>
            <a:tailEnd/>
          </a:ln>
          <a:effectLst/>
        </p:spPr>
      </p:pic>
      <p:pic>
        <p:nvPicPr>
          <p:cNvPr id="16" name="Picture 2"/>
          <p:cNvPicPr>
            <a:picLocks noChangeAspect="1" noChangeArrowheads="1"/>
          </p:cNvPicPr>
          <p:nvPr/>
        </p:nvPicPr>
        <p:blipFill>
          <a:blip r:embed="rId3"/>
          <a:srcRect t="78594"/>
          <a:stretch>
            <a:fillRect/>
          </a:stretch>
        </p:blipFill>
        <p:spPr bwMode="auto">
          <a:xfrm>
            <a:off x="214282" y="4857760"/>
            <a:ext cx="2366831" cy="1361996"/>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6704444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9104" y="1071546"/>
            <a:ext cx="8064896" cy="163121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أهمية التثبيت:</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EG" sz="3600" dirty="0" smtClean="0">
                <a:ln>
                  <a:solidFill>
                    <a:srgbClr val="0070C0"/>
                  </a:solidFill>
                </a:ln>
                <a:solidFill>
                  <a:srgbClr val="0070C0"/>
                </a:solidFill>
              </a:rPr>
              <a:t>عدم تفكك الغرزة.</a:t>
            </a:r>
          </a:p>
          <a:p>
            <a:pPr algn="justLow"/>
            <a:r>
              <a:rPr lang="ar-EG" sz="3600" dirty="0" smtClean="0">
                <a:ln>
                  <a:solidFill>
                    <a:srgbClr val="0070C0"/>
                  </a:solidFill>
                </a:ln>
                <a:solidFill>
                  <a:srgbClr val="0070C0"/>
                </a:solidFill>
              </a:rPr>
              <a:t>نظافة وجمال وجه القماش.</a:t>
            </a:r>
            <a:endParaRPr lang="en-US" sz="3600" dirty="0">
              <a:ln>
                <a:solidFill>
                  <a:srgbClr val="0070C0"/>
                </a:solidFill>
              </a:ln>
              <a:solidFill>
                <a:srgbClr val="0070C0"/>
              </a:solidFill>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
        <p:nvSpPr>
          <p:cNvPr id="6" name="مستطيل 1"/>
          <p:cNvSpPr/>
          <p:nvPr/>
        </p:nvSpPr>
        <p:spPr>
          <a:xfrm>
            <a:off x="1079104" y="2928934"/>
            <a:ext cx="8064896" cy="2185214"/>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غرزة السراجة :</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EG" sz="3600" dirty="0" smtClean="0">
                <a:ln>
                  <a:solidFill>
                    <a:srgbClr val="0070C0"/>
                  </a:solidFill>
                </a:ln>
                <a:solidFill>
                  <a:srgbClr val="0070C0"/>
                </a:solidFill>
              </a:rPr>
              <a:t>من الغرز الأساسية البسيطة,تنفذ علي شكل خطوط متقطعة,وتستعمل في تزيين المفارش والملابس والقطع المنزلية المختلفة وتجميلها.</a:t>
            </a:r>
            <a:endParaRPr lang="en-US" sz="3600" dirty="0">
              <a:ln>
                <a:solidFill>
                  <a:srgbClr val="0070C0"/>
                </a:solidFill>
              </a:ln>
              <a:solidFill>
                <a:srgbClr val="0070C0"/>
              </a:solidFill>
            </a:endParaRPr>
          </a:p>
        </p:txBody>
      </p:sp>
      <p:pic>
        <p:nvPicPr>
          <p:cNvPr id="6146" name="Picture 2"/>
          <p:cNvPicPr>
            <a:picLocks noChangeAspect="1" noChangeArrowheads="1"/>
          </p:cNvPicPr>
          <p:nvPr/>
        </p:nvPicPr>
        <p:blipFill>
          <a:blip r:embed="rId3"/>
          <a:srcRect/>
          <a:stretch>
            <a:fillRect/>
          </a:stretch>
        </p:blipFill>
        <p:spPr bwMode="auto">
          <a:xfrm>
            <a:off x="0" y="4643446"/>
            <a:ext cx="3000364" cy="150019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277163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10"/>
          <p:cNvSpPr/>
          <p:nvPr/>
        </p:nvSpPr>
        <p:spPr>
          <a:xfrm>
            <a:off x="0" y="1071546"/>
            <a:ext cx="9144000" cy="5139869"/>
          </a:xfrm>
          <a:prstGeom prst="rect">
            <a:avLst/>
          </a:prstGeom>
        </p:spPr>
        <p:txBody>
          <a:bodyPr wrap="square">
            <a:spAutoFit/>
          </a:bodyPr>
          <a:lstStyle/>
          <a:p>
            <a:pPr indent="457200">
              <a:spcBef>
                <a:spcPts val="1200"/>
              </a:spcBef>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هند في الصف الرابع أرادت أن تطرز لوالدتها قطعة صغيرة بغرزة </a:t>
            </a: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السراجة</a:t>
            </a:r>
            <a:r>
              <a:rPr lang="ar-SA"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 </a:t>
            </a: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a:t>
            </a:r>
            <a:r>
              <a:rPr lang="ar-SA"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 </a:t>
            </a: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فاستعانت </a:t>
            </a: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بأختها الكبري التي أخبرتها أنه ينبغي أن تقوم بالإعداد قبل تنفيذ الغرزة حتي يكون عملها منظما وسريعا باتباع ما يلي:</a:t>
            </a:r>
          </a:p>
          <a:p>
            <a:pPr indent="457200">
              <a:spcBef>
                <a:spcPts val="1200"/>
              </a:spcBef>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1-تجهيز الأدوات.</a:t>
            </a:r>
          </a:p>
          <a:p>
            <a:pPr indent="457200">
              <a:spcBef>
                <a:spcPts val="1200"/>
              </a:spcBef>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2-طباعة الشكل المراد بالكوبون الملون.</a:t>
            </a:r>
          </a:p>
          <a:p>
            <a:pPr indent="457200">
              <a:spcBef>
                <a:spcPts val="1200"/>
              </a:spcBef>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3-..............................................</a:t>
            </a:r>
          </a:p>
          <a:p>
            <a:pPr indent="457200">
              <a:spcBef>
                <a:spcPts val="1200"/>
              </a:spcBef>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4-..............................................</a:t>
            </a:r>
          </a:p>
        </p:txBody>
      </p:sp>
      <p:sp>
        <p:nvSpPr>
          <p:cNvPr id="10"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1" i="0" u="none" strike="noStrike" kern="1200" cap="none" spc="0" normalizeH="0" baseline="0" noProof="0" dirty="0" smtClean="0">
                <a:ln>
                  <a:noFill/>
                </a:ln>
                <a:solidFill>
                  <a:schemeClr val="tx1"/>
                </a:solidFill>
                <a:effectLst/>
                <a:uLnTx/>
                <a:uFillTx/>
                <a:latin typeface="+mj-lt"/>
                <a:ea typeface="+mj-ea"/>
                <a:cs typeface="+mn-cs"/>
              </a:rPr>
              <a:t>نشاط</a:t>
            </a:r>
            <a:r>
              <a:rPr kumimoji="0" lang="ar-EG" sz="3200" b="1" i="0" u="none" strike="noStrike" kern="1200" cap="none" spc="0" normalizeH="0" noProof="0" dirty="0" smtClean="0">
                <a:ln>
                  <a:noFill/>
                </a:ln>
                <a:solidFill>
                  <a:schemeClr val="tx1"/>
                </a:solidFill>
                <a:effectLst/>
                <a:uLnTx/>
                <a:uFillTx/>
                <a:latin typeface="+mj-lt"/>
                <a:ea typeface="+mj-ea"/>
                <a:cs typeface="+mn-cs"/>
              </a:rPr>
              <a:t> (2)</a:t>
            </a:r>
            <a:endParaRPr kumimoji="0" lang="en-US" sz="3200" b="1" i="0" u="none" strike="noStrike" kern="1200" cap="none" spc="0" normalizeH="0" baseline="0" noProof="0" dirty="0">
              <a:ln>
                <a:noFill/>
              </a:ln>
              <a:solidFill>
                <a:schemeClr val="tx1"/>
              </a:solidFill>
              <a:effectLst/>
              <a:uLnTx/>
              <a:uFillTx/>
              <a:latin typeface="+mj-lt"/>
              <a:ea typeface="+mj-ea"/>
              <a:cs typeface="+mn-cs"/>
            </a:endParaRPr>
          </a:p>
        </p:txBody>
      </p:sp>
    </p:spTree>
    <p:custDataLst>
      <p:tags r:id="rId1"/>
    </p:custDataLst>
    <p:extLst>
      <p:ext uri="{BB962C8B-B14F-4D97-AF65-F5344CB8AC3E}">
        <p14:creationId xmlns:p14="http://schemas.microsoft.com/office/powerpoint/2010/main" val="3196299075"/>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32" y="428604"/>
            <a:ext cx="9144000" cy="5929353"/>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027716362"/>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571480"/>
            <a:ext cx="9144000" cy="5786478"/>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540977768"/>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1785918" y="500042"/>
            <a:ext cx="73580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800" b="1" dirty="0" smtClean="0">
                <a:latin typeface="+mj-lt"/>
                <a:ea typeface="+mj-ea"/>
              </a:rPr>
              <a:t>1)رتبي حروف الكلمات الآتية,ثم اكتبيها في المكان المناسب لها:</a:t>
            </a:r>
            <a:endParaRPr kumimoji="0" lang="en-US" sz="2800" b="1"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928726"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تطبيقات عامة</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pic>
        <p:nvPicPr>
          <p:cNvPr id="9218" name="Picture 2"/>
          <p:cNvPicPr>
            <a:picLocks noChangeAspect="1" noChangeArrowheads="1"/>
          </p:cNvPicPr>
          <p:nvPr/>
        </p:nvPicPr>
        <p:blipFill>
          <a:blip r:embed="rId3"/>
          <a:srcRect/>
          <a:stretch>
            <a:fillRect/>
          </a:stretch>
        </p:blipFill>
        <p:spPr bwMode="auto">
          <a:xfrm>
            <a:off x="0" y="1071546"/>
            <a:ext cx="9144000" cy="1014414"/>
          </a:xfrm>
          <a:prstGeom prst="rect">
            <a:avLst/>
          </a:prstGeom>
          <a:noFill/>
          <a:ln w="9525">
            <a:noFill/>
            <a:miter lim="800000"/>
            <a:headEnd/>
            <a:tailEnd/>
          </a:ln>
          <a:effectLst/>
        </p:spPr>
      </p:pic>
      <p:sp>
        <p:nvSpPr>
          <p:cNvPr id="9" name="مستطيل 11"/>
          <p:cNvSpPr/>
          <p:nvPr/>
        </p:nvSpPr>
        <p:spPr>
          <a:xfrm>
            <a:off x="0" y="2071678"/>
            <a:ext cx="9144000" cy="3877985"/>
          </a:xfrm>
          <a:prstGeom prst="rect">
            <a:avLst/>
          </a:prstGeom>
        </p:spPr>
        <p:txBody>
          <a:bodyPr wrap="square">
            <a:spAutoFit/>
          </a:bodyPr>
          <a:lstStyle/>
          <a:p>
            <a:pPr indent="457200" algn="justLow">
              <a:spcBef>
                <a:spcPts val="1200"/>
              </a:spcBef>
              <a:buAutoNum type="arabicPeriod"/>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ينبغي الجلوس جلسة.........علي مقعد مريح أثناء العمل.</a:t>
            </a:r>
          </a:p>
          <a:p>
            <a:pPr indent="457200" algn="justLow">
              <a:spcBef>
                <a:spcPts val="1200"/>
              </a:spcBef>
              <a:buAutoNum type="arabicPeriod"/>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تكون طاولة العمل ذات.............. مناسب.</a:t>
            </a:r>
          </a:p>
          <a:p>
            <a:pPr indent="457200" algn="justLow">
              <a:spcBef>
                <a:spcPts val="1200"/>
              </a:spcBef>
              <a:buAutoNum type="arabicPeriod"/>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يكون طول خيط التطريز مناسبا,لا بالطويل الذي.............ولا بالقصير الذي ينتهي............نهاية العمل.</a:t>
            </a:r>
          </a:p>
          <a:p>
            <a:pPr indent="457200" algn="justLow">
              <a:spcBef>
                <a:spcPts val="1200"/>
              </a:spcBef>
              <a:buAutoNum type="arabicPeriod"/>
            </a:pPr>
            <a:r>
              <a:rPr lang="ar-EG" sz="3600" b="1" cap="all" dirty="0" smtClean="0">
                <a:ln w="9000" cmpd="sng">
                  <a:solidFill>
                    <a:srgbClr val="0070C0"/>
                  </a:solidFill>
                  <a:prstDash val="solid"/>
                </a:ln>
                <a:solidFill>
                  <a:srgbClr val="0070C0"/>
                </a:solidFill>
                <a:effectLst>
                  <a:reflection blurRad="12700" stA="28000" endPos="45000" dist="1000" dir="5400000" sy="-100000" algn="bl" rotWithShape="0"/>
                </a:effectLst>
              </a:rPr>
              <a:t>اتباع الخطوط المحددة للرسم يعطي...........المطلوب.</a:t>
            </a:r>
          </a:p>
        </p:txBody>
      </p:sp>
    </p:spTree>
    <p:custDataLst>
      <p:tags r:id="rId1"/>
    </p:custDataLst>
    <p:extLst>
      <p:ext uri="{BB962C8B-B14F-4D97-AF65-F5344CB8AC3E}">
        <p14:creationId xmlns:p14="http://schemas.microsoft.com/office/powerpoint/2010/main" val="19410589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2"/>
          <p:cNvSpPr txBox="1">
            <a:spLocks/>
          </p:cNvSpPr>
          <p:nvPr/>
        </p:nvSpPr>
        <p:spPr>
          <a:xfrm>
            <a:off x="4000464" y="428604"/>
            <a:ext cx="5143536" cy="714380"/>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4000" b="1" dirty="0" smtClean="0">
                <a:latin typeface="+mj-lt"/>
                <a:ea typeface="+mj-ea"/>
              </a:rPr>
              <a:t>2)عللي لما يأتي:</a:t>
            </a:r>
            <a:endParaRPr kumimoji="0" lang="en-US" sz="4000" b="1" i="0" u="none" strike="noStrike" kern="1200" cap="none" spc="0" normalizeH="0" baseline="0" noProof="0" dirty="0">
              <a:ln>
                <a:noFill/>
              </a:ln>
              <a:solidFill>
                <a:schemeClr val="tx1"/>
              </a:solidFill>
              <a:effectLst/>
              <a:uLnTx/>
              <a:uFillTx/>
              <a:latin typeface="+mj-lt"/>
              <a:ea typeface="+mj-ea"/>
              <a:cs typeface="+mn-cs"/>
            </a:endParaRPr>
          </a:p>
        </p:txBody>
      </p:sp>
      <p:sp>
        <p:nvSpPr>
          <p:cNvPr id="5" name="مستطيل 11"/>
          <p:cNvSpPr/>
          <p:nvPr/>
        </p:nvSpPr>
        <p:spPr>
          <a:xfrm>
            <a:off x="0" y="1214422"/>
            <a:ext cx="9144000" cy="2277547"/>
          </a:xfrm>
          <a:prstGeom prst="rect">
            <a:avLst/>
          </a:prstGeom>
        </p:spPr>
        <p:txBody>
          <a:bodyPr wrap="square">
            <a:spAutoFit/>
          </a:bodyPr>
          <a:lstStyle/>
          <a:p>
            <a:pPr indent="457200" algn="justLow">
              <a:spcBef>
                <a:spcPts val="1200"/>
              </a:spcBef>
              <a:buAutoNum type="arabicPeriod"/>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اختيار الخيوط ذات الألوان الثابتة في التطريز.</a:t>
            </a:r>
          </a:p>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a:t>
            </a:r>
          </a:p>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2)عدم شد الخيط عند التطريز أكثر من اللازم.</a:t>
            </a:r>
          </a:p>
          <a:p>
            <a:pPr indent="457200" algn="justLow">
              <a:spcBef>
                <a:spcPts val="1200"/>
              </a:spcBef>
            </a:pPr>
            <a:r>
              <a:rPr lang="ar-EG" sz="2800" b="1" cap="all" dirty="0" smtClean="0">
                <a:ln w="9000" cmpd="sng">
                  <a:solidFill>
                    <a:srgbClr val="0070C0"/>
                  </a:solidFill>
                  <a:prstDash val="solid"/>
                </a:ln>
                <a:solidFill>
                  <a:srgbClr val="0070C0"/>
                </a:solidFill>
                <a:effectLst>
                  <a:reflection blurRad="12700" stA="28000" endPos="45000" dist="1000" dir="5400000" sy="-100000" algn="bl" rotWithShape="0"/>
                </a:effectLst>
              </a:rPr>
              <a:t>....................................................</a:t>
            </a:r>
          </a:p>
        </p:txBody>
      </p:sp>
    </p:spTree>
    <p:custDataLst>
      <p:tags r:id="rId1"/>
    </p:custDataLst>
    <p:extLst>
      <p:ext uri="{BB962C8B-B14F-4D97-AF65-F5344CB8AC3E}">
        <p14:creationId xmlns:p14="http://schemas.microsoft.com/office/powerpoint/2010/main" val="31560705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971600" y="620688"/>
            <a:ext cx="8172400" cy="5665262"/>
          </a:xfrm>
          <a:prstGeom prst="rect">
            <a:avLst/>
          </a:prstGeom>
          <a:noFill/>
          <a:ln w="9525">
            <a:noFill/>
            <a:miter lim="800000"/>
            <a:headEnd/>
            <a:tailEnd/>
          </a:ln>
          <a:effectLst/>
        </p:spPr>
      </p:pic>
      <p:sp>
        <p:nvSpPr>
          <p:cNvPr id="2" name="مربع نص 1"/>
          <p:cNvSpPr txBox="1"/>
          <p:nvPr/>
        </p:nvSpPr>
        <p:spPr>
          <a:xfrm>
            <a:off x="4263881" y="2564904"/>
            <a:ext cx="3044423" cy="461665"/>
          </a:xfrm>
          <a:prstGeom prst="rect">
            <a:avLst/>
          </a:prstGeom>
          <a:noFill/>
        </p:spPr>
        <p:txBody>
          <a:bodyPr wrap="none" rtlCol="1">
            <a:spAutoFit/>
          </a:bodyPr>
          <a:lstStyle/>
          <a:p>
            <a:r>
              <a:rPr lang="ar-SA" sz="2400" b="1" dirty="0" smtClean="0">
                <a:solidFill>
                  <a:srgbClr val="C00000"/>
                </a:solidFill>
              </a:rPr>
              <a:t>يحمي الإصبع من وخز الإبرة</a:t>
            </a:r>
            <a:endParaRPr lang="ar-SA" sz="2400" b="1" dirty="0">
              <a:solidFill>
                <a:srgbClr val="C00000"/>
              </a:solidFill>
            </a:endParaRPr>
          </a:p>
        </p:txBody>
      </p:sp>
      <p:sp>
        <p:nvSpPr>
          <p:cNvPr id="4" name="مربع نص 3"/>
          <p:cNvSpPr txBox="1"/>
          <p:nvPr/>
        </p:nvSpPr>
        <p:spPr>
          <a:xfrm>
            <a:off x="4167573" y="3975447"/>
            <a:ext cx="3212739" cy="461665"/>
          </a:xfrm>
          <a:prstGeom prst="rect">
            <a:avLst/>
          </a:prstGeom>
          <a:noFill/>
        </p:spPr>
        <p:txBody>
          <a:bodyPr wrap="none" rtlCol="1">
            <a:spAutoFit/>
          </a:bodyPr>
          <a:lstStyle/>
          <a:p>
            <a:r>
              <a:rPr lang="ar-SA" sz="2400" b="1" dirty="0" smtClean="0">
                <a:solidFill>
                  <a:srgbClr val="C00000"/>
                </a:solidFill>
              </a:rPr>
              <a:t>تستخدم لقص الخيوط والقماش</a:t>
            </a:r>
            <a:endParaRPr lang="ar-SA" sz="2400" b="1" dirty="0">
              <a:solidFill>
                <a:srgbClr val="C00000"/>
              </a:solidFill>
            </a:endParaRPr>
          </a:p>
        </p:txBody>
      </p:sp>
      <p:sp>
        <p:nvSpPr>
          <p:cNvPr id="5" name="مربع نص 4"/>
          <p:cNvSpPr txBox="1"/>
          <p:nvPr/>
        </p:nvSpPr>
        <p:spPr>
          <a:xfrm>
            <a:off x="2987824" y="3471391"/>
            <a:ext cx="4373313" cy="461665"/>
          </a:xfrm>
          <a:prstGeom prst="rect">
            <a:avLst/>
          </a:prstGeom>
          <a:noFill/>
        </p:spPr>
        <p:txBody>
          <a:bodyPr wrap="none" rtlCol="1">
            <a:spAutoFit/>
          </a:bodyPr>
          <a:lstStyle/>
          <a:p>
            <a:r>
              <a:rPr lang="ar-SA" sz="2400" b="1" dirty="0" smtClean="0">
                <a:solidFill>
                  <a:srgbClr val="C00000"/>
                </a:solidFill>
              </a:rPr>
              <a:t>يساعد على إدخال الخيط في الإبرة بسهولة</a:t>
            </a:r>
            <a:endParaRPr lang="ar-SA" sz="2400" b="1" dirty="0">
              <a:solidFill>
                <a:srgbClr val="C00000"/>
              </a:solidFill>
            </a:endParaRPr>
          </a:p>
        </p:txBody>
      </p:sp>
      <p:sp>
        <p:nvSpPr>
          <p:cNvPr id="6" name="مربع نص 5"/>
          <p:cNvSpPr txBox="1"/>
          <p:nvPr/>
        </p:nvSpPr>
        <p:spPr>
          <a:xfrm>
            <a:off x="3895063" y="3068960"/>
            <a:ext cx="3485249" cy="461665"/>
          </a:xfrm>
          <a:prstGeom prst="rect">
            <a:avLst/>
          </a:prstGeom>
          <a:noFill/>
        </p:spPr>
        <p:txBody>
          <a:bodyPr wrap="none" rtlCol="1">
            <a:spAutoFit/>
          </a:bodyPr>
          <a:lstStyle/>
          <a:p>
            <a:r>
              <a:rPr lang="ar-SA" sz="2400" b="1" dirty="0" smtClean="0">
                <a:solidFill>
                  <a:srgbClr val="C00000"/>
                </a:solidFill>
              </a:rPr>
              <a:t>تختلف مقاساتها باختلاف الأقمشة</a:t>
            </a:r>
            <a:endParaRPr lang="ar-SA" sz="2400" b="1" dirty="0">
              <a:solidFill>
                <a:srgbClr val="C00000"/>
              </a:solidFill>
            </a:endParaRPr>
          </a:p>
        </p:txBody>
      </p:sp>
      <p:sp>
        <p:nvSpPr>
          <p:cNvPr id="3" name="مربع نص 2"/>
          <p:cNvSpPr txBox="1"/>
          <p:nvPr/>
        </p:nvSpPr>
        <p:spPr>
          <a:xfrm>
            <a:off x="5750236" y="5373216"/>
            <a:ext cx="2672526" cy="830997"/>
          </a:xfrm>
          <a:prstGeom prst="rect">
            <a:avLst/>
          </a:prstGeom>
          <a:noFill/>
        </p:spPr>
        <p:txBody>
          <a:bodyPr wrap="none" rtlCol="1">
            <a:spAutoFit/>
          </a:bodyPr>
          <a:lstStyle/>
          <a:p>
            <a:r>
              <a:rPr lang="ar-SA" sz="2400" dirty="0" smtClean="0">
                <a:solidFill>
                  <a:srgbClr val="C00000"/>
                </a:solidFill>
              </a:rPr>
              <a:t>عدم تفكك الغرزة</a:t>
            </a:r>
          </a:p>
          <a:p>
            <a:r>
              <a:rPr lang="ar-SA" sz="2400" dirty="0" smtClean="0">
                <a:solidFill>
                  <a:srgbClr val="C00000"/>
                </a:solidFill>
              </a:rPr>
              <a:t>نظافة وجمال وجه القماش</a:t>
            </a:r>
            <a:endParaRPr lang="ar-SA" sz="2400" dirty="0">
              <a:solidFill>
                <a:srgbClr val="C00000"/>
              </a:solidFill>
            </a:endParaRPr>
          </a:p>
        </p:txBody>
      </p:sp>
    </p:spTree>
    <p:custDataLst>
      <p:tags r:id="rId1"/>
    </p:custDataLst>
    <p:extLst>
      <p:ext uri="{BB962C8B-B14F-4D97-AF65-F5344CB8AC3E}">
        <p14:creationId xmlns:p14="http://schemas.microsoft.com/office/powerpoint/2010/main" val="956858361"/>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86050" y="1571612"/>
            <a:ext cx="6044192" cy="4524315"/>
          </a:xfrm>
          <a:prstGeom prst="rect">
            <a:avLst/>
          </a:prstGeom>
          <a:noFill/>
        </p:spPr>
        <p:txBody>
          <a:bodyPr wrap="square" lIns="91440" tIns="45720" rIns="91440" bIns="45720">
            <a:spAutoFit/>
          </a:bodyPr>
          <a:lstStyle/>
          <a:p>
            <a:pPr algn="justLow"/>
            <a:r>
              <a:rPr lang="ar-SA" sz="3200" b="1" cap="all" dirty="0">
                <a:ln w="9000" cmpd="sng">
                  <a:solidFill>
                    <a:srgbClr val="002060"/>
                  </a:solidFill>
                  <a:prstDash val="solid"/>
                </a:ln>
                <a:solidFill>
                  <a:srgbClr val="002060"/>
                </a:solidFill>
                <a:effectLst>
                  <a:reflection blurRad="12700" stA="28000" endPos="45000" dist="1000" dir="5400000" sy="-100000" algn="bl" rotWithShape="0"/>
                </a:effectLst>
              </a:rPr>
              <a:t>فن التطريز من المهارات اليدوية وهو أجمل فنون أشغال الإبرة، وله أدوات خاصة به، منها:</a:t>
            </a:r>
            <a:endParaRPr lang="en-US" sz="3200" b="1" cap="all" dirty="0">
              <a:ln w="9000" cmpd="sng">
                <a:solidFill>
                  <a:srgbClr val="002060"/>
                </a:solidFill>
                <a:prstDash val="solid"/>
              </a:ln>
              <a:solidFill>
                <a:srgbClr val="002060"/>
              </a:solidFill>
              <a:effectLst>
                <a:reflection blurRad="12700" stA="28000" endPos="45000" dist="1000" dir="5400000" sy="-100000" algn="bl" rotWithShape="0"/>
              </a:effectLst>
            </a:endParaRPr>
          </a:p>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 ـ الإبر:</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تُصنع من معدن صَلْب غير قابل للصّدأ، وتتنوّع في أشكالها وأحجامها ومقاساتها حسب استخدامها، ويجب أن تكون الإبر مناسبة لنوع القماش، وسمك الخيط المستخدم. لماذا في </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رأيك</a:t>
            </a:r>
            <a:r>
              <a:rPr lang="ar-EG"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98" y="2071678"/>
            <a:ext cx="2550514" cy="257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36588823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1"/>
          <p:cNvSpPr/>
          <p:nvPr/>
        </p:nvSpPr>
        <p:spPr>
          <a:xfrm>
            <a:off x="0" y="500042"/>
            <a:ext cx="9144000" cy="5693866"/>
          </a:xfrm>
          <a:prstGeom prst="rect">
            <a:avLst/>
          </a:prstGeom>
        </p:spPr>
        <p:txBody>
          <a:bodyPr wrap="square">
            <a:spAutoFit/>
          </a:bodyPr>
          <a:lstStyle/>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2)تصنع الإبر من </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الصلب</a:t>
            </a: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قابل </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للصدأ</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لا يسهل استخدامها وتعوق الخياطة ويصعب ادخال الخيط واستعمالها </a:t>
            </a:r>
            <a:endParaRPr lang="ar-EG"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3)خيوط </a:t>
            </a:r>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المالونيه خيوط قطنية مبرومة من فتلتين.</a:t>
            </a:r>
          </a:p>
          <a:p>
            <a:pPr algn="justLow"/>
            <a:r>
              <a:rPr lang="ar-SA" sz="2800" b="1" cap="all" dirty="0" smtClean="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يصعب استخدامها منفردة أو مزدوجة </a:t>
            </a:r>
            <a:endParaRPr lang="en-US" sz="2800" b="1" cap="all" dirty="0">
              <a:ln>
                <a:solidFill>
                  <a:srgbClr val="C00000"/>
                </a:solidFill>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5)أنا ندي,أحب التطريز,وأتشوق إلي تعلمه,ولكني قد أجد صعوبة عند تنفيذ بعض الغرز,ذات مرة بدأت بتطريز مفرش لإهدائه إلي أمي,وقد بذلت فيه جهدا وعناء,ولكن عندما قمت بشد الخيط انفكت الغرز كلها,عندها غضبت فقطعت الخيط ثم رميته.</a:t>
            </a: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نستنتج من القصة ما يأتي :</a:t>
            </a: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ا)بعد أن شدت ندي الخيط اكتشفت أنها ارتكبت خطأ في البداية ,اذكريه.</a:t>
            </a: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ب)من خلال القصة السابقة تحدثي بأسلوبك عن قيمة المسؤولية.</a:t>
            </a:r>
          </a:p>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Tree>
    <p:custDataLst>
      <p:tags r:id="rId1"/>
    </p:custDataLst>
    <p:extLst>
      <p:ext uri="{BB962C8B-B14F-4D97-AF65-F5344CB8AC3E}">
        <p14:creationId xmlns:p14="http://schemas.microsoft.com/office/powerpoint/2010/main" val="21944343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500042"/>
            <a:ext cx="9143999" cy="5786478"/>
          </a:xfrm>
          <a:prstGeom prst="rect">
            <a:avLst/>
          </a:prstGeom>
          <a:noFill/>
          <a:ln w="9525">
            <a:noFill/>
            <a:miter lim="800000"/>
            <a:headEnd/>
            <a:tailEnd/>
          </a:ln>
          <a:effectLst/>
        </p:spPr>
      </p:pic>
      <p:sp>
        <p:nvSpPr>
          <p:cNvPr id="2" name="مربع نص 1"/>
          <p:cNvSpPr txBox="1"/>
          <p:nvPr/>
        </p:nvSpPr>
        <p:spPr>
          <a:xfrm>
            <a:off x="4728713" y="2528818"/>
            <a:ext cx="426720" cy="461665"/>
          </a:xfrm>
          <a:prstGeom prst="rect">
            <a:avLst/>
          </a:prstGeom>
          <a:noFill/>
        </p:spPr>
        <p:txBody>
          <a:bodyPr wrap="none" rtlCol="1">
            <a:spAutoFit/>
          </a:bodyPr>
          <a:lstStyle/>
          <a:p>
            <a:r>
              <a:rPr lang="ar-SA" sz="2400" dirty="0" smtClean="0"/>
              <a:t>ف</a:t>
            </a:r>
            <a:endParaRPr lang="ar-SA" sz="2400" dirty="0"/>
          </a:p>
        </p:txBody>
      </p:sp>
      <p:sp>
        <p:nvSpPr>
          <p:cNvPr id="5" name="مربع نص 4"/>
          <p:cNvSpPr txBox="1"/>
          <p:nvPr/>
        </p:nvSpPr>
        <p:spPr>
          <a:xfrm>
            <a:off x="3765485" y="2492896"/>
            <a:ext cx="381836" cy="461665"/>
          </a:xfrm>
          <a:prstGeom prst="rect">
            <a:avLst/>
          </a:prstGeom>
          <a:noFill/>
        </p:spPr>
        <p:txBody>
          <a:bodyPr wrap="none" rtlCol="1">
            <a:spAutoFit/>
          </a:bodyPr>
          <a:lstStyle/>
          <a:p>
            <a:r>
              <a:rPr lang="ar-SA" sz="2400" dirty="0"/>
              <a:t>ي</a:t>
            </a:r>
            <a:endParaRPr lang="ar-SA" sz="2400" dirty="0"/>
          </a:p>
        </p:txBody>
      </p:sp>
      <p:sp>
        <p:nvSpPr>
          <p:cNvPr id="6" name="مربع نص 5"/>
          <p:cNvSpPr txBox="1"/>
          <p:nvPr/>
        </p:nvSpPr>
        <p:spPr>
          <a:xfrm>
            <a:off x="6804248" y="3068960"/>
            <a:ext cx="248787" cy="461665"/>
          </a:xfrm>
          <a:prstGeom prst="rect">
            <a:avLst/>
          </a:prstGeom>
          <a:noFill/>
        </p:spPr>
        <p:txBody>
          <a:bodyPr wrap="none" rtlCol="1">
            <a:spAutoFit/>
          </a:bodyPr>
          <a:lstStyle/>
          <a:p>
            <a:r>
              <a:rPr lang="ar-SA" sz="2400" dirty="0" smtClean="0"/>
              <a:t>ا</a:t>
            </a:r>
            <a:endParaRPr lang="ar-SA" sz="2400" dirty="0"/>
          </a:p>
        </p:txBody>
      </p:sp>
      <p:sp>
        <p:nvSpPr>
          <p:cNvPr id="7" name="مربع نص 6"/>
          <p:cNvSpPr txBox="1"/>
          <p:nvPr/>
        </p:nvSpPr>
        <p:spPr>
          <a:xfrm>
            <a:off x="5744010" y="3068960"/>
            <a:ext cx="340158" cy="461665"/>
          </a:xfrm>
          <a:prstGeom prst="rect">
            <a:avLst/>
          </a:prstGeom>
          <a:noFill/>
        </p:spPr>
        <p:txBody>
          <a:bodyPr wrap="none" rtlCol="1">
            <a:spAutoFit/>
          </a:bodyPr>
          <a:lstStyle/>
          <a:p>
            <a:r>
              <a:rPr lang="ar-SA" sz="2400" dirty="0"/>
              <a:t>ل</a:t>
            </a:r>
            <a:endParaRPr lang="ar-SA" sz="2400" dirty="0"/>
          </a:p>
        </p:txBody>
      </p:sp>
      <p:sp>
        <p:nvSpPr>
          <p:cNvPr id="8" name="مربع نص 7"/>
          <p:cNvSpPr txBox="1"/>
          <p:nvPr/>
        </p:nvSpPr>
        <p:spPr>
          <a:xfrm>
            <a:off x="4751155" y="3050242"/>
            <a:ext cx="404278" cy="461665"/>
          </a:xfrm>
          <a:prstGeom prst="rect">
            <a:avLst/>
          </a:prstGeom>
          <a:noFill/>
        </p:spPr>
        <p:txBody>
          <a:bodyPr wrap="none" rtlCol="1">
            <a:spAutoFit/>
          </a:bodyPr>
          <a:lstStyle/>
          <a:p>
            <a:r>
              <a:rPr lang="ar-SA" sz="2400" dirty="0"/>
              <a:t>ت</a:t>
            </a:r>
            <a:endParaRPr lang="ar-SA" sz="2400" dirty="0"/>
          </a:p>
        </p:txBody>
      </p:sp>
      <p:sp>
        <p:nvSpPr>
          <p:cNvPr id="9" name="مربع نص 8"/>
          <p:cNvSpPr txBox="1"/>
          <p:nvPr/>
        </p:nvSpPr>
        <p:spPr>
          <a:xfrm>
            <a:off x="3867604" y="3111351"/>
            <a:ext cx="248787" cy="461665"/>
          </a:xfrm>
          <a:prstGeom prst="rect">
            <a:avLst/>
          </a:prstGeom>
          <a:noFill/>
        </p:spPr>
        <p:txBody>
          <a:bodyPr wrap="none" rtlCol="1">
            <a:spAutoFit/>
          </a:bodyPr>
          <a:lstStyle/>
          <a:p>
            <a:r>
              <a:rPr lang="ar-SA" sz="2400" dirty="0"/>
              <a:t>أ</a:t>
            </a:r>
            <a:endParaRPr lang="ar-SA" sz="2400" dirty="0"/>
          </a:p>
        </p:txBody>
      </p:sp>
      <p:sp>
        <p:nvSpPr>
          <p:cNvPr id="10" name="مربع نص 9"/>
          <p:cNvSpPr txBox="1"/>
          <p:nvPr/>
        </p:nvSpPr>
        <p:spPr>
          <a:xfrm>
            <a:off x="2857278" y="3068960"/>
            <a:ext cx="346570" cy="461665"/>
          </a:xfrm>
          <a:prstGeom prst="rect">
            <a:avLst/>
          </a:prstGeom>
          <a:noFill/>
        </p:spPr>
        <p:txBody>
          <a:bodyPr wrap="none" rtlCol="1">
            <a:spAutoFit/>
          </a:bodyPr>
          <a:lstStyle/>
          <a:p>
            <a:r>
              <a:rPr lang="ar-SA" sz="2400" dirty="0"/>
              <a:t>ن</a:t>
            </a:r>
            <a:endParaRPr lang="ar-SA" sz="2400" dirty="0"/>
          </a:p>
        </p:txBody>
      </p:sp>
      <p:sp>
        <p:nvSpPr>
          <p:cNvPr id="11" name="مربع نص 10"/>
          <p:cNvSpPr txBox="1"/>
          <p:nvPr/>
        </p:nvSpPr>
        <p:spPr>
          <a:xfrm>
            <a:off x="1837288" y="3068960"/>
            <a:ext cx="381836" cy="461665"/>
          </a:xfrm>
          <a:prstGeom prst="rect">
            <a:avLst/>
          </a:prstGeom>
          <a:noFill/>
        </p:spPr>
        <p:txBody>
          <a:bodyPr wrap="none" rtlCol="1">
            <a:spAutoFit/>
          </a:bodyPr>
          <a:lstStyle/>
          <a:p>
            <a:r>
              <a:rPr lang="ar-SA" sz="2400" dirty="0"/>
              <a:t>ي</a:t>
            </a:r>
            <a:endParaRPr lang="ar-SA" sz="2400" dirty="0"/>
          </a:p>
        </p:txBody>
      </p:sp>
      <p:sp>
        <p:nvSpPr>
          <p:cNvPr id="12" name="مربع نص 11"/>
          <p:cNvSpPr txBox="1"/>
          <p:nvPr/>
        </p:nvSpPr>
        <p:spPr>
          <a:xfrm>
            <a:off x="7354918" y="3645024"/>
            <a:ext cx="248787" cy="461665"/>
          </a:xfrm>
          <a:prstGeom prst="rect">
            <a:avLst/>
          </a:prstGeom>
          <a:noFill/>
        </p:spPr>
        <p:txBody>
          <a:bodyPr wrap="none" rtlCol="1">
            <a:spAutoFit/>
          </a:bodyPr>
          <a:lstStyle/>
          <a:p>
            <a:r>
              <a:rPr lang="ar-SA" sz="2400" dirty="0"/>
              <a:t>ا</a:t>
            </a:r>
            <a:endParaRPr lang="ar-SA" sz="2400" dirty="0"/>
          </a:p>
        </p:txBody>
      </p:sp>
      <p:sp>
        <p:nvSpPr>
          <p:cNvPr id="13" name="مربع نص 12"/>
          <p:cNvSpPr txBox="1"/>
          <p:nvPr/>
        </p:nvSpPr>
        <p:spPr>
          <a:xfrm>
            <a:off x="6333088" y="3687415"/>
            <a:ext cx="340158" cy="461665"/>
          </a:xfrm>
          <a:prstGeom prst="rect">
            <a:avLst/>
          </a:prstGeom>
          <a:noFill/>
        </p:spPr>
        <p:txBody>
          <a:bodyPr wrap="none" rtlCol="1">
            <a:spAutoFit/>
          </a:bodyPr>
          <a:lstStyle/>
          <a:p>
            <a:r>
              <a:rPr lang="ar-SA" sz="2400" dirty="0"/>
              <a:t>ل</a:t>
            </a:r>
            <a:endParaRPr lang="ar-SA" sz="2400" dirty="0"/>
          </a:p>
        </p:txBody>
      </p:sp>
      <p:sp>
        <p:nvSpPr>
          <p:cNvPr id="14" name="مربع نص 13"/>
          <p:cNvSpPr txBox="1"/>
          <p:nvPr/>
        </p:nvSpPr>
        <p:spPr>
          <a:xfrm>
            <a:off x="5220072" y="3615407"/>
            <a:ext cx="437940" cy="461665"/>
          </a:xfrm>
          <a:prstGeom prst="rect">
            <a:avLst/>
          </a:prstGeom>
          <a:noFill/>
        </p:spPr>
        <p:txBody>
          <a:bodyPr wrap="none" rtlCol="1">
            <a:spAutoFit/>
          </a:bodyPr>
          <a:lstStyle/>
          <a:p>
            <a:r>
              <a:rPr lang="ar-SA" sz="2400" dirty="0"/>
              <a:t>س</a:t>
            </a:r>
            <a:endParaRPr lang="ar-SA" sz="2400" dirty="0"/>
          </a:p>
        </p:txBody>
      </p:sp>
      <p:sp>
        <p:nvSpPr>
          <p:cNvPr id="15" name="مربع نص 14"/>
          <p:cNvSpPr txBox="1"/>
          <p:nvPr/>
        </p:nvSpPr>
        <p:spPr>
          <a:xfrm>
            <a:off x="4402649" y="3687415"/>
            <a:ext cx="340158" cy="461665"/>
          </a:xfrm>
          <a:prstGeom prst="rect">
            <a:avLst/>
          </a:prstGeom>
          <a:noFill/>
        </p:spPr>
        <p:txBody>
          <a:bodyPr wrap="none" rtlCol="1">
            <a:spAutoFit/>
          </a:bodyPr>
          <a:lstStyle/>
          <a:p>
            <a:r>
              <a:rPr lang="ar-SA" sz="2400" dirty="0"/>
              <a:t>ل</a:t>
            </a:r>
            <a:endParaRPr lang="ar-SA" sz="2400" dirty="0"/>
          </a:p>
        </p:txBody>
      </p:sp>
      <p:sp>
        <p:nvSpPr>
          <p:cNvPr id="16" name="مربع نص 15"/>
          <p:cNvSpPr txBox="1"/>
          <p:nvPr/>
        </p:nvSpPr>
        <p:spPr>
          <a:xfrm>
            <a:off x="3507195" y="3687415"/>
            <a:ext cx="248787" cy="461665"/>
          </a:xfrm>
          <a:prstGeom prst="rect">
            <a:avLst/>
          </a:prstGeom>
          <a:noFill/>
        </p:spPr>
        <p:txBody>
          <a:bodyPr wrap="none" rtlCol="1">
            <a:spAutoFit/>
          </a:bodyPr>
          <a:lstStyle/>
          <a:p>
            <a:r>
              <a:rPr lang="ar-SA" sz="2400" dirty="0"/>
              <a:t>ا</a:t>
            </a:r>
            <a:endParaRPr lang="ar-SA" sz="2400" dirty="0"/>
          </a:p>
        </p:txBody>
      </p:sp>
      <p:sp>
        <p:nvSpPr>
          <p:cNvPr id="17" name="مربع نص 16"/>
          <p:cNvSpPr txBox="1"/>
          <p:nvPr/>
        </p:nvSpPr>
        <p:spPr>
          <a:xfrm>
            <a:off x="2475635" y="3604374"/>
            <a:ext cx="288862" cy="461665"/>
          </a:xfrm>
          <a:prstGeom prst="rect">
            <a:avLst/>
          </a:prstGeom>
          <a:noFill/>
        </p:spPr>
        <p:txBody>
          <a:bodyPr wrap="none" rtlCol="1">
            <a:spAutoFit/>
          </a:bodyPr>
          <a:lstStyle/>
          <a:p>
            <a:r>
              <a:rPr lang="ar-SA" sz="2400" dirty="0"/>
              <a:t>م</a:t>
            </a:r>
            <a:endParaRPr lang="ar-SA" sz="2400" dirty="0"/>
          </a:p>
        </p:txBody>
      </p:sp>
      <p:sp>
        <p:nvSpPr>
          <p:cNvPr id="18" name="مربع نص 17"/>
          <p:cNvSpPr txBox="1"/>
          <p:nvPr/>
        </p:nvSpPr>
        <p:spPr>
          <a:xfrm>
            <a:off x="1499699" y="3645024"/>
            <a:ext cx="271228" cy="461665"/>
          </a:xfrm>
          <a:prstGeom prst="rect">
            <a:avLst/>
          </a:prstGeom>
          <a:noFill/>
        </p:spPr>
        <p:txBody>
          <a:bodyPr wrap="none" rtlCol="1">
            <a:spAutoFit/>
          </a:bodyPr>
          <a:lstStyle/>
          <a:p>
            <a:r>
              <a:rPr lang="ar-SA" sz="2400" dirty="0"/>
              <a:t>ة</a:t>
            </a:r>
            <a:endParaRPr lang="ar-SA" sz="2400" dirty="0"/>
          </a:p>
        </p:txBody>
      </p:sp>
      <p:sp>
        <p:nvSpPr>
          <p:cNvPr id="4" name="مربع نص 3"/>
          <p:cNvSpPr txBox="1"/>
          <p:nvPr/>
        </p:nvSpPr>
        <p:spPr>
          <a:xfrm>
            <a:off x="5417280" y="4959960"/>
            <a:ext cx="2323072" cy="523220"/>
          </a:xfrm>
          <a:prstGeom prst="rect">
            <a:avLst/>
          </a:prstGeom>
          <a:noFill/>
        </p:spPr>
        <p:txBody>
          <a:bodyPr wrap="none" rtlCol="1">
            <a:spAutoFit/>
          </a:bodyPr>
          <a:lstStyle/>
          <a:p>
            <a:r>
              <a:rPr lang="ar-SA" sz="2800" b="1" dirty="0" smtClean="0"/>
              <a:t>في التأني السلامة </a:t>
            </a:r>
            <a:endParaRPr lang="ar-SA" sz="2800" b="1" dirty="0"/>
          </a:p>
        </p:txBody>
      </p:sp>
    </p:spTree>
    <p:custDataLst>
      <p:tags r:id="rId1"/>
    </p:custDataLst>
    <p:extLst>
      <p:ext uri="{BB962C8B-B14F-4D97-AF65-F5344CB8AC3E}">
        <p14:creationId xmlns:p14="http://schemas.microsoft.com/office/powerpoint/2010/main" val="2715862289"/>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060848"/>
            <a:ext cx="8064896" cy="1323439"/>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SA" sz="40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إذا </a:t>
            </a:r>
            <a:r>
              <a:rPr lang="ar-SA" sz="40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وخزتكِ الإبرة ماذا </a:t>
            </a:r>
            <a:r>
              <a:rPr lang="ar-SA" sz="40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تفعلين؟</a:t>
            </a:r>
            <a:r>
              <a:rPr lang="ar-EG" sz="40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وضحي ذلك؟</a:t>
            </a:r>
            <a:endParaRPr lang="en-US" sz="40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ar-SA" sz="40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أعقم مكان الوخز</a:t>
            </a:r>
            <a:endParaRPr lang="ar-SA" sz="4000" b="1" cap="all" dirty="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a:noFill/>
                </a:ln>
                <a:solidFill>
                  <a:schemeClr val="tx1"/>
                </a:solidFill>
                <a:effectLst/>
                <a:uLnTx/>
                <a:uFillTx/>
                <a:latin typeface="+mj-lt"/>
                <a:ea typeface="+mj-ea"/>
                <a:cs typeface="+mn-cs"/>
              </a:rPr>
              <a:t>الأسس العامة للتطريز</a:t>
            </a:r>
            <a:endParaRPr kumimoji="0" lang="en-US" sz="3200" b="0" i="0" u="none" strike="noStrike" kern="1200" cap="none" spc="0" normalizeH="0" baseline="0" noProof="0" dirty="0">
              <a:ln>
                <a:noFill/>
              </a:ln>
              <a:solidFill>
                <a:schemeClr val="tx1"/>
              </a:solidFill>
              <a:effectLst/>
              <a:uLnTx/>
              <a:uFillTx/>
              <a:latin typeface="+mj-lt"/>
              <a:ea typeface="+mj-ea"/>
              <a:cs typeface="+mn-cs"/>
            </a:endParaRPr>
          </a:p>
        </p:txBody>
      </p:sp>
      <p:sp>
        <p:nvSpPr>
          <p:cNvPr id="7" name="مربع نص 6"/>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 (1)</a:t>
            </a:r>
          </a:p>
        </p:txBody>
      </p:sp>
    </p:spTree>
    <p:custDataLst>
      <p:tags r:id="rId1"/>
    </p:custDataLst>
    <p:extLst>
      <p:ext uri="{BB962C8B-B14F-4D97-AF65-F5344CB8AC3E}">
        <p14:creationId xmlns:p14="http://schemas.microsoft.com/office/powerpoint/2010/main" val="30277163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2786050" y="1628800"/>
            <a:ext cx="5493854" cy="2985433"/>
          </a:xfrm>
          <a:prstGeom prst="rect">
            <a:avLst/>
          </a:prstGeom>
        </p:spPr>
        <p:txBody>
          <a:bodyPr wrap="square">
            <a:spAutoFit/>
          </a:bodyPr>
          <a:lstStyle/>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 ـ الناظم:</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يُصنع من المعدن أو البلاستيك أو غيرهما، وفي طرفه سلكٌ مُعَيّنُ الشكل</a:t>
            </a:r>
            <a:r>
              <a:rPr lang="ar-S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ar-EG"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EG"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ar-SA" sz="2800" b="1" cap="all" dirty="0" smtClean="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صغيرتي </a:t>
            </a: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استنتجي فائدته</a:t>
            </a:r>
            <a:r>
              <a:rPr lang="ar-SA" sz="32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EG" sz="3200" b="1" cap="all" dirty="0" smtClean="0">
                <a:ln w="9000" cmpd="sng">
                  <a:solidFill>
                    <a:srgbClr val="00B050"/>
                  </a:solidFill>
                  <a:prstDash val="solid"/>
                </a:ln>
                <a:solidFill>
                  <a:srgbClr val="00B050"/>
                </a:solidFill>
                <a:effectLst>
                  <a:reflection blurRad="12700" stA="28000" endPos="45000" dist="1000" dir="5400000" sy="-100000" algn="bl" rotWithShape="0"/>
                </a:effectLst>
              </a:rPr>
              <a:t>حماية اليد أثناء استخدام الإبره</a:t>
            </a:r>
            <a:endParaRPr lang="en-US" sz="3200" b="1" cap="all" dirty="0">
              <a:ln w="9000" cmpd="sng">
                <a:solidFill>
                  <a:srgbClr val="00B050"/>
                </a:solidFill>
                <a:prstDash val="solid"/>
              </a:ln>
              <a:solidFill>
                <a:srgbClr val="00B050"/>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1357298"/>
            <a:ext cx="2000264" cy="355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10" name="مربع نص 9"/>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7473186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circle(in)">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2428868"/>
            <a:ext cx="9144000" cy="3170099"/>
          </a:xfrm>
          <a:prstGeom prst="rect">
            <a:avLst/>
          </a:prstGeom>
        </p:spPr>
        <p:txBody>
          <a:bodyPr wrap="square">
            <a:spAutoFit/>
          </a:bodyPr>
          <a:lstStyle/>
          <a:p>
            <a:r>
              <a:rPr lang="ar-EG"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في حالة عدم وجود الناظم,اقترحي حلولا جديدة لإدخال الخيط ف الإبرة ؟</a:t>
            </a:r>
          </a:p>
          <a:p>
            <a:r>
              <a:rPr lang="ar-EG"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4000" dirty="0"/>
          </a:p>
        </p:txBody>
      </p:sp>
      <p:pic>
        <p:nvPicPr>
          <p:cNvPr id="7" name="صورة 6" descr="Fakkeri3.ai"/>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57298"/>
            <a:ext cx="2670026" cy="847725"/>
          </a:xfrm>
          <a:prstGeom prst="rect">
            <a:avLst/>
          </a:prstGeom>
          <a:noFill/>
          <a:ln>
            <a:noFill/>
          </a:ln>
        </p:spPr>
      </p:pic>
      <p:sp>
        <p:nvSpPr>
          <p:cNvPr id="8"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9" name="مربع نص 8"/>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نشاط (2)</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18424723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488" y="2077268"/>
            <a:ext cx="5998480" cy="2185214"/>
          </a:xfrm>
          <a:prstGeom prst="rect">
            <a:avLst/>
          </a:prstGeom>
        </p:spPr>
        <p:txBody>
          <a:bodyPr wrap="square">
            <a:spAutoFit/>
          </a:bodyPr>
          <a:lstStyle/>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3 ـ خيوط التطريز:</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تختلف في أنواعها وألوانها حسب استخدامها، ويُختار منها النوع الجيد ذو الألوان الثابتة؛ حتى لا تنصل مع الغسل</a:t>
            </a:r>
            <a:r>
              <a:rPr lang="ar-SA" dirty="0"/>
              <a:t>.</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2357430"/>
            <a:ext cx="2032754" cy="2331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8" name="مربع نص 7"/>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spTree>
    <p:custDataLst>
      <p:tags r:id="rId1"/>
    </p:custDataLst>
    <p:extLst>
      <p:ext uri="{BB962C8B-B14F-4D97-AF65-F5344CB8AC3E}">
        <p14:creationId xmlns:p14="http://schemas.microsoft.com/office/powerpoint/2010/main" val="23338462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51520" y="1142984"/>
            <a:ext cx="8892480" cy="4547079"/>
          </a:xfrm>
          <a:prstGeom prst="rect">
            <a:avLst/>
          </a:prstGeom>
          <a:solidFill>
            <a:schemeClr val="bg1"/>
          </a:solidFill>
          <a:ln>
            <a:solidFill>
              <a:schemeClr val="bg1"/>
            </a:solidFill>
          </a:ln>
        </p:spPr>
        <p:txBody>
          <a:bodyPr wrap="square">
            <a:spAutoFit/>
          </a:bodyPr>
          <a:lstStyle/>
          <a:p>
            <a:pPr algn="justLow">
              <a:lnSpc>
                <a:spcPct val="150000"/>
              </a:lnSpc>
              <a:buFont typeface="Arial" pitchFamily="34" charset="0"/>
              <a:buChar char="•"/>
            </a:pPr>
            <a:r>
              <a:rPr lang="ar-EG" sz="2800" b="1" dirty="0" smtClean="0">
                <a:ln w="10541" cmpd="sng">
                  <a:solidFill>
                    <a:srgbClr val="00B050"/>
                  </a:solidFill>
                  <a:prstDash val="solid"/>
                </a:ln>
                <a:solidFill>
                  <a:srgbClr val="FF0000"/>
                </a:solidFill>
              </a:rPr>
              <a:t>نفذت ندي مفرشا لونه أبيض واستخدمت خيوطا ألوانها غير ثابتة ثم غسلته,ماذا حدث ؟</a:t>
            </a:r>
          </a:p>
          <a:p>
            <a:pPr algn="justLow">
              <a:lnSpc>
                <a:spcPct val="150000"/>
              </a:lnSpc>
            </a:pPr>
            <a:r>
              <a:rPr lang="ar-EG" sz="2800" b="1" dirty="0" smtClean="0">
                <a:ln w="10541" cmpd="sng">
                  <a:solidFill>
                    <a:srgbClr val="00B050"/>
                  </a:solidFill>
                  <a:prstDash val="solid"/>
                </a:ln>
                <a:solidFill>
                  <a:srgbClr val="FF0000"/>
                </a:solidFill>
              </a:rPr>
              <a:t>اقترحي حلا لمنع تلك المشكلة مستعية بالمنظم الآتي:</a:t>
            </a:r>
          </a:p>
          <a:p>
            <a:pPr algn="justLow">
              <a:lnSpc>
                <a:spcPct val="150000"/>
              </a:lnSpc>
            </a:pPr>
            <a:r>
              <a:rPr lang="ar-EG" sz="2800" b="1" dirty="0" smtClean="0">
                <a:ln w="10541" cmpd="sng">
                  <a:solidFill>
                    <a:srgbClr val="00B050"/>
                  </a:solidFill>
                  <a:prstDash val="solid"/>
                </a:ln>
              </a:rPr>
              <a:t>المشكلة:</a:t>
            </a:r>
            <a:r>
              <a:rPr lang="ar-SA" sz="2800" b="1" dirty="0" smtClean="0">
                <a:ln w="10541" cmpd="sng">
                  <a:solidFill>
                    <a:srgbClr val="00B050"/>
                  </a:solidFill>
                  <a:prstDash val="solid"/>
                </a:ln>
              </a:rPr>
              <a:t> </a:t>
            </a:r>
            <a:r>
              <a:rPr lang="ar-SA" sz="2800" b="1" dirty="0" smtClean="0">
                <a:ln w="10541" cmpd="sng">
                  <a:solidFill>
                    <a:srgbClr val="00B050"/>
                  </a:solidFill>
                  <a:prstDash val="solid"/>
                </a:ln>
                <a:solidFill>
                  <a:srgbClr val="3309E5"/>
                </a:solidFill>
              </a:rPr>
              <a:t>تنصل الخيوط أثناء الغسل</a:t>
            </a:r>
          </a:p>
          <a:p>
            <a:pPr algn="justLow">
              <a:lnSpc>
                <a:spcPct val="150000"/>
              </a:lnSpc>
            </a:pPr>
            <a:r>
              <a:rPr lang="ar-EG" sz="2800" b="1" dirty="0" smtClean="0">
                <a:ln w="10541" cmpd="sng">
                  <a:solidFill>
                    <a:srgbClr val="00B050"/>
                  </a:solidFill>
                  <a:prstDash val="solid"/>
                </a:ln>
              </a:rPr>
              <a:t>خطوات </a:t>
            </a:r>
            <a:r>
              <a:rPr lang="ar-EG" sz="2800" b="1" dirty="0" smtClean="0">
                <a:ln w="10541" cmpd="sng">
                  <a:solidFill>
                    <a:srgbClr val="00B050"/>
                  </a:solidFill>
                  <a:prstDash val="solid"/>
                </a:ln>
              </a:rPr>
              <a:t>نحو الحل</a:t>
            </a:r>
            <a:r>
              <a:rPr lang="ar-EG" sz="2800" b="1" dirty="0" smtClean="0">
                <a:ln w="10541" cmpd="sng">
                  <a:solidFill>
                    <a:srgbClr val="00B050"/>
                  </a:solidFill>
                  <a:prstDash val="solid"/>
                </a:ln>
              </a:rPr>
              <a:t>:</a:t>
            </a:r>
            <a:r>
              <a:rPr lang="ar-SA" sz="2800" b="1" dirty="0" smtClean="0">
                <a:ln w="10541" cmpd="sng">
                  <a:solidFill>
                    <a:srgbClr val="00B050"/>
                  </a:solidFill>
                  <a:prstDash val="solid"/>
                </a:ln>
              </a:rPr>
              <a:t> </a:t>
            </a:r>
            <a:r>
              <a:rPr lang="ar-SA" sz="2800" b="1" dirty="0" smtClean="0">
                <a:ln w="10541" cmpd="sng">
                  <a:solidFill>
                    <a:srgbClr val="00B050"/>
                  </a:solidFill>
                  <a:prstDash val="solid"/>
                </a:ln>
                <a:solidFill>
                  <a:srgbClr val="3309E5"/>
                </a:solidFill>
              </a:rPr>
              <a:t>أوفر خيط ذات النوع الجيد واللون الثابت حتى لا تنصل أثناء الغسل</a:t>
            </a:r>
          </a:p>
          <a:p>
            <a:pPr algn="justLow">
              <a:lnSpc>
                <a:spcPct val="150000"/>
              </a:lnSpc>
            </a:pPr>
            <a:r>
              <a:rPr lang="ar-EG" sz="2800" b="1" dirty="0" smtClean="0">
                <a:ln w="10541" cmpd="sng">
                  <a:solidFill>
                    <a:srgbClr val="00B050"/>
                  </a:solidFill>
                  <a:prstDash val="solid"/>
                </a:ln>
              </a:rPr>
              <a:t> الحل</a:t>
            </a:r>
            <a:r>
              <a:rPr lang="ar-SA" sz="2800" b="1" dirty="0" smtClean="0">
                <a:ln w="10541" cmpd="sng">
                  <a:solidFill>
                    <a:srgbClr val="00B050"/>
                  </a:solidFill>
                  <a:prstDash val="solid"/>
                </a:ln>
              </a:rPr>
              <a:t> : </a:t>
            </a:r>
            <a:r>
              <a:rPr lang="ar-SA" sz="2800" b="1" dirty="0" smtClean="0">
                <a:ln w="10541" cmpd="sng">
                  <a:solidFill>
                    <a:srgbClr val="00B050"/>
                  </a:solidFill>
                  <a:prstDash val="solid"/>
                </a:ln>
                <a:solidFill>
                  <a:srgbClr val="3309E5"/>
                </a:solidFill>
              </a:rPr>
              <a:t>أحاول فك الخيط القديم </a:t>
            </a:r>
            <a:r>
              <a:rPr lang="ar-SA" sz="2800" b="1" dirty="0">
                <a:ln w="10541" cmpd="sng">
                  <a:solidFill>
                    <a:srgbClr val="00B050"/>
                  </a:solidFill>
                  <a:prstDash val="solid"/>
                </a:ln>
                <a:solidFill>
                  <a:srgbClr val="3309E5"/>
                </a:solidFill>
              </a:rPr>
              <a:t>ا</a:t>
            </a:r>
            <a:r>
              <a:rPr lang="ar-SA" sz="2800" b="1" dirty="0" smtClean="0">
                <a:ln w="10541" cmpd="sng">
                  <a:solidFill>
                    <a:srgbClr val="00B050"/>
                  </a:solidFill>
                  <a:prstDash val="solid"/>
                </a:ln>
                <a:solidFill>
                  <a:srgbClr val="3309E5"/>
                </a:solidFill>
              </a:rPr>
              <a:t>ستخدام الخيوط الثابتة والنوع الجيد</a:t>
            </a:r>
            <a:endParaRPr lang="en-US" sz="2800" b="1" dirty="0">
              <a:ln w="10541" cmpd="sng">
                <a:solidFill>
                  <a:srgbClr val="00B050"/>
                </a:solidFill>
                <a:prstDash val="solid"/>
              </a:ln>
              <a:solidFill>
                <a:srgbClr val="3309E5"/>
              </a:solidFill>
            </a:endParaRPr>
          </a:p>
        </p:txBody>
      </p:sp>
      <p:sp>
        <p:nvSpPr>
          <p:cNvPr id="5"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1" i="0" u="none" strike="noStrike" kern="1200" cap="none" spc="0" normalizeH="0" baseline="0" noProof="0" dirty="0" smtClean="0">
                <a:ln>
                  <a:noFill/>
                </a:ln>
                <a:solidFill>
                  <a:schemeClr val="tx1"/>
                </a:solidFill>
                <a:effectLst/>
                <a:uLnTx/>
                <a:uFillTx/>
                <a:latin typeface="+mj-lt"/>
                <a:ea typeface="+mj-ea"/>
                <a:cs typeface="+mn-cs"/>
              </a:rPr>
              <a:t>نشاط</a:t>
            </a:r>
            <a:r>
              <a:rPr kumimoji="0" lang="ar-EG" sz="3200" b="1" i="0" u="none" strike="noStrike" kern="1200" cap="none" spc="0" normalizeH="0" noProof="0" dirty="0" smtClean="0">
                <a:ln>
                  <a:noFill/>
                </a:ln>
                <a:solidFill>
                  <a:schemeClr val="tx1"/>
                </a:solidFill>
                <a:effectLst/>
                <a:uLnTx/>
                <a:uFillTx/>
                <a:latin typeface="+mj-lt"/>
                <a:ea typeface="+mj-ea"/>
                <a:cs typeface="+mn-cs"/>
              </a:rPr>
              <a:t> (3)</a:t>
            </a:r>
            <a:endParaRPr kumimoji="0" lang="en-US" sz="3200" b="1" i="0" u="none" strike="noStrike" kern="1200" cap="none" spc="0" normalizeH="0" baseline="0" noProof="0" dirty="0">
              <a:ln>
                <a:noFill/>
              </a:ln>
              <a:solidFill>
                <a:schemeClr val="tx1"/>
              </a:solidFill>
              <a:effectLst/>
              <a:uLnTx/>
              <a:uFillTx/>
              <a:latin typeface="+mj-lt"/>
              <a:ea typeface="+mj-ea"/>
              <a:cs typeface="+mn-cs"/>
            </a:endParaRPr>
          </a:p>
        </p:txBody>
      </p:sp>
    </p:spTree>
    <p:custDataLst>
      <p:tags r:id="rId1"/>
    </p:custDataLst>
    <p:extLst>
      <p:ext uri="{BB962C8B-B14F-4D97-AF65-F5344CB8AC3E}">
        <p14:creationId xmlns:p14="http://schemas.microsoft.com/office/powerpoint/2010/main" val="32746145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2071670" y="1428736"/>
            <a:ext cx="6624736" cy="4139595"/>
          </a:xfrm>
          <a:prstGeom prst="rect">
            <a:avLst/>
          </a:prstGeom>
          <a:noFill/>
        </p:spPr>
        <p:txBody>
          <a:bodyPr wrap="square" lIns="91440" tIns="45720" rIns="91440" bIns="45720">
            <a:spAutoFit/>
          </a:bodyPr>
          <a:lstStyle/>
          <a:p>
            <a:pPr algn="justLow"/>
            <a:r>
              <a:rPr lang="ar-SA" sz="2800" b="1" cap="all" dirty="0" smtClean="0">
                <a:ln>
                  <a:solidFill>
                    <a:schemeClr val="tx1"/>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أنواعها</a:t>
            </a:r>
            <a:r>
              <a:rPr lang="ar-EG" sz="2800" b="1" cap="all" dirty="0" smtClean="0">
                <a:ln>
                  <a:solidFill>
                    <a:schemeClr val="tx1"/>
                  </a:solidFill>
                </a:ln>
                <a:effectLst>
                  <a:outerShdw blurRad="19685" dist="12700" dir="5400000" algn="tl" rotWithShape="0">
                    <a:schemeClr val="accent1">
                      <a:satMod val="130000"/>
                      <a:alpha val="60000"/>
                    </a:schemeClr>
                  </a:outerShdw>
                  <a:reflection blurRad="10000" stA="55000" endPos="48000" dist="500" dir="5400000" sy="-100000" algn="bl" rotWithShape="0"/>
                </a:effectLst>
              </a:rPr>
              <a:t>: </a:t>
            </a:r>
          </a:p>
          <a:p>
            <a:pPr algn="justLow"/>
            <a:endParaRPr lang="en-US" sz="1100" b="1" cap="all" dirty="0" smtClean="0">
              <a:ln>
                <a:solidFill>
                  <a:schemeClr val="tx1"/>
                </a:solidFill>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800" b="1" cap="all" dirty="0" smtClean="0">
                <a:ln w="9000" cmpd="sng">
                  <a:solidFill>
                    <a:srgbClr val="00B050"/>
                  </a:solidFill>
                  <a:prstDash val="solid"/>
                </a:ln>
                <a:solidFill>
                  <a:srgbClr val="00B050"/>
                </a:solidFill>
                <a:effectLst>
                  <a:reflection blurRad="12700" stA="28000" endPos="45000" dist="1000" dir="5400000" sy="-100000" algn="bl" rotWithShape="0"/>
                </a:effectLst>
              </a:rPr>
              <a:t>خيوط </a:t>
            </a:r>
            <a:r>
              <a:rPr lang="ar-SA" sz="2800" b="1" cap="all" dirty="0">
                <a:ln w="9000" cmpd="sng">
                  <a:solidFill>
                    <a:srgbClr val="00B050"/>
                  </a:solidFill>
                  <a:prstDash val="solid"/>
                </a:ln>
                <a:solidFill>
                  <a:srgbClr val="00B050"/>
                </a:solidFill>
                <a:effectLst>
                  <a:reflection blurRad="12700" stA="28000" endPos="45000" dist="1000" dir="5400000" sy="-100000" algn="bl" rotWithShape="0"/>
                </a:effectLst>
              </a:rPr>
              <a:t>المالونيه:</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خيوط قطنية تتكون من ستِّ فتلات، ويمكن استخدامها منفردة أو مزدوجة.</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800" b="1" cap="all" dirty="0" smtClean="0">
                <a:ln w="9000" cmpd="sng">
                  <a:solidFill>
                    <a:srgbClr val="00B050"/>
                  </a:solidFill>
                  <a:prstDash val="solid"/>
                </a:ln>
                <a:solidFill>
                  <a:srgbClr val="00B050"/>
                </a:solidFill>
                <a:effectLst>
                  <a:reflection blurRad="12700" stA="28000" endPos="45000" dist="1000" dir="5400000" sy="-100000" algn="bl" rotWithShape="0"/>
                </a:effectLst>
              </a:rPr>
              <a:t>خيوط </a:t>
            </a:r>
            <a:r>
              <a:rPr lang="ar-SA" sz="2800" b="1" cap="all" dirty="0">
                <a:ln w="9000" cmpd="sng">
                  <a:solidFill>
                    <a:srgbClr val="00B050"/>
                  </a:solidFill>
                  <a:prstDash val="solid"/>
                </a:ln>
                <a:solidFill>
                  <a:srgbClr val="00B050"/>
                </a:solidFill>
                <a:effectLst>
                  <a:reflection blurRad="12700" stA="28000" endPos="45000" dist="1000" dir="5400000" sy="-100000" algn="bl" rotWithShape="0"/>
                </a:effectLst>
              </a:rPr>
              <a:t>(الكُتن برليه):</a:t>
            </a:r>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خيوط قطنية مبرومة من فتلتين، وتُستخدم كماهي.</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justLow"/>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4 ـ المِقَصُّ:</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justLow"/>
            <a:r>
              <a:rPr lang="ar-SA"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ويُصنع غالباً من المعدن، وله مقاسات متعددة (كبير - وسط - صغير).</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ar-SA"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صِفي مقَصّ الخيوط. </a:t>
            </a:r>
            <a:endParaRPr lang="en-US" sz="2800" b="1" cap="all" dirty="0">
              <a:ln>
                <a:solidFill>
                  <a:srgbClr val="C00000"/>
                </a:solidFi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72" y="1142984"/>
            <a:ext cx="108012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732" y="3143248"/>
            <a:ext cx="1371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عنوان 2"/>
          <p:cNvSpPr txBox="1">
            <a:spLocks/>
          </p:cNvSpPr>
          <p:nvPr/>
        </p:nvSpPr>
        <p:spPr>
          <a:xfrm>
            <a:off x="5970518" y="500042"/>
            <a:ext cx="3173482" cy="571504"/>
          </a:xfrm>
          <a:prstGeom prst="rect">
            <a:avLst/>
          </a:prstGeom>
          <a:solidFill>
            <a:schemeClr val="accent5">
              <a:lumMod val="75000"/>
            </a:schemeClr>
          </a:soli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2800" b="0" i="0" u="none" strike="noStrike" kern="1200" cap="none" spc="0" normalizeH="0" baseline="0" noProof="0" dirty="0" smtClean="0">
                <a:ln>
                  <a:noFill/>
                </a:ln>
                <a:solidFill>
                  <a:schemeClr val="tx1"/>
                </a:solidFill>
                <a:effectLst/>
                <a:uLnTx/>
                <a:uFillTx/>
                <a:latin typeface="+mj-lt"/>
                <a:ea typeface="+mj-ea"/>
                <a:cs typeface="+mn-cs"/>
              </a:rPr>
              <a:t>أدوات وخامات التطريز</a:t>
            </a:r>
            <a:endParaRPr kumimoji="0" lang="en-US" sz="2800" b="0" i="0" u="none" strike="noStrike" kern="1200" cap="none" spc="0" normalizeH="0" baseline="0" noProof="0" dirty="0">
              <a:ln>
                <a:noFill/>
              </a:ln>
              <a:solidFill>
                <a:schemeClr val="tx1"/>
              </a:solidFill>
              <a:effectLst/>
              <a:uLnTx/>
              <a:uFillTx/>
              <a:latin typeface="+mj-lt"/>
              <a:ea typeface="+mj-ea"/>
              <a:cs typeface="+mn-cs"/>
            </a:endParaRPr>
          </a:p>
        </p:txBody>
      </p:sp>
      <p:sp>
        <p:nvSpPr>
          <p:cNvPr id="9" name="مربع نص 8"/>
          <p:cNvSpPr txBox="1"/>
          <p:nvPr/>
        </p:nvSpPr>
        <p:spPr>
          <a:xfrm>
            <a:off x="2285984" y="500042"/>
            <a:ext cx="3600400" cy="523220"/>
          </a:xfrm>
          <a:prstGeom prst="rect">
            <a:avLst/>
          </a:prstGeom>
          <a:noFill/>
        </p:spPr>
        <p:txBody>
          <a:bodyPr wrap="square" rtlCol="1">
            <a:spAutoFit/>
          </a:bodyPr>
          <a:lstStyle/>
          <a:p>
            <a:pPr algn="ctr"/>
            <a:r>
              <a:rPr lang="ar-EG" sz="2800" b="1" cap="all" dirty="0" smtClean="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rPr>
              <a:t>الشرح</a:t>
            </a:r>
            <a:endParaRPr lang="ar-EG" sz="2800" b="1" cap="all" dirty="0">
              <a:ln w="9000" cmpd="sng">
                <a:solidFill>
                  <a:srgbClr val="FF0000"/>
                </a:solidFill>
                <a:prstDash val="solid"/>
              </a:ln>
              <a:solidFill>
                <a:srgbClr val="FF0000"/>
              </a:solidFill>
              <a:effectLst>
                <a:reflection blurRad="12700" stA="28000" endPos="45000" dist="1000" dir="5400000" sy="-100000" algn="bl" rotWithShape="0"/>
              </a:effectLst>
              <a:latin typeface="Traditional Arabic" panose="02020603050405020304" pitchFamily="18" charset="-78"/>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008" y="4786322"/>
            <a:ext cx="14668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4811847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6"/>
                                        </p:tgtEl>
                                        <p:attrNameLst>
                                          <p:attrName>style.visibility</p:attrName>
                                        </p:attrNameLst>
                                      </p:cBhvr>
                                      <p:to>
                                        <p:strVal val="visible"/>
                                      </p:to>
                                    </p:set>
                                    <p:anim calcmode="lin" valueType="num">
                                      <p:cBhvr additive="base">
                                        <p:cTn id="43" dur="500" fill="hold"/>
                                        <p:tgtEl>
                                          <p:spTgt spid="5126"/>
                                        </p:tgtEl>
                                        <p:attrNameLst>
                                          <p:attrName>ppt_x</p:attrName>
                                        </p:attrNameLst>
                                      </p:cBhvr>
                                      <p:tavLst>
                                        <p:tav tm="0">
                                          <p:val>
                                            <p:strVal val="#ppt_x"/>
                                          </p:val>
                                        </p:tav>
                                        <p:tav tm="100000">
                                          <p:val>
                                            <p:strVal val="#ppt_x"/>
                                          </p:val>
                                        </p:tav>
                                      </p:tavLst>
                                    </p:anim>
                                    <p:anim calcmode="lin" valueType="num">
                                      <p:cBhvr additive="base">
                                        <p:cTn id="4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7"/>
                                        </p:tgtEl>
                                        <p:attrNameLst>
                                          <p:attrName>style.visibility</p:attrName>
                                        </p:attrNameLst>
                                      </p:cBhvr>
                                      <p:to>
                                        <p:strVal val="visible"/>
                                      </p:to>
                                    </p:set>
                                    <p:anim calcmode="lin" valueType="num">
                                      <p:cBhvr additive="base">
                                        <p:cTn id="49" dur="500" fill="hold"/>
                                        <p:tgtEl>
                                          <p:spTgt spid="5127"/>
                                        </p:tgtEl>
                                        <p:attrNameLst>
                                          <p:attrName>ppt_x</p:attrName>
                                        </p:attrNameLst>
                                      </p:cBhvr>
                                      <p:tavLst>
                                        <p:tav tm="0">
                                          <p:val>
                                            <p:strVal val="#ppt_x"/>
                                          </p:val>
                                        </p:tav>
                                        <p:tav tm="100000">
                                          <p:val>
                                            <p:strVal val="#ppt_x"/>
                                          </p:val>
                                        </p:tav>
                                      </p:tavLst>
                                    </p:anim>
                                    <p:anim calcmode="lin" valueType="num">
                                      <p:cBhvr additive="base">
                                        <p:cTn id="50"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ppt_x"/>
                                          </p:val>
                                        </p:tav>
                                        <p:tav tm="100000">
                                          <p:val>
                                            <p:strVal val="#ppt_x"/>
                                          </p:val>
                                        </p:tav>
                                      </p:tavLst>
                                    </p:anim>
                                    <p:anim calcmode="lin" valueType="num">
                                      <p:cBhvr additive="base">
                                        <p:cTn id="6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ppt_x"/>
                                          </p:val>
                                        </p:tav>
                                        <p:tav tm="100000">
                                          <p:val>
                                            <p:strVal val="#ppt_x"/>
                                          </p:val>
                                        </p:tav>
                                      </p:tavLst>
                                    </p:anim>
                                    <p:anim calcmode="lin" valueType="num">
                                      <p:cBhvr additive="base">
                                        <p:cTn id="6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TotalTime>
  <Words>1075</Words>
  <Application>Microsoft Office PowerPoint</Application>
  <PresentationFormat>عرض على الشاشة (3:4)‏</PresentationFormat>
  <Paragraphs>177</Paragraphs>
  <Slides>31</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31</vt:i4>
      </vt:variant>
    </vt:vector>
  </HeadingPairs>
  <TitlesOfParts>
    <vt:vector size="36" baseType="lpstr">
      <vt:lpstr>Arial</vt:lpstr>
      <vt:lpstr>Calibri</vt:lpstr>
      <vt:lpstr>Traditional Arabic</vt:lpstr>
      <vt:lpstr>Wingdings</vt:lpstr>
      <vt:lpstr>تصميم مخصص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112</cp:revision>
  <dcterms:created xsi:type="dcterms:W3CDTF">2015-03-17T18:44:23Z</dcterms:created>
  <dcterms:modified xsi:type="dcterms:W3CDTF">2019-08-08T20:54:51Z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