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57" r:id="rId10"/>
    <p:sldId id="258" r:id="rId11"/>
    <p:sldId id="267" r:id="rId12"/>
    <p:sldId id="259" r:id="rId13"/>
    <p:sldId id="265" r:id="rId14"/>
    <p:sldId id="268" r:id="rId15"/>
    <p:sldId id="277" r:id="rId16"/>
    <p:sldId id="263" r:id="rId17"/>
    <p:sldId id="264" r:id="rId18"/>
    <p:sldId id="266" r:id="rId19"/>
    <p:sldId id="274" r:id="rId20"/>
    <p:sldId id="269" r:id="rId21"/>
    <p:sldId id="270" r:id="rId22"/>
    <p:sldId id="271" r:id="rId23"/>
    <p:sldId id="272" r:id="rId24"/>
    <p:sldId id="273" r:id="rId25"/>
    <p:sldId id="275" r:id="rId26"/>
    <p:sldId id="276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9" r:id="rId36"/>
    <p:sldId id="286" r:id="rId37"/>
    <p:sldId id="287" r:id="rId38"/>
    <p:sldId id="288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66"/>
    <a:srgbClr val="663300"/>
    <a:srgbClr val="0000FF"/>
    <a:srgbClr val="003399"/>
    <a:srgbClr val="006600"/>
    <a:srgbClr val="003300"/>
    <a:srgbClr val="CC0066"/>
    <a:srgbClr val="6600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presProps" Target="pres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9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8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5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1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8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0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9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73378-1CF3-461A-8C25-86AC85FCBDC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84FE-42A2-4EC0-A8EA-8BC3321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5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084" y="1724979"/>
            <a:ext cx="38699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600" b="1" dirty="0">
                <a:solidFill>
                  <a:srgbClr val="000099"/>
                </a:solidFill>
              </a:rPr>
              <a:t>الوحدة الأولي</a:t>
            </a:r>
            <a:endParaRPr lang="en-US" sz="66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1849" y="3270838"/>
            <a:ext cx="44133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600" b="1" dirty="0">
                <a:solidFill>
                  <a:srgbClr val="0000FF"/>
                </a:solidFill>
              </a:rPr>
              <a:t>نص الاستماع :</a:t>
            </a:r>
          </a:p>
          <a:p>
            <a:pPr algn="ctr" rtl="1"/>
            <a:r>
              <a:rPr lang="ar-SA" sz="6600" b="1" dirty="0">
                <a:solidFill>
                  <a:srgbClr val="0000FF"/>
                </a:solidFill>
              </a:rPr>
              <a:t> ناقلة الأمراض</a:t>
            </a:r>
            <a:endParaRPr lang="en-US" sz="6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836" y="0"/>
            <a:ext cx="119811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انطلق الجد مشعل صباحا, مع حفيديه فواز ونورة, الي احدي الضواحي المجاورة, لقضاء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يوم جميل, بعيدا عن أجواء المدن. كان السفر بالسيارة تجربة جديدة لفواز ونورة, لذلك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حرص الجد علي أن تكون مريحة ومبهجة لهما, وأن تترك أثرا طيبا في ذاكرتهما.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وبعد مسيرة ساعة متواصلة, شعر الجد بحاجة حفيديه الي الراحة, فقرر أن يوقف السيارة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قليلا علي جانب الطريق. وأمام الحقول الممتدة علي جانبي الطريق, وقف الجد مع حفيديه,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ليملأ كل منهم صدره بالهواء النقي.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1" y="3040052"/>
            <a:ext cx="5084471" cy="371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18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7047" y="1043187"/>
            <a:ext cx="7401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6- أجعل المبتدأ مفردا في الجمل الآتية وأغير ما يلزم :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87255" y="2521537"/>
          <a:ext cx="8201178" cy="13550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33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3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04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002060"/>
                          </a:solidFill>
                        </a:rPr>
                        <a:t>الأراضي قاحلة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002060"/>
                          </a:solidFill>
                        </a:rPr>
                        <a:t>النجوم لامعة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002060"/>
                          </a:solidFill>
                        </a:rPr>
                        <a:t>الأشجار مورقة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3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107" y="2292440"/>
            <a:ext cx="102194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7- أجعل المبتدأ جمعا في كل جملة من العبارة الآتية وأغير ما يلزم :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الجبل مرتفع, والسهل منبسط, والنهر ممتد, والتل معشب, والسحابة ممطرة.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.......................................................................................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561" y="1600880"/>
            <a:ext cx="9671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</a:rPr>
              <a:t>8- أختار من الصفات الآتية ما أملأ به الفراغ في الفقرة اللاحقة,</a:t>
            </a:r>
          </a:p>
          <a:p>
            <a:pPr algn="ctr" rtl="1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</a:rPr>
              <a:t>ثم أبرر عدم صحة كونها خبرا للمبتدأ المذكور :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6776" y="3145025"/>
            <a:ext cx="5181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الغزيرة – الكثيفة – العطشي – القوية.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0865" y="4296469"/>
            <a:ext cx="86581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الرياح ........... عاصفة, والسحب ........... متراكمة, والأمطار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.......... متوقعة والأرض ........... مستعدة لاستقبالها.</a:t>
            </a:r>
            <a:endParaRPr lang="en-US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6082" y="1395024"/>
            <a:ext cx="6434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9- أعبر عن المعاني الآتية بجملة اسمية :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5110" y="2759081"/>
            <a:ext cx="52277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CC"/>
                </a:solidFill>
              </a:rPr>
              <a:t>اشتداد الحر .........................</a:t>
            </a:r>
          </a:p>
          <a:p>
            <a:pPr algn="ctr" rtl="1"/>
            <a:r>
              <a:rPr lang="ar-SA" sz="3600" b="1" dirty="0">
                <a:solidFill>
                  <a:srgbClr val="0033CC"/>
                </a:solidFill>
              </a:rPr>
              <a:t>صفاء السماء .......................</a:t>
            </a:r>
          </a:p>
          <a:p>
            <a:pPr algn="ctr" rtl="1"/>
            <a:r>
              <a:rPr lang="ar-SA" sz="3600" b="1" dirty="0">
                <a:solidFill>
                  <a:srgbClr val="0033CC"/>
                </a:solidFill>
              </a:rPr>
              <a:t>عذوبة الماء ........................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9867" y="345084"/>
            <a:ext cx="144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accent1">
                    <a:lumMod val="50000"/>
                  </a:schemeClr>
                </a:solidFill>
              </a:rPr>
              <a:t>أعرب :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7187" y="3728299"/>
            <a:ext cx="84241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أ . نموذج اعراب :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الأمطار غزيرة.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الأمطار: 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مبتدأ</a:t>
            </a:r>
            <a:r>
              <a:rPr lang="ar-SA" sz="3200" b="1" dirty="0">
                <a:solidFill>
                  <a:srgbClr val="002060"/>
                </a:solidFill>
              </a:rPr>
              <a:t> </a:t>
            </a:r>
            <a:r>
              <a:rPr lang="ar-SA" sz="3200" b="1" dirty="0">
                <a:solidFill>
                  <a:srgbClr val="CC0066"/>
                </a:solidFill>
              </a:rPr>
              <a:t>مرفوع</a:t>
            </a:r>
            <a:r>
              <a:rPr lang="ar-SA" sz="3200" b="1" dirty="0">
                <a:solidFill>
                  <a:srgbClr val="002060"/>
                </a:solidFill>
              </a:rPr>
              <a:t> وعلامة رفعه </a:t>
            </a:r>
            <a:r>
              <a:rPr lang="ar-SA" sz="3200" b="1" dirty="0">
                <a:solidFill>
                  <a:srgbClr val="7030A0"/>
                </a:solidFill>
              </a:rPr>
              <a:t>الضمة</a:t>
            </a:r>
            <a:r>
              <a:rPr lang="ar-SA" sz="3200" b="1" dirty="0">
                <a:solidFill>
                  <a:srgbClr val="002060"/>
                </a:solidFill>
              </a:rPr>
              <a:t> الظاهرة علي اخره.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غزيرة: خبر مرفوع وعلامة رفعه الضمة الظاهرة علي اخره.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DDB4"/>
              </a:clrFrom>
              <a:clrTo>
                <a:srgbClr val="FEDD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1569" y="211496"/>
            <a:ext cx="1285875" cy="1247775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502274" y="716204"/>
            <a:ext cx="3618964" cy="375516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70C0"/>
                </a:solidFill>
              </a:rPr>
              <a:t>( مصطلحات الاعراب )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مبتدأ 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(الموقع الاعرابي )</a:t>
            </a:r>
          </a:p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مرفوع </a:t>
            </a:r>
          </a:p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( الحالة الاعرابية )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الضمة 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( العلامة الاعرابية )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7736" y="1004552"/>
            <a:ext cx="392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ب . أشارك في الاعراب :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5591" y="2052984"/>
            <a:ext cx="77684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العامل : مبتدأ ....... وعلامة رفعه ........</a:t>
            </a:r>
          </a:p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نشيط : ........ مرفوع ........ الضمة الظاهرة علي اخره.</a:t>
            </a:r>
            <a:endParaRPr lang="en-US" sz="3200" b="1" dirty="0">
              <a:solidFill>
                <a:srgbClr val="9933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1245" y="4095482"/>
            <a:ext cx="5091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جـ . أعرب الجملة الآتية اعرابا تاما :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 البيئة ثروة .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............................</a:t>
            </a:r>
            <a:endParaRPr lang="en-US" sz="32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980952" y="938403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أتعلم وأتسلي :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302" y="878365"/>
            <a:ext cx="1009650" cy="7048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73245" y="938503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صندوق الكلمات 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080" y="1784921"/>
            <a:ext cx="1086547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يقسم الفصل مجموعتين :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المجموعة (أ) تكتب أسماء معرفة ب (ال) أو أسماء أشخاص, في بطاقات صغيرة,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ثم توضع في صندوق.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المجموعة الثانية (ب) تكتب كلمات بدون (ال) وتكون أوصافا مثل: (نظيف) أو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(مرتبة) في بطاقات صغيرة وتوضع في صندوق اخر.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يخرج طالبان / طالبتان من كل مجموعة ويسحب كل منهما عشوائيا بطاقة من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الصندوق ثم يقرأ أولا الطالب الذي يمثل المجموعة (أ), ويكمل الجملة الطالب 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الذي يمثل المجموعة (ب).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الطالبان الفائزان هما من تكونت لهما جملة مفيدة, وكان ضبطهما للجملة صحيحا.</a:t>
            </a:r>
            <a:endParaRPr lang="en-US" sz="32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5505" y="964939"/>
            <a:ext cx="275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الواجب المنزلي 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055" y="964939"/>
            <a:ext cx="552450" cy="67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1313" y="1954056"/>
            <a:ext cx="9472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1- أضع خبرا مناسبا مكان النقط , وأضبط اخر المبتدأ والخبر بالشكل, </a:t>
            </a:r>
          </a:p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وأنطقها نطقا سليما.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5554" y="3374060"/>
            <a:ext cx="39052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الزهرة ........................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الفاكهة ......................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التمر .......................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الأغصان 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4685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538" y="951203"/>
            <a:ext cx="927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2- أصل كل مبتدأ بالخبر المناسب المتمم له, لأكون جملة اسمية,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ثم أكتب الجملة الاسمية كاملة في المكان الخالي وأنطقها نطقا سليما :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8718997" y="2511380"/>
            <a:ext cx="2350726" cy="372199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السماء</a:t>
            </a:r>
          </a:p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الأمواج</a:t>
            </a:r>
          </a:p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الرائحة</a:t>
            </a:r>
          </a:p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العصافير</a:t>
            </a:r>
          </a:p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الورود</a:t>
            </a:r>
            <a:endParaRPr lang="en-US" sz="3200" b="1" dirty="0">
              <a:solidFill>
                <a:srgbClr val="993366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924282" y="2511380"/>
            <a:ext cx="2240924" cy="3721993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مغردة</a:t>
            </a:r>
          </a:p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زرقاء</a:t>
            </a:r>
          </a:p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جميلة</a:t>
            </a:r>
          </a:p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عالية</a:t>
            </a:r>
          </a:p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زكية</a:t>
            </a:r>
            <a:endParaRPr lang="en-US" sz="3200" b="1" dirty="0">
              <a:solidFill>
                <a:srgbClr val="993366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094704" y="2575774"/>
            <a:ext cx="4127348" cy="359320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..............................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............................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............................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..........................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274" y="1390763"/>
            <a:ext cx="38699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600" b="1" dirty="0">
                <a:solidFill>
                  <a:schemeClr val="accent4">
                    <a:lumMod val="50000"/>
                  </a:schemeClr>
                </a:solidFill>
              </a:rPr>
              <a:t>الوحدة الأولي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3603" y="3218925"/>
            <a:ext cx="75168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50000"/>
                  </a:schemeClr>
                </a:solidFill>
              </a:rPr>
              <a:t>الحروف المرتكزة علي السطر</a:t>
            </a:r>
          </a:p>
          <a:p>
            <a:pPr algn="ctr" rtl="1"/>
            <a:r>
              <a:rPr lang="ar-SA" sz="6000" b="1" dirty="0">
                <a:solidFill>
                  <a:schemeClr val="accent2">
                    <a:lumMod val="50000"/>
                  </a:schemeClr>
                </a:solidFill>
              </a:rPr>
              <a:t> ( ب, د, ط, ف )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7780" y="260883"/>
            <a:ext cx="12309780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وأثناء ذلك أرسلت نورة بصرها في أنحاء الطريق قائلة : ما أجمل منظر هذه الحقول!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فالتفت اليها فواز مؤيدا وقال : حقا الخضرة مبهجة للنفس, ومريحة للعين, ولكننا لا نري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 ذلك عادة في المدينة. رد الجد بايماءءة يملؤها الرضا: منظر الحقول مدهش حقا, ولكن 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دهشتكم ستكون أكبر عندما تكتشفون عظمة خلق الله للنبات, وأثرها في حياة الانسان 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والحيوان أيضا. حينها ظهرت علي ملامح الطفلين رغبة شديدة في الاستزادة, فقالا بصوت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واحد: حدثنا عن ذلك يا جدي, حدثنا عن ذلك يا جدي. تبسم الجد مقتربا من حفيديه,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وضمهما اليه قائلا: حسنا, ولكن علينا مواصلة المسير. وأثناء قيادته السيارة قال : ان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للنباتات فوائد عديدة, فالنباتات غذاء للانسان والحيوان, لاحتوائها علي الفيتامينات والأملاح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والدهون والالياف, كما يحتوي بعضها علي البروتين, وهي تشكل مصدر رزق للمزارعين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الذين يمتهنون الزراعة. فواز: صحيح ولقد قرأت أيضا أن النباتات مصدر رئيس للأدوية 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والعطور والزيوت والأنسجة, وهي المصدر المتجدد للأكسجين علي كوكب الأرض, بفضل ما 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منحها الله سبحانه وتعالي من قدرة علي تحويل غاز ثاني أكسيد الكربون 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الي غاز الأكسجين الذي يتنفسه الانسان والحيوان.</a:t>
            </a:r>
          </a:p>
        </p:txBody>
      </p:sp>
    </p:spTree>
    <p:extLst>
      <p:ext uri="{BB962C8B-B14F-4D97-AF65-F5344CB8AC3E}">
        <p14:creationId xmlns:p14="http://schemas.microsoft.com/office/powerpoint/2010/main" val="30267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66796" y="352304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تمهيد 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756" y="0"/>
            <a:ext cx="6734175" cy="2371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6" t="2723" r="1131" b="3446"/>
          <a:stretch/>
        </p:blipFill>
        <p:spPr>
          <a:xfrm>
            <a:off x="5907109" y="2371725"/>
            <a:ext cx="6284891" cy="2511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7" t="6590" r="-594" b="-1"/>
          <a:stretch/>
        </p:blipFill>
        <p:spPr>
          <a:xfrm>
            <a:off x="115909" y="3627415"/>
            <a:ext cx="6452316" cy="28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3226" y="400092"/>
            <a:ext cx="9137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أولا : أتأمل اللوحات السابقة وأجيب عن الآتي شفهيا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2402" y="2496745"/>
            <a:ext cx="69653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</a:rPr>
              <a:t>1- ما الذي أراه في اللوحات ؟</a:t>
            </a:r>
          </a:p>
          <a:p>
            <a:pPr algn="ctr" rtl="1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</a:rPr>
              <a:t>2- ما الشعور الذي تبعثه في النفس ؟</a:t>
            </a:r>
          </a:p>
        </p:txBody>
      </p:sp>
    </p:spTree>
    <p:extLst>
      <p:ext uri="{BB962C8B-B14F-4D97-AF65-F5344CB8AC3E}">
        <p14:creationId xmlns:p14="http://schemas.microsoft.com/office/powerpoint/2010/main" val="37448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7770" y="600037"/>
            <a:ext cx="8440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ثانيا : أمامي مجموعة من العبارات التي قيلت في الخط العربي.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5437" y="1835858"/>
            <a:ext cx="87837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1- أقرؤها وأحدد أجملها من وجهة نظري.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2- أحفظ العبارة التي أعجبتني وأجعلها شعاري في تحسين خطي.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«عليكم بحسن الخط, فانه من مفاتيح الرزق»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«حسن الخط يزيد الحق وضوحا»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«الخط لسان اليد»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«الأقلام ألسنة الأفهام»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تعلم قوام الخط يا ذا التادب           فما الخط الا زينة المتأدب.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0804" y="2553176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endParaRPr lang="en-US" sz="32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2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7833" y="578553"/>
            <a:ext cx="956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ثالثا: أقرأ أسماء أشهر أنواع الخطوط العربية في الجدول الآتي:</a:t>
            </a:r>
            <a:endParaRPr lang="en-US" sz="3600" b="1" dirty="0">
              <a:solidFill>
                <a:srgbClr val="CC0066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97833" y="1454933"/>
          <a:ext cx="8128000" cy="4053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مثاله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نوع الخط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6600"/>
                          </a:solidFill>
                        </a:rPr>
                        <a:t>الكوفي</a:t>
                      </a:r>
                      <a:endParaRPr lang="en-US" sz="3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6600"/>
                          </a:solidFill>
                        </a:rPr>
                        <a:t>النسخ</a:t>
                      </a:r>
                      <a:endParaRPr lang="en-US" sz="3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6600"/>
                          </a:solidFill>
                        </a:rPr>
                        <a:t>الرقعة</a:t>
                      </a:r>
                      <a:endParaRPr lang="en-US" sz="3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6600"/>
                          </a:solidFill>
                        </a:rPr>
                        <a:t>الديواني</a:t>
                      </a:r>
                      <a:endParaRPr lang="en-US" sz="3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6600"/>
                          </a:solidFill>
                        </a:rPr>
                        <a:t>الفارسي</a:t>
                      </a:r>
                      <a:endParaRPr lang="en-US" sz="3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6600"/>
                          </a:solidFill>
                        </a:rPr>
                        <a:t>الثلث</a:t>
                      </a:r>
                      <a:endParaRPr lang="en-US" sz="3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2001" y="2139032"/>
            <a:ext cx="2428875" cy="39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5351" y="2704295"/>
            <a:ext cx="2295525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8713" y="3157955"/>
            <a:ext cx="1828800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8238" y="3854167"/>
            <a:ext cx="1819275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3463" y="4330417"/>
            <a:ext cx="188595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8713" y="4975061"/>
            <a:ext cx="16764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0021" y="723863"/>
            <a:ext cx="8388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الخط الذي ندرسه في المرحلة الابتدائية هو خط النسخ. </a:t>
            </a:r>
          </a:p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أفكر: لم سمي بهذا الاسم؟</a:t>
            </a:r>
            <a:endParaRPr lang="en-US" sz="36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761" y="2488022"/>
            <a:ext cx="96936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333300"/>
                </a:solidFill>
              </a:rPr>
              <a:t>مميزات خط النسخ :</a:t>
            </a:r>
          </a:p>
          <a:p>
            <a:pPr algn="ctr" rtl="1"/>
            <a:r>
              <a:rPr lang="ar-SA" sz="3600" b="1" dirty="0">
                <a:solidFill>
                  <a:srgbClr val="333300"/>
                </a:solidFill>
              </a:rPr>
              <a:t>روعة حروفه وجمال تركيبته.             تساوي أحجام الحروف.</a:t>
            </a:r>
          </a:p>
          <a:p>
            <a:pPr algn="ctr" rtl="1"/>
            <a:r>
              <a:rPr lang="ar-SA" sz="3600" b="1" dirty="0">
                <a:solidFill>
                  <a:srgbClr val="333300"/>
                </a:solidFill>
              </a:rPr>
              <a:t>حروفه غير مطموسة ماعدا ( م. ع. غ) فلها حالات.</a:t>
            </a:r>
          </a:p>
          <a:p>
            <a:pPr algn="ctr" rtl="1"/>
            <a:r>
              <a:rPr lang="ar-SA" sz="3600" b="1" dirty="0">
                <a:solidFill>
                  <a:srgbClr val="333300"/>
                </a:solidFill>
              </a:rPr>
              <a:t>الاهتمام بوضع الحركات.          سهولة قراءة الكلمات والجمل.</a:t>
            </a:r>
            <a:endParaRPr lang="en-US" sz="3600" b="1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589" y="946598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7030A0"/>
                </a:solidFill>
              </a:rPr>
              <a:t>حروف خط النسخ :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6791" y="706746"/>
            <a:ext cx="5829300" cy="1895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2578" y="3489090"/>
            <a:ext cx="845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تنقسم حروف النسخ من حيث كتابتها علي السطر قسمين هما :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3967" y="4587548"/>
            <a:ext cx="10851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1- الحروف المستقرة (المرتكزة) علي السطر وهي ( أ, ب, د, ط, ف, ك, ه)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2- الحروف النازلة عن السطر وهي (ن, ص, ل, ي, ش, ر, و, ق, ج, م,ع, ـهـ)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وهي مجموع حروف الجملة ( نصلي شروق جمعة). </a:t>
            </a:r>
            <a:endParaRPr lang="en-US" sz="32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22609" y="194375"/>
            <a:ext cx="5269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أتبع الارشادات الآتية عند الكتابة :</a:t>
            </a:r>
            <a:endParaRPr lang="en-US" sz="3600" b="1" dirty="0">
              <a:solidFill>
                <a:srgbClr val="CC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6262" y="505855"/>
            <a:ext cx="3838575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8477" y="731422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أجلس معتدلا.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060" y="1348335"/>
            <a:ext cx="3780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أجعل يدي مائلة الي اليمين.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557" y="1997386"/>
            <a:ext cx="4262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أضع يدي بين السبابة والابهام 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مستندا علي الوسطي.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7952" y="3126329"/>
            <a:ext cx="5315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أضع يدي اليسري علي الورقة لتثبيتها.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713" y="3949692"/>
            <a:ext cx="4392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أضع قدمي كلتيهما علي الأرض.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5129" y="4741762"/>
            <a:ext cx="102980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- أبعد الورقة عن عيني مسافة 30 سم, وأجعلها مائلة الي اليسار قليلا.</a:t>
            </a:r>
          </a:p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- أبدأ الكتابة من أسفل الصفحة الي أعلاها.</a:t>
            </a:r>
          </a:p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- أكتب الكلمة دون توقف حتي الانتهاء من أصولها, ثم أضع النقط والحركات.</a:t>
            </a:r>
          </a:p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- أهتم بنظافة الورقة وترتيبها.</a:t>
            </a:r>
            <a:endParaRPr lang="en-US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9462" y="342797"/>
            <a:ext cx="592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رسم الحروف (ب, ت, ث) بخط النسخ </a:t>
            </a:r>
            <a:endParaRPr lang="ar-EG" sz="36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1710" y="250463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2">
                    <a:lumMod val="75000"/>
                  </a:schemeClr>
                </a:solidFill>
              </a:rPr>
              <a:t>ب  ت  ث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282" y="2452390"/>
            <a:ext cx="3495675" cy="2105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8058" y="2315381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</a:rPr>
              <a:t>يميل يمينا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2728" y="2958335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4">
                    <a:lumMod val="50000"/>
                  </a:schemeClr>
                </a:solidFill>
              </a:rPr>
              <a:t>قوس الي الأعلي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6816" y="3504903"/>
            <a:ext cx="2640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4">
                    <a:lumMod val="50000"/>
                  </a:schemeClr>
                </a:solidFill>
              </a:rPr>
              <a:t>مستقر علي السطر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02733" y="517468"/>
            <a:ext cx="6040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70C0"/>
                </a:solidFill>
              </a:rPr>
              <a:t>1- أقرأ وألاحظ كتابة الحروف الملونة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6833" y="1444137"/>
            <a:ext cx="7075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99"/>
                </a:solidFill>
              </a:rPr>
              <a:t>في فصل الر</a:t>
            </a:r>
            <a:r>
              <a:rPr lang="ar-SA" sz="3200" b="1" dirty="0">
                <a:solidFill>
                  <a:srgbClr val="C00000"/>
                </a:solidFill>
              </a:rPr>
              <a:t>ب</a:t>
            </a:r>
            <a:r>
              <a:rPr lang="ar-SA" sz="3200" b="1" dirty="0">
                <a:solidFill>
                  <a:srgbClr val="003399"/>
                </a:solidFill>
              </a:rPr>
              <a:t>يع </a:t>
            </a:r>
            <a:r>
              <a:rPr lang="ar-SA" sz="3200" b="1" dirty="0">
                <a:solidFill>
                  <a:srgbClr val="C00000"/>
                </a:solidFill>
              </a:rPr>
              <a:t>ت</a:t>
            </a:r>
            <a:r>
              <a:rPr lang="ar-SA" sz="3200" b="1" dirty="0">
                <a:solidFill>
                  <a:srgbClr val="003399"/>
                </a:solidFill>
              </a:rPr>
              <a:t>شدو أسرا</a:t>
            </a:r>
            <a:r>
              <a:rPr lang="ar-SA" sz="3200" b="1" dirty="0">
                <a:solidFill>
                  <a:srgbClr val="C00000"/>
                </a:solidFill>
              </a:rPr>
              <a:t>ب</a:t>
            </a:r>
            <a:r>
              <a:rPr lang="ar-SA" sz="3200" b="1" dirty="0">
                <a:solidFill>
                  <a:srgbClr val="003399"/>
                </a:solidFill>
              </a:rPr>
              <a:t> الطيور, وينب</a:t>
            </a:r>
            <a:r>
              <a:rPr lang="ar-SA" sz="3200" b="1" dirty="0">
                <a:solidFill>
                  <a:srgbClr val="C00000"/>
                </a:solidFill>
              </a:rPr>
              <a:t>ت</a:t>
            </a:r>
            <a:r>
              <a:rPr lang="ar-SA" sz="3200" b="1" dirty="0">
                <a:solidFill>
                  <a:srgbClr val="003399"/>
                </a:solidFill>
              </a:rPr>
              <a:t> العش</a:t>
            </a:r>
            <a:r>
              <a:rPr lang="ar-SA" sz="3200" b="1" dirty="0">
                <a:solidFill>
                  <a:srgbClr val="C00000"/>
                </a:solidFill>
              </a:rPr>
              <a:t>ب</a:t>
            </a:r>
            <a:r>
              <a:rPr lang="ar-SA" sz="3200" b="1" dirty="0">
                <a:solidFill>
                  <a:srgbClr val="003399"/>
                </a:solidFill>
              </a:rPr>
              <a:t>.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5803" y="2691943"/>
            <a:ext cx="6883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2- ألاحظ طريقة رسم الحروف تبعا لاتجاه الأسهم: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89" y="3577456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>
                <a:solidFill>
                  <a:srgbClr val="003366"/>
                </a:solidFill>
              </a:rPr>
              <a:t>ألاحظ جزء الحرف الذي يرتكز علي السطر.</a:t>
            </a:r>
            <a:endParaRPr lang="en-US" sz="3600" b="1" dirty="0">
              <a:solidFill>
                <a:srgbClr val="0033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5106" y="4524525"/>
            <a:ext cx="44005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2" grpId="0"/>
      <p:bldP spid="5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9715" y="490861"/>
            <a:ext cx="824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3- أعيد وأرسم الحروف (ب, ت, ث) منفردة ومتصلة:</a:t>
            </a:r>
            <a:endParaRPr lang="ar-S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4285" y="1598151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أعيد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4927" y="1502730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أرسم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7140" y="991163"/>
            <a:ext cx="1343025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1735" y="1187207"/>
            <a:ext cx="1352550" cy="105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77" y="2877404"/>
            <a:ext cx="55245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5155" y="2877404"/>
            <a:ext cx="55435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2343" y="0"/>
            <a:ext cx="122456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99"/>
                </a:solidFill>
              </a:rPr>
              <a:t>الجد: أحسنت يافواز, ولا تنس أن النباتات بأشجارها وغطائها الأخضر تحمي الأرض من </a:t>
            </a:r>
          </a:p>
          <a:p>
            <a:pPr algn="ctr" rtl="1"/>
            <a:r>
              <a:rPr lang="ar-SA" sz="3200" b="1" dirty="0">
                <a:solidFill>
                  <a:srgbClr val="003399"/>
                </a:solidFill>
              </a:rPr>
              <a:t>التصحر, ومن انجراف التربة. نورة: ماذا تعني بالتصحر يا جدي؟ وهل له علاقة بالتسحر,</a:t>
            </a:r>
          </a:p>
          <a:p>
            <a:pPr algn="ctr" rtl="1"/>
            <a:r>
              <a:rPr lang="ar-SA" sz="3200" b="1" dirty="0">
                <a:solidFill>
                  <a:srgbClr val="003399"/>
                </a:solidFill>
              </a:rPr>
              <a:t>في شهر رمضان؟ ضحك الجد وقال: قريبا سنصل الي مكان مناسب, وسنتحدث عن ذلك</a:t>
            </a:r>
          </a:p>
          <a:p>
            <a:pPr algn="ctr" rtl="1"/>
            <a:r>
              <a:rPr lang="ar-SA" sz="3200" b="1" dirty="0">
                <a:solidFill>
                  <a:srgbClr val="003399"/>
                </a:solidFill>
              </a:rPr>
              <a:t>باذن الله. وعند وصولهم الي المكان المحدد, جهزت نورة بعض الفواكه والخضراوات التي </a:t>
            </a:r>
          </a:p>
          <a:p>
            <a:pPr algn="ctr" rtl="1"/>
            <a:r>
              <a:rPr lang="ar-SA" sz="3200" b="1" dirty="0">
                <a:solidFill>
                  <a:srgbClr val="003399"/>
                </a:solidFill>
              </a:rPr>
              <a:t>كانت أمها قد أعدتها لهم, ليتناولوها في رحلتهم, وفي الوقت نفسه تذكرت ما وعدهم به الجد</a:t>
            </a:r>
          </a:p>
          <a:p>
            <a:pPr algn="ctr" rtl="1"/>
            <a:r>
              <a:rPr lang="ar-SA" sz="3200" b="1" dirty="0">
                <a:solidFill>
                  <a:srgbClr val="003399"/>
                </a:solidFill>
              </a:rPr>
              <a:t>فقالت: حدثنا عن التصحر كما وعدت يا جدي.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53" y="3046988"/>
            <a:ext cx="4920349" cy="371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20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231" y="160384"/>
            <a:ext cx="5062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006600"/>
                </a:solidFill>
              </a:rPr>
              <a:t>رسم الفاء بخط النسخ :   </a:t>
            </a:r>
            <a:r>
              <a:rPr lang="ar-SA" sz="6000" b="1" dirty="0">
                <a:solidFill>
                  <a:srgbClr val="CC0066"/>
                </a:solidFill>
              </a:rPr>
              <a:t>ف</a:t>
            </a:r>
            <a:endParaRPr lang="en-US" sz="4000" b="1" dirty="0">
              <a:solidFill>
                <a:srgbClr val="CC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56" y="1713953"/>
            <a:ext cx="2143125" cy="21431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728085" y="1918434"/>
            <a:ext cx="1543399" cy="8206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29682" y="2470828"/>
            <a:ext cx="984764" cy="12469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714072" y="3184735"/>
            <a:ext cx="1000374" cy="83127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6181" y="2963771"/>
            <a:ext cx="1000375" cy="10391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8529" y="1421565"/>
            <a:ext cx="4562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نقطة فوق الرأس غير ملتصقة به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9915" y="2628340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جسم الباء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0056" y="2043565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رأس مفرغ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7986" y="2917416"/>
            <a:ext cx="77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عنق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4154" y="4262981"/>
            <a:ext cx="7579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660066"/>
                </a:solidFill>
              </a:rPr>
              <a:t>في </a:t>
            </a:r>
            <a:r>
              <a:rPr lang="ar-SA" sz="3600" b="1" dirty="0">
                <a:solidFill>
                  <a:srgbClr val="C00000"/>
                </a:solidFill>
              </a:rPr>
              <a:t>ف</a:t>
            </a:r>
            <a:r>
              <a:rPr lang="ar-SA" sz="3600" b="1" dirty="0">
                <a:solidFill>
                  <a:srgbClr val="660066"/>
                </a:solidFill>
              </a:rPr>
              <a:t>صل الصي</a:t>
            </a:r>
            <a:r>
              <a:rPr lang="ar-SA" sz="3600" b="1" dirty="0">
                <a:solidFill>
                  <a:srgbClr val="C00000"/>
                </a:solidFill>
              </a:rPr>
              <a:t>ف</a:t>
            </a:r>
            <a:r>
              <a:rPr lang="ar-SA" sz="3600" b="1" dirty="0">
                <a:solidFill>
                  <a:srgbClr val="660066"/>
                </a:solidFill>
              </a:rPr>
              <a:t> ي</a:t>
            </a:r>
            <a:r>
              <a:rPr lang="ar-SA" sz="3600" b="1" dirty="0">
                <a:solidFill>
                  <a:srgbClr val="C00000"/>
                </a:solidFill>
              </a:rPr>
              <a:t>ف</a:t>
            </a:r>
            <a:r>
              <a:rPr lang="ar-SA" sz="3600" b="1" dirty="0">
                <a:solidFill>
                  <a:srgbClr val="660066"/>
                </a:solidFill>
              </a:rPr>
              <a:t>ضل الأط</a:t>
            </a:r>
            <a:r>
              <a:rPr lang="ar-SA" sz="3600" b="1" dirty="0">
                <a:solidFill>
                  <a:srgbClr val="C00000"/>
                </a:solidFill>
              </a:rPr>
              <a:t>ف</a:t>
            </a:r>
            <a:r>
              <a:rPr lang="ar-SA" sz="3600" b="1" dirty="0">
                <a:solidFill>
                  <a:srgbClr val="660066"/>
                </a:solidFill>
              </a:rPr>
              <a:t>ال الذهاب الي البحر.</a:t>
            </a:r>
            <a:endParaRPr lang="en-US" sz="3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908" y="540913"/>
            <a:ext cx="771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00FF"/>
                </a:solidFill>
              </a:rPr>
              <a:t>2- ألاحظ طريقة رسم الحروف تبعا لاتجاه الأسهم :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629" y="1534635"/>
            <a:ext cx="8108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66"/>
                </a:solidFill>
              </a:rPr>
              <a:t>الفاء من الحروف التي تشبه الباء وترتكز علي السطر</a:t>
            </a:r>
          </a:p>
          <a:p>
            <a:pPr algn="ctr" rtl="1"/>
            <a:r>
              <a:rPr lang="ar-SA" sz="3600" b="1" dirty="0">
                <a:solidFill>
                  <a:srgbClr val="003366"/>
                </a:solidFill>
              </a:rPr>
              <a:t>في ثلثها الأخير.</a:t>
            </a:r>
            <a:endParaRPr lang="en-US" sz="3600" b="1" dirty="0">
              <a:solidFill>
                <a:srgbClr val="0033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94" t="5688" r="194" b="701"/>
          <a:stretch/>
        </p:blipFill>
        <p:spPr>
          <a:xfrm>
            <a:off x="3386608" y="3992450"/>
            <a:ext cx="6629400" cy="1720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8518" y="3346119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فراغ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3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9893" y="463639"/>
            <a:ext cx="596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3- أعيد وأرسم الفاء منفردة ومتصلة :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3359" y="1630325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أعيد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0805" y="1630325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أرسم</a:t>
            </a:r>
            <a:endParaRPr lang="en-US" sz="3600" b="1" dirty="0">
              <a:solidFill>
                <a:srgbClr val="CC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6241" y="1115975"/>
            <a:ext cx="1304925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816" y="2503465"/>
            <a:ext cx="5600700" cy="343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6534" y="1125500"/>
            <a:ext cx="1266825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5216" y="2503465"/>
            <a:ext cx="56007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238" y="223226"/>
            <a:ext cx="7125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</a:rPr>
              <a:t>رسم الحرفين ( د, ذ ) بخط النسخ:         </a:t>
            </a:r>
            <a:r>
              <a:rPr lang="ar-SA" sz="5400" b="1" dirty="0">
                <a:solidFill>
                  <a:srgbClr val="C00000"/>
                </a:solidFill>
              </a:rPr>
              <a:t>د ذ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2707" y="1530220"/>
            <a:ext cx="6181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333300"/>
                </a:solidFill>
              </a:rPr>
              <a:t>1- أقرأ وألاحظ كتابة الحرفين الملونين :</a:t>
            </a:r>
            <a:endParaRPr lang="en-US" sz="3600" b="1" dirty="0">
              <a:solidFill>
                <a:srgbClr val="33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2655" y="2176551"/>
            <a:ext cx="3539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003300"/>
                </a:solidFill>
              </a:rPr>
              <a:t>اجعل غ</a:t>
            </a:r>
            <a:r>
              <a:rPr lang="ar-SA" sz="4000" b="1" dirty="0">
                <a:solidFill>
                  <a:srgbClr val="C00000"/>
                </a:solidFill>
              </a:rPr>
              <a:t>ذ</a:t>
            </a:r>
            <a:r>
              <a:rPr lang="ar-SA" sz="4000" b="1" dirty="0">
                <a:solidFill>
                  <a:srgbClr val="003300"/>
                </a:solidFill>
              </a:rPr>
              <a:t>اءك </a:t>
            </a:r>
            <a:r>
              <a:rPr lang="ar-SA" sz="4000" b="1" dirty="0">
                <a:solidFill>
                  <a:srgbClr val="C00000"/>
                </a:solidFill>
              </a:rPr>
              <a:t>د</a:t>
            </a:r>
            <a:r>
              <a:rPr lang="ar-SA" sz="4000" b="1" dirty="0">
                <a:solidFill>
                  <a:srgbClr val="003300"/>
                </a:solidFill>
              </a:rPr>
              <a:t>واءك.</a:t>
            </a:r>
            <a:endParaRPr lang="en-US" sz="4000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6990" y="3054359"/>
            <a:ext cx="6732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2- ألاحظ طريقة رسم الحرفين تبعا لاتجاه الأسهم:</a:t>
            </a:r>
            <a:endParaRPr lang="en-US" sz="3200" b="1" dirty="0">
              <a:solidFill>
                <a:srgbClr val="CC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134" y="3639134"/>
            <a:ext cx="4981575" cy="112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4133" y="4516942"/>
            <a:ext cx="56957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يمر رسم الدال بخطوتين كما يتضح أدناه :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يميل يمينا  </a:t>
            </a:r>
          </a:p>
          <a:p>
            <a:pPr algn="ctr" rtl="1"/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مستقر علي السطر.   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988" y="5128000"/>
            <a:ext cx="5822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ألاحظ عند الكتابة أن حرفي ( الدال والذال )</a:t>
            </a:r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يستقران علي السطر.</a:t>
            </a:r>
            <a:endParaRPr lang="ar-EG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0C7"/>
              </a:clrFrom>
              <a:clrTo>
                <a:srgbClr val="FEF0C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0065" y="5547993"/>
            <a:ext cx="9239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591" y="309094"/>
            <a:ext cx="812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3- أعيد وأرسم الحرفين ( د, ذ ) منفردين ومتصلين :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0670" y="161943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>
                <a:solidFill>
                  <a:srgbClr val="660066"/>
                </a:solidFill>
              </a:rPr>
              <a:t>أعيد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2850" y="1605146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660066"/>
                </a:solidFill>
              </a:rPr>
              <a:t>أرسم</a:t>
            </a:r>
            <a:endParaRPr lang="en-US" sz="3600" b="1" dirty="0">
              <a:solidFill>
                <a:srgbClr val="66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4535" y="1241827"/>
            <a:ext cx="914400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5090" y="1256114"/>
            <a:ext cx="981075" cy="98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47" y="2537879"/>
            <a:ext cx="5514975" cy="3381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1304" y="2566454"/>
            <a:ext cx="56292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600" y="296214"/>
            <a:ext cx="7542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رسم الحرفين ( ط , ظ ) بخط النسخ:        </a:t>
            </a:r>
            <a:r>
              <a:rPr lang="ar-SA" sz="5400" b="1" dirty="0">
                <a:solidFill>
                  <a:srgbClr val="C00000"/>
                </a:solidFill>
              </a:rPr>
              <a:t>ط ظ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0490" y="2036939"/>
            <a:ext cx="605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00FF"/>
                </a:solidFill>
              </a:rPr>
              <a:t>1- أقرأ وألاحظ كتابة الحرفين الملونين: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955" y="3709115"/>
            <a:ext cx="852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2060"/>
                </a:solidFill>
              </a:rPr>
              <a:t>من العوامل التي أسهمت في </a:t>
            </a:r>
            <a:r>
              <a:rPr lang="ar-SA" sz="3600" b="1" dirty="0">
                <a:solidFill>
                  <a:srgbClr val="C00000"/>
                </a:solidFill>
              </a:rPr>
              <a:t>ظ</a:t>
            </a:r>
            <a:r>
              <a:rPr lang="ar-SA" sz="3600" b="1" dirty="0">
                <a:solidFill>
                  <a:srgbClr val="002060"/>
                </a:solidFill>
              </a:rPr>
              <a:t>اهرة التصحر قلة الأم</a:t>
            </a:r>
            <a:r>
              <a:rPr lang="ar-SA" sz="3600" b="1" dirty="0">
                <a:solidFill>
                  <a:srgbClr val="C00000"/>
                </a:solidFill>
              </a:rPr>
              <a:t>ط</a:t>
            </a:r>
            <a:r>
              <a:rPr lang="ar-SA" sz="3600" b="1" dirty="0">
                <a:solidFill>
                  <a:srgbClr val="002060"/>
                </a:solidFill>
              </a:rPr>
              <a:t>ار.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0C7"/>
              </a:clrFrom>
              <a:clrTo>
                <a:srgbClr val="FEF0C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334" y="2454365"/>
            <a:ext cx="2390775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9831" y="2778215"/>
            <a:ext cx="5457825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3820" y="618186"/>
            <a:ext cx="6883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70C0"/>
                </a:solidFill>
              </a:rPr>
              <a:t>2- ألاحظ طريقة رسم الحروف تبعا لاتجاه الأسهم 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241" y="1463037"/>
            <a:ext cx="355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ألاحظ طريقة رسم الطاء :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241" y="4283030"/>
            <a:ext cx="4270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الحرف (ط) لا ينزل عن السطر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530" y="631651"/>
            <a:ext cx="673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70C0"/>
                </a:solidFill>
              </a:rPr>
              <a:t>3- أعيد وأرسم حرف الطاء منفردا ومتصلا: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3322" y="1891145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2060"/>
                </a:solidFill>
              </a:rPr>
              <a:t>أعيد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9110" y="1852846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2060"/>
                </a:solidFill>
              </a:rPr>
              <a:t>أرسم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6337" y="1537152"/>
            <a:ext cx="11144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9535" y="1518645"/>
            <a:ext cx="1152525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9810" y="2683233"/>
            <a:ext cx="5524500" cy="337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247" y="2630845"/>
            <a:ext cx="54197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732" y="734096"/>
            <a:ext cx="11549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4- أرسم الحروف  الناقصة ( ب / ف / د / ط ) في الجمل الآتية بخط النسخ 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6419" y="2713637"/>
            <a:ext cx="66527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002060"/>
                </a:solidFill>
              </a:rPr>
              <a:t>.......رح الناس لق......وم الصيـ.......</a:t>
            </a:r>
          </a:p>
          <a:p>
            <a:pPr algn="ctr" rtl="1"/>
            <a:r>
              <a:rPr lang="ar-SA" sz="4000" b="1" dirty="0">
                <a:solidFill>
                  <a:srgbClr val="002060"/>
                </a:solidFill>
              </a:rPr>
              <a:t>يذهب الأ.......فال الي الـ......حر</a:t>
            </a:r>
          </a:p>
          <a:p>
            <a:pPr algn="ctr" rtl="1"/>
            <a:r>
              <a:rPr lang="ar-SA" sz="4000" b="1" dirty="0">
                <a:solidFill>
                  <a:srgbClr val="002060"/>
                </a:solidFill>
              </a:rPr>
              <a:t>أعر..... طريق الشاطئ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2" y="629937"/>
            <a:ext cx="1112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800080"/>
                </a:solidFill>
              </a:rPr>
              <a:t>5- تكونت من هذه الحروف ( ب, ت, ث, ف, د, ط) مجموعة من الكلمات:</a:t>
            </a:r>
            <a:endParaRPr lang="en-US" sz="3600" b="1" dirty="0">
              <a:solidFill>
                <a:srgbClr val="800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6763" y="2237702"/>
            <a:ext cx="7880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طب      دب       ثبت      دف        تفتت        بط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6465" y="4414526"/>
            <a:ext cx="788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660066"/>
                </a:solidFill>
              </a:rPr>
              <a:t>- أضع خطا تحت الأسماء منها وخطين تحت الأفعال.</a:t>
            </a:r>
            <a:endParaRPr lang="en-US" sz="3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9996" y="0"/>
            <a:ext cx="1221199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الجد: حسنا. التصحر- يا أبنائي – مشكلة عالمية تعرض كوكب الأرض لتدهور نظامه البيئي,</a:t>
            </a:r>
          </a:p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بسبب نقص الغطاء النباتي, اذ تتحول الأراضي الي ما يشبه الصحراء. ومن العوامل التي</a:t>
            </a:r>
          </a:p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أسهمت في ظاهرة التصحر ارتفاع درجات الحرارة وقلة الأمطار وتراكم الأملاح في التربة</a:t>
            </a:r>
          </a:p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الزراعية, بالاضافة الي زحف الكثبان الرملية بفعل الرياح, وارتفاع منسوب المياه الجوفية.</a:t>
            </a:r>
          </a:p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وكذلك تجريف التربة من أجل بناء المساكن. كل ذلك يؤدي الي تناقص المساحات الزراعية</a:t>
            </a:r>
          </a:p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وتصحر الأراضي.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330" y="2897747"/>
            <a:ext cx="5688544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891" y="296215"/>
            <a:ext cx="7944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6- أكتب الكلمات الآتية بخط جميل, وأبدأ من السطر الأخير: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419" y="899968"/>
            <a:ext cx="9296400" cy="75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8757" y="1939523"/>
            <a:ext cx="941070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407" y="2982913"/>
            <a:ext cx="954405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269" y="3902742"/>
            <a:ext cx="9410700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407" y="4883553"/>
            <a:ext cx="9410700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269" y="5693178"/>
            <a:ext cx="94107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0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618" y="1534808"/>
            <a:ext cx="3538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50000"/>
                  </a:schemeClr>
                </a:solidFill>
              </a:rPr>
              <a:t>الوحدة الأولي</a:t>
            </a:r>
            <a:endParaRPr lang="en-US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406" y="3372504"/>
            <a:ext cx="46185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75000"/>
                  </a:schemeClr>
                </a:solidFill>
              </a:rPr>
              <a:t>النص الشعري</a:t>
            </a:r>
          </a:p>
          <a:p>
            <a:pPr algn="ctr" rtl="1"/>
            <a:r>
              <a:rPr lang="ar-SA" sz="6000" b="1" dirty="0">
                <a:solidFill>
                  <a:schemeClr val="accent2">
                    <a:lumMod val="75000"/>
                  </a:schemeClr>
                </a:solidFill>
              </a:rPr>
              <a:t>لم تألمت الفراشة؟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7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1268" y="301960"/>
            <a:ext cx="657744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كنت دوما أتجول             في هناء مثل بلبل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كنت ألهو في رخاء         حول ورد أو قرنفل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كنت أمتص رحيقا            صافيا عذبا معسل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لم أكن أشعر يوما            بدوار قرب جدول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غير أن الآن اهــا               كل شئ قد تغير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فبدا الماء النقي              شاحب اللون معكر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وكذا الزهر الشذي           لونه السحري أدبر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ورحيق الآس أمسي         طعمه لي مثل حنظل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أنقذوني يا صغار             أبعدوا عني القذارة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وانشروا البستان عطرا      وارفعوا تاج النضارة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واسلكوا درب النظافة       فهي عنوان الحضارة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حققوا روح التاخي        كي يكون العيش أفضل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1"/>
          <a:stretch/>
        </p:blipFill>
        <p:spPr>
          <a:xfrm>
            <a:off x="8715766" y="1147076"/>
            <a:ext cx="2926667" cy="1928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6938" y="390677"/>
            <a:ext cx="29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لم تألمت الفراشة ؟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2184" y="5760678"/>
            <a:ext cx="7600950" cy="1085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0" y="1637357"/>
            <a:ext cx="13239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22981" y="482593"/>
            <a:ext cx="124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أقرأ 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5141" y="2553176"/>
            <a:ext cx="9539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7030A0"/>
                </a:solidFill>
              </a:rPr>
              <a:t>- أقرأ الأبيات مع مجموعتي قراءة معبرة.</a:t>
            </a:r>
          </a:p>
          <a:p>
            <a:pPr algn="ctr" rtl="1"/>
            <a:r>
              <a:rPr lang="ar-SA" sz="4000" b="1" dirty="0">
                <a:solidFill>
                  <a:srgbClr val="7030A0"/>
                </a:solidFill>
              </a:rPr>
              <a:t>- نرشح أحد أعضاء مجموعتنا لالقاء الأبيات أمام الصف.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A296C8"/>
              </a:clrFrom>
              <a:clrTo>
                <a:srgbClr val="A296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4053" y="565074"/>
            <a:ext cx="752475" cy="542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0804" y="2553176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endParaRPr lang="en-US" sz="32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6693" y="302241"/>
            <a:ext cx="1944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أنمي لغتي :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568" y="1213835"/>
            <a:ext cx="5456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00FF"/>
                </a:solidFill>
              </a:rPr>
              <a:t>1- أصل كل كلمة بمعناها فيما يأتي: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A296C8"/>
              </a:clrFrom>
              <a:clrTo>
                <a:srgbClr val="A296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1107" y="337046"/>
            <a:ext cx="714375" cy="59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9579" y="2558941"/>
            <a:ext cx="13420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شاحب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أتجول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النضارة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التاخي</a:t>
            </a:r>
            <a:endParaRPr lang="en-US" sz="3600" b="1" dirty="0">
              <a:solidFill>
                <a:srgbClr val="00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9432" y="2558941"/>
            <a:ext cx="37096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أنتقل من مكان الي اخر.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الحسن والاشراق.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التفاهم والمحبة.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متغير اللون, ذابل.</a:t>
            </a:r>
            <a:endParaRPr lang="en-US" sz="3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9521" y="307642"/>
            <a:ext cx="584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2- أختار الاجابة الصحيحة فيما يأتي 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3161" y="1752463"/>
            <a:ext cx="102146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800080"/>
                </a:solidFill>
              </a:rPr>
              <a:t>- يتميز نبات الحنظل بأنه :</a:t>
            </a:r>
          </a:p>
          <a:p>
            <a:pPr algn="ctr" rtl="1"/>
            <a:r>
              <a:rPr lang="ar-SA" sz="3600" b="1" dirty="0">
                <a:solidFill>
                  <a:srgbClr val="800080"/>
                </a:solidFill>
              </a:rPr>
              <a:t>كثير الحلاوة      شديد المرارة     شديد الملوحة     شديد الحموضة</a:t>
            </a:r>
          </a:p>
          <a:p>
            <a:pPr algn="ctr" rtl="1"/>
            <a:r>
              <a:rPr lang="ar-SA" sz="3600" b="1" dirty="0">
                <a:solidFill>
                  <a:srgbClr val="800080"/>
                </a:solidFill>
              </a:rPr>
              <a:t>- غير أن الآن أها                    كل شئ قد تغير</a:t>
            </a:r>
          </a:p>
          <a:p>
            <a:pPr algn="ctr" rtl="1"/>
            <a:r>
              <a:rPr lang="ar-SA" sz="3600" b="1" dirty="0">
                <a:solidFill>
                  <a:srgbClr val="800080"/>
                </a:solidFill>
              </a:rPr>
              <a:t>كلمة (اها) في البيت تدل علي :</a:t>
            </a:r>
          </a:p>
          <a:p>
            <a:pPr algn="ctr" rtl="1"/>
            <a:r>
              <a:rPr lang="ar-SA" sz="3600" b="1" dirty="0">
                <a:solidFill>
                  <a:srgbClr val="800080"/>
                </a:solidFill>
              </a:rPr>
              <a:t>التألم            الرضا            التعجب             الغضب</a:t>
            </a:r>
          </a:p>
          <a:p>
            <a:pPr algn="ctr" rtl="1"/>
            <a:r>
              <a:rPr lang="ar-SA" sz="3600" b="1" dirty="0">
                <a:solidFill>
                  <a:srgbClr val="800080"/>
                </a:solidFill>
              </a:rPr>
              <a:t>- الكلمة المختلفة هي كلمة :</a:t>
            </a:r>
          </a:p>
          <a:p>
            <a:pPr algn="ctr" rtl="1"/>
            <a:r>
              <a:rPr lang="ar-SA" sz="3600" b="1" dirty="0">
                <a:solidFill>
                  <a:srgbClr val="800080"/>
                </a:solidFill>
              </a:rPr>
              <a:t>صاف          عذب          نقي          معكر</a:t>
            </a:r>
            <a:endParaRPr lang="en-US" sz="36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2554" y="515062"/>
            <a:ext cx="70485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9567" y="477711"/>
            <a:ext cx="2085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C0066"/>
                </a:solidFill>
              </a:rPr>
              <a:t>تفكير ناقد :</a:t>
            </a:r>
            <a:endParaRPr lang="en-US" sz="4000" b="1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942" y="2575774"/>
            <a:ext cx="8087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accent1">
                    <a:lumMod val="50000"/>
                  </a:schemeClr>
                </a:solidFill>
              </a:rPr>
              <a:t>3- أرتب الموارد المائية من الأكبر الي الأصغر :</a:t>
            </a:r>
          </a:p>
          <a:p>
            <a:pPr algn="ctr" rtl="1"/>
            <a:r>
              <a:rPr lang="ar-SA" sz="4000" b="1" dirty="0">
                <a:solidFill>
                  <a:schemeClr val="accent1">
                    <a:lumMod val="50000"/>
                  </a:schemeClr>
                </a:solidFill>
              </a:rPr>
              <a:t>نهر          محيط          جدول         بحر</a:t>
            </a:r>
          </a:p>
        </p:txBody>
      </p:sp>
    </p:spTree>
    <p:extLst>
      <p:ext uri="{BB962C8B-B14F-4D97-AF65-F5344CB8AC3E}">
        <p14:creationId xmlns:p14="http://schemas.microsoft.com/office/powerpoint/2010/main" val="61524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A296C8"/>
              </a:clrFrom>
              <a:clrTo>
                <a:srgbClr val="A296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6250" y="564664"/>
            <a:ext cx="752475" cy="666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59936" y="564664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أفهم وأحلل :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756" y="2356834"/>
            <a:ext cx="104086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- أصف حال الفراشة وهي تتجول بين الأزهار قبل تلوث البيئة </a:t>
            </a:r>
          </a:p>
          <a:p>
            <a:pPr algn="ctr" rtl="1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التي كانت تعيش فيها.</a:t>
            </a:r>
          </a:p>
          <a:p>
            <a:pPr algn="ctr" rtl="1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- ما النصيحة التي ختم بها الشاعر أبياته ؟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256" y="504032"/>
            <a:ext cx="4676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- أستخرج من النص ما يآتي :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34898" y="2006317"/>
          <a:ext cx="8128000" cy="2895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4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9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كلمة بدأت بهمزة قطع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كلمة بدأت بهمزة وصل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ضد كلمة (أقبل)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3200" b="1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جمع كلمة (صغير)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اسم طائر عرف بحسن صوته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4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3988" y="362364"/>
            <a:ext cx="6668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99"/>
                </a:solidFill>
              </a:rPr>
              <a:t>- أربط بين الصورة والاسم الدال عليها فيما يأتي:</a:t>
            </a:r>
          </a:p>
        </p:txBody>
      </p:sp>
      <p:sp>
        <p:nvSpPr>
          <p:cNvPr id="3" name="Rectangle 2"/>
          <p:cNvSpPr/>
          <p:nvPr/>
        </p:nvSpPr>
        <p:spPr>
          <a:xfrm>
            <a:off x="8847787" y="2339563"/>
            <a:ext cx="2280380" cy="9056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زهرة الآس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6701" y="2388152"/>
            <a:ext cx="2341320" cy="9138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زهرة القرنفل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3647" y="2388152"/>
            <a:ext cx="2253802" cy="9138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نبات الحنظل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44" y="3456501"/>
            <a:ext cx="3657600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304" y="3456501"/>
            <a:ext cx="3695700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264" y="3466026"/>
            <a:ext cx="3619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6671"/>
            <a:ext cx="122980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والتصحر يؤثر تأثيرا خطيرا علي الحالة الاقتصادية للدول, بسبب تمدد الصحاري علي 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أراضيها مما يؤدي الي قلة المحاصيل الزراعية, وتزايد أسعارها. كما يفقد العالم سنويا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سبعمائه كيلو متر مربع من الأراضي الزراعية, ليبقي حوالي ثلث الأراضي علي الكرة 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الأرضية معرضا للتصحر. نورة: ولكن يا جدي كيف يمكننا التصدي لهذه المشكلة بعد أن 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عرفنا أسبابها؟ الجد: يمكن التصدي لهذه المشكلة, بالتوسع في استخدام الأحزمة الخضراء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 حول المدن والقري والطرق الخارجية, لصد الرياح عنها, والعناية بتشجير المساحات الخالية 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داخل المناطق السكنية. وكذلك انشاء المخازن المائية في المناطق الصحراوية, وحفر الابار,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لاستخراج المياه الجوفية, والاستفادة منها في زيادة الغطاء النباتي في الصحراء, واستخدام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الوسائل الحديثة في تثبيت الكثبان الرملية, والحرص علي استثمار الأراضي الزراعية بالوسائل السليمة.</a:t>
            </a:r>
          </a:p>
        </p:txBody>
      </p:sp>
    </p:spTree>
    <p:extLst>
      <p:ext uri="{BB962C8B-B14F-4D97-AF65-F5344CB8AC3E}">
        <p14:creationId xmlns:p14="http://schemas.microsoft.com/office/powerpoint/2010/main" val="14332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34585" y="551462"/>
            <a:ext cx="69028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- أبين أوجه الشبه والاختلاف بين الفراشة والنحلة.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.........................................................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2689" y="2441425"/>
            <a:ext cx="7646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- واسلكوا درب النظافة               فهي عنوان الحضارة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383" y="4141143"/>
            <a:ext cx="11902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سبق ديننا الاسلامي كل الأمم في الحث علي النظافة, ويتجلي ذلك في مظاهر عديدة منها :</a:t>
            </a:r>
          </a:p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- أن الوضوء شرط لصحة الصلاة.</a:t>
            </a:r>
          </a:p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- النهي عن القاء القاذورات في طريق الناس وظلهم.</a:t>
            </a:r>
            <a:endParaRPr lang="en-US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885" y="2163651"/>
            <a:ext cx="10585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333300"/>
                </a:solidFill>
              </a:rPr>
              <a:t>- أتعاون مع مجموعتي في ذكر مظاهر أخري تدل علي أن ديننا هو دين النظافة.</a:t>
            </a:r>
          </a:p>
          <a:p>
            <a:pPr algn="ctr" rtl="1"/>
            <a:r>
              <a:rPr lang="ar-SA" sz="3600" b="1" dirty="0">
                <a:solidFill>
                  <a:srgbClr val="333300"/>
                </a:solidFill>
              </a:rPr>
              <a:t>..................................................</a:t>
            </a:r>
          </a:p>
          <a:p>
            <a:pPr algn="ctr" rtl="1"/>
            <a:r>
              <a:rPr lang="ar-SA" sz="3600" b="1" dirty="0">
                <a:solidFill>
                  <a:srgbClr val="333300"/>
                </a:solidFill>
              </a:rPr>
              <a:t>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5288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1282" y="477064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تفكير ناقد :</a:t>
            </a:r>
            <a:endParaRPr lang="en-US" sz="3600" b="1" dirty="0">
              <a:solidFill>
                <a:srgbClr val="CC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213" y="477064"/>
            <a:ext cx="707197" cy="688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550" y="2228046"/>
            <a:ext cx="107869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اعتمد النص علي استخدام حاسة البصر والشم والتذوق, أكتب من النص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جملة تدل علي كل حاسة :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حاسة البصر .....................................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حاسة الشم ........................................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حاسة التذوق 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5010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6250" y="505582"/>
            <a:ext cx="1470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accent4">
                    <a:lumMod val="50000"/>
                  </a:schemeClr>
                </a:solidFill>
              </a:rPr>
              <a:t>أتذوق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950" y="613393"/>
            <a:ext cx="495300" cy="600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7583" y="2189408"/>
            <a:ext cx="97032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أي التعبيرين أجمل ولماذا ؟ ( شاحب اللون ) أو ( متغير اللون ).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....................................................................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لم خصت الفراشة الصغار بالنداء (أنقذوني يا صغار ) ؟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...............................................................</a:t>
            </a:r>
            <a:endParaRPr lang="en-US" sz="3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1429" y="487688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0000FF"/>
                </a:solidFill>
              </a:rPr>
              <a:t>أنشد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1836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04" y="487688"/>
            <a:ext cx="428625" cy="72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836" y="2107793"/>
            <a:ext cx="89643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- بعد فهمي القصيدة وتذوقها أقوم بما يأتي :</a:t>
            </a:r>
          </a:p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1- أقترح مع مجموعتي لحنا جميلا وننشد الأبيات معا.</a:t>
            </a:r>
          </a:p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2- أرشح زميلا ( زميلة ) لي في الصف ونختار بيتين من القصيدة </a:t>
            </a:r>
          </a:p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وننشدهما أمام صفي.</a:t>
            </a:r>
          </a:p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3- أنشد الأبيات كاملة أمام صفي انشادا جميلا.</a:t>
            </a:r>
            <a:endParaRPr lang="en-US" sz="32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580" y="206062"/>
            <a:ext cx="226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أردد وأحفظ : </a:t>
            </a:r>
            <a:endParaRPr lang="en-US" sz="3600" b="1" dirty="0">
              <a:solidFill>
                <a:srgbClr val="CC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400" y="206062"/>
            <a:ext cx="619125" cy="79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5049" y="996637"/>
            <a:ext cx="7596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بعد هذا الانشاد الجميل الذي استمعنا اليه واستمتعنا به, </a:t>
            </a:r>
          </a:p>
          <a:p>
            <a:pPr algn="ctr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استطعت حفظ بعض الأبيات.</a:t>
            </a:r>
          </a:p>
          <a:p>
            <a:pPr algn="ctr"/>
            <a:r>
              <a:rPr lang="ar-SA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أمام مقدار الأبيات التي استطعت حفظها :</a:t>
            </a:r>
            <a:r>
              <a:rPr lang="en-US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r>
              <a:rPr lang="ar-SA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أضع علامة </a:t>
            </a:r>
            <a:endParaRPr lang="ar-EG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521" y="0"/>
          <a:ext cx="4365938" cy="6949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89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بيت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بيتان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3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ثلاثة أبيات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3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أربعة أبيات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خمسة أبيات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3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ستة أبيات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سبعة أبيات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3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ثمانية أبيات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3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تسعة أبيات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3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عشرة أبيات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3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أحد عشر بيتا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4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99"/>
                          </a:solidFill>
                        </a:rPr>
                        <a:t>اثنا عشر بيتا</a:t>
                      </a:r>
                      <a:endParaRPr lang="en-US" sz="3200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9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9278" y="1675034"/>
            <a:ext cx="3538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50000"/>
                  </a:schemeClr>
                </a:solidFill>
              </a:rPr>
              <a:t>الوحدة الأولي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0877" y="3441039"/>
            <a:ext cx="2908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50000"/>
                  </a:schemeClr>
                </a:solidFill>
              </a:rPr>
              <a:t>ابداء الرأي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8632" y="3544333"/>
            <a:ext cx="84385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ما معني ابداء الرأي ؟</a:t>
            </a:r>
          </a:p>
          <a:p>
            <a:pPr algn="ctr" rtl="1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التعبير عن الرأي في موقف أو مشكلة أو أمر من الأمور</a:t>
            </a:r>
          </a:p>
          <a:p>
            <a:pPr algn="ctr" rtl="1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معتمدا علي ما لديه من أفكار ومعتقدات.</a:t>
            </a:r>
            <a:endParaRPr lang="ar-EG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529" y="2511381"/>
            <a:ext cx="4509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C0066"/>
                </a:solidFill>
              </a:rPr>
              <a:t>الدرس الأول : ابداء الرأي</a:t>
            </a:r>
          </a:p>
        </p:txBody>
      </p:sp>
      <p:sp>
        <p:nvSpPr>
          <p:cNvPr id="3" name="Snip Diagonal Corner Rectangle 2"/>
          <p:cNvSpPr/>
          <p:nvPr/>
        </p:nvSpPr>
        <p:spPr>
          <a:xfrm>
            <a:off x="8023539" y="351827"/>
            <a:ext cx="3012023" cy="1129243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rgbClr val="CC0066"/>
                </a:solidFill>
              </a:rPr>
              <a:t>التواصل اللغوي</a:t>
            </a:r>
            <a:endParaRPr lang="en-US" sz="4000" b="1" dirty="0">
              <a:solidFill>
                <a:srgbClr val="CC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853" y="1651001"/>
            <a:ext cx="228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أتواصل شفهيا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  <p:bldP spid="4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1730" y="1430417"/>
            <a:ext cx="7351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- أمور لابد من مراعتها قبل التحدث :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الاستعداد للحديث وترتيب الأفكار.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أن يكون الحديث باللغة الفصحي اليسيرة.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الالتزام بالوقت المحدد للمتحدث.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النظر للجمهور والتفاعل معهم.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توظيف ما تعلمه في الوحدة من معارف وما اكتسبه من رصيد لغوي.</a:t>
            </a:r>
          </a:p>
        </p:txBody>
      </p:sp>
    </p:spTree>
    <p:extLst>
      <p:ext uri="{BB962C8B-B14F-4D97-AF65-F5344CB8AC3E}">
        <p14:creationId xmlns:p14="http://schemas.microsoft.com/office/powerpoint/2010/main" val="18091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99566" y="430514"/>
            <a:ext cx="8217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أولا : أقرأ المواقف الآتية قراءة صامتة وأجيب عن المطلوب.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80" y="1406409"/>
            <a:ext cx="1133355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1- قيام أخي برمي بقايا الطعام علي الأرض, أثناء خروجنا مع أسرتي في نزهة برية.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2- قطع غصن من شجرة مزهرة, من قبل أحد الأطفال.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3- تجمع الطلاب حول الباعة الجوالين لشراء الأطعمة بعد انتهاء اليوم الدراسي.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4- الذهاب الي السوق وشراء العنب وأكله مباشرة.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5- رمي احدي الطالبات قطعة من شطيرتها في فناء المدرسة.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6- تقديم بعض الأسر المشروبات الغازية مع وجبة الافطار.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7- ترك صنبور الماء مفتوحا, أثناء تفريش الاسنان.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8- الاكثار من استخدام المنظفات الكيماوية في تنظيف المنزل.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9648" y="1325920"/>
            <a:ext cx="77724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886" y="1024430"/>
            <a:ext cx="5674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</a:rPr>
              <a:t>الموقف الذي أختار الحديث عنه هو :</a:t>
            </a:r>
          </a:p>
          <a:p>
            <a:pPr algn="ctr" rtl="1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746" y="3366421"/>
            <a:ext cx="113752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أرتب أفكاري وأوظف ما تعلمته من أساليب متنوعة, ورصيد لغوي, وما وعته ذاكرتي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من معارف ومعلومات وأستعد للحديث أمام صفي, ملتزما بالوقت المحدد لي.</a:t>
            </a:r>
            <a:endParaRPr lang="en-US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34" y="513197"/>
            <a:ext cx="11283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ثانيا : أقامت احدي المدارس مسابقة (أفضل لوحة فنية تعبر عن البيئة)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مع كتابة شعار لها, فكانت اللوحتان الموجودتان أمامك من انتاج طلاب هذه المدرسة.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0789" y="4951467"/>
            <a:ext cx="5506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333300"/>
                </a:solidFill>
              </a:rPr>
              <a:t>- أتأمل اللوحتين, من حيث دقة الرسم </a:t>
            </a:r>
          </a:p>
          <a:p>
            <a:pPr algn="ctr" rtl="1"/>
            <a:r>
              <a:rPr lang="ar-SA" sz="3200" b="1" dirty="0">
                <a:solidFill>
                  <a:srgbClr val="333300"/>
                </a:solidFill>
              </a:rPr>
              <a:t>ومناسبة الشعار. ثم أبدي رأي فيهما.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D6EFF7"/>
              </a:clrFrom>
              <a:clrTo>
                <a:srgbClr val="D6EF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4046" y="1883400"/>
            <a:ext cx="2924175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6927" y="1788150"/>
            <a:ext cx="2924175" cy="226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6569" y="4070367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لنحمي بيئتنا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1532" y="4070367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البيئة ثروة</a:t>
            </a:r>
            <a:endParaRPr lang="en-US" sz="36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7169" y="2111132"/>
            <a:ext cx="3538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4">
                    <a:lumMod val="50000"/>
                  </a:schemeClr>
                </a:solidFill>
              </a:rPr>
              <a:t>الوحدة الأولي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4965" y="3975611"/>
            <a:ext cx="4182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rgbClr val="993300"/>
                </a:solidFill>
              </a:rPr>
              <a:t>وصف مشاهدات</a:t>
            </a:r>
            <a:endParaRPr lang="en-US" sz="6000" b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7914" y="3106450"/>
            <a:ext cx="10102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ما معني وصف مشاهدات ؟</a:t>
            </a:r>
          </a:p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هو رسم بالكلمة المعبرة لكل ما تلتقطه الحواس من صور وأصوات.</a:t>
            </a:r>
            <a:endParaRPr lang="ar-EG" sz="36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3799" y="811369"/>
            <a:ext cx="5466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الدرس الثاني : وصف مشاهدات</a:t>
            </a:r>
          </a:p>
        </p:txBody>
      </p:sp>
    </p:spTree>
    <p:extLst>
      <p:ext uri="{BB962C8B-B14F-4D97-AF65-F5344CB8AC3E}">
        <p14:creationId xmlns:p14="http://schemas.microsoft.com/office/powerpoint/2010/main" val="20598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409" y="2100118"/>
            <a:ext cx="8182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أختار أحد الموضوعين الآتيين وأرتب أفكاري وأوظف ما تعلمته من أساليب متنوعة ورصيد لغوي وما وعته</a:t>
            </a:r>
          </a:p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ذاكرتي من معارف ومعلومات وأستعد للحديث أمام</a:t>
            </a:r>
          </a:p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صفي ملتزما بالوقت المحدد لي.</a:t>
            </a:r>
          </a:p>
        </p:txBody>
      </p:sp>
    </p:spTree>
    <p:extLst>
      <p:ext uri="{BB962C8B-B14F-4D97-AF65-F5344CB8AC3E}">
        <p14:creationId xmlns:p14="http://schemas.microsoft.com/office/powerpoint/2010/main" val="10545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7025" y="400455"/>
            <a:ext cx="3042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الموضوع الأول :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603" y="1219373"/>
            <a:ext cx="10208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خرجت في نزهة في فصل الربيع الي حديقة قريبة . أتحدث عما رأيت, وعما </a:t>
            </a:r>
          </a:p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سمعت وشممت. مع ابداء شعوري وأمنياتي.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1603" y="2407623"/>
            <a:ext cx="102739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أستعين باجابات الأسئلة الآتية,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1- متي خرجت في هذه النزهة ؟ والي أين كانت ؟ ومع من خرجت ؟ ولماذا ؟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2- ماذا رأيت ؟ أصف السماء والأشجار والحشرات والأطيار ...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3- ماذا سمعت ؟ خرير الماء – حفيف الشجر – زقزقة العصافير ...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4- ماذا شممت ؟ روائح الأزهار العطرة ...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5- بم أشعر ؟ وماذا أتمني ؟ الفرح والسعادة – تسبيح الخالق –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 ليت الحياة ربيع دائم... 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6183" y="509275"/>
            <a:ext cx="3147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الموضوع الثاني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9667" y="1318680"/>
            <a:ext cx="8989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قضيت يوما من أيام الصيف في نزهة مع أسرتي علي شاطئ البحر.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9667" y="2161033"/>
            <a:ext cx="898996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993366"/>
                </a:solidFill>
              </a:rPr>
              <a:t>أستعين باجابات الأسئلة الآتية في الحديث عن النزهة مدة دقيقتين :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1- كيف كان الجو قي ذلك اليوم .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2- متي خرجت من المنزل؟ ومن كان معي؟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3- كيف ذهبت الي الشاطئ.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4- ماذا أخذت معي ؟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5- ماذا شاهدت في الطريق ؟ وما النشاطات التي قمت بها ؟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6- أصف منظر البحر , وأوضح أثره في نفسي.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7- متي عدت الي المنزل ؟</a:t>
            </a:r>
            <a:endParaRPr lang="en-US" sz="32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906" y="2200329"/>
            <a:ext cx="109664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أستفيد من الكلمات الآتية في بناء حديثي :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1- الاستعداد للرحلة: ملابس السباحة – البحر – الماء – الثلج – الطعام.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2- الأعمال أثناء الرحلة: السيارة – الفراش – المظلة – النار – الكرة – السباحة...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3- ختام الرحلة: حاوية النفايات – الحاجيات – الاستحمام...</a:t>
            </a:r>
            <a:endParaRPr lang="en-US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8570" y="1531187"/>
            <a:ext cx="3538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rgbClr val="002060"/>
                </a:solidFill>
              </a:rPr>
              <a:t>الوحدة الأولي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2374" y="3213379"/>
            <a:ext cx="41809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rgbClr val="0070C0"/>
                </a:solidFill>
              </a:rPr>
              <a:t>كتابة قصه من </a:t>
            </a:r>
          </a:p>
          <a:p>
            <a:pPr algn="ctr" rtl="1"/>
            <a:r>
              <a:rPr lang="ar-SA" sz="6000" b="1" dirty="0">
                <a:solidFill>
                  <a:srgbClr val="0070C0"/>
                </a:solidFill>
              </a:rPr>
              <a:t>مشاهد معروضة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3332" y="3879182"/>
            <a:ext cx="7986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1- أتأمل المشاهد وأقرأ العبارات وأجيب عن الأسئلة.</a:t>
            </a:r>
            <a:endParaRPr lang="ar-EG" sz="36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9258" y="2345501"/>
            <a:ext cx="777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C0066"/>
                </a:solidFill>
              </a:rPr>
              <a:t>الدرس الأول : كتابة قصة من مشاهد معروضة</a:t>
            </a:r>
          </a:p>
        </p:txBody>
      </p:sp>
      <p:sp>
        <p:nvSpPr>
          <p:cNvPr id="3" name="Rectangle 2"/>
          <p:cNvSpPr/>
          <p:nvPr/>
        </p:nvSpPr>
        <p:spPr>
          <a:xfrm>
            <a:off x="7972023" y="734096"/>
            <a:ext cx="3065172" cy="10947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أتواصل كتابيا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67" y="541458"/>
            <a:ext cx="117487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دون استنزافها, كل ذلك يعد من الأساليب الناجعة في الحد من تأثير مشكلة التصحر علي 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البيئة. فواز: لقد جعنا يا جدي, والحمدلله أن هذه القرية لم يصبها التصحر والا ما وجدنا 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ما نأكله. الجد: حقا, الحمدلله حمدا كثيرا علي نعمه التي لا تعد ولا تحصي.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90" y="2611123"/>
            <a:ext cx="5391150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84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8073" y="2120493"/>
            <a:ext cx="3314616" cy="238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CC"/>
                </a:solidFill>
              </a:rPr>
              <a:t>من في الصورة ؟</a:t>
            </a:r>
          </a:p>
          <a:p>
            <a:pPr algn="ctr" rtl="1"/>
            <a:r>
              <a:rPr lang="ar-SA" sz="3600" b="1" dirty="0">
                <a:solidFill>
                  <a:srgbClr val="0033CC"/>
                </a:solidFill>
              </a:rPr>
              <a:t>من أين يخرجان ؟</a:t>
            </a:r>
          </a:p>
          <a:p>
            <a:pPr algn="ctr" rtl="1"/>
            <a:r>
              <a:rPr lang="ar-SA" sz="3600" b="1" dirty="0">
                <a:solidFill>
                  <a:srgbClr val="0033CC"/>
                </a:solidFill>
              </a:rPr>
              <a:t>ماذا يحمل أحمد ؟</a:t>
            </a:r>
          </a:p>
          <a:p>
            <a:pPr algn="ctr" rtl="1"/>
            <a:r>
              <a:rPr lang="ar-SA" sz="3600" b="1" dirty="0">
                <a:solidFill>
                  <a:srgbClr val="0033CC"/>
                </a:solidFill>
              </a:rPr>
              <a:t>ماذا يرتدي أيمن 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4032" y="1828106"/>
            <a:ext cx="2495550" cy="209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5113" y="4211391"/>
            <a:ext cx="441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أحمد وأيمن يخرجان من المنزل.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3065" y="4345897"/>
            <a:ext cx="5006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وصل أحمد وأيمن الي حديقة مزهرة.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3979" y="2093061"/>
            <a:ext cx="536076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ما المكان الذي وصل اليه أحمد وأيمن ؟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أصف المكان 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ما الأشياء التي أراها فيه ؟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هل الذهاب الي المكان مناسب ؟ أعلل.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523" y="1488787"/>
            <a:ext cx="26955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6838" y="4345333"/>
            <a:ext cx="5827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أحمد يراقب الفراش, وأيمن يقطف الأزهار.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6224" y="2212357"/>
            <a:ext cx="42450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993366"/>
                </a:solidFill>
              </a:rPr>
              <a:t>ماذا يفعل أحمد وأيمن ؟</a:t>
            </a:r>
          </a:p>
          <a:p>
            <a:pPr algn="ctr" rtl="1"/>
            <a:r>
              <a:rPr lang="ar-SA" sz="4000" b="1" dirty="0">
                <a:solidFill>
                  <a:srgbClr val="993366"/>
                </a:solidFill>
              </a:rPr>
              <a:t>لماذا يفعلان ذلك ؟</a:t>
            </a:r>
          </a:p>
          <a:p>
            <a:pPr algn="ctr" rtl="1"/>
            <a:r>
              <a:rPr lang="ar-SA" sz="4000" b="1" dirty="0">
                <a:solidFill>
                  <a:srgbClr val="993366"/>
                </a:solidFill>
              </a:rPr>
              <a:t>ماذا يمكن أن يقال لهما ؟</a:t>
            </a:r>
            <a:endParaRPr lang="en-US" sz="4000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2359" y="1311688"/>
            <a:ext cx="3390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892" y="4234898"/>
            <a:ext cx="5561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تغير الجو فأسرع الصغيران الي منزلهما.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3473" y="1680353"/>
            <a:ext cx="38715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ماذا حدث للجو ؟</a:t>
            </a:r>
          </a:p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ماذا فعل أحمد وأيمن ؟</a:t>
            </a:r>
          </a:p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هل تصرفهما حسن ؟</a:t>
            </a:r>
          </a:p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هل استمتعا بالنزهة ؟</a:t>
            </a:r>
            <a:endParaRPr lang="en-US" sz="4000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2334" y="1310723"/>
            <a:ext cx="35909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101" y="1867438"/>
            <a:ext cx="88857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2- أربط بين الاجابات لأكون قصة قصيرة.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خرج أيمن وأحمد من منزلهما.أيمن يرتدي ملابس رياضية زاهية ,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وأحمد يحمل سلة مليئة بالمأكولات الخفيفة, وسارا باتجاه.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...................................................................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..................................................................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188" y="1719217"/>
            <a:ext cx="3538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50000"/>
                  </a:schemeClr>
                </a:solidFill>
              </a:rPr>
              <a:t>الوحدة الأولي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7" y="3691285"/>
            <a:ext cx="6931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75000"/>
                  </a:schemeClr>
                </a:solidFill>
              </a:rPr>
              <a:t>الدرس الثاني: بناء فقرتين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1566" y="1584108"/>
            <a:ext cx="100639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أكتب عن ألم في أضراسي, اشتد علي في احدي الليالي, فاصطحبني</a:t>
            </a:r>
          </a:p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أبي الي الطبيب الذي عالجني, ثم بين لي أهمية الأسنان ونصحني</a:t>
            </a:r>
          </a:p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بالمحافظة عليها مبينا لي طرائق الوقاية.</a:t>
            </a:r>
            <a:endParaRPr lang="ar-EG" sz="36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64342" y="476894"/>
            <a:ext cx="3042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C0066"/>
                </a:solidFill>
              </a:rPr>
              <a:t>الموضوع الأول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6139" y="3567045"/>
            <a:ext cx="43148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440" y="2217757"/>
            <a:ext cx="7835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- أكتب في فقرتين.</a:t>
            </a:r>
          </a:p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- أترك فراغا في بداية الفقرة.</a:t>
            </a:r>
          </a:p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- أضع علامات الترقيم المناسبة في أماكنها.</a:t>
            </a:r>
          </a:p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- أستخدم أدوات الربط المناسبة ( و, أو, ثم, ف).</a:t>
            </a:r>
          </a:p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- أكتب الكلمات كتابة صحيحة.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1545" y="785610"/>
            <a:ext cx="4126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أ . أتقيد بالتعليمات الآتية :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45293" y="495114"/>
            <a:ext cx="3201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ب . أستعين بالآتي 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6679" y="1556407"/>
            <a:ext cx="844013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التوجيهات والملحوظات :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أصف شدة الألم الذي أشعر به.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أعبر عما فعلته للتخفيف من الألم.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أعبر عن حالة أسرتي وما قدمته لي من مساعدة.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أصف عيادة الطبيب واستقباله لي.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أتحدث عن كيفية علاجي.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أذكر توجيهاته لي عن أهمية الأسنان وكيفية المحافظة عليها.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أختم الموضوع بذكر ما فعلته بعد مغادرة الطبيب.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71627" y="533187"/>
            <a:ext cx="164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C0066"/>
                </a:solidFill>
              </a:rPr>
              <a:t>الأسئلة :</a:t>
            </a:r>
            <a:endParaRPr lang="en-US" sz="4000" b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276" y="887130"/>
            <a:ext cx="74473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- متي شعرت بالألم ؟ هل ارتفعت درجة الحرارة ؟ هل تورم الخد ؟</a:t>
            </a:r>
          </a:p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- متي أخذك أبوك الي الطبيب ؟</a:t>
            </a:r>
          </a:p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- كيف وجدتما قاعة الانتظار ؟</a:t>
            </a:r>
          </a:p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- كيف استقبلك الطبيب ؟</a:t>
            </a:r>
          </a:p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- هل أحسست بألم في أثناء خلع الأسنان ؟</a:t>
            </a:r>
          </a:p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ماذا فعلت عند مغادرتك عيادة الطبيب ؟</a:t>
            </a:r>
            <a:endParaRPr lang="en-US" sz="4000" b="1" dirty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7307" y="5539247"/>
            <a:ext cx="841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أقرأ في كتب أو مجلات أو قصص لها علاقة بالموضوع.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85331" y="166747"/>
            <a:ext cx="103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أقرأ : </a:t>
            </a:r>
            <a:endParaRPr lang="ar-SA" sz="2800" b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324" y="751522"/>
            <a:ext cx="11506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أقرأ ( من انطلق ..... الي المدينة) قراءة صامتة مدة خمس دقائق, ثم أجيب عن الاتي: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A296C8"/>
              </a:clrFrom>
              <a:clrTo>
                <a:srgbClr val="A296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4641" y="166747"/>
            <a:ext cx="752475" cy="542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7632" y="1628684"/>
            <a:ext cx="6208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أمام العبارات الاتيه :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x 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أو </a:t>
            </a:r>
            <a:r>
              <a:rPr lang="en-US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r>
              <a:rPr lang="ar-SA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1- أضع علامة 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397" y="2505846"/>
            <a:ext cx="6192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أ. انطلق الجد مع حفيديه الي الضاحية مساء. 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ب. لم يعتد فواز ونورة السفر بالسيارة.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جـ. دهش فواز ونورة لمنظر الحقول الممتدة.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33" y="4214003"/>
            <a:ext cx="49407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33"/>
                </a:solidFill>
              </a:rPr>
              <a:t>اداب القراءة الصامتة:</a:t>
            </a:r>
          </a:p>
          <a:p>
            <a:pPr algn="ctr" rtl="1"/>
            <a:r>
              <a:rPr lang="ar-SA" sz="3200" b="1" dirty="0">
                <a:solidFill>
                  <a:srgbClr val="660033"/>
                </a:solidFill>
              </a:rPr>
              <a:t>النظر بالعينين دون تحريك الشفتين.</a:t>
            </a:r>
          </a:p>
          <a:p>
            <a:pPr algn="ctr" rtl="1"/>
            <a:r>
              <a:rPr lang="ar-SA" sz="3200" b="1" dirty="0">
                <a:solidFill>
                  <a:srgbClr val="660033"/>
                </a:solidFill>
              </a:rPr>
              <a:t>الالتزام بالوقت المحدد.</a:t>
            </a:r>
          </a:p>
          <a:p>
            <a:pPr algn="ctr" rtl="1"/>
            <a:r>
              <a:rPr lang="ar-SA" sz="3200" b="1" dirty="0">
                <a:solidFill>
                  <a:srgbClr val="660033"/>
                </a:solidFill>
              </a:rPr>
              <a:t>الامساك بالقلم للاجابة عن المطلوب.</a:t>
            </a:r>
            <a:endParaRPr lang="en-US" sz="32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8" grpId="0"/>
      <p:bldP spid="9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9444" y="615935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660066"/>
                </a:solidFill>
              </a:rPr>
              <a:t>الموضوع الثاني :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3915" y="2238661"/>
            <a:ext cx="6147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7030A0"/>
                </a:solidFill>
              </a:rPr>
              <a:t>من الحشرات الضارة البعوضة, وقد ورد ذكرها في القران الكريم في الآية السادسة والعشرين من سورة </a:t>
            </a:r>
          </a:p>
          <a:p>
            <a:pPr algn="ctr" rtl="1"/>
            <a:r>
              <a:rPr lang="ar-SA" sz="4000" b="1" dirty="0">
                <a:solidFill>
                  <a:srgbClr val="7030A0"/>
                </a:solidFill>
              </a:rPr>
              <a:t>( البقرة ).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66" r="2765" b="4295"/>
          <a:stretch/>
        </p:blipFill>
        <p:spPr>
          <a:xfrm>
            <a:off x="662458" y="1841680"/>
            <a:ext cx="4630759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22" y="1160856"/>
            <a:ext cx="10846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أكتب في دفتري عن هذه الحشرة في حدود فقرتين مع الاسترشاد بالعناصر الآتية: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481" y="2278097"/>
            <a:ext cx="99277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333300"/>
                </a:solidFill>
              </a:rPr>
              <a:t>- الاستهلال باية قرانية تدل علي أن مخلوقات الله جميعها من أصغرها حتي</a:t>
            </a:r>
          </a:p>
          <a:p>
            <a:pPr algn="ctr" rtl="1"/>
            <a:r>
              <a:rPr lang="ar-SA" sz="3200" b="1" dirty="0">
                <a:solidFill>
                  <a:srgbClr val="333300"/>
                </a:solidFill>
              </a:rPr>
              <a:t>أكبرها هي ايه دالة علي قدرة الله وعظمته وان بدت صغيرة, فقد أودع الله</a:t>
            </a:r>
          </a:p>
          <a:p>
            <a:pPr algn="ctr" rtl="1"/>
            <a:r>
              <a:rPr lang="ar-SA" sz="3200" b="1" dirty="0">
                <a:solidFill>
                  <a:srgbClr val="333300"/>
                </a:solidFill>
              </a:rPr>
              <a:t>فيها من اياته وقدرته ما تعجز عنه العقول.</a:t>
            </a:r>
          </a:p>
          <a:p>
            <a:pPr algn="ctr" rtl="1"/>
            <a:r>
              <a:rPr lang="ar-SA" sz="3200" b="1" dirty="0">
                <a:solidFill>
                  <a:srgbClr val="333300"/>
                </a:solidFill>
              </a:rPr>
              <a:t>- مكونات جسم البعوضة.</a:t>
            </a:r>
          </a:p>
          <a:p>
            <a:pPr algn="ctr" rtl="1"/>
            <a:r>
              <a:rPr lang="ar-SA" sz="3200" b="1" dirty="0">
                <a:solidFill>
                  <a:srgbClr val="333300"/>
                </a:solidFill>
              </a:rPr>
              <a:t> - الأمراض التي تنقلها البعوضة.</a:t>
            </a:r>
          </a:p>
          <a:p>
            <a:pPr algn="ctr" rtl="1"/>
            <a:r>
              <a:rPr lang="ar-SA" sz="3200" b="1" dirty="0">
                <a:solidFill>
                  <a:srgbClr val="333300"/>
                </a:solidFill>
              </a:rPr>
              <a:t>- وسائل مكافحة البعوض.</a:t>
            </a:r>
            <a:endParaRPr lang="en-US" sz="3200" b="1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6889" y="592428"/>
            <a:ext cx="352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CC"/>
                </a:solidFill>
              </a:rPr>
              <a:t>كيف أكتب الموضوع ؟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9079" y="1740404"/>
            <a:ext cx="821731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- أجمع المعلومات المناسبة.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- أنظمها.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- أستفيد من الألفاظ والجمل الواردة في نص (ناقلة الأمراض)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- أكتب في فقرتين.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- أترك فراغا في بداية الفقرة.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- أكتب الكلمات كتابة صحيحة.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- أستخدم أدوات الربط المناسبة (و, أو, ثم, ف).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- أضع علامات الترقيم المناسبة في أماكنها.</a:t>
            </a:r>
          </a:p>
        </p:txBody>
      </p:sp>
    </p:spTree>
    <p:extLst>
      <p:ext uri="{BB962C8B-B14F-4D97-AF65-F5344CB8AC3E}">
        <p14:creationId xmlns:p14="http://schemas.microsoft.com/office/powerpoint/2010/main" val="28339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004" y="721217"/>
            <a:ext cx="558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</a:rPr>
              <a:t>من أين أحصل علي هذه المعلومات ؟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3293" y="2067644"/>
            <a:ext cx="80602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8080"/>
                </a:solidFill>
              </a:rPr>
              <a:t>- من معلم مادة العلوم.</a:t>
            </a:r>
          </a:p>
          <a:p>
            <a:pPr algn="ctr" rtl="1"/>
            <a:r>
              <a:rPr lang="ar-SA" sz="3600" b="1" dirty="0">
                <a:solidFill>
                  <a:srgbClr val="008080"/>
                </a:solidFill>
              </a:rPr>
              <a:t>- من موسوعة تتحدث عن الحشرات.</a:t>
            </a:r>
          </a:p>
          <a:p>
            <a:pPr algn="ctr" rtl="1"/>
            <a:r>
              <a:rPr lang="ar-SA" sz="3600" b="1" dirty="0">
                <a:solidFill>
                  <a:srgbClr val="008080"/>
                </a:solidFill>
              </a:rPr>
              <a:t>- من كتب أو مجلات أو قصص لها علاقة بالموضوع.</a:t>
            </a:r>
          </a:p>
          <a:p>
            <a:pPr algn="ctr" rtl="1"/>
            <a:r>
              <a:rPr lang="ar-SA" sz="3600" b="1" dirty="0">
                <a:solidFill>
                  <a:srgbClr val="008080"/>
                </a:solidFill>
              </a:rPr>
              <a:t>- من البحث في الشبكة العالمية (الانترنت).</a:t>
            </a:r>
          </a:p>
          <a:p>
            <a:pPr algn="ctr" rtl="1"/>
            <a:r>
              <a:rPr lang="ar-SA" sz="3600" b="1" dirty="0">
                <a:solidFill>
                  <a:srgbClr val="008080"/>
                </a:solidFill>
              </a:rPr>
              <a:t>- من طبيب الحي أو المدرسة.</a:t>
            </a:r>
            <a:endParaRPr lang="en-US" sz="36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893" y="1157390"/>
            <a:ext cx="7879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2- لم توقف الجد بالسيارة علي جانب الطريق ؟</a:t>
            </a:r>
          </a:p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............................................................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1836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1516917" y="3913098"/>
            <a:ext cx="8500057" cy="1253407"/>
          </a:xfrm>
          <a:prstGeom prst="snip2DiagRect">
            <a:avLst>
              <a:gd name="adj1" fmla="val 4110"/>
              <a:gd name="adj2" fmla="val 2488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333300"/>
                </a:solidFill>
              </a:rPr>
              <a:t>اجابتي عن الفقرات السابقة تدل علي مستوي قراءاتي ومدي فهمي للنص المقروء.</a:t>
            </a:r>
            <a:endParaRPr lang="en-US" sz="3200" b="1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060620" y="1738647"/>
            <a:ext cx="7160653" cy="2485623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مفاهيم لابد من معرفتها :</a:t>
            </a:r>
          </a:p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الفقرة : </a:t>
            </a:r>
            <a:r>
              <a:rPr lang="ar-SA" sz="3200" b="1" dirty="0">
                <a:solidFill>
                  <a:srgbClr val="003399"/>
                </a:solidFill>
              </a:rPr>
              <a:t>مجموعة من الجمل تشكل جزءا من النص, تحوي فكرة واحدة.</a:t>
            </a:r>
          </a:p>
          <a:p>
            <a:pPr algn="ctr" rtl="1"/>
            <a:r>
              <a:rPr lang="ar-SA" sz="3200" b="1" dirty="0">
                <a:ln w="0"/>
                <a:solidFill>
                  <a:srgbClr val="00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النص: </a:t>
            </a:r>
            <a:r>
              <a:rPr lang="ar-SA" sz="32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مجموع الفقرات التي تكون موضوعا واحدا..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0888" y="117693"/>
            <a:ext cx="79680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أولا : أختار الاجابة الصحيحة فيما يأتي:</a:t>
            </a:r>
          </a:p>
          <a:p>
            <a:pPr algn="ctr" rtl="1"/>
            <a:r>
              <a:rPr lang="ar-SA" sz="4000" b="1" dirty="0"/>
              <a:t>1-المقصود بناقلة الامراض في النص:</a:t>
            </a:r>
          </a:p>
          <a:p>
            <a:pPr algn="ctr" rtl="1"/>
            <a:r>
              <a:rPr lang="ar-SA" sz="3200" b="1" dirty="0"/>
              <a:t>أ- البعوض                          ب – الجراد</a:t>
            </a:r>
          </a:p>
          <a:p>
            <a:pPr algn="ctr" rtl="1"/>
            <a:r>
              <a:rPr lang="ar-SA" sz="3200" b="1" dirty="0"/>
              <a:t>جـ – الذباب                              د – النمل</a:t>
            </a:r>
          </a:p>
          <a:p>
            <a:pPr algn="ctr" rtl="1"/>
            <a:r>
              <a:rPr lang="ar-SA" sz="3200" b="1" dirty="0"/>
              <a:t>2 – مرض تسببه ناقلة الأمراض ولم يذكر في النص :</a:t>
            </a:r>
          </a:p>
          <a:p>
            <a:pPr algn="ctr" rtl="1"/>
            <a:r>
              <a:rPr lang="ar-SA" sz="3200" b="1" dirty="0"/>
              <a:t>أ – السل                            ب – الكوليرا</a:t>
            </a:r>
          </a:p>
          <a:p>
            <a:pPr algn="ctr" rtl="1"/>
            <a:r>
              <a:rPr lang="ar-SA" sz="3200" b="1" dirty="0"/>
              <a:t>جـ - التيفوئيد                   د – النزلة المعوية</a:t>
            </a:r>
          </a:p>
          <a:p>
            <a:pPr algn="ctr" rtl="1"/>
            <a:r>
              <a:rPr lang="ar-SA" sz="3200" b="1" dirty="0"/>
              <a:t>3- عندما تريد الذباب أن تبعد ما التصق بجسمها فانها :</a:t>
            </a:r>
          </a:p>
          <a:p>
            <a:pPr algn="ctr" rtl="1"/>
            <a:r>
              <a:rPr lang="ar-SA" sz="3200" b="1" dirty="0"/>
              <a:t>أ – تطير سريعا               ب – تقع علي الأرض</a:t>
            </a:r>
          </a:p>
          <a:p>
            <a:pPr algn="ctr" rtl="1"/>
            <a:r>
              <a:rPr lang="ar-SA" sz="3200" b="1" dirty="0"/>
              <a:t>جـ - تحك جسمها                د – تحرك جناحيها</a:t>
            </a:r>
          </a:p>
          <a:p>
            <a:pPr algn="ctr" rtl="1"/>
            <a:r>
              <a:rPr lang="ar-SA" sz="3200" b="1" dirty="0"/>
              <a:t>4 – يكون تكاثر الذباب في فصل :</a:t>
            </a:r>
          </a:p>
          <a:p>
            <a:pPr algn="ctr" rtl="1"/>
            <a:r>
              <a:rPr lang="ar-SA" sz="3200" b="1" dirty="0"/>
              <a:t>أ – الصيف                     ب – الخريف</a:t>
            </a:r>
          </a:p>
          <a:p>
            <a:pPr algn="ctr" rtl="1"/>
            <a:r>
              <a:rPr lang="ar-SA" sz="3200" b="1" dirty="0"/>
              <a:t>جـ - الشتاء                      د - الربيع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97031" y="270684"/>
            <a:ext cx="269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أستمع ثم أجيب 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823" y="329214"/>
            <a:ext cx="809625" cy="600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23632" y="3129566"/>
            <a:ext cx="27302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EG" sz="3200" b="1" dirty="0">
                <a:solidFill>
                  <a:schemeClr val="accent2">
                    <a:lumMod val="50000"/>
                  </a:schemeClr>
                </a:solidFill>
              </a:rPr>
              <a:t>اداب الاستماع :</a:t>
            </a:r>
          </a:p>
          <a:p>
            <a:pPr algn="ctr" rtl="1"/>
            <a:r>
              <a:rPr lang="ar-EG" sz="3200" b="1" dirty="0">
                <a:solidFill>
                  <a:schemeClr val="accent2">
                    <a:lumMod val="50000"/>
                  </a:schemeClr>
                </a:solidFill>
              </a:rPr>
              <a:t>الاصغا الجيد.</a:t>
            </a:r>
          </a:p>
          <a:p>
            <a:pPr algn="ctr" rtl="1"/>
            <a:r>
              <a:rPr lang="ar-EG" sz="3200" b="1" dirty="0">
                <a:solidFill>
                  <a:schemeClr val="accent2">
                    <a:lumMod val="50000"/>
                  </a:schemeClr>
                </a:solidFill>
              </a:rPr>
              <a:t>تجنب كثرة الحركة.</a:t>
            </a:r>
          </a:p>
          <a:p>
            <a:pPr algn="ctr" rtl="1"/>
            <a:r>
              <a:rPr lang="ar-EG" sz="3200" b="1" dirty="0">
                <a:solidFill>
                  <a:schemeClr val="accent2">
                    <a:lumMod val="50000"/>
                  </a:schemeClr>
                </a:solidFill>
              </a:rPr>
              <a:t>النظر الي المتحدث.</a:t>
            </a:r>
          </a:p>
          <a:p>
            <a:pPr algn="ctr" rtl="1"/>
            <a:r>
              <a:rPr lang="ar-EG" sz="3200" b="1" dirty="0">
                <a:solidFill>
                  <a:schemeClr val="accent2">
                    <a:lumMod val="50000"/>
                  </a:schemeClr>
                </a:solidFill>
              </a:rPr>
              <a:t>اظهار ملامح الفهم.</a:t>
            </a:r>
          </a:p>
          <a:p>
            <a:pPr algn="ctr" rtl="1"/>
            <a:r>
              <a:rPr lang="ar-EG" sz="3200" b="1" dirty="0">
                <a:solidFill>
                  <a:schemeClr val="accent2">
                    <a:lumMod val="50000"/>
                  </a:schemeClr>
                </a:solidFill>
              </a:rPr>
              <a:t>تجنب المقاطعة.</a:t>
            </a:r>
          </a:p>
        </p:txBody>
      </p:sp>
    </p:spTree>
    <p:extLst>
      <p:ext uri="{BB962C8B-B14F-4D97-AF65-F5344CB8AC3E}">
        <p14:creationId xmlns:p14="http://schemas.microsoft.com/office/powerpoint/2010/main" val="33050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4351" y="745219"/>
            <a:ext cx="6159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أقرأ النص قراءة جهرية مع مراعاة مهاراتها.</a:t>
            </a:r>
            <a:endParaRPr lang="ar-EG" sz="3200" b="1" dirty="0">
              <a:solidFill>
                <a:srgbClr val="00808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300766" y="1996224"/>
            <a:ext cx="4791466" cy="404396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مهارات القراءة الجهرية :</a:t>
            </a:r>
          </a:p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- وضوح الصوت.</a:t>
            </a:r>
          </a:p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- الطلاقة.</a:t>
            </a:r>
          </a:p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- تمثيل المعني.</a:t>
            </a:r>
          </a:p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- سلامة النطق.</a:t>
            </a:r>
          </a:p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- صحة الضبط.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6693" y="302241"/>
            <a:ext cx="1944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660066"/>
                </a:solidFill>
              </a:rPr>
              <a:t>أنمي لغتي :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1738" y="1213835"/>
            <a:ext cx="10392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800080"/>
                </a:solidFill>
              </a:rPr>
              <a:t>1- أتنبه للكلمات الملونة ثم أختار من المعاني المقابلة لها ما يرادفها:</a:t>
            </a:r>
            <a:endParaRPr lang="en-US" sz="3600" b="1" dirty="0">
              <a:solidFill>
                <a:srgbClr val="80008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A296C8"/>
              </a:clrFrom>
              <a:clrTo>
                <a:srgbClr val="A296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1107" y="337046"/>
            <a:ext cx="714375" cy="59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874" y="3039413"/>
            <a:ext cx="105673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33"/>
                </a:solidFill>
              </a:rPr>
              <a:t>- استثمار الأراضي الزراعية دون استنزافها.                - المواجهة والتحدي.</a:t>
            </a:r>
          </a:p>
          <a:p>
            <a:pPr algn="ctr" rtl="1"/>
            <a:r>
              <a:rPr lang="ar-SA" sz="3200" b="1" dirty="0">
                <a:solidFill>
                  <a:srgbClr val="660033"/>
                </a:solidFill>
              </a:rPr>
              <a:t>- رد الجد بايماءة يملؤها الرضا.                                  - حركة واشارة.</a:t>
            </a:r>
          </a:p>
          <a:p>
            <a:pPr algn="ctr" rtl="1"/>
            <a:r>
              <a:rPr lang="ar-SA" sz="3200" b="1" dirty="0">
                <a:solidFill>
                  <a:srgbClr val="660033"/>
                </a:solidFill>
              </a:rPr>
              <a:t>- حينها ظهرت علي ملامح الطفلين.                              - علامات الوجه.</a:t>
            </a:r>
          </a:p>
          <a:p>
            <a:pPr algn="ctr" rtl="1"/>
            <a:r>
              <a:rPr lang="ar-SA" sz="3200" b="1" dirty="0">
                <a:solidFill>
                  <a:srgbClr val="660033"/>
                </a:solidFill>
              </a:rPr>
              <a:t>- كيف يمكننا التصدي لهذه المشكلة.                                   - استهلاكها.</a:t>
            </a:r>
            <a:endParaRPr lang="en-US" sz="32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7668" y="449309"/>
            <a:ext cx="457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2- اتي بمفرد الجموع الاتيه 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379" y="2768958"/>
            <a:ext cx="12202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800080"/>
                </a:solidFill>
              </a:rPr>
              <a:t>الأراضي – الحقول – الأشجار – الأدوية – العطور – المزارعين – النباتات - الابار</a:t>
            </a:r>
          </a:p>
          <a:p>
            <a:pPr algn="ctr" rtl="1"/>
            <a:r>
              <a:rPr lang="ar-SA" sz="3600" b="1" dirty="0">
                <a:solidFill>
                  <a:srgbClr val="800080"/>
                </a:solidFill>
              </a:rPr>
              <a:t>...............................................................................</a:t>
            </a:r>
            <a:endParaRPr lang="en-US" sz="36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975" y="315824"/>
            <a:ext cx="6264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663300"/>
                </a:solidFill>
              </a:rPr>
              <a:t>3- اتي من النص بأضداد الكلمات الاتية :</a:t>
            </a:r>
            <a:endParaRPr lang="en-US" sz="3600" b="1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8730" y="2511381"/>
            <a:ext cx="7750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معارض – مضار – انخفاض 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...........................................................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1624" y="296214"/>
            <a:ext cx="5849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4- أكمل الجدول الاتي محاكيا الحقل الأول :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0277"/>
              </p:ext>
            </p:extLst>
          </p:nvPr>
        </p:nvGraphicFramePr>
        <p:xfrm>
          <a:off x="1957624" y="1607072"/>
          <a:ext cx="8128000" cy="3474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المثني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المفرد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الطفلان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الطفل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حفيدان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1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3200" b="1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غلاف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شجرتان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1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333300"/>
                          </a:solidFill>
                        </a:rPr>
                        <a:t>حديقة</a:t>
                      </a:r>
                      <a:endParaRPr lang="en-US" sz="3200" b="1" dirty="0">
                        <a:solidFill>
                          <a:srgbClr val="33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5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6451" y="244698"/>
            <a:ext cx="8568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99"/>
                </a:solidFill>
              </a:rPr>
              <a:t>5- أكتب المصطلح المناسب تحت الصورة الدالة عليه فيما يأتي: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166" y="1084994"/>
            <a:ext cx="1062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المياه الجوفية – الكثبان الرملية – الأحزمة الخضراء – تجريف التربة - التصحر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8946" y="1925290"/>
            <a:ext cx="2857500" cy="147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3460" y="1925290"/>
            <a:ext cx="2867025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491" y="1925290"/>
            <a:ext cx="2752725" cy="1466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6093" y="4330597"/>
            <a:ext cx="2819400" cy="1533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0485" y="4497482"/>
            <a:ext cx="2857500" cy="1504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6287" y="3392140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0262" y="3371874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9816" y="3364798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6936" y="5864122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7054" y="5944066"/>
            <a:ext cx="3029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2388" y="300911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660033"/>
                </a:solidFill>
              </a:rPr>
              <a:t>أفهم وأجيب :</a:t>
            </a:r>
            <a:endParaRPr lang="en-US" sz="3600" b="1" dirty="0">
              <a:solidFill>
                <a:srgbClr val="6600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A296C8"/>
              </a:clrFrom>
              <a:clrTo>
                <a:srgbClr val="A296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7193" y="280492"/>
            <a:ext cx="666750" cy="666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6828" y="1038266"/>
            <a:ext cx="9969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1- أكمل الخريطة المعرفية الاتيه بكتابة أهم الافكار التي دار حولها النص :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4765183" y="1808267"/>
            <a:ext cx="2455916" cy="1748918"/>
          </a:xfrm>
          <a:prstGeom prst="hexag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التصحر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9317193" y="1795386"/>
            <a:ext cx="2425865" cy="17746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مفهوم التصحر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8501171" y="4559118"/>
            <a:ext cx="2473824" cy="188031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95185" y="1821148"/>
            <a:ext cx="2823286" cy="1916239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أهمية النبات للانسان والحيوان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506828" y="4675029"/>
            <a:ext cx="2374349" cy="1764406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855335" y="4752303"/>
            <a:ext cx="2488515" cy="181592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>
            <a:endCxn id="6" idx="3"/>
          </p:cNvCxnSpPr>
          <p:nvPr/>
        </p:nvCxnSpPr>
        <p:spPr>
          <a:xfrm>
            <a:off x="7175358" y="2598042"/>
            <a:ext cx="2141835" cy="84684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86650" y="3280187"/>
            <a:ext cx="1896742" cy="1472116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84627" y="3438659"/>
            <a:ext cx="1768666" cy="1301978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17990" y="3604541"/>
            <a:ext cx="0" cy="1136096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870548" y="2829525"/>
            <a:ext cx="1894635" cy="6110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714" y="386367"/>
            <a:ext cx="10790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 2- أميز بين السبب والعلاج لمشكلة التصحر في العبارات الاتية بوضع علامة 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4560" y="1374386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</a:rPr>
              <a:t>العبارة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910" y="1435942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سبب لمشكلة التصحر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27" y="1435942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علاج مشكلة التصحر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4209" y="2269414"/>
            <a:ext cx="51876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- ارتفاع درجات الحرارة.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- حفر الابار لاستخراج المياه الجوفية.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- تراكم الأملاح في التربة الزراعية.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- قلة الأمطار.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- استخدام الأحزمة الخضراء 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حول المدن والقري.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565060" y="2214586"/>
            <a:ext cx="457200" cy="4572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1349476" y="2169457"/>
            <a:ext cx="457200" cy="4572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567779" y="2913554"/>
            <a:ext cx="457200" cy="4572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565060" y="3567446"/>
            <a:ext cx="457200" cy="4572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576193" y="4201732"/>
            <a:ext cx="457200" cy="4572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551809" y="4891040"/>
            <a:ext cx="457200" cy="4572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306613" y="3514329"/>
            <a:ext cx="457200" cy="4572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1276262" y="4201732"/>
            <a:ext cx="457200" cy="4572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290811" y="4969320"/>
            <a:ext cx="457200" cy="4572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1311714" y="2814033"/>
            <a:ext cx="457200" cy="4572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8534" y="441378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سبب لمشكلة التصحر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83" y="441379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علاج مشكلة التصحر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951922" y="1398070"/>
            <a:ext cx="457200" cy="4572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921334" y="1941690"/>
            <a:ext cx="457200" cy="4572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921334" y="2481405"/>
            <a:ext cx="457200" cy="4572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921334" y="3021120"/>
            <a:ext cx="457200" cy="4572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876657" y="3565304"/>
            <a:ext cx="457200" cy="4572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194515" y="1216169"/>
            <a:ext cx="457200" cy="4572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166339" y="1742736"/>
            <a:ext cx="457200" cy="4572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166339" y="2867484"/>
            <a:ext cx="457200" cy="4572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166339" y="2269303"/>
            <a:ext cx="457200" cy="4572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166339" y="3447345"/>
            <a:ext cx="457200" cy="4572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67884" y="1391936"/>
            <a:ext cx="67794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- زحف الكثبان الرملية بفعل الرياح.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- الحرص علي استثمار الأراضي الزراعية.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- انشاء المخازن المائية في المناطق الصحراوية.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- تجريف التربة من أجل بناء المساكن.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- تشجير المساحات الخالية داخل المناطق السكنية.</a:t>
            </a:r>
            <a:endParaRPr lang="en-US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1638" y="3035077"/>
            <a:ext cx="1562100" cy="155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6555" y="2973164"/>
            <a:ext cx="1647825" cy="156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1947" y="2973164"/>
            <a:ext cx="165735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535" y="425002"/>
            <a:ext cx="108045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3- كما يفقد العالم سنويا سبعمائة كيلو متر مربع من الأراضي الزراعية, ليبقي 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حوالي ثلث الأراضي علي الكرة الأرضية معرضا للتصحر. أحدد الشكل الذي يمثل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الثلث من بين الأشكال الاتية, ثم أكتب الكسر الذي يمثله كل شكل منها :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3314" y="5017532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329" y="4928991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1596" y="5043291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551572" y="1403797"/>
            <a:ext cx="1700011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468" y="1629764"/>
            <a:ext cx="102899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996633"/>
                </a:solidFill>
              </a:rPr>
              <a:t>ثانيا : أكمل الفراغات الاتيه بكلمات استمعت اليها من النص :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1- اذا حاولت معرفة كيفية حمل الذباب للجراثيم, فما عليك الا استخدام........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2- أيسر الطرق للتخلص من الذباب تكون بـ ..................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3- تحمل الذباب الأمراض والأوبئة من ................ و ..................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4- يكره الناس الذباب بسبب ................. و 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55433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35" y="283335"/>
            <a:ext cx="8996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3300"/>
                </a:solidFill>
              </a:rPr>
              <a:t>4- أصل اسم العنصر الغذائي بالصورة التي تمثل أغني الأطعمة به :</a:t>
            </a:r>
            <a:endParaRPr lang="en-US" sz="3200" b="1" dirty="0">
              <a:solidFill>
                <a:srgbClr val="66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500" y="1415553"/>
            <a:ext cx="1924050" cy="202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9616" y="2930626"/>
            <a:ext cx="1952625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191" y="2821014"/>
            <a:ext cx="1971675" cy="2009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5540" y="4364662"/>
            <a:ext cx="2057400" cy="1895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83014" y="5113261"/>
            <a:ext cx="2328097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996633"/>
                </a:solidFill>
              </a:rPr>
              <a:t>فيتامينات</a:t>
            </a:r>
            <a:endParaRPr lang="en-US" sz="3200" b="1" dirty="0">
              <a:solidFill>
                <a:srgbClr val="9966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6879" y="1342015"/>
            <a:ext cx="2154232" cy="8989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996633"/>
                </a:solidFill>
              </a:rPr>
              <a:t>دهون</a:t>
            </a:r>
            <a:endParaRPr lang="en-US" sz="3200" b="1" dirty="0">
              <a:solidFill>
                <a:srgbClr val="9966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516" y="5113261"/>
            <a:ext cx="2067950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996633"/>
                </a:solidFill>
              </a:rPr>
              <a:t>بروتينات</a:t>
            </a:r>
            <a:endParaRPr lang="en-US" sz="3200" b="1" dirty="0">
              <a:solidFill>
                <a:srgbClr val="99663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42" y="1057737"/>
            <a:ext cx="2060621" cy="9296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996633"/>
                </a:solidFill>
              </a:rPr>
              <a:t>ألياف</a:t>
            </a:r>
            <a:endParaRPr lang="en-US" sz="32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A296C8"/>
              </a:clrFrom>
              <a:clrTo>
                <a:srgbClr val="A296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5999" y="564664"/>
            <a:ext cx="752475" cy="666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1279" y="564664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أحلل شفهيا :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985" y="1983347"/>
            <a:ext cx="73100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1- أبدي رأيي في الموقفين الاتيين :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أ. تبسم الجد واقترابه من حفيديه, وضمهما اليه.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ب. تناول الفواكه والعصائر الطازجة.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6878" y="437881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C0066"/>
                </a:solidFill>
              </a:rPr>
              <a:t>2- ماذا أستفيد :</a:t>
            </a:r>
            <a:endParaRPr lang="en-US" sz="4000" b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344" y="1881249"/>
            <a:ext cx="70871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660066"/>
                </a:solidFill>
              </a:rPr>
              <a:t>قال فواز : صحيح ولقد قرأت أيضا أن النباتات </a:t>
            </a:r>
          </a:p>
          <a:p>
            <a:pPr algn="ctr" rtl="1"/>
            <a:r>
              <a:rPr lang="ar-SA" sz="3600" b="1" dirty="0">
                <a:solidFill>
                  <a:srgbClr val="660066"/>
                </a:solidFill>
              </a:rPr>
              <a:t>مصدر رئيس للأدوية والعطور والزيوت.</a:t>
            </a:r>
          </a:p>
          <a:p>
            <a:pPr algn="ctr" rtl="1"/>
            <a:r>
              <a:rPr lang="ar-SA" sz="3600" b="1" dirty="0">
                <a:solidFill>
                  <a:srgbClr val="660066"/>
                </a:solidFill>
              </a:rPr>
              <a:t>لو أن فواز لم يكن قد قرأ عن فوائد النباتات,</a:t>
            </a:r>
          </a:p>
          <a:p>
            <a:pPr algn="ctr" rtl="1"/>
            <a:r>
              <a:rPr lang="ar-SA" sz="3600" b="1" dirty="0">
                <a:solidFill>
                  <a:srgbClr val="660066"/>
                </a:solidFill>
              </a:rPr>
              <a:t> فهل سيكون بامكانه المشاركة في الحديث ؟</a:t>
            </a:r>
            <a:endParaRPr lang="en-US" sz="3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2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3382" y="38696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3- أستمع وأتدبر :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697" y="1467097"/>
            <a:ext cx="11258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3300"/>
                </a:solidFill>
              </a:rPr>
              <a:t>قال تعالي :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( فلينظر الانسن الي طعامه أنا صببنا الماء صبا ثم شققنا الأرض شقا فأنبتنا فيها حبا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وعنبا وقضبا وزيتونا ونخلا وحدائق غلبا وفكهه وأبا متعا لكم ولأنعمكم )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5245" y="3625111"/>
            <a:ext cx="62343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قضبا : </a:t>
            </a:r>
            <a:r>
              <a:rPr lang="ar-SA" sz="3200" b="1" dirty="0">
                <a:solidFill>
                  <a:srgbClr val="006600"/>
                </a:solidFill>
              </a:rPr>
              <a:t>علفا رطبا       </a:t>
            </a:r>
            <a:r>
              <a:rPr lang="ar-SA" sz="3200" b="1" dirty="0">
                <a:solidFill>
                  <a:srgbClr val="CC0066"/>
                </a:solidFill>
              </a:rPr>
              <a:t>غلبا : </a:t>
            </a:r>
            <a:r>
              <a:rPr lang="ar-SA" sz="3200" b="1" dirty="0">
                <a:solidFill>
                  <a:srgbClr val="006600"/>
                </a:solidFill>
              </a:rPr>
              <a:t>متكاثفة الأشجار</a:t>
            </a:r>
          </a:p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أبا : </a:t>
            </a:r>
            <a:r>
              <a:rPr lang="ar-SA" sz="3200" b="1" dirty="0">
                <a:solidFill>
                  <a:srgbClr val="006600"/>
                </a:solidFill>
              </a:rPr>
              <a:t>عشبا</a:t>
            </a:r>
            <a:endParaRPr lang="en-US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1160" y="497446"/>
            <a:ext cx="70485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5705" y="497446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تفكير ناقد :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3520" y="2897747"/>
            <a:ext cx="8682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لو أردت الاستشهاد بهذه الايات القرانية في نص التصحر,</a:t>
            </a:r>
          </a:p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فأين الموضع المناسب لها من النص ؟</a:t>
            </a:r>
          </a:p>
        </p:txBody>
      </p:sp>
    </p:spTree>
    <p:extLst>
      <p:ext uri="{BB962C8B-B14F-4D97-AF65-F5344CB8AC3E}">
        <p14:creationId xmlns:p14="http://schemas.microsoft.com/office/powerpoint/2010/main" val="33701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245" y="314388"/>
            <a:ext cx="561975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5680" y="263013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أحاكي الاسلوب اللغوي :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813" y="1081825"/>
            <a:ext cx="852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أتأمل الجمل الواردة في الجدول الاتي ثم اتي بجمل علي غرارها:</a:t>
            </a:r>
            <a:endParaRPr lang="en-US" sz="3200" b="1" dirty="0">
              <a:solidFill>
                <a:srgbClr val="0066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61203"/>
              </p:ext>
            </p:extLst>
          </p:nvPr>
        </p:nvGraphicFramePr>
        <p:xfrm>
          <a:off x="1838817" y="2278009"/>
          <a:ext cx="8128000" cy="2966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00"/>
                          </a:solidFill>
                        </a:rPr>
                        <a:t>الجمل المنفية</a:t>
                      </a:r>
                      <a:endParaRPr lang="en-US" sz="32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00"/>
                          </a:solidFill>
                        </a:rPr>
                        <a:t>الجمل المثبتة</a:t>
                      </a:r>
                      <a:endParaRPr lang="en-US" sz="32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00"/>
                          </a:solidFill>
                        </a:rPr>
                        <a:t>هذه القرية </a:t>
                      </a:r>
                      <a:r>
                        <a:rPr lang="ar-SA" sz="3200" b="1" dirty="0">
                          <a:solidFill>
                            <a:srgbClr val="C00000"/>
                          </a:solidFill>
                        </a:rPr>
                        <a:t>لم</a:t>
                      </a:r>
                      <a:r>
                        <a:rPr lang="ar-SA" sz="3200" b="1" dirty="0">
                          <a:solidFill>
                            <a:srgbClr val="003300"/>
                          </a:solidFill>
                        </a:rPr>
                        <a:t> يصبها التصحر.</a:t>
                      </a:r>
                      <a:endParaRPr lang="en-US" sz="32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00"/>
                          </a:solidFill>
                        </a:rPr>
                        <a:t>التصحر مشكلة عالمية.</a:t>
                      </a:r>
                      <a:endParaRPr lang="en-US" sz="32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00"/>
                          </a:solidFill>
                        </a:rPr>
                        <a:t>نعم الله</a:t>
                      </a:r>
                      <a:r>
                        <a:rPr lang="ar-SA" sz="3200" b="1" dirty="0">
                          <a:solidFill>
                            <a:srgbClr val="C00000"/>
                          </a:solidFill>
                        </a:rPr>
                        <a:t> لا </a:t>
                      </a:r>
                      <a:r>
                        <a:rPr lang="ar-SA" sz="3200" b="1" dirty="0">
                          <a:solidFill>
                            <a:srgbClr val="003300"/>
                          </a:solidFill>
                        </a:rPr>
                        <a:t>تعد و</a:t>
                      </a:r>
                      <a:r>
                        <a:rPr lang="ar-SA" sz="3200" b="1" dirty="0">
                          <a:solidFill>
                            <a:srgbClr val="C00000"/>
                          </a:solidFill>
                        </a:rPr>
                        <a:t>لا</a:t>
                      </a:r>
                      <a:r>
                        <a:rPr lang="ar-SA" sz="3200" b="1" dirty="0">
                          <a:solidFill>
                            <a:srgbClr val="003300"/>
                          </a:solidFill>
                        </a:rPr>
                        <a:t> تحصي.</a:t>
                      </a:r>
                      <a:endParaRPr lang="en-US" sz="32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00"/>
                          </a:solidFill>
                        </a:rPr>
                        <a:t>الحمد لله حمدا كثيرا علي نعمه.</a:t>
                      </a:r>
                      <a:endParaRPr lang="en-US" sz="32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8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D2E4A4"/>
              </a:clrFrom>
              <a:clrTo>
                <a:srgbClr val="D2E4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4580" y="369148"/>
            <a:ext cx="561975" cy="53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85971" y="252997"/>
            <a:ext cx="272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00FF"/>
                </a:solidFill>
              </a:rPr>
              <a:t>أكتب في دفتري :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212" y="1672790"/>
            <a:ext cx="98251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أ. (كان السفر بالسيارة تجربة جديدة لفواز ونورة).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عادة ما يكون للتجربة الأولي وقع في النفس ورسوخ في الذاكرة.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أسطر بقلمي تجربتي الأولي في دخول المدرسة أو ركوب الطائرة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أو أمر اخر في ثلاثة أسطر.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ب. أحدد الفقرة التي تتحدث عن التصدي لظاهرة التصحر وأكتبها 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في دفتري مراعيا وضوح الخط والتشكيل.</a:t>
            </a:r>
          </a:p>
        </p:txBody>
      </p:sp>
    </p:spTree>
    <p:extLst>
      <p:ext uri="{BB962C8B-B14F-4D97-AF65-F5344CB8AC3E}">
        <p14:creationId xmlns:p14="http://schemas.microsoft.com/office/powerpoint/2010/main" val="31021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404" y="677333"/>
            <a:ext cx="1085850" cy="103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8947" y="873281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نشاط أسري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947" y="2338394"/>
            <a:ext cx="99373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663300"/>
                </a:solidFill>
              </a:rPr>
              <a:t>تعد النباتات من أهم عناصر البيئة, بالاضافة لكونها مصدرا رئيسا </a:t>
            </a:r>
          </a:p>
          <a:p>
            <a:pPr algn="ctr" rtl="1"/>
            <a:r>
              <a:rPr lang="ar-SA" sz="3600" b="1" dirty="0">
                <a:solidFill>
                  <a:srgbClr val="663300"/>
                </a:solidFill>
              </a:rPr>
              <a:t>للأدوية والعطور والزيوت والأنسجة.</a:t>
            </a:r>
          </a:p>
          <a:p>
            <a:pPr algn="ctr" rtl="1"/>
            <a:r>
              <a:rPr lang="ar-SA" sz="3600" b="1" dirty="0">
                <a:solidFill>
                  <a:srgbClr val="663300"/>
                </a:solidFill>
              </a:rPr>
              <a:t>ابحث مع ابنك / ابنتك عن أساليب الاستفادة من النباتات</a:t>
            </a:r>
          </a:p>
          <a:p>
            <a:pPr algn="ctr" rtl="1"/>
            <a:r>
              <a:rPr lang="ar-SA" sz="3600" b="1" dirty="0">
                <a:solidFill>
                  <a:srgbClr val="663300"/>
                </a:solidFill>
              </a:rPr>
              <a:t> في صناعة الأدوية والعطور.</a:t>
            </a:r>
            <a:endParaRPr lang="en-US" sz="36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A2CC3A"/>
              </a:clrFrom>
              <a:clrTo>
                <a:srgbClr val="A2CC3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262" y="366961"/>
            <a:ext cx="685800" cy="542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0062" y="304186"/>
            <a:ext cx="266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أغني ملف تعلمي 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8868" y="1406328"/>
            <a:ext cx="6178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70C0"/>
                </a:solidFill>
              </a:rPr>
              <a:t>أتصور أرضا بلا ماء وأرسم مشهدا لها 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49" y="2714937"/>
            <a:ext cx="1257300" cy="857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2449" y="2913289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من أهداف رؤية 2030</a:t>
            </a:r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385" y="3878635"/>
            <a:ext cx="112229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بعد حفاظنا علي بيئتنا ومقدراتنا الطبيعية من واجبنا دينيا وأخلاقيا وانسانيا,</a:t>
            </a:r>
          </a:p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لذلك, سنعمل علي الحد من التلوث برفع كفاءة ادارة المخلفات والحد من التلوث</a:t>
            </a:r>
          </a:p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بمختلف أنواعه, كما سنقاوم ظاهرة التصحر, وسنعمل علي الاستثمار الأمثل لثروتنا </a:t>
            </a:r>
          </a:p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المائية عبر الترشيد واستخدام المياه المعالجة والمتجددة.</a:t>
            </a:r>
            <a:endParaRPr lang="en-US" sz="32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866" y="1823451"/>
            <a:ext cx="38699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600" b="1" dirty="0">
                <a:solidFill>
                  <a:srgbClr val="002060"/>
                </a:solidFill>
              </a:rPr>
              <a:t>الوحدة الأولي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4553" y="3236633"/>
            <a:ext cx="48445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600" b="1" dirty="0">
                <a:solidFill>
                  <a:srgbClr val="0070C0"/>
                </a:solidFill>
              </a:rPr>
              <a:t>كلمات حذفت من </a:t>
            </a:r>
          </a:p>
          <a:p>
            <a:pPr algn="ctr" rtl="1"/>
            <a:r>
              <a:rPr lang="ar-SA" sz="6600" b="1" dirty="0">
                <a:solidFill>
                  <a:srgbClr val="0070C0"/>
                </a:solidFill>
              </a:rPr>
              <a:t>الألف من وسطها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ame Side Corner Rectangle 6"/>
          <p:cNvSpPr/>
          <p:nvPr/>
        </p:nvSpPr>
        <p:spPr>
          <a:xfrm>
            <a:off x="1339014" y="1017431"/>
            <a:ext cx="9118630" cy="4520484"/>
          </a:xfrm>
          <a:prstGeom prst="snip2SameRect">
            <a:avLst>
              <a:gd name="adj1" fmla="val 24775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أقوم استماعي :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- ان أجبت عن جميع الفقرات السابقة اجابة صحيحة, فمستوي استماعي جيد.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- ان أجبت عن خمس فقرات فأكثر اجابة صحيحة, فمستوي استماعي متوسط.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- ان أجبت عن أربع فقرات فأقل اجابة صحيحة, فأنا بحاجة الي زيادة تركيز.</a:t>
            </a:r>
            <a:endParaRPr lang="en-US" sz="3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5496" y="1942641"/>
            <a:ext cx="769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الدرس الأول : كلمات حذفت الالف من وسطها</a:t>
            </a:r>
            <a:endParaRPr lang="ar-SA" sz="3200" b="1" dirty="0">
              <a:solidFill>
                <a:srgbClr val="800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5927" y="894997"/>
            <a:ext cx="2656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الظاهرة الاملائية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140" y="3548130"/>
            <a:ext cx="94500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الهدف : 1- كتابة الكلمات التي حذفت الألف من وسطها كتابة صحيحة.</a:t>
            </a:r>
          </a:p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2- تحديد موضع الألف المحذوفة.</a:t>
            </a:r>
            <a:endParaRPr lang="ar-EG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1112" y="3436490"/>
            <a:ext cx="8286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4815" y="821041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996633"/>
                </a:solidFill>
              </a:rPr>
              <a:t>1- أقرأ الجمل الآتيه :</a:t>
            </a:r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DDB4"/>
              </a:clrFrom>
              <a:clrTo>
                <a:srgbClr val="FEDD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2647" y="843841"/>
            <a:ext cx="857250" cy="56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939" y="2155840"/>
            <a:ext cx="8786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و</a:t>
            </a:r>
            <a:r>
              <a:rPr lang="ar-SA" sz="3200" b="1" dirty="0">
                <a:solidFill>
                  <a:srgbClr val="C00000"/>
                </a:solidFill>
              </a:rPr>
              <a:t>لكن</a:t>
            </a:r>
            <a:r>
              <a:rPr lang="ar-SA" sz="3200" b="1" dirty="0">
                <a:solidFill>
                  <a:srgbClr val="800080"/>
                </a:solidFill>
              </a:rPr>
              <a:t> دهشتكم ستكون أكبر عندما تكتشفون عظمة خلق </a:t>
            </a:r>
            <a:r>
              <a:rPr lang="ar-SA" sz="3200" b="1" dirty="0">
                <a:solidFill>
                  <a:srgbClr val="C00000"/>
                </a:solidFill>
              </a:rPr>
              <a:t>الله</a:t>
            </a:r>
            <a:r>
              <a:rPr lang="ar-SA" sz="3200" b="1" dirty="0">
                <a:solidFill>
                  <a:srgbClr val="800080"/>
                </a:solidFill>
              </a:rPr>
              <a:t> للنبات.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ما أجمل منظر </a:t>
            </a:r>
            <a:r>
              <a:rPr lang="ar-SA" sz="3200" b="1" dirty="0">
                <a:solidFill>
                  <a:srgbClr val="C00000"/>
                </a:solidFill>
              </a:rPr>
              <a:t>هذه</a:t>
            </a:r>
            <a:r>
              <a:rPr lang="ar-SA" sz="3200" b="1" dirty="0">
                <a:solidFill>
                  <a:srgbClr val="800080"/>
                </a:solidFill>
              </a:rPr>
              <a:t> الحقول.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2541" y="4266418"/>
            <a:ext cx="9211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990099"/>
                </a:solidFill>
              </a:rPr>
              <a:t>أقرأ الكلمات الملونة بصوت مسموع, ثم اكتبها في المكان المخصص.</a:t>
            </a:r>
            <a:endParaRPr lang="en-US" sz="32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2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5836" y="3248159"/>
            <a:ext cx="1666875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6467" y="1300767"/>
            <a:ext cx="2529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2- ماذا ألاحظ ؟</a:t>
            </a:r>
            <a:endParaRPr lang="en-US" sz="3600" b="1" dirty="0">
              <a:solidFill>
                <a:srgbClr val="CC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2736" y="2686184"/>
            <a:ext cx="1943100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937" y="3324359"/>
            <a:ext cx="1466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39118" y="945135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ألاحظ 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318" y="1049225"/>
            <a:ext cx="685800" cy="438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3330" y="2581336"/>
            <a:ext cx="10780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أنني في كلمة ( </a:t>
            </a:r>
            <a:r>
              <a:rPr lang="ar-SA" sz="3200" b="1" dirty="0">
                <a:solidFill>
                  <a:srgbClr val="C00000"/>
                </a:solidFill>
              </a:rPr>
              <a:t>لكن</a:t>
            </a:r>
            <a:r>
              <a:rPr lang="ar-SA" sz="3200" b="1" dirty="0">
                <a:solidFill>
                  <a:srgbClr val="003366"/>
                </a:solidFill>
              </a:rPr>
              <a:t> ) نطقت ألفا بعد ( اللام ), ولكني لم أكتبها.</a:t>
            </a:r>
          </a:p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أنني في اسم الجلالة (</a:t>
            </a:r>
            <a:r>
              <a:rPr lang="ar-SA" sz="3200" b="1" dirty="0">
                <a:solidFill>
                  <a:srgbClr val="C00000"/>
                </a:solidFill>
              </a:rPr>
              <a:t> الله </a:t>
            </a:r>
            <a:r>
              <a:rPr lang="ar-SA" sz="3200" b="1" dirty="0">
                <a:solidFill>
                  <a:srgbClr val="003366"/>
                </a:solidFill>
              </a:rPr>
              <a:t>) نطقت ......... بعد .......... الثانية, ولكني لم أكتبها.</a:t>
            </a:r>
          </a:p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أنني في اسم الاشارة ( </a:t>
            </a:r>
            <a:r>
              <a:rPr lang="ar-SA" sz="3200" b="1" dirty="0">
                <a:solidFill>
                  <a:srgbClr val="C00000"/>
                </a:solidFill>
              </a:rPr>
              <a:t>هذه</a:t>
            </a:r>
            <a:r>
              <a:rPr lang="ar-SA" sz="3200" b="1" dirty="0">
                <a:solidFill>
                  <a:srgbClr val="003366"/>
                </a:solidFill>
              </a:rPr>
              <a:t> ) نطقت ............. بعد ......... , ولكني لم أكتبها.</a:t>
            </a:r>
            <a:endParaRPr lang="en-US" sz="32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4595" y="937820"/>
            <a:ext cx="1627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000099"/>
                </a:solidFill>
              </a:rPr>
              <a:t>أستنتج :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9136" y="2475650"/>
            <a:ext cx="7959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في بعض الكلمات ننطق الألف ولا نكتبها, من هذه الكلمات:</a:t>
            </a:r>
          </a:p>
          <a:p>
            <a:pPr algn="ctr" rtl="1"/>
            <a:r>
              <a:rPr lang="ar-SA" sz="3600" b="1" dirty="0">
                <a:solidFill>
                  <a:srgbClr val="003399"/>
                </a:solidFill>
              </a:rPr>
              <a:t>........   ..........  .........  .........</a:t>
            </a:r>
            <a:endParaRPr lang="en-US" sz="3600" b="1" dirty="0">
              <a:solidFill>
                <a:srgbClr val="00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317" y="1017056"/>
            <a:ext cx="4667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4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963" y="782844"/>
            <a:ext cx="1332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003300"/>
                </a:solidFill>
              </a:rPr>
              <a:t>أطبق :</a:t>
            </a:r>
            <a:endParaRPr lang="en-US" sz="4000" b="1" dirty="0">
              <a:solidFill>
                <a:srgbClr val="00330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8731877" y="4217832"/>
            <a:ext cx="1442433" cy="940158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هتف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8532254" y="3078050"/>
            <a:ext cx="1642056" cy="928825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006600"/>
                </a:solidFill>
              </a:rPr>
              <a:t>هذه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5997284" y="3412902"/>
            <a:ext cx="1648496" cy="9144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ذلك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6169297" y="4654914"/>
            <a:ext cx="1519073" cy="1006152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هاتف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4009949" y="2909080"/>
            <a:ext cx="1487510" cy="100764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لكن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4009949" y="4416369"/>
            <a:ext cx="1616299" cy="940158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أولئك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16" name="Flowchart: Punched Tape 15"/>
          <p:cNvSpPr/>
          <p:nvPr/>
        </p:nvSpPr>
        <p:spPr>
          <a:xfrm>
            <a:off x="1800696" y="3078050"/>
            <a:ext cx="1529367" cy="949944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ذهب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17" name="Flowchart: Punched Tape 16"/>
          <p:cNvSpPr/>
          <p:nvPr/>
        </p:nvSpPr>
        <p:spPr>
          <a:xfrm>
            <a:off x="1910660" y="4416369"/>
            <a:ext cx="1556240" cy="1003467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لكم</a:t>
            </a:r>
            <a:endParaRPr lang="en-US" sz="3200" b="1" dirty="0">
              <a:solidFill>
                <a:srgbClr val="0066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63" y="816222"/>
            <a:ext cx="914400" cy="723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31948" y="1731760"/>
            <a:ext cx="10960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333300"/>
                </a:solidFill>
              </a:rPr>
              <a:t>1- أنطق الكلمات الآتية, ثم أرسم دائرة حول الكلمة التي فيها ألف تنطق ولا تكتب:</a:t>
            </a:r>
            <a:endParaRPr lang="en-US" sz="3200" b="1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474" y="1363516"/>
            <a:ext cx="925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2- أحدد موضع الألف التي تنطق ولا تكتب في الكلمات الآتية: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647" y="657982"/>
            <a:ext cx="1790700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70482" y="3089899"/>
            <a:ext cx="1622739" cy="903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هؤلاء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4877" y="3089899"/>
            <a:ext cx="1543252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أولئك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392" y="3090930"/>
            <a:ext cx="1491132" cy="9272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اله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4606" y="3090930"/>
            <a:ext cx="1442434" cy="9272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ذلك</a:t>
            </a:r>
            <a:endParaRPr lang="en-US" sz="36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5792" y="1017431"/>
            <a:ext cx="6704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2060"/>
                </a:solidFill>
              </a:rPr>
              <a:t>3- أكتب الكلمات في الفراغات عند سماعها: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022" y="2367080"/>
            <a:ext cx="103156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............... رب كل شئ, هو ................. الرحيم, خلق السموات ورفعها,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وزينها بالكواكب المضيئة, وخلق الأرض ومهدها.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و ................. الانسان جحود لربه, فأين العقل الذي يتدبر الكون ؟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وأين اللسان الذي يلهج بذكر ............؟ ان ............. الكون مليئ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بالآيات العظيمة لـ............ الذين يتفكرون في بديع صنع الله تعالي.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40" y="1809384"/>
            <a:ext cx="38699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600" b="1" dirty="0">
                <a:solidFill>
                  <a:srgbClr val="002060"/>
                </a:solidFill>
              </a:rPr>
              <a:t>الوحدة الأولي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723" y="3262787"/>
            <a:ext cx="587212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600" b="1" dirty="0">
                <a:solidFill>
                  <a:srgbClr val="003399"/>
                </a:solidFill>
              </a:rPr>
              <a:t>الدرس الثاني :</a:t>
            </a:r>
          </a:p>
          <a:p>
            <a:pPr algn="ctr" rtl="1"/>
            <a:r>
              <a:rPr lang="ar-SA" sz="6600" b="1" dirty="0">
                <a:solidFill>
                  <a:srgbClr val="003399"/>
                </a:solidFill>
              </a:rPr>
              <a:t>همزتا القطع والوصل</a:t>
            </a:r>
            <a:endParaRPr lang="en-US" sz="6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27191" y="2606006"/>
            <a:ext cx="7653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الهدف : تمييز همزة القطع من الوصل عند الكتابة.</a:t>
            </a:r>
            <a:endParaRPr lang="ar-EG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0248" y="2606006"/>
            <a:ext cx="8286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79053" y="151801"/>
            <a:ext cx="6285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ثالثا : أصل بين الكلمة والمعني الذي يناسبها 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770331" y="757447"/>
            <a:ext cx="1499681" cy="92466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العدوي</a:t>
            </a:r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70331" y="1889310"/>
            <a:ext cx="1544659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دنت</a:t>
            </a:r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70332" y="4194495"/>
            <a:ext cx="1570417" cy="9413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القمامة</a:t>
            </a:r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70332" y="3010908"/>
            <a:ext cx="1544659" cy="91822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يشمئز</a:t>
            </a:r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70332" y="5448649"/>
            <a:ext cx="1570417" cy="8910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تحك</a:t>
            </a:r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1628" y="709550"/>
            <a:ext cx="2699538" cy="9143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ينفر ويكره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3826" y="3027936"/>
            <a:ext cx="2699538" cy="9634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اقتربت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26902" y="1783723"/>
            <a:ext cx="3406462" cy="1084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انتقال الداء من المريض الي السليم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01628" y="4194495"/>
            <a:ext cx="2699538" cy="9546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تدلك وتحرك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53036" y="5354162"/>
            <a:ext cx="4275787" cy="10800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</a:rPr>
              <a:t>ما يجمع في البيوت والطرقات من أوساخ ومخلفات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4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3665" y="861696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996633"/>
                </a:solidFill>
              </a:rPr>
              <a:t>1- أقرأ:</a:t>
            </a:r>
            <a:endParaRPr lang="ar-S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DDB4"/>
              </a:clrFrom>
              <a:clrTo>
                <a:srgbClr val="FEDD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6415" y="884496"/>
            <a:ext cx="857250" cy="56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5634" y="1844061"/>
            <a:ext cx="3536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rgbClr val="800080"/>
                </a:solidFill>
              </a:rPr>
              <a:t>نطلق </a:t>
            </a:r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rgbClr val="800080"/>
                </a:solidFill>
              </a:rPr>
              <a:t>لجد مشعل صباحا.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فالتفت اليها فواز مؤيدا.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7" y="3267903"/>
            <a:ext cx="72154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أقرأ الجملتين في المجموعة (أ) ألاحظ الكلمات الآتي:</a:t>
            </a:r>
          </a:p>
          <a:p>
            <a:pPr algn="ctr" rtl="1"/>
            <a:r>
              <a:rPr lang="ar-SA" sz="3200" b="1" dirty="0">
                <a:solidFill>
                  <a:srgbClr val="990099"/>
                </a:solidFill>
              </a:rPr>
              <a:t>انطلق             الجد             فالتفت</a:t>
            </a:r>
            <a:endParaRPr lang="en-US" sz="3200" b="1" dirty="0">
              <a:solidFill>
                <a:srgbClr val="99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99C1D"/>
              </a:clrFrom>
              <a:clrTo>
                <a:srgbClr val="F99C1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3816" y="770312"/>
            <a:ext cx="428625" cy="120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857" y="4742711"/>
            <a:ext cx="800100" cy="695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2441" y="4742711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أحلل :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8214" y="5481683"/>
            <a:ext cx="443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660066"/>
                </a:solidFill>
              </a:rPr>
              <a:t>1- أنطق الكلمات السابقة.</a:t>
            </a:r>
            <a:endParaRPr lang="en-US" sz="4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99C1D"/>
              </a:clrFrom>
              <a:clrTo>
                <a:srgbClr val="F99C1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6152" y="1141926"/>
            <a:ext cx="9906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99" y="1903926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أ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حسنت يا فواز, ولا تنس </a:t>
            </a:r>
            <a:r>
              <a:rPr lang="ar-SA" sz="3200" b="1" dirty="0">
                <a:solidFill>
                  <a:srgbClr val="C00000"/>
                </a:solidFill>
              </a:rPr>
              <a:t>أ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ن النباتات </a:t>
            </a:r>
            <a:r>
              <a:rPr lang="ar-SA" sz="3200" b="1" dirty="0">
                <a:solidFill>
                  <a:srgbClr val="C00000"/>
                </a:solidFill>
              </a:rPr>
              <a:t>ب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أشجارها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وغطائها ا</a:t>
            </a:r>
            <a:r>
              <a:rPr lang="ar-SA" sz="3200" b="1" dirty="0">
                <a:solidFill>
                  <a:srgbClr val="C00000"/>
                </a:solidFill>
              </a:rPr>
              <a:t>لأ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خضر تحمي الأرض من التصخر.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0033" y="3510074"/>
            <a:ext cx="7322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أقرأ الجملتين في المجموعة (ب) ألاحظ الكلمات الآتية: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أحسنت          أن           بأشجارها           الأخضر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8097" y="5360832"/>
            <a:ext cx="400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6600"/>
                </a:solidFill>
              </a:rPr>
              <a:t>1- أنطق الكلمات السابقة.</a:t>
            </a:r>
            <a:endParaRPr lang="en-US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17180" y="1944456"/>
            <a:ext cx="8975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2- هل نطقت الهمزة ؟</a:t>
            </a:r>
          </a:p>
          <a:p>
            <a:pPr algn="ctr" rtl="1"/>
            <a:r>
              <a:rPr lang="ar-SA" sz="3200" b="1" dirty="0">
                <a:solidFill>
                  <a:srgbClr val="0070C0"/>
                </a:solidFill>
              </a:rPr>
              <a:t>نطقت الهمزة في الكلمتين الأولي والثانية, ولم انطق بها في الثالثة.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6177" y="3163656"/>
            <a:ext cx="8337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3- هل نطقت بها في أول الكلام أم عند وصلها بما قبلها ؟</a:t>
            </a:r>
          </a:p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نطقت بها في بداية الكلام, ولم أنطق بها عند وصلها بما قبلها.</a:t>
            </a:r>
            <a:endParaRPr lang="en-US" sz="3200" b="1" dirty="0">
              <a:solidFill>
                <a:srgbClr val="0033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99C1D"/>
              </a:clrFrom>
              <a:clrTo>
                <a:srgbClr val="F99C1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9769" y="725256"/>
            <a:ext cx="1323975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8988" y="4382856"/>
            <a:ext cx="4278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4- كيف رسمت همزة الوصل ؟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رسمت ألفا هكذا ( ا )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4284" y="5602056"/>
            <a:ext cx="4826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اذا ما همزة الوصل ؟ وكيف ترسم ؟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1981" y="2013040"/>
            <a:ext cx="66288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2- هل نطقت الهمزة في أثناء القراءة ؟</a:t>
            </a:r>
          </a:p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نعم ,نطقت بها.</a:t>
            </a:r>
            <a:endParaRPr lang="en-US" sz="3600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1823" y="3208729"/>
            <a:ext cx="7959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3- هل نطقت بها في أول الكلام وفي وسطه ؟</a:t>
            </a:r>
          </a:p>
          <a:p>
            <a:pPr algn="ctr" rtl="1"/>
            <a:r>
              <a:rPr lang="ar-SA" sz="3600" b="1" dirty="0">
                <a:solidFill>
                  <a:srgbClr val="006600"/>
                </a:solidFill>
              </a:rPr>
              <a:t>نعم, نطقت بها في أول الكلام وفي وسطه.</a:t>
            </a:r>
            <a:endParaRPr lang="en-US" sz="3600" b="1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9C1D"/>
              </a:clrFrom>
              <a:clrTo>
                <a:srgbClr val="F99C1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0034" y="676074"/>
            <a:ext cx="1662723" cy="1469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7359" y="4338400"/>
            <a:ext cx="4075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4- كيف رسمت همزة القطع ؟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رسمت هكذا ( أ , أ )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8807" y="4587130"/>
            <a:ext cx="4653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5- كيف ترسم اذا كانت مكسورة ؟</a:t>
            </a:r>
          </a:p>
          <a:p>
            <a:pPr algn="ctr" rtl="1"/>
            <a:r>
              <a:rPr lang="ar-SA" sz="3200" b="1" dirty="0">
                <a:solidFill>
                  <a:srgbClr val="333300"/>
                </a:solidFill>
              </a:rPr>
              <a:t>ترسم هكذا ( ا )</a:t>
            </a:r>
            <a:endParaRPr lang="en-US" sz="3200" b="1" dirty="0">
              <a:solidFill>
                <a:srgbClr val="33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692" y="5829319"/>
            <a:ext cx="4711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اذا ما همزة القطع ؟ وكيف ترسم ؟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0254" y="921114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أستنتج :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6043" y="971942"/>
            <a:ext cx="4118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الهمزة في أول الكلام نوعان :</a:t>
            </a:r>
            <a:endParaRPr lang="en-US" sz="3200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479" y="921114"/>
            <a:ext cx="485775" cy="67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0254" y="1840606"/>
            <a:ext cx="1247775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9433" y="2704563"/>
            <a:ext cx="87366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همزة الوصل : 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هي التي تكون في أول الكلمة, تنطق في أول الكلام</a:t>
            </a:r>
          </a:p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ولا تنطق عند وصلها بما قبلها.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صورتها : 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ترسم همزة الوصل ألفا ( ا) بدون كتابة الهمزة.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3650" y="2328032"/>
            <a:ext cx="67201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همزة القطع : </a:t>
            </a:r>
            <a:r>
              <a:rPr lang="ar-SA" sz="3600" b="1" dirty="0">
                <a:solidFill>
                  <a:srgbClr val="7030A0"/>
                </a:solidFill>
              </a:rPr>
              <a:t>هي التي تكون في أول الكلمة,</a:t>
            </a:r>
          </a:p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تنطق في أول الكلام وفي وسطه.</a:t>
            </a:r>
          </a:p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صورتها : </a:t>
            </a:r>
            <a:r>
              <a:rPr lang="ar-SA" sz="3600" b="1" dirty="0">
                <a:solidFill>
                  <a:srgbClr val="7030A0"/>
                </a:solidFill>
              </a:rPr>
              <a:t>ترسم همزة القطع هكذا ( أ, ا, أ )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123" y="1481170"/>
            <a:ext cx="24098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8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3900" y="1326524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70C0"/>
                </a:solidFill>
              </a:rPr>
              <a:t>أستفيد 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425" y="2462548"/>
            <a:ext cx="1002710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كي أميز همزة الوصل من همزة القطع في الكلمة أدخل عليها حرف الواو,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وأنطقها معه, فاذا ظهرت في النطق كانت همزة قطع, واذا اختفت في النطق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فهي همزة وصل, مثل : (</a:t>
            </a:r>
            <a:r>
              <a:rPr lang="ar-SA" sz="3200" b="1" dirty="0">
                <a:solidFill>
                  <a:srgbClr val="C00000"/>
                </a:solidFill>
              </a:rPr>
              <a:t>و</a:t>
            </a:r>
            <a:r>
              <a:rPr lang="ar-SA" sz="3200" b="1" dirty="0">
                <a:solidFill>
                  <a:srgbClr val="000099"/>
                </a:solidFill>
              </a:rPr>
              <a:t>) + اذا = </a:t>
            </a:r>
            <a:r>
              <a:rPr lang="ar-SA" sz="3200" b="1" dirty="0">
                <a:solidFill>
                  <a:srgbClr val="C00000"/>
                </a:solidFill>
              </a:rPr>
              <a:t>و</a:t>
            </a:r>
            <a:r>
              <a:rPr lang="ar-SA" sz="3200" b="1" dirty="0">
                <a:solidFill>
                  <a:srgbClr val="000099"/>
                </a:solidFill>
              </a:rPr>
              <a:t>اذا ( </a:t>
            </a:r>
            <a:r>
              <a:rPr lang="ar-SA" sz="3200" b="1" dirty="0">
                <a:solidFill>
                  <a:srgbClr val="002060"/>
                </a:solidFill>
              </a:rPr>
              <a:t>همزة قطع </a:t>
            </a:r>
            <a:r>
              <a:rPr lang="ar-SA" sz="3200" b="1" dirty="0">
                <a:solidFill>
                  <a:srgbClr val="000099"/>
                </a:solidFill>
              </a:rPr>
              <a:t>).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(</a:t>
            </a:r>
            <a:r>
              <a:rPr lang="ar-SA" sz="3200" b="1" dirty="0">
                <a:solidFill>
                  <a:srgbClr val="C00000"/>
                </a:solidFill>
              </a:rPr>
              <a:t>و</a:t>
            </a:r>
            <a:r>
              <a:rPr lang="ar-SA" sz="3200" b="1" dirty="0">
                <a:solidFill>
                  <a:srgbClr val="000099"/>
                </a:solidFill>
              </a:rPr>
              <a:t>) + اكتب = </a:t>
            </a:r>
            <a:r>
              <a:rPr lang="ar-SA" sz="3200" b="1" dirty="0">
                <a:solidFill>
                  <a:srgbClr val="C00000"/>
                </a:solidFill>
              </a:rPr>
              <a:t>و</a:t>
            </a:r>
            <a:r>
              <a:rPr lang="ar-SA" sz="3200" b="1" dirty="0">
                <a:solidFill>
                  <a:srgbClr val="000099"/>
                </a:solidFill>
              </a:rPr>
              <a:t>اكتب ( </a:t>
            </a:r>
            <a:r>
              <a:rPr lang="ar-SA" sz="3200" b="1" dirty="0">
                <a:solidFill>
                  <a:srgbClr val="002060"/>
                </a:solidFill>
              </a:rPr>
              <a:t>همزة وصل </a:t>
            </a:r>
            <a:r>
              <a:rPr lang="ar-SA" sz="3200" b="1" dirty="0">
                <a:solidFill>
                  <a:srgbClr val="000099"/>
                </a:solidFill>
              </a:rPr>
              <a:t>).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DEB7"/>
              </a:clrFrom>
              <a:clrTo>
                <a:srgbClr val="FEDEB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410" y="1287739"/>
            <a:ext cx="6191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9727" y="1067191"/>
            <a:ext cx="3765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تعلمت قواعد لا أنساها :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801" y="2006764"/>
            <a:ext cx="79768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الهمزة في أول الكلمة نوعان : </a:t>
            </a:r>
            <a:r>
              <a:rPr lang="ar-SA" sz="3200" b="1" dirty="0">
                <a:solidFill>
                  <a:srgbClr val="7030A0"/>
                </a:solidFill>
              </a:rPr>
              <a:t>همزة وصل , وهمزة قطع.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همزة الوصل : </a:t>
            </a:r>
            <a:r>
              <a:rPr lang="ar-SA" sz="3200" b="1" dirty="0">
                <a:solidFill>
                  <a:srgbClr val="800080"/>
                </a:solidFill>
              </a:rPr>
              <a:t>هي التي تنطق في أول الكلام ولا تنطق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عند وصلها بما قبلها. وترسم هكذا ( </a:t>
            </a:r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rgbClr val="800080"/>
                </a:solidFill>
              </a:rPr>
              <a:t> ) .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وهمزة القطع : </a:t>
            </a:r>
            <a:r>
              <a:rPr lang="ar-SA" sz="3200" b="1" dirty="0">
                <a:solidFill>
                  <a:srgbClr val="800080"/>
                </a:solidFill>
              </a:rPr>
              <a:t>هي التي تنطق في أول الكلام وفي وسطه ,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وتكتب ( </a:t>
            </a:r>
            <a:r>
              <a:rPr lang="ar-SA" sz="3200" b="1" dirty="0">
                <a:solidFill>
                  <a:srgbClr val="C00000"/>
                </a:solidFill>
              </a:rPr>
              <a:t>أ</a:t>
            </a:r>
            <a:r>
              <a:rPr lang="ar-SA" sz="3200" b="1" dirty="0">
                <a:solidFill>
                  <a:srgbClr val="800080"/>
                </a:solidFill>
              </a:rPr>
              <a:t> ) ان كانت مضمومة ( </a:t>
            </a:r>
            <a:r>
              <a:rPr lang="ar-SA" sz="3200" b="1" dirty="0">
                <a:solidFill>
                  <a:srgbClr val="C00000"/>
                </a:solidFill>
              </a:rPr>
              <a:t>أ</a:t>
            </a:r>
            <a:r>
              <a:rPr lang="ar-SA" sz="3200" b="1" dirty="0">
                <a:solidFill>
                  <a:srgbClr val="800080"/>
                </a:solidFill>
              </a:rPr>
              <a:t>خت ), أو مفتوحة ( </a:t>
            </a:r>
            <a:r>
              <a:rPr lang="ar-SA" sz="3200" b="1" dirty="0">
                <a:solidFill>
                  <a:srgbClr val="C00000"/>
                </a:solidFill>
              </a:rPr>
              <a:t>أ</a:t>
            </a:r>
            <a:r>
              <a:rPr lang="ar-SA" sz="3200" b="1" dirty="0">
                <a:solidFill>
                  <a:srgbClr val="800080"/>
                </a:solidFill>
              </a:rPr>
              <a:t>ن ),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وتكتب (</a:t>
            </a:r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rgbClr val="800080"/>
                </a:solidFill>
              </a:rPr>
              <a:t>) ان كانت مكسورة (</a:t>
            </a:r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rgbClr val="800080"/>
                </a:solidFill>
              </a:rPr>
              <a:t>نسان).</a:t>
            </a:r>
            <a:endParaRPr lang="en-US" sz="32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E0BB"/>
              </a:clrFrom>
              <a:clrTo>
                <a:srgbClr val="FEE0B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053" y="916278"/>
            <a:ext cx="800100" cy="72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4153" y="916278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أطبق :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857" y="2266682"/>
            <a:ext cx="98876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1- ألاحظ الألف الملونة, وأكتب ( ء ) عندما أنطق هذه الهمزة , ولا أكتبها</a:t>
            </a:r>
          </a:p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اذا لم تظهر في النطق :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و</a:t>
            </a:r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ثناء ذلك </a:t>
            </a:r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رسلت نورة بصرها في </a:t>
            </a:r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نحاء الطريق قائلة: ما </a:t>
            </a:r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جمل</a:t>
            </a:r>
          </a:p>
          <a:p>
            <a:pPr algn="ctr" rtl="1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 منظر هذه الحقول !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لتفت </a:t>
            </a:r>
            <a:r>
              <a:rPr lang="ar-SA" sz="3200" b="1" dirty="0">
                <a:solidFill>
                  <a:srgbClr val="C00000"/>
                </a:solidFill>
              </a:rPr>
              <a:t>ا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ليها فواز مؤيدا وقال : حقا الخضرة مبهجة للنفس, مريحة للعين.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6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434" y="1068946"/>
            <a:ext cx="9918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2- أدخل الواو علي كل كلمة وأنطقهما, ثم ألاحظ الكلمة التي تسقط همزتها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في النطق, والكلمة التي تظهر همزتها في النطق 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4043" y="2316788"/>
            <a:ext cx="1895475" cy="140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9214" y="2650163"/>
            <a:ext cx="100965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4928" y="2454900"/>
            <a:ext cx="1238250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245" y="2454900"/>
            <a:ext cx="11430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0516" y="2402513"/>
            <a:ext cx="1562100" cy="131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4691" y="3973312"/>
            <a:ext cx="1447800" cy="115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4053" y="3740082"/>
            <a:ext cx="1476375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3532" y="3920924"/>
            <a:ext cx="1495425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2434" y="3994351"/>
            <a:ext cx="17907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8853" y="272546"/>
            <a:ext cx="2603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003366"/>
                </a:solidFill>
              </a:rPr>
              <a:t>تفكير ابداعي :</a:t>
            </a:r>
            <a:endParaRPr lang="en-US" sz="3600" b="1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434" y="1844585"/>
            <a:ext cx="7959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008080"/>
                </a:solidFill>
              </a:rPr>
              <a:t>رابعا : بالتعاون مع مجموعتي أقترح ما يأتي :</a:t>
            </a:r>
          </a:p>
          <a:p>
            <a:pPr algn="ctr" rtl="1"/>
            <a:r>
              <a:rPr lang="ar-SA" sz="4000" b="1" dirty="0">
                <a:solidFill>
                  <a:srgbClr val="006666"/>
                </a:solidFill>
              </a:rPr>
              <a:t>1- عنوانا مناسبا للنص .</a:t>
            </a:r>
          </a:p>
          <a:p>
            <a:pPr algn="ctr" rtl="1"/>
            <a:r>
              <a:rPr lang="ar-SA" sz="4000" b="1" dirty="0">
                <a:solidFill>
                  <a:srgbClr val="006666"/>
                </a:solidFill>
              </a:rPr>
              <a:t>...............................................</a:t>
            </a:r>
          </a:p>
          <a:p>
            <a:pPr algn="ctr" rtl="1"/>
            <a:r>
              <a:rPr lang="ar-SA" sz="4000" b="1" dirty="0">
                <a:solidFill>
                  <a:srgbClr val="006666"/>
                </a:solidFill>
              </a:rPr>
              <a:t>2- وسائل عملية للتخلص من الذباب.</a:t>
            </a:r>
          </a:p>
          <a:p>
            <a:pPr algn="ctr" rtl="1"/>
            <a:r>
              <a:rPr lang="ar-SA" sz="4000" b="1" dirty="0">
                <a:solidFill>
                  <a:srgbClr val="006666"/>
                </a:solidFill>
              </a:rPr>
              <a:t>....................................................</a:t>
            </a:r>
            <a:endParaRPr lang="en-US" sz="4000" b="1" dirty="0">
              <a:solidFill>
                <a:srgbClr val="0066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206" y="213365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40" y="975104"/>
            <a:ext cx="1600200" cy="1533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838" y="2155965"/>
            <a:ext cx="95093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3- أكتب الكلمات في الفراغات عند سماعها :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في ......... الغابات البعيدة, كانت شجرة لوز صغيرة تعيش ..........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جانب شجرة الصنوبر وعندما حل الشتاء نظرت شجرت اللوز الي شجرة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الصنوبر وقالت لها : ......... حزينة جدا, ....... الي أوراقي ........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كيف يبست وتحول لونها الي أصفر ........ منها شجرة الصنوبر وقالت: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لا تحزني يا صديقتي, فان ......... تموت لتعود وتحيا من جديد.</a:t>
            </a:r>
            <a:endParaRPr lang="en-US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377" y="3478368"/>
            <a:ext cx="215265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722" y="2665926"/>
            <a:ext cx="6567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- أكتب في دفتري ما يملي علي معلمي.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1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0769" y="1775504"/>
            <a:ext cx="3538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50000"/>
                  </a:schemeClr>
                </a:solidFill>
              </a:rPr>
              <a:t>الوحدة الأولي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0338" y="3814924"/>
            <a:ext cx="5279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50000"/>
                  </a:schemeClr>
                </a:solidFill>
              </a:rPr>
              <a:t>أنواع الكلمة والجملة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2269" y="2606006"/>
            <a:ext cx="5997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70C0"/>
                </a:solidFill>
              </a:rPr>
              <a:t>الهدف : 1- تصنيف الكلمات الي أنواع.</a:t>
            </a:r>
          </a:p>
          <a:p>
            <a:pPr algn="ctr" rtl="1"/>
            <a:r>
              <a:rPr lang="ar-SA" sz="3600" b="1" dirty="0">
                <a:solidFill>
                  <a:srgbClr val="0070C0"/>
                </a:solidFill>
              </a:rPr>
              <a:t>2- تصنيف الجمل الي أنواع.</a:t>
            </a:r>
            <a:endParaRPr lang="ar-EG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4941" y="2721916"/>
            <a:ext cx="828675" cy="695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6243" y="412124"/>
            <a:ext cx="6090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الدرس الأول : أنواع الكلمة والجملة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3042" y="226816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</a:rPr>
              <a:t>1- أقرأ: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DDB4"/>
              </a:clrFrom>
              <a:clrTo>
                <a:srgbClr val="FEDD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5792" y="268993"/>
            <a:ext cx="857250" cy="56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1213982"/>
            <a:ext cx="12114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الكلمة : مجموعة من الحروف تفيد معني.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والكلمة في لغتنا ثلاثة أنواع :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الاسم: وهو ما دل علي معني في نفسه غير مقترن بزمن, مثل : الناس, الحديقة .........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الفعل : ما دل علي معني في نفسه مقترنا بزمن, مثل: يقرأ, درس, أكتب.............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الحرف : ما لا يدل علي معني في نفسه, انما يتضح معناه في غيره,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 مثل: في, الي, عن ........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51730" y="4637145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6600"/>
                </a:solidFill>
              </a:rPr>
              <a:t>أستنتج :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5269" y="4659639"/>
            <a:ext cx="601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</a:rPr>
              <a:t>الكلمة ثلاثة أقسام : اسم وفعل وحرف :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EDDB4"/>
              </a:clrFrom>
              <a:clrTo>
                <a:srgbClr val="FEDD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4867" y="4601805"/>
            <a:ext cx="6381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18746" y="206528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أحلل :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5414" y="1178998"/>
            <a:ext cx="123274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أصنف الكلمات الآتية الي أنواعها بعد قراءة القاعدة السابقة وفهمها :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سفر – حقول – من – انطلق – الي – ممتدة – أشجار – توقف – انجراف – منظر – في - يملأ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DEB8"/>
              </a:clrFrom>
              <a:clrTo>
                <a:srgbClr val="FEDEB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5321" y="206528"/>
            <a:ext cx="733425" cy="71437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64293" y="2514311"/>
          <a:ext cx="8128000" cy="231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9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bg1"/>
                          </a:solidFill>
                        </a:rPr>
                        <a:t>الكلمة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</a:rPr>
                        <a:t>النوع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CC"/>
                          </a:solidFill>
                        </a:rPr>
                        <a:t>اسم</a:t>
                      </a:r>
                      <a:endParaRPr lang="en-US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CC"/>
                          </a:solidFill>
                        </a:rPr>
                        <a:t>فعل</a:t>
                      </a:r>
                      <a:endParaRPr lang="en-US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33CC"/>
                          </a:solidFill>
                        </a:rPr>
                        <a:t>حرف</a:t>
                      </a:r>
                      <a:endParaRPr lang="en-US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75009" y="5306096"/>
            <a:ext cx="10041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جمع الامام ابن مالك – رحمه الله تعالي – هذه الأنواع في بيت جميل, فقال :</a:t>
            </a:r>
          </a:p>
          <a:p>
            <a:pPr algn="ctr" rtl="1"/>
            <a:r>
              <a:rPr lang="ar-SA" sz="3200" b="1" dirty="0">
                <a:solidFill>
                  <a:srgbClr val="003366"/>
                </a:solidFill>
              </a:rPr>
              <a:t>كلامنا لفظ مفيد كاستقم .. اسم وفعل ثم حرف الكلم.</a:t>
            </a:r>
            <a:endParaRPr lang="en-US" sz="32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473717" y="396360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7030A0"/>
                </a:solidFill>
              </a:rPr>
              <a:t>أستفيد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7613" y="1337788"/>
            <a:ext cx="1023870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كي أميز الاسم من الفعل, أدخل (ال) علي الكلمة, فان قبلتها فهي ( اسم ),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وان لم تقبلها فهي ( فعل ), مثال: نام / بيت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أدخل ( ال ) علي كلمة ( نام ), سأكتشف أنه لا يصح دخول ( ال )علي هذه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الكلمة, وبذلك أستنتج أن كلمة ( نام ) فعل.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أدخل ( ال ) علي كلمة ( بيت ) ( البيت ), سأكتشف أنه يصح دخول (ال )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علي هذه الكلمة, وبذلك أستنتج أن كلمة ( بيت ) اسم.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جمع الامام ابن مالك – رحمة الله تعالي – مع هذه العلامة علامات أخري تميز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الاسم في بيت جميل, فقال :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0334" y="5664758"/>
            <a:ext cx="7520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بالجر والتنوين والندا وال      ومسند للاسم تمييز حصل</a:t>
            </a:r>
            <a:endParaRPr lang="en-US" sz="3200" b="1" dirty="0">
              <a:solidFill>
                <a:srgbClr val="CC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967" y="396360"/>
            <a:ext cx="6667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3133" y="256132"/>
            <a:ext cx="13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أطبق :</a:t>
            </a:r>
            <a:endParaRPr lang="en-US" sz="3600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488" y="1264019"/>
            <a:ext cx="795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</a:rPr>
              <a:t>1- أصنف الكلمات الملونة في الجدول :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635" y="2207532"/>
            <a:ext cx="100030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وعند وصولهم الي المكان </a:t>
            </a:r>
            <a:r>
              <a:rPr lang="ar-SA" sz="3200" b="1" dirty="0">
                <a:solidFill>
                  <a:srgbClr val="C00000"/>
                </a:solidFill>
              </a:rPr>
              <a:t>المحدد</a:t>
            </a:r>
            <a:r>
              <a:rPr lang="ar-SA" sz="3200" b="1" dirty="0">
                <a:solidFill>
                  <a:srgbClr val="003300"/>
                </a:solidFill>
              </a:rPr>
              <a:t>, </a:t>
            </a:r>
            <a:r>
              <a:rPr lang="ar-SA" sz="3200" b="1" dirty="0">
                <a:solidFill>
                  <a:srgbClr val="C00000"/>
                </a:solidFill>
              </a:rPr>
              <a:t>جهزت</a:t>
            </a:r>
            <a:r>
              <a:rPr lang="ar-SA" sz="3200" b="1" dirty="0">
                <a:solidFill>
                  <a:srgbClr val="003300"/>
                </a:solidFill>
              </a:rPr>
              <a:t> نورة بعض </a:t>
            </a:r>
            <a:r>
              <a:rPr lang="ar-SA" sz="3200" b="1" dirty="0">
                <a:solidFill>
                  <a:srgbClr val="C00000"/>
                </a:solidFill>
              </a:rPr>
              <a:t>الفواكه</a:t>
            </a:r>
            <a:r>
              <a:rPr lang="ar-SA" sz="3200" b="1" dirty="0">
                <a:solidFill>
                  <a:srgbClr val="003300"/>
                </a:solidFill>
              </a:rPr>
              <a:t> والخضراوات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التي كانت أمها </a:t>
            </a:r>
            <a:r>
              <a:rPr lang="ar-SA" sz="3200" b="1" dirty="0">
                <a:solidFill>
                  <a:srgbClr val="C00000"/>
                </a:solidFill>
              </a:rPr>
              <a:t>قد</a:t>
            </a:r>
            <a:r>
              <a:rPr lang="ar-SA" sz="3200" b="1" dirty="0">
                <a:solidFill>
                  <a:srgbClr val="003300"/>
                </a:solidFill>
              </a:rPr>
              <a:t> </a:t>
            </a:r>
            <a:r>
              <a:rPr lang="ar-SA" sz="3200" b="1" dirty="0">
                <a:solidFill>
                  <a:srgbClr val="C00000"/>
                </a:solidFill>
              </a:rPr>
              <a:t>أعدتها</a:t>
            </a:r>
            <a:r>
              <a:rPr lang="ar-SA" sz="3200" b="1" dirty="0">
                <a:solidFill>
                  <a:srgbClr val="003300"/>
                </a:solidFill>
              </a:rPr>
              <a:t> لهم, </a:t>
            </a:r>
            <a:r>
              <a:rPr lang="ar-SA" sz="3200" b="1" dirty="0">
                <a:solidFill>
                  <a:srgbClr val="C00000"/>
                </a:solidFill>
              </a:rPr>
              <a:t>ليتناولوها في رحلتهم</a:t>
            </a:r>
            <a:r>
              <a:rPr lang="ar-SA" sz="3200" b="1" dirty="0">
                <a:solidFill>
                  <a:srgbClr val="003300"/>
                </a:solidFill>
              </a:rPr>
              <a:t>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562" y="256132"/>
            <a:ext cx="771525" cy="6858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71325" y="3862111"/>
          <a:ext cx="8127999" cy="1691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CC0066"/>
                          </a:solidFill>
                        </a:rPr>
                        <a:t>الحرف</a:t>
                      </a:r>
                      <a:endParaRPr lang="en-US" sz="32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CC0066"/>
                          </a:solidFill>
                        </a:rPr>
                        <a:t>الفعل</a:t>
                      </a:r>
                      <a:endParaRPr lang="en-US" sz="32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CC0066"/>
                          </a:solidFill>
                        </a:rPr>
                        <a:t>الاسم</a:t>
                      </a:r>
                      <a:endParaRPr lang="en-US" sz="32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7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0885" y="259398"/>
            <a:ext cx="8751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2- ألخص ما تعلمت عن أنواع الكلمة في هذه الخريطة المعرفية :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4549227" y="747605"/>
            <a:ext cx="2344259" cy="1803043"/>
          </a:xfrm>
          <a:prstGeom prst="hexag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أنواع الكلمة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201157" y="1268567"/>
            <a:ext cx="2023198" cy="1667815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1094704" y="3612524"/>
            <a:ext cx="2054696" cy="1654934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713327" y="5396248"/>
            <a:ext cx="2053021" cy="1461752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8371268" y="1403797"/>
            <a:ext cx="2091014" cy="1686681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371268" y="3612525"/>
            <a:ext cx="2091014" cy="1654934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615189" y="2566431"/>
            <a:ext cx="12879" cy="8164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0"/>
          </p:cNvCxnSpPr>
          <p:nvPr/>
        </p:nvCxnSpPr>
        <p:spPr>
          <a:xfrm>
            <a:off x="6893486" y="1649127"/>
            <a:ext cx="1593691" cy="5724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68426" y="1607852"/>
            <a:ext cx="1352514" cy="3111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09314" y="3090479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مثال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6039" y="4975070"/>
            <a:ext cx="74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مثال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8294" y="3090478"/>
            <a:ext cx="74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مثال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4713327" y="3398649"/>
            <a:ext cx="1896382" cy="157642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26" grpId="0"/>
      <p:bldP spid="27" grpId="0"/>
      <p:bldP spid="29" grpId="0"/>
      <p:bldP spid="3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8308" y="254534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أفهم وأحلل 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408" y="272215"/>
            <a:ext cx="723900" cy="628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467" y="1519707"/>
            <a:ext cx="776687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CC"/>
                </a:solidFill>
              </a:rPr>
              <a:t>أرتب الكلمات الآتية في كل سطر لأكون معني مفيدا:</a:t>
            </a:r>
          </a:p>
          <a:p>
            <a:pPr algn="ctr" rtl="1"/>
            <a:r>
              <a:rPr lang="ar-SA" sz="3600" b="1" dirty="0">
                <a:solidFill>
                  <a:srgbClr val="000099"/>
                </a:solidFill>
              </a:rPr>
              <a:t>القمر / نظرت / الي</a:t>
            </a:r>
          </a:p>
          <a:p>
            <a:pPr algn="ctr" rtl="1"/>
            <a:r>
              <a:rPr lang="ar-SA" sz="3600" b="1" dirty="0">
                <a:solidFill>
                  <a:srgbClr val="000099"/>
                </a:solidFill>
              </a:rPr>
              <a:t>...................................................</a:t>
            </a:r>
          </a:p>
          <a:p>
            <a:pPr algn="ctr" rtl="1"/>
            <a:r>
              <a:rPr lang="ar-SA" sz="3600" b="1" dirty="0">
                <a:solidFill>
                  <a:srgbClr val="000099"/>
                </a:solidFill>
              </a:rPr>
              <a:t>بيئتنا / علي / صحتنا / لنحمي / نحافظ</a:t>
            </a:r>
          </a:p>
          <a:p>
            <a:pPr algn="ctr" rtl="1"/>
            <a:r>
              <a:rPr lang="ar-SA" sz="3600" b="1" dirty="0">
                <a:solidFill>
                  <a:srgbClr val="000099"/>
                </a:solidFill>
              </a:rPr>
              <a:t>.................................................</a:t>
            </a:r>
          </a:p>
          <a:p>
            <a:pPr algn="ctr" rtl="1"/>
            <a:r>
              <a:rPr lang="ar-SA" sz="3600" b="1" dirty="0">
                <a:solidFill>
                  <a:srgbClr val="000099"/>
                </a:solidFill>
              </a:rPr>
              <a:t>علي / المتوازن / الغذاء / أحرص</a:t>
            </a:r>
          </a:p>
          <a:p>
            <a:pPr algn="ctr" rtl="1"/>
            <a:r>
              <a:rPr lang="ar-SA" sz="3600" b="1" dirty="0">
                <a:solidFill>
                  <a:srgbClr val="000099"/>
                </a:solidFill>
              </a:rPr>
              <a:t>................................................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5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905" y="202842"/>
            <a:ext cx="10679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خامسا : أكمل الخريطة المعرفية الاتية بكتابة أهم الأفكار التي دار حولها النص :</a:t>
            </a:r>
            <a:endParaRPr lang="en-US" sz="3200" b="1" dirty="0">
              <a:solidFill>
                <a:srgbClr val="66006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052293" y="2434108"/>
            <a:ext cx="1526663" cy="10550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97977" y="3325968"/>
            <a:ext cx="0" cy="12311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16999" y="2839790"/>
            <a:ext cx="1167147" cy="9723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4417454" y="829473"/>
            <a:ext cx="3126347" cy="2454639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rgbClr val="990099"/>
                </a:solidFill>
              </a:rPr>
              <a:t>ناقلة الأمراض</a:t>
            </a:r>
            <a:endParaRPr lang="en-US" sz="3600" b="1" dirty="0">
              <a:solidFill>
                <a:srgbClr val="990099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7935962" y="3634266"/>
            <a:ext cx="2773078" cy="2130241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/>
              <a:t>...............</a:t>
            </a:r>
            <a:endParaRPr lang="en-US" sz="3200" b="1" dirty="0"/>
          </a:p>
        </p:txBody>
      </p:sp>
      <p:sp>
        <p:nvSpPr>
          <p:cNvPr id="11" name="Hexagon 10"/>
          <p:cNvSpPr/>
          <p:nvPr/>
        </p:nvSpPr>
        <p:spPr>
          <a:xfrm>
            <a:off x="4507606" y="4557114"/>
            <a:ext cx="2780742" cy="2062627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/>
              <a:t>...............</a:t>
            </a:r>
            <a:endParaRPr lang="en-US" sz="3200" b="1" dirty="0"/>
          </a:p>
        </p:txBody>
      </p:sp>
      <p:sp>
        <p:nvSpPr>
          <p:cNvPr id="12" name="Hexagon 11"/>
          <p:cNvSpPr/>
          <p:nvPr/>
        </p:nvSpPr>
        <p:spPr>
          <a:xfrm>
            <a:off x="750390" y="3204832"/>
            <a:ext cx="2722078" cy="2073499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/>
              <a:t>...............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375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0632" y="52803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70C0"/>
                </a:solidFill>
              </a:rPr>
              <a:t>أستنتج 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121" y="2681489"/>
            <a:ext cx="10557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000099"/>
                </a:solidFill>
              </a:rPr>
              <a:t>عندما تجتمع الكلمات لتكوين معني مفيد, فانها تسمي ( جملة ).</a:t>
            </a:r>
            <a:endParaRPr lang="en-US" sz="4000" b="1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DDB4"/>
              </a:clrFrom>
              <a:clrTo>
                <a:srgbClr val="FEDD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2238" y="470198"/>
            <a:ext cx="6000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7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8871" y="180450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C0066"/>
                </a:solidFill>
              </a:rPr>
              <a:t>أطبق :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062" y="1045722"/>
            <a:ext cx="10562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1- الطعام بلا اسراف يغذي الجسم, ويحفظ القوة, ويجدد النشاط. والاسراف فيه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يسببعسر الهضم, وخمول الجسم, والتعرض للأمراض.</a:t>
            </a:r>
            <a:endParaRPr lang="en-US" sz="3200" b="1" dirty="0">
              <a:solidFill>
                <a:srgbClr val="8000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708" y="180450"/>
            <a:ext cx="768163" cy="688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2288" y="2299304"/>
            <a:ext cx="73340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أ. أذكر عدد الجمل في الفقرة السابقة.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......................................................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ب. أحلل الجملة الأولي الي كلمات وأذكر نوع كل كلمة.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.......................................................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288" y="4716261"/>
            <a:ext cx="74622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2- أضع (,) بين الجمل في الفقرة الآتية: 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البحر هادئ ورمال الشاطئ ذهبية الأطفال الصغار يبنون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القصور بالرمال ويحفرون الآبار بأدواتهم وألعابهم. </a:t>
            </a:r>
            <a:endParaRPr lang="en-US" sz="32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3660" y="285214"/>
            <a:ext cx="100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أقرأ :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7619" y="1712890"/>
            <a:ext cx="82381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1- النباتات غذاء للانسان.</a:t>
            </a:r>
          </a:p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2- انطلق الجد مشعل مع حفيديه صباحا.</a:t>
            </a:r>
          </a:p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ما نوع الكلمة التي بدأت بها الحملة الأولي؟ ..................</a:t>
            </a:r>
          </a:p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اذن تسمي جملة اسمية.</a:t>
            </a:r>
          </a:p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ما نوع الكلمة التي بدأت بها الجملة الثانية؟ ....................</a:t>
            </a:r>
          </a:p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اذن تسمي جملة .................</a:t>
            </a:r>
            <a:endParaRPr lang="en-US" sz="3200" b="1" dirty="0">
              <a:solidFill>
                <a:srgbClr val="0066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DDB4"/>
              </a:clrFrom>
              <a:clrTo>
                <a:srgbClr val="FEDD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5460" y="364751"/>
            <a:ext cx="838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1423" y="39492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أستنتج 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389" y="279185"/>
            <a:ext cx="597460" cy="762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2659" y="2511380"/>
            <a:ext cx="67810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800080"/>
                </a:solidFill>
              </a:rPr>
              <a:t>الجملة في لغتنا نوعان : اسمية وفعلية. </a:t>
            </a:r>
          </a:p>
          <a:p>
            <a:pPr algn="ctr" rtl="1"/>
            <a:r>
              <a:rPr lang="ar-SA" sz="4000" b="1" dirty="0">
                <a:solidFill>
                  <a:srgbClr val="800080"/>
                </a:solidFill>
              </a:rPr>
              <a:t>الاسمية تبدأ باسم والفعلية تبدأ بفعل.</a:t>
            </a:r>
            <a:endParaRPr lang="en-US" sz="40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09248" y="328467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أطبق :</a:t>
            </a:r>
            <a:endParaRPr lang="en-US" sz="3200" b="1" dirty="0">
              <a:solidFill>
                <a:srgbClr val="0080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5" y="328467"/>
            <a:ext cx="768163" cy="688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8197" y="1017375"/>
            <a:ext cx="72266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1- أميز الجملة الاسمية من الجملة الفعلية فيما يأتي :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يخرج الناس الي الرياض المزهرة. .................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الوعي الصحي مطلب ضروري. .....................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تسر المخلوقات بجمال الطبيعة. ........................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صحيح الجسم ينعم بالحياة. .............................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9104" y="4146997"/>
            <a:ext cx="84529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2- أحول الجمل الفعلية الآتية الي جمل اسمية: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أقبل الربيع, فاعتدل الجو, وتفتحت الأزهار, واخضرت الأرض.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..................................................................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4798" y="579548"/>
            <a:ext cx="89979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3- أحول الجمل الاسمية الي جمل فعلية :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السماء صافية, والشمس ترسل أشعتها الذهبية, والدفء عم الكون.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...........................................................................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8495" y="2779055"/>
            <a:ext cx="6428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4- رحل الشتاء ببرده القارس وأمطاره الغزيرة.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أحاكي الجملة السابقة :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رحل الصيف ...................................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097" y="5171745"/>
            <a:ext cx="780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</a:rPr>
              <a:t>5- ألخص فهمي لأنواع الجملة في خريطة معرفية :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1875" y="283336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أحاكي الأسلوب اللغوي: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DEB8"/>
              </a:clrFrom>
              <a:clrTo>
                <a:srgbClr val="FDDEB8">
                  <a:alpha val="0"/>
                </a:srgbClr>
              </a:clrTo>
            </a:clrChange>
          </a:blip>
          <a:srcRect l="9880" t="5522" r="15273"/>
          <a:stretch/>
        </p:blipFill>
        <p:spPr>
          <a:xfrm>
            <a:off x="8126569" y="257577"/>
            <a:ext cx="631065" cy="661046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761408" y="1790161"/>
            <a:ext cx="3940933" cy="3039415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</a:rPr>
              <a:t>نورة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. الأزهار متفتحة.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. تفتحت الأزهار.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991674" y="1667811"/>
            <a:ext cx="4391696" cy="3284114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>
                <a:solidFill>
                  <a:schemeClr val="accent2">
                    <a:lumMod val="50000"/>
                  </a:schemeClr>
                </a:solidFill>
              </a:rPr>
              <a:t>أحلام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 . ليست الأزهار متفتحة.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. لم تتفتح الأزهار.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. ما تفتحت الأزهار.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. لن تتفتح الأزهار.</a:t>
            </a:r>
            <a:endParaRPr lang="en-US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132" y="360608"/>
            <a:ext cx="9118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عبرت نورة وأحلام عن حدث وهو ( تفتح الأزهار ) بعدد من الجمل.</a:t>
            </a:r>
          </a:p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أتأمل ما قالته كل منهما, لأختار الاجابة الصحيحة فيما بين القوسين: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548" y="2201057"/>
            <a:ext cx="11028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4">
                    <a:lumMod val="50000"/>
                  </a:schemeClr>
                </a:solidFill>
              </a:rPr>
              <a:t>استخدمت نورة وأحلام في التعبير عن الحدث ( جملا فعلية – جملا اسمية وفعلية ).</a:t>
            </a:r>
          </a:p>
          <a:p>
            <a:pPr algn="ctr" rtl="1"/>
            <a:r>
              <a:rPr lang="ar-SA" sz="3200" b="1" dirty="0">
                <a:solidFill>
                  <a:schemeClr val="accent4">
                    <a:lumMod val="50000"/>
                  </a:schemeClr>
                </a:solidFill>
              </a:rPr>
              <a:t>الأسلوب الذي عبرت به نورة يدل علي ( وقوع الحدث – عدم وقوع الحدث ).</a:t>
            </a:r>
          </a:p>
          <a:p>
            <a:pPr algn="ctr" rtl="1"/>
            <a:r>
              <a:rPr lang="ar-SA" sz="3200" b="1" dirty="0">
                <a:solidFill>
                  <a:schemeClr val="accent4">
                    <a:lumMod val="50000"/>
                  </a:schemeClr>
                </a:solidFill>
              </a:rPr>
              <a:t>الأسلوب الذي عبرت به أحلام يدل علي ( وقوع الحدث – عدم وقوع الحدث ).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307" y="4727132"/>
            <a:ext cx="11628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5">
                    <a:lumMod val="50000"/>
                  </a:schemeClr>
                </a:solidFill>
              </a:rPr>
              <a:t>استخدمت نورة جملا تدل علي وقوع الحدث, لذا تسمي جملا مثبتة.</a:t>
            </a:r>
          </a:p>
          <a:p>
            <a:pPr algn="ctr" rtl="1"/>
            <a:r>
              <a:rPr lang="ar-SA" sz="3600" b="1" dirty="0">
                <a:solidFill>
                  <a:schemeClr val="accent5">
                    <a:lumMod val="50000"/>
                  </a:schemeClr>
                </a:solidFill>
              </a:rPr>
              <a:t>أما أحلام فاستخدمت جملا تدل علي عدم وقوع الحدث, لذا تسمي  جملا منفية.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165" y="480799"/>
            <a:ext cx="597460" cy="762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8392" y="596534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</a:rPr>
              <a:t>أستنتج :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0585" y="2346957"/>
            <a:ext cx="93682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1- اذا كان الحدث في الجملة قد ثبت وتحقق تسمي جملة مثبتة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 واذا لم يتحقق تسمي جملة منفية.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2- من أدوات النفي : ليس , لم , ما , لن.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553" y="336211"/>
            <a:ext cx="768163" cy="688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0676" y="378788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</a:rPr>
              <a:t>أطبق :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7301" y="1242865"/>
            <a:ext cx="83343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993300"/>
                </a:solidFill>
              </a:rPr>
              <a:t>1- أصنف الجمل الآتية الي جمل مثبتة وجمل منفية: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دودة القز تصنع الحرير .............................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لن ألوث بيئتي ......................................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النظافة أيسر الطرق للتخلص من الجراثيم .......................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5327" y="4483312"/>
            <a:ext cx="77428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993300"/>
                </a:solidFill>
              </a:rPr>
              <a:t>2- أحول الجمل المثبتة في العبارة الآتية الي جمل منفية: 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غابت الشمس ونزل المطر.</a:t>
            </a:r>
          </a:p>
          <a:p>
            <a:pPr algn="ctr" rtl="1"/>
            <a:r>
              <a:rPr lang="ar-SA" sz="3200" b="1" dirty="0">
                <a:solidFill>
                  <a:srgbClr val="0033CC"/>
                </a:solidFill>
              </a:rPr>
              <a:t>..........................................................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057" y="2614413"/>
            <a:ext cx="842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accent6">
                    <a:lumMod val="50000"/>
                  </a:schemeClr>
                </a:solidFill>
              </a:rPr>
              <a:t>سادسا : أبحث في سورة الحج عن الاية التي ورد </a:t>
            </a:r>
          </a:p>
          <a:p>
            <a:pPr algn="ctr" rtl="1"/>
            <a:r>
              <a:rPr lang="ar-SA" sz="4000" b="1" dirty="0">
                <a:solidFill>
                  <a:schemeClr val="accent6">
                    <a:lumMod val="50000"/>
                  </a:schemeClr>
                </a:solidFill>
              </a:rPr>
              <a:t>فيها اسم الذباب, وأقرؤها بترتيل أمام صفي.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128" y="628452"/>
            <a:ext cx="76290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3- أحول الجمل المنفية في العبارة الآتية الي جمل مثبتة: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ليست الرياح قوية وما اقتلعت الأشجار.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..........................................................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460" y="3079022"/>
            <a:ext cx="116798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4- أكون من الجمل الآتية فقرة قصيرة بعد ترتيبها مراعيا علامات الترقيم .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وكان الجو صحوا / والسماء صافية / في أحد الأيام / وشكروا والدهم علي تلك النزهة/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زخرجت ليليوهند مع عائلتهما /قضوا وقتا ممتعا / والشمس ترسل أشعتها علي الشجر /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الي متنزه السودة في عسير.</a:t>
            </a:r>
          </a:p>
          <a:p>
            <a:pPr algn="ctr" rtl="1"/>
            <a:r>
              <a:rPr lang="ar-SA" sz="3200" b="1" dirty="0">
                <a:solidFill>
                  <a:srgbClr val="008080"/>
                </a:solidFill>
              </a:rPr>
              <a:t>.....................................................................................................</a:t>
            </a:r>
            <a:endParaRPr lang="en-US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0670" y="167425"/>
            <a:ext cx="235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</a:rPr>
              <a:t>أتعلم وأتسلي :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DDB4"/>
              </a:clrFrom>
              <a:clrTo>
                <a:srgbClr val="FEDD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4997" y="167425"/>
            <a:ext cx="885825" cy="666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996" y="834175"/>
            <a:ext cx="1100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1- أتعاون مع مجموعتي لجمع الأوراق التي تحوي أفعالا, ثم أضعها في الصندوق: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1294" y="4372914"/>
            <a:ext cx="2886075" cy="2362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701160" y="3214415"/>
            <a:ext cx="1359833" cy="9331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حرارة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5668" y="1733458"/>
            <a:ext cx="138932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أشرق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77764" y="1756807"/>
            <a:ext cx="1519653" cy="8677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دواء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7839" y="3237222"/>
            <a:ext cx="1332963" cy="9355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يغرد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10058" y="1755882"/>
            <a:ext cx="1334245" cy="920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يفكر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1857" y="3258354"/>
            <a:ext cx="1290229" cy="876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طيور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17818" y="1747742"/>
            <a:ext cx="1388576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ساعد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82444" y="3258354"/>
            <a:ext cx="138233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فواكهه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543248" y="1733458"/>
            <a:ext cx="148751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سماء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55703" y="3291120"/>
            <a:ext cx="1308795" cy="8277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ينصح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11294" y="3233197"/>
            <a:ext cx="131905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متكامل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01739" y="4888464"/>
            <a:ext cx="1603624" cy="9166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من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01739" y="2297946"/>
            <a:ext cx="1547302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عمل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74020" y="2310151"/>
            <a:ext cx="1512276" cy="9021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رفع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32831" y="4939048"/>
            <a:ext cx="1542244" cy="8661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يدافع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8036" y="3593207"/>
            <a:ext cx="1491936" cy="9530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صام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95754" y="4935830"/>
            <a:ext cx="1590541" cy="8661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يتغذي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42599" y="2240924"/>
            <a:ext cx="1544061" cy="901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الي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21876" y="4968025"/>
            <a:ext cx="1564785" cy="8564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حافظ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036" y="4997004"/>
            <a:ext cx="1490726" cy="9337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يحمي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55287" y="3651160"/>
            <a:ext cx="1431373" cy="8950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يجمع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6762" y="2234486"/>
            <a:ext cx="1513274" cy="901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شكر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31975" y="3651160"/>
            <a:ext cx="1518098" cy="8371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ثروة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32831" y="2310150"/>
            <a:ext cx="1542244" cy="9192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شاهد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33750" y="3622183"/>
            <a:ext cx="1530982" cy="8950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في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35657" y="3622183"/>
            <a:ext cx="1539418" cy="9401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تألم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4165" y="373489"/>
            <a:ext cx="9810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2- أبحث عن اسم واحد فقط من بين مجموعة الكلمات خلال خمس ثوان :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029" y="362848"/>
            <a:ext cx="104278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3- أختار أنا ومن بجواري حرفا من حروف الهجاء, ثم يأتي كل واحد منا باسم</a:t>
            </a:r>
          </a:p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يبدأ بالحرف الذي اخترناه وفق الجدول الآتي. والفائز هو من ينتهي </a:t>
            </a:r>
          </a:p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أولا وتكون اجابته صحيحة.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66029" y="2708425"/>
          <a:ext cx="9942492" cy="27650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671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C00000"/>
                          </a:solidFill>
                        </a:rPr>
                        <a:t>اسم بلد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C00000"/>
                          </a:solidFill>
                        </a:rPr>
                        <a:t>اسم جماد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C00000"/>
                          </a:solidFill>
                        </a:rPr>
                        <a:t>اسم نبات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C00000"/>
                          </a:solidFill>
                        </a:rPr>
                        <a:t>اسم حيوان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C00000"/>
                          </a:solidFill>
                        </a:rPr>
                        <a:t>اسم انسان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C00000"/>
                          </a:solidFill>
                        </a:rPr>
                        <a:t>الحرف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40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1426" y="167425"/>
            <a:ext cx="275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الواجب المنزلي 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76" y="152452"/>
            <a:ext cx="552450" cy="67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3802" y="862976"/>
            <a:ext cx="894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أولا : أحدد الكلمة أو الجملة المختلفة في كل سطر مع ذكر السبب :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61" y="1772895"/>
            <a:ext cx="1206612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1- هواء           الي                وردة              غذاء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السبب .......................................................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2- الهواء عليل          أشرقت الشمس      لم ينزل المطر          القمر ساطع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السبب ........................................................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3- محافظة             أعتني              يحافظ                   يحترم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السبب ...........................................................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4- يعتدل الجو                 تتفتح الأزهار         الثمار ناضجة              تتساقط الأوراق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السبب .........................................................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5- من                الي                يزور                    في</a:t>
            </a:r>
          </a:p>
          <a:p>
            <a:pPr algn="ctr" rtl="1"/>
            <a:r>
              <a:rPr lang="ar-SA" sz="3200" b="1" dirty="0">
                <a:solidFill>
                  <a:srgbClr val="003300"/>
                </a:solidFill>
              </a:rPr>
              <a:t>السبب ................................................................ </a:t>
            </a:r>
            <a:endParaRPr lang="en-US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534" y="347729"/>
            <a:ext cx="6490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</a:rPr>
              <a:t>ثانيا : أمثل لما يأتي في جملة من انشائي :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146" y="1900804"/>
            <a:ext cx="794480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1- جملة اسمية مثبتة.</a:t>
            </a: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</a:t>
            </a: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2- جملة اسمية منفية.</a:t>
            </a: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</a:t>
            </a: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3- جملة فعلية, فعلها مسبوق بأداة النفي ( لن ) أو ( لم ) .</a:t>
            </a: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..........................................................</a:t>
            </a: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4- جملة فعلية مثبتة.</a:t>
            </a: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....................................................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8089" y="1941132"/>
            <a:ext cx="3538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50000"/>
                  </a:schemeClr>
                </a:solidFill>
              </a:rPr>
              <a:t>الوحدة الأولي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6238" y="3652055"/>
            <a:ext cx="7221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2">
                    <a:lumMod val="50000"/>
                  </a:schemeClr>
                </a:solidFill>
              </a:rPr>
              <a:t>الدرس الثاني: المبتدأ والخبر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8693" y="3345176"/>
            <a:ext cx="5997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الهدف : 1- تصنيف الكلمات الي أنواع.</a:t>
            </a:r>
          </a:p>
          <a:p>
            <a:pPr algn="ctr" rtl="1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2- تصنيف الجمل الي أنواع.</a:t>
            </a:r>
            <a:endParaRPr lang="ar-EG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5848" y="3597677"/>
            <a:ext cx="828675" cy="695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8336" y="1275009"/>
            <a:ext cx="4902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C0066"/>
                </a:solidFill>
              </a:rPr>
              <a:t>الدرس الثاني: المبتدأ والخبر</a:t>
            </a:r>
          </a:p>
        </p:txBody>
      </p:sp>
    </p:spTree>
    <p:extLst>
      <p:ext uri="{BB962C8B-B14F-4D97-AF65-F5344CB8AC3E}">
        <p14:creationId xmlns:p14="http://schemas.microsoft.com/office/powerpoint/2010/main" val="36403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3488" y="1179897"/>
            <a:ext cx="3320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</a:rPr>
              <a:t>1- أقرأ الجمل الآتية: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DDB4"/>
              </a:clrFrom>
              <a:clrTo>
                <a:srgbClr val="FEDD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2891" y="1222074"/>
            <a:ext cx="857250" cy="56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446" y="3372200"/>
            <a:ext cx="10856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السماء</a:t>
            </a:r>
            <a:r>
              <a:rPr lang="ar-SA" sz="3200" b="1" dirty="0">
                <a:solidFill>
                  <a:srgbClr val="0033CC"/>
                </a:solidFill>
              </a:rPr>
              <a:t> صافية       </a:t>
            </a:r>
            <a:r>
              <a:rPr lang="ar-SA" sz="3200" b="1" dirty="0">
                <a:solidFill>
                  <a:srgbClr val="C00000"/>
                </a:solidFill>
              </a:rPr>
              <a:t>الشمس </a:t>
            </a:r>
            <a:r>
              <a:rPr lang="ar-SA" sz="3200" b="1" dirty="0">
                <a:solidFill>
                  <a:srgbClr val="0033CC"/>
                </a:solidFill>
              </a:rPr>
              <a:t>مشرقة</a:t>
            </a:r>
            <a:r>
              <a:rPr lang="ar-SA" sz="3200" b="1" dirty="0">
                <a:solidFill>
                  <a:srgbClr val="C00000"/>
                </a:solidFill>
              </a:rPr>
              <a:t>       الطيور </a:t>
            </a:r>
            <a:r>
              <a:rPr lang="ar-SA" sz="3200" b="1" dirty="0">
                <a:solidFill>
                  <a:srgbClr val="0033CC"/>
                </a:solidFill>
              </a:rPr>
              <a:t>مغردة</a:t>
            </a:r>
            <a:r>
              <a:rPr lang="ar-SA" sz="3200" b="1" dirty="0">
                <a:solidFill>
                  <a:srgbClr val="C00000"/>
                </a:solidFill>
              </a:rPr>
              <a:t>        الورود </a:t>
            </a:r>
            <a:r>
              <a:rPr lang="ar-SA" sz="3200" b="1" dirty="0">
                <a:solidFill>
                  <a:srgbClr val="0033CC"/>
                </a:solidFill>
              </a:rPr>
              <a:t>جميلة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    الأمطار </a:t>
            </a:r>
            <a:r>
              <a:rPr lang="ar-SA" sz="3200" b="1" dirty="0">
                <a:solidFill>
                  <a:srgbClr val="0033CC"/>
                </a:solidFill>
              </a:rPr>
              <a:t>غزيرة</a:t>
            </a:r>
            <a:r>
              <a:rPr lang="ar-SA" sz="3200" b="1" dirty="0">
                <a:solidFill>
                  <a:srgbClr val="C00000"/>
                </a:solidFill>
              </a:rPr>
              <a:t>        السحاب </a:t>
            </a:r>
            <a:r>
              <a:rPr lang="ar-SA" sz="3200" b="1" dirty="0">
                <a:solidFill>
                  <a:srgbClr val="0033CC"/>
                </a:solidFill>
              </a:rPr>
              <a:t>قاتم</a:t>
            </a:r>
            <a:r>
              <a:rPr lang="ar-SA" sz="3200" b="1" dirty="0">
                <a:solidFill>
                  <a:srgbClr val="C00000"/>
                </a:solidFill>
              </a:rPr>
              <a:t>       الماء </a:t>
            </a:r>
            <a:r>
              <a:rPr lang="ar-SA" sz="3200" b="1" dirty="0">
                <a:solidFill>
                  <a:srgbClr val="0033CC"/>
                </a:solidFill>
              </a:rPr>
              <a:t>حياة</a:t>
            </a:r>
            <a:r>
              <a:rPr lang="ar-SA" sz="3200" b="1" dirty="0">
                <a:solidFill>
                  <a:srgbClr val="C00000"/>
                </a:solidFill>
              </a:rPr>
              <a:t> 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الانسان</a:t>
            </a:r>
            <a:r>
              <a:rPr lang="ar-SA" sz="3200" b="1" dirty="0">
                <a:solidFill>
                  <a:srgbClr val="C00000"/>
                </a:solidFill>
              </a:rPr>
              <a:t>        المنتزه </a:t>
            </a:r>
            <a:r>
              <a:rPr lang="ar-SA" sz="3200" b="1" dirty="0">
                <a:solidFill>
                  <a:srgbClr val="0033CC"/>
                </a:solidFill>
              </a:rPr>
              <a:t>جميل</a:t>
            </a:r>
          </a:p>
        </p:txBody>
      </p:sp>
    </p:spTree>
    <p:extLst>
      <p:ext uri="{BB962C8B-B14F-4D97-AF65-F5344CB8AC3E}">
        <p14:creationId xmlns:p14="http://schemas.microsoft.com/office/powerpoint/2010/main" val="19390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57250" y="429636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أحلل :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7223" y="1360747"/>
            <a:ext cx="835036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ما الكلمات التي ابتدأت بها الجمل السابقة ؟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( السماء, ........... , ............ , .......... ,............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.......... , .......... , ........,)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أهذه الكلمات أسماء أم أفعال أم حروف ؟ ( ............)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ماذا نسمي الجملة التي تبدأ باسم ؟ (..............)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ماذا نسمي الاسم الذي يقع في ابتداء الجملة ؟ (نسميه مبتدأ)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هل يحتاج المبتدأ الي كلمة تتم معناه ؟ ( ...........)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ما الكلمة التي أتمت المعني في الجملة الأولي ؟ (..........)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- ما نوعها ؟ أهي اسم أم فعل أم حرف؟ (.........)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DEB8"/>
              </a:clrFrom>
              <a:clrTo>
                <a:srgbClr val="FEDEB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3825" y="429636"/>
            <a:ext cx="7334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0934" y="1552205"/>
            <a:ext cx="38699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600" b="1" dirty="0">
                <a:solidFill>
                  <a:srgbClr val="660066"/>
                </a:solidFill>
              </a:rPr>
              <a:t>الوحدة الأولي</a:t>
            </a:r>
            <a:endParaRPr lang="en-US" sz="6600" b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7847" y="2975601"/>
            <a:ext cx="41761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600" b="1" dirty="0">
                <a:solidFill>
                  <a:srgbClr val="7030A0"/>
                </a:solidFill>
              </a:rPr>
              <a:t>التصحر و أثره</a:t>
            </a:r>
          </a:p>
          <a:p>
            <a:pPr algn="ctr" rtl="1"/>
            <a:r>
              <a:rPr lang="ar-SA" sz="6600" b="1" dirty="0">
                <a:solidFill>
                  <a:srgbClr val="7030A0"/>
                </a:solidFill>
              </a:rPr>
              <a:t> في البيئة</a:t>
            </a:r>
            <a:endParaRPr 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338" y="1024430"/>
            <a:ext cx="10952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- ماذا نسمي الاسم الذي يخبر عن المبتدأ ويفيد معه معني تاما ؟ (نسميه : خبرا ).</a:t>
            </a:r>
          </a:p>
          <a:p>
            <a:pPr algn="ctr" rtl="1"/>
            <a:r>
              <a:rPr lang="ar-SA" sz="3200" b="1" dirty="0">
                <a:solidFill>
                  <a:srgbClr val="660066"/>
                </a:solidFill>
              </a:rPr>
              <a:t>أعين كل خبر في الجمل الباقية .</a:t>
            </a:r>
          </a:p>
        </p:txBody>
      </p:sp>
      <p:sp>
        <p:nvSpPr>
          <p:cNvPr id="5" name="Hexagon 4"/>
          <p:cNvSpPr/>
          <p:nvPr/>
        </p:nvSpPr>
        <p:spPr>
          <a:xfrm>
            <a:off x="3121808" y="2431050"/>
            <a:ext cx="1853361" cy="906528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1013535" y="2431050"/>
            <a:ext cx="1922910" cy="869324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7817476" y="3567449"/>
            <a:ext cx="2001165" cy="97879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9333695" y="2338506"/>
            <a:ext cx="2044369" cy="930912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7208565" y="2338506"/>
            <a:ext cx="1962227" cy="95667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5143676" y="2338506"/>
            <a:ext cx="1896382" cy="999072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5250264" y="3734873"/>
            <a:ext cx="2039498" cy="978795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9710" y="5153365"/>
            <a:ext cx="89643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- مم تتكون الجملة الاسمية ؟</a:t>
            </a:r>
          </a:p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تتكون الجملة الاسمية من ركنين أساسيين, هما: ......... و ........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0" grpId="0" animBg="1"/>
      <p:bldP spid="11" grpId="0" animBg="1"/>
      <p:bldP spid="36" grpId="0" animBg="1"/>
      <p:bldP spid="7" grpId="0" animBg="1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5034" y="64370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أستنتج 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418" y="1818605"/>
            <a:ext cx="11288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993366"/>
                </a:solidFill>
              </a:rPr>
              <a:t>الجملة الاسمية : هي الجملة التي تبدأ باسم.</a:t>
            </a:r>
          </a:p>
          <a:p>
            <a:pPr algn="ctr" rtl="1"/>
            <a:r>
              <a:rPr lang="ar-SA" sz="4000" b="1" dirty="0">
                <a:solidFill>
                  <a:srgbClr val="993366"/>
                </a:solidFill>
              </a:rPr>
              <a:t>تتكون الجملة الاسمية من ركنين أساسيين, هما: ( </a:t>
            </a:r>
            <a:r>
              <a:rPr lang="ar-SA" sz="4000" b="1" dirty="0">
                <a:solidFill>
                  <a:srgbClr val="C00000"/>
                </a:solidFill>
              </a:rPr>
              <a:t>المبتدأ, </a:t>
            </a:r>
            <a:r>
              <a:rPr lang="ar-SA" sz="4000" b="1" dirty="0">
                <a:solidFill>
                  <a:srgbClr val="7030A0"/>
                </a:solidFill>
              </a:rPr>
              <a:t>والخبر</a:t>
            </a:r>
            <a:r>
              <a:rPr lang="ar-SA" sz="4000" b="1" dirty="0">
                <a:solidFill>
                  <a:srgbClr val="993366"/>
                </a:solidFill>
              </a:rPr>
              <a:t> )</a:t>
            </a:r>
          </a:p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المبتدأ : </a:t>
            </a:r>
            <a:r>
              <a:rPr lang="ar-SA" sz="4000" b="1" dirty="0">
                <a:solidFill>
                  <a:srgbClr val="993366"/>
                </a:solidFill>
              </a:rPr>
              <a:t>هو الاسم الذي تبدأ به الجملة.</a:t>
            </a:r>
          </a:p>
          <a:p>
            <a:pPr algn="ctr" rtl="1"/>
            <a:r>
              <a:rPr lang="ar-SA" sz="4000" b="1" dirty="0">
                <a:solidFill>
                  <a:srgbClr val="7030A0"/>
                </a:solidFill>
              </a:rPr>
              <a:t>الخبر : </a:t>
            </a:r>
            <a:r>
              <a:rPr lang="ar-SA" sz="4000" b="1" dirty="0">
                <a:solidFill>
                  <a:srgbClr val="993366"/>
                </a:solidFill>
              </a:rPr>
              <a:t>هو الاسم الذي يخبرعن المبتدأ ويفيد معه معني تاما.</a:t>
            </a:r>
          </a:p>
          <a:p>
            <a:pPr algn="ctr" rtl="1"/>
            <a:r>
              <a:rPr lang="ar-SA" sz="4000" b="1" dirty="0">
                <a:solidFill>
                  <a:srgbClr val="800080"/>
                </a:solidFill>
              </a:rPr>
              <a:t>أعود الي الجمل السابقة, وألاحظ الحركة علي اخر المبتدأ والخبر.</a:t>
            </a:r>
          </a:p>
          <a:p>
            <a:pPr algn="ctr" rtl="1"/>
            <a:r>
              <a:rPr lang="ar-SA" sz="4000" b="1" dirty="0">
                <a:solidFill>
                  <a:srgbClr val="800080"/>
                </a:solidFill>
              </a:rPr>
              <a:t>ما الحركة التي تظهر علي اخر المبتدأ والخبر ؟ (...........)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DDB4"/>
              </a:clrFrom>
              <a:clrTo>
                <a:srgbClr val="FEDD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4959" y="528033"/>
            <a:ext cx="6000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7169" y="1129016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أستنتج 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135" y="1013281"/>
            <a:ext cx="597460" cy="762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1479" y="2871988"/>
            <a:ext cx="9998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400" b="1" dirty="0">
                <a:solidFill>
                  <a:srgbClr val="800080"/>
                </a:solidFill>
              </a:rPr>
              <a:t>الحركة التي تظهر علي اخر </a:t>
            </a:r>
            <a:r>
              <a:rPr lang="ar-SA" sz="4400" b="1" dirty="0">
                <a:solidFill>
                  <a:srgbClr val="C00000"/>
                </a:solidFill>
              </a:rPr>
              <a:t>المبتدأ</a:t>
            </a:r>
            <a:r>
              <a:rPr lang="ar-SA" sz="4400" b="1" dirty="0">
                <a:solidFill>
                  <a:srgbClr val="800080"/>
                </a:solidFill>
              </a:rPr>
              <a:t> و</a:t>
            </a:r>
            <a:r>
              <a:rPr lang="ar-SA" sz="4400" b="1" dirty="0">
                <a:solidFill>
                  <a:srgbClr val="7030A0"/>
                </a:solidFill>
              </a:rPr>
              <a:t>الخبر</a:t>
            </a:r>
            <a:r>
              <a:rPr lang="ar-SA" sz="4400" b="1" dirty="0">
                <a:solidFill>
                  <a:srgbClr val="800080"/>
                </a:solidFill>
              </a:rPr>
              <a:t> هي الضمة.</a:t>
            </a:r>
            <a:endParaRPr lang="en-US" sz="44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34081" y="1028695"/>
            <a:ext cx="1544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accent4">
                    <a:lumMod val="50000"/>
                  </a:schemeClr>
                </a:solidFill>
              </a:rPr>
              <a:t>أستفيد :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260" y="2524655"/>
            <a:ext cx="10439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الحركات التي تظهر علي أواخر الأسماء في اللغة العربية ثلاث, وهي: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الضمة والفتحة و الكسرة.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والضمة التي تظهر علي اخر المبتدأ والخبر – هنا – هي علامة الرفع.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737" y="1107931"/>
            <a:ext cx="5334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5441" y="1025627"/>
            <a:ext cx="3765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تعلمت قواعد لا أنساها :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7868" y="2209252"/>
            <a:ext cx="96503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0099"/>
                </a:solidFill>
              </a:rPr>
              <a:t>المبتدأ : هو الاسم الذي تبدأ به الجملة.</a:t>
            </a:r>
          </a:p>
          <a:p>
            <a:pPr algn="ctr" rtl="1"/>
            <a:r>
              <a:rPr lang="ar-SA" sz="3600" b="1" dirty="0">
                <a:solidFill>
                  <a:srgbClr val="002060"/>
                </a:solidFill>
              </a:rPr>
              <a:t>الخبر: هو الاسم الذي يخبر عن المبتدأ ويفيد معه معني تاما.</a:t>
            </a:r>
          </a:p>
          <a:p>
            <a:pPr algn="ctr" rtl="1"/>
            <a:r>
              <a:rPr lang="ar-SA" sz="3600" b="1" dirty="0">
                <a:solidFill>
                  <a:srgbClr val="000099"/>
                </a:solidFill>
              </a:rPr>
              <a:t>المبتدأ والخبر – مرفوعان دائما وعلامة رفعهما – هنا – الضمة.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3250" y="401587"/>
            <a:ext cx="13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أطبق :</a:t>
            </a:r>
            <a:endParaRPr lang="en-US" sz="3600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979" y="1131559"/>
            <a:ext cx="918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003300"/>
                </a:solidFill>
              </a:rPr>
              <a:t>1- أحدد المبتدأ والخبر في الجمل الآتية وأنطقهما مع الضبط:</a:t>
            </a:r>
            <a:endParaRPr lang="en-US" sz="3600" b="1" dirty="0">
              <a:solidFill>
                <a:srgbClr val="0033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725" y="423673"/>
            <a:ext cx="771525" cy="6858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89169" y="1974178"/>
          <a:ext cx="10428330" cy="44950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7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76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الخبر</a:t>
                      </a:r>
                      <a:endParaRPr lang="en-US" sz="32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المبتدأ</a:t>
                      </a:r>
                      <a:endParaRPr lang="en-US" sz="32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الجمل</a:t>
                      </a:r>
                      <a:endParaRPr lang="en-US" sz="32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5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السفر بالسيارة تجربة جديدة.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النباتات غذاء للانسان.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الخضرة مبهجة للنفس.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1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التصحر مشكلة عالمية.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5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منظر الحقول مدهش حقا.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6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9139" y="675555"/>
            <a:ext cx="707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660066"/>
                </a:solidFill>
              </a:rPr>
              <a:t>2- ألخص ما توصلت اليه في خريطة معرفية :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>
            <a:off x="4855336" y="1262130"/>
            <a:ext cx="2570700" cy="1880315"/>
          </a:xfrm>
          <a:prstGeom prst="hexag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rgbClr val="993366"/>
                </a:solidFill>
              </a:rPr>
              <a:t>الجملة الاسمية</a:t>
            </a:r>
            <a:endParaRPr lang="en-US" sz="3600" b="1" dirty="0">
              <a:solidFill>
                <a:srgbClr val="993366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8831329" y="4574285"/>
            <a:ext cx="2045936" cy="165493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8744755" y="2357284"/>
            <a:ext cx="2084574" cy="159608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2211562" y="2208727"/>
            <a:ext cx="2034862" cy="1584101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618186" y="4204953"/>
            <a:ext cx="2013742" cy="1680692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..........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186" y="3500440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مثال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54066" y="3989510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مثال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918134" y="2071715"/>
            <a:ext cx="1028386" cy="317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26036" y="2256415"/>
            <a:ext cx="1576296" cy="3966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08091" y="3942770"/>
            <a:ext cx="246206" cy="63151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76379" y="3500440"/>
            <a:ext cx="492760" cy="6787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6276" y="513004"/>
            <a:ext cx="75360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3- أختار من القائمة مبتدأ مناسبا لكل خبر مما يأتي, ثم 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أنطلق الجملة الاسمية نطقا سليما: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2314" y="2168972"/>
            <a:ext cx="1898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........ جميل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6595" y="21537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......... بديع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6877318" y="1590222"/>
            <a:ext cx="2914996" cy="2131772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الأزهار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الربيع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الشمس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615601" y="1496609"/>
            <a:ext cx="2986794" cy="2225385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المئذنة 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الورود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المنظر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6850743" y="4171330"/>
            <a:ext cx="2891689" cy="2176531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الجو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الرمال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فصل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1615600" y="4211389"/>
            <a:ext cx="3044051" cy="2176531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الحدائق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النبات</a:t>
            </a:r>
          </a:p>
          <a:p>
            <a:pPr algn="ctr" rtl="1"/>
            <a:r>
              <a:rPr lang="ar-SA" sz="3200" b="1" dirty="0">
                <a:solidFill>
                  <a:srgbClr val="800080"/>
                </a:solidFill>
              </a:rPr>
              <a:t>الفاكهة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43611" y="4782543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........ دافئة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9651" y="4753613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CC0066"/>
                </a:solidFill>
              </a:rPr>
              <a:t>....... مزهرة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9618" y="2485622"/>
            <a:ext cx="80217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4- أكتب بخطي الجميل جملا اسمية, وأظبط ركنيها بالشكل .</a:t>
            </a:r>
          </a:p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..............................................................</a:t>
            </a:r>
          </a:p>
          <a:p>
            <a:pPr algn="ctr" rtl="1"/>
            <a:r>
              <a:rPr lang="ar-SA" sz="3200" b="1" dirty="0">
                <a:solidFill>
                  <a:srgbClr val="006666"/>
                </a:solidFill>
              </a:rPr>
              <a:t>...............................................................</a:t>
            </a:r>
            <a:endParaRPr lang="en-US" sz="32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33044" y="959009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تفكير ناقد :</a:t>
            </a:r>
            <a:endParaRPr lang="en-US" sz="3600" b="1" dirty="0">
              <a:solidFill>
                <a:srgbClr val="0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171" y="2083713"/>
            <a:ext cx="93009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5- طلب المعلم من طلاب الصف الرابع كتابة ست جمل اسمية, فكانت</a:t>
            </a:r>
          </a:p>
          <a:p>
            <a:pPr algn="ctr" rtl="1"/>
            <a:r>
              <a:rPr lang="ar-SA" sz="3200" b="1" dirty="0">
                <a:solidFill>
                  <a:srgbClr val="000099"/>
                </a:solidFill>
              </a:rPr>
              <a:t>هذه اجابة أحد الطلاب :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الطعام الصحي.           الماء نعمة.             النباتات ثروة.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حديقة المنزل.             التصحر ظاهرة خطيرة.           أقبل الربيع.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5727" y="4948355"/>
            <a:ext cx="6865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0033CC"/>
                </a:solidFill>
              </a:rPr>
              <a:t>أبدي رأيي حول اجابته, وأوضح السبب .</a:t>
            </a:r>
            <a:endParaRPr lang="en-US" sz="4000" b="1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7400" y="959009"/>
            <a:ext cx="8286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7002</Words>
  <Application>Microsoft Office PowerPoint</Application>
  <PresentationFormat>شاشة عريضة</PresentationFormat>
  <Paragraphs>1040</Paragraphs>
  <Slides>173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173</vt:i4>
      </vt:variant>
    </vt:vector>
  </HeadingPairs>
  <TitlesOfParts>
    <vt:vector size="177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نورة الاحمري</cp:lastModifiedBy>
  <cp:revision>108</cp:revision>
  <dcterms:created xsi:type="dcterms:W3CDTF">2019-07-15T21:10:46Z</dcterms:created>
  <dcterms:modified xsi:type="dcterms:W3CDTF">2019-09-07T12:29:44Z</dcterms:modified>
</cp:coreProperties>
</file>