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tags/tag18.xml" ContentType="application/vnd.openxmlformats-officedocument.presentationml.tags+xml"/>
  <Override PartName="/ppt/notesSlides/notesSlide2.xml" ContentType="application/vnd.openxmlformats-officedocument.presentationml.notesSlide+xml"/>
  <Override PartName="/ppt/tags/tag19.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68" r:id="rId1"/>
  </p:sldMasterIdLst>
  <p:notesMasterIdLst>
    <p:notesMasterId r:id="rId29"/>
  </p:notesMasterIdLst>
  <p:sldIdLst>
    <p:sldId id="354" r:id="rId2"/>
    <p:sldId id="356" r:id="rId3"/>
    <p:sldId id="428" r:id="rId4"/>
    <p:sldId id="403" r:id="rId5"/>
    <p:sldId id="429" r:id="rId6"/>
    <p:sldId id="430" r:id="rId7"/>
    <p:sldId id="431" r:id="rId8"/>
    <p:sldId id="418" r:id="rId9"/>
    <p:sldId id="420" r:id="rId10"/>
    <p:sldId id="379" r:id="rId11"/>
    <p:sldId id="399" r:id="rId12"/>
    <p:sldId id="432" r:id="rId13"/>
    <p:sldId id="387" r:id="rId14"/>
    <p:sldId id="433" r:id="rId15"/>
    <p:sldId id="400" r:id="rId16"/>
    <p:sldId id="425" r:id="rId17"/>
    <p:sldId id="421" r:id="rId18"/>
    <p:sldId id="434" r:id="rId19"/>
    <p:sldId id="401" r:id="rId20"/>
    <p:sldId id="435" r:id="rId21"/>
    <p:sldId id="402" r:id="rId22"/>
    <p:sldId id="436" r:id="rId23"/>
    <p:sldId id="410" r:id="rId24"/>
    <p:sldId id="411" r:id="rId25"/>
    <p:sldId id="413" r:id="rId26"/>
    <p:sldId id="414" r:id="rId27"/>
    <p:sldId id="426" r:id="rId28"/>
  </p:sldIdLst>
  <p:sldSz cx="9144000" cy="6858000" type="screen4x3"/>
  <p:notesSz cx="6858000" cy="9144000"/>
  <p:custDataLst>
    <p:tags r:id="rId30"/>
  </p:custDataLst>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640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نمط متوسط 2 - تميي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بلا نمط، بلا شبكة">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84380" autoAdjust="0"/>
    <p:restoredTop sz="88315" autoAdjust="0"/>
  </p:normalViewPr>
  <p:slideViewPr>
    <p:cSldViewPr>
      <p:cViewPr varScale="1">
        <p:scale>
          <a:sx n="101" d="100"/>
          <a:sy n="101" d="100"/>
        </p:scale>
        <p:origin x="816" y="96"/>
      </p:cViewPr>
      <p:guideLst>
        <p:guide orient="horz" pos="2160"/>
        <p:guide pos="2880"/>
      </p:guideLst>
    </p:cSldViewPr>
  </p:slideViewPr>
  <p:outlineViewPr>
    <p:cViewPr>
      <p:scale>
        <a:sx n="33" d="100"/>
        <a:sy n="33" d="100"/>
      </p:scale>
      <p:origin x="0" y="320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E3AA007-6FE8-4AA0-B1D6-42DDFEEFA8BB}" type="datetimeFigureOut">
              <a:rPr lang="ar-SA" smtClean="0"/>
              <a:pPr/>
              <a:t>08/12/40</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FD12253-AB23-42D4-B6B0-24DBF5933A4B}" type="slidenum">
              <a:rPr lang="ar-SA" smtClean="0"/>
              <a:pPr/>
              <a:t>‹#›</a:t>
            </a:fld>
            <a:endParaRPr lang="ar-SA"/>
          </a:p>
        </p:txBody>
      </p:sp>
    </p:spTree>
    <p:extLst>
      <p:ext uri="{BB962C8B-B14F-4D97-AF65-F5344CB8AC3E}">
        <p14:creationId xmlns:p14="http://schemas.microsoft.com/office/powerpoint/2010/main" val="78294081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9FD12253-AB23-42D4-B6B0-24DBF5933A4B}" type="slidenum">
              <a:rPr lang="ar-SA" smtClean="0"/>
              <a:pPr/>
              <a:t>19</a:t>
            </a:fld>
            <a:endParaRPr lang="ar-SA"/>
          </a:p>
        </p:txBody>
      </p:sp>
    </p:spTree>
    <p:extLst>
      <p:ext uri="{BB962C8B-B14F-4D97-AF65-F5344CB8AC3E}">
        <p14:creationId xmlns:p14="http://schemas.microsoft.com/office/powerpoint/2010/main" val="1739347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9FD12253-AB23-42D4-B6B0-24DBF5933A4B}" type="slidenum">
              <a:rPr lang="ar-SA" smtClean="0"/>
              <a:pPr/>
              <a:t>21</a:t>
            </a:fld>
            <a:endParaRPr lang="ar-SA"/>
          </a:p>
        </p:txBody>
      </p:sp>
    </p:spTree>
    <p:extLst>
      <p:ext uri="{BB962C8B-B14F-4D97-AF65-F5344CB8AC3E}">
        <p14:creationId xmlns:p14="http://schemas.microsoft.com/office/powerpoint/2010/main" val="1739347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9FD12253-AB23-42D4-B6B0-24DBF5933A4B}" type="slidenum">
              <a:rPr lang="ar-SA" smtClean="0">
                <a:solidFill>
                  <a:prstClr val="black"/>
                </a:solidFill>
              </a:rPr>
              <a:pPr/>
              <a:t>22</a:t>
            </a:fld>
            <a:endParaRPr lang="ar-SA">
              <a:solidFill>
                <a:prstClr val="black"/>
              </a:solidFill>
            </a:endParaRPr>
          </a:p>
        </p:txBody>
      </p:sp>
    </p:spTree>
    <p:extLst>
      <p:ext uri="{BB962C8B-B14F-4D97-AF65-F5344CB8AC3E}">
        <p14:creationId xmlns:p14="http://schemas.microsoft.com/office/powerpoint/2010/main" val="1739347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عنوان ومحتوى">
    <p:spTree>
      <p:nvGrpSpPr>
        <p:cNvPr id="1" name=""/>
        <p:cNvGrpSpPr/>
        <p:nvPr/>
      </p:nvGrpSpPr>
      <p:grpSpPr>
        <a:xfrm>
          <a:off x="0" y="0"/>
          <a:ext cx="0" cy="0"/>
          <a:chOff x="0" y="0"/>
          <a:chExt cx="0" cy="0"/>
        </a:xfrm>
      </p:grpSpPr>
      <p:sp>
        <p:nvSpPr>
          <p:cNvPr id="7" name="عنوان 2"/>
          <p:cNvSpPr txBox="1">
            <a:spLocks/>
          </p:cNvSpPr>
          <p:nvPr userDrawn="1"/>
        </p:nvSpPr>
        <p:spPr>
          <a:xfrm>
            <a:off x="5327576" y="530522"/>
            <a:ext cx="3816424" cy="612462"/>
          </a:xfrm>
          <a:prstGeom prst="rect">
            <a:avLst/>
          </a:prstGeom>
          <a:gradFill flip="none" rotWithShape="1">
            <a:gsLst>
              <a:gs pos="0">
                <a:srgbClr val="F67D4C">
                  <a:shade val="30000"/>
                  <a:satMod val="115000"/>
                </a:srgbClr>
              </a:gs>
              <a:gs pos="50000">
                <a:srgbClr val="F67D4C">
                  <a:shade val="67500"/>
                  <a:satMod val="115000"/>
                </a:srgbClr>
              </a:gs>
              <a:gs pos="100000">
                <a:srgbClr val="F67D4C">
                  <a:shade val="100000"/>
                  <a:satMod val="115000"/>
                </a:srgbClr>
              </a:gs>
            </a:gsLst>
            <a:lin ang="8100000" scaled="1"/>
            <a:tileRect/>
          </a:gradFill>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EG" sz="3200" b="0" i="0" u="none" strike="noStrike" kern="1200" cap="none" spc="0" normalizeH="0" baseline="0" noProof="0" dirty="0" smtClean="0">
                <a:ln w="18415" cmpd="sng">
                  <a:solidFill>
                    <a:srgbClr val="FFFFFF"/>
                  </a:solidFill>
                  <a:prstDash val="solid"/>
                </a:ln>
                <a:solidFill>
                  <a:srgbClr val="FFFFFF"/>
                </a:solidFill>
                <a:effectLst>
                  <a:outerShdw blurRad="50800" dist="38100" dir="5400000" algn="t" rotWithShape="0">
                    <a:prstClr val="black">
                      <a:alpha val="40000"/>
                    </a:prstClr>
                  </a:outerShdw>
                </a:effectLst>
                <a:uLnTx/>
                <a:uFillTx/>
                <a:latin typeface="+mj-lt"/>
                <a:ea typeface="+mj-ea"/>
                <a:cs typeface="+mj-cs"/>
              </a:rPr>
              <a:t>التَّمــــر</a:t>
            </a:r>
            <a:endParaRPr kumimoji="0" lang="en-US" sz="3200" b="0" i="0" u="none" strike="noStrike" kern="1200" cap="none" spc="0" normalizeH="0" baseline="0" noProof="0" dirty="0">
              <a:ln w="18415" cmpd="sng">
                <a:solidFill>
                  <a:srgbClr val="FFFFFF"/>
                </a:solidFill>
                <a:prstDash val="solid"/>
              </a:ln>
              <a:solidFill>
                <a:srgbClr val="FFFFFF"/>
              </a:solidFill>
              <a:effectLst>
                <a:outerShdw blurRad="50800" dist="38100" dir="5400000" algn="t" rotWithShape="0">
                  <a:prstClr val="black">
                    <a:alpha val="40000"/>
                  </a:prstClr>
                </a:outerShdw>
              </a:effectLst>
              <a:uLnTx/>
              <a:uFillTx/>
              <a:latin typeface="+mj-lt"/>
              <a:ea typeface="+mj-ea"/>
              <a:cs typeface="+mj-cs"/>
            </a:endParaRPr>
          </a:p>
        </p:txBody>
      </p:sp>
    </p:spTree>
    <p:extLst>
      <p:ext uri="{BB962C8B-B14F-4D97-AF65-F5344CB8AC3E}">
        <p14:creationId xmlns:p14="http://schemas.microsoft.com/office/powerpoint/2010/main" val="2445470618"/>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تخطيط مخصص">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صورة 6" descr="Untitled-1.jpg"/>
          <p:cNvPicPr>
            <a:picLocks noChangeAspect="1"/>
          </p:cNvPicPr>
          <p:nvPr userDrawn="1"/>
        </p:nvPicPr>
        <p:blipFill>
          <a:blip r:embed="rId4"/>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769" r:id="rId1"/>
    <p:sldLayoutId id="2147483770" r:id="rId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06128" y="1772816"/>
            <a:ext cx="7848872" cy="3477875"/>
          </a:xfrm>
          <a:prstGeom prst="rect">
            <a:avLst/>
          </a:prstGeom>
        </p:spPr>
        <p:txBody>
          <a:bodyPr wrap="square">
            <a:spAutoFit/>
          </a:bodyPr>
          <a:lstStyle/>
          <a:p>
            <a:pPr algn="justLow"/>
            <a:r>
              <a:rPr lang="ar-EG" sz="4400" dirty="0" smtClean="0">
                <a:solidFill>
                  <a:srgbClr val="002060"/>
                </a:solidFill>
              </a:rPr>
              <a:t>أبدأ اليوم بدرس التمر في وحدة غذائي وأكتسب من خلاله معلومات قيمة عن التمور وكيفية إعداد بعض الأصناف الحلوة منها ,ومن الممكن أن ننفذ هذا معا أسرة واحدة,مع وافر الحب ,ابنتكم.</a:t>
            </a:r>
            <a:endParaRPr lang="en-US" sz="4400" dirty="0">
              <a:solidFill>
                <a:srgbClr val="002060"/>
              </a:solidFill>
            </a:endParaRPr>
          </a:p>
        </p:txBody>
      </p:sp>
      <p:sp>
        <p:nvSpPr>
          <p:cNvPr id="5" name="مربع نص 4"/>
          <p:cNvSpPr txBox="1"/>
          <p:nvPr/>
        </p:nvSpPr>
        <p:spPr>
          <a:xfrm>
            <a:off x="1714480" y="500042"/>
            <a:ext cx="3600400" cy="584775"/>
          </a:xfrm>
          <a:prstGeom prst="rect">
            <a:avLst/>
          </a:prstGeom>
          <a:noFill/>
        </p:spPr>
        <p:txBody>
          <a:bodyPr wrap="square" rtlCol="1">
            <a:spAutoFit/>
          </a:bodyPr>
          <a:lstStyle/>
          <a:p>
            <a:pPr algn="ctr"/>
            <a:r>
              <a:rPr lang="ar-EG" sz="3200" b="1" dirty="0" smtClean="0">
                <a:ln w="10541" cmpd="sng">
                  <a:solidFill>
                    <a:srgbClr val="F76409"/>
                  </a:solidFill>
                  <a:prstDash val="solid"/>
                </a:ln>
                <a:solidFill>
                  <a:srgbClr val="F76409"/>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التمهيد</a:t>
            </a:r>
            <a:endParaRPr lang="ar-EG" sz="3200" b="1" dirty="0">
              <a:ln w="10541" cmpd="sng">
                <a:solidFill>
                  <a:srgbClr val="F76409"/>
                </a:solidFill>
                <a:prstDash val="solid"/>
              </a:ln>
              <a:solidFill>
                <a:srgbClr val="F76409"/>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Tree>
    <p:custDataLst>
      <p:tags r:id="rId1"/>
    </p:custDataLst>
    <p:extLst>
      <p:ext uri="{BB962C8B-B14F-4D97-AF65-F5344CB8AC3E}">
        <p14:creationId xmlns:p14="http://schemas.microsoft.com/office/powerpoint/2010/main" val="3813729059"/>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1124744"/>
            <a:ext cx="9144000"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a:off x="251520" y="3789040"/>
            <a:ext cx="8171437" cy="1631216"/>
          </a:xfrm>
          <a:prstGeom prst="rect">
            <a:avLst/>
          </a:prstGeom>
          <a:noFill/>
        </p:spPr>
        <p:txBody>
          <a:bodyPr wrap="square" lIns="91440" tIns="45720" rIns="91440" bIns="45720">
            <a:spAutoFit/>
          </a:bodyPr>
          <a:lstStyle/>
          <a:p>
            <a:r>
              <a:rPr lang="ar-SA" sz="2000" b="1" dirty="0"/>
              <a:t>تجفيفه في الفرن ضعي التمر دون غسله في صينيّة، ثمّ ضعيه في الفرن على حرارة هادئة بضع دقائق، من أجل تجفيفه، مع الحرص على عدم حرقه. ضعي الصينيّة جانباً حتّى تبرد، ثمّ ضعي التمر في أكياس من البلاستيك، أو في علب بلاستيكية محكمة الإغلاق، ثمّ ضعيه في الثلاجة</a:t>
            </a:r>
            <a:r>
              <a:rPr lang="ar-SA" sz="2000" b="1" dirty="0"/>
              <a:t/>
            </a:r>
            <a:br>
              <a:rPr lang="ar-SA" sz="2000" b="1" dirty="0"/>
            </a:br>
            <a:r>
              <a:rPr lang="ar-SA" sz="2000" b="1" dirty="0"/>
              <a:t/>
            </a:r>
            <a:br>
              <a:rPr lang="ar-SA" sz="2000" b="1" dirty="0"/>
            </a:br>
            <a:endParaRPr lang="ar-EG" sz="2000" b="1" dirty="0" smtClean="0">
              <a:ln w="900" cmpd="sng">
                <a:solidFill>
                  <a:srgbClr val="002060">
                    <a:alpha val="55000"/>
                  </a:srgbClr>
                </a:solidFill>
                <a:prstDash val="solid"/>
              </a:ln>
              <a:solidFill>
                <a:srgbClr val="002060"/>
              </a:solidFill>
              <a:effectLst>
                <a:innerShdw blurRad="101600" dist="76200" dir="5400000">
                  <a:srgbClr val="4F81BD">
                    <a:satMod val="190000"/>
                    <a:tint val="100000"/>
                    <a:alpha val="74000"/>
                  </a:srgbClr>
                </a:innerShdw>
              </a:effectLst>
            </a:endParaRPr>
          </a:p>
        </p:txBody>
      </p:sp>
      <p:sp>
        <p:nvSpPr>
          <p:cNvPr id="4" name="مستطيل 3"/>
          <p:cNvSpPr/>
          <p:nvPr/>
        </p:nvSpPr>
        <p:spPr>
          <a:xfrm>
            <a:off x="-2772816" y="2852936"/>
            <a:ext cx="9107541" cy="523220"/>
          </a:xfrm>
          <a:prstGeom prst="rect">
            <a:avLst/>
          </a:prstGeom>
          <a:noFill/>
        </p:spPr>
        <p:txBody>
          <a:bodyPr wrap="square" lIns="91440" tIns="45720" rIns="91440" bIns="45720">
            <a:spAutoFit/>
          </a:bodyPr>
          <a:lstStyle/>
          <a:p>
            <a:r>
              <a:rPr lang="ar-SA" sz="2800" b="1" dirty="0" smtClean="0"/>
              <a:t>كيفية حفظ محصول الرطب من التلف؟</a:t>
            </a:r>
            <a:endParaRPr lang="ar-EG" sz="2800" b="1" dirty="0" smtClean="0">
              <a:ln w="900" cmpd="sng">
                <a:solidFill>
                  <a:srgbClr val="002060">
                    <a:alpha val="55000"/>
                  </a:srgbClr>
                </a:solidFill>
                <a:prstDash val="solid"/>
              </a:ln>
              <a:solidFill>
                <a:srgbClr val="002060"/>
              </a:solidFill>
              <a:effectLst>
                <a:innerShdw blurRad="101600" dist="76200" dir="5400000">
                  <a:srgbClr val="4F81BD">
                    <a:satMod val="190000"/>
                    <a:tint val="100000"/>
                    <a:alpha val="74000"/>
                  </a:srgbClr>
                </a:innerShdw>
              </a:effectLst>
            </a:endParaRPr>
          </a:p>
        </p:txBody>
      </p:sp>
      <p:sp>
        <p:nvSpPr>
          <p:cNvPr id="5" name="مستطيل 4"/>
          <p:cNvSpPr/>
          <p:nvPr/>
        </p:nvSpPr>
        <p:spPr>
          <a:xfrm>
            <a:off x="-1476672" y="5384660"/>
            <a:ext cx="9107541" cy="1384995"/>
          </a:xfrm>
          <a:prstGeom prst="rect">
            <a:avLst/>
          </a:prstGeom>
          <a:noFill/>
        </p:spPr>
        <p:txBody>
          <a:bodyPr wrap="square" lIns="91440" tIns="45720" rIns="91440" bIns="45720">
            <a:spAutoFit/>
          </a:bodyPr>
          <a:lstStyle/>
          <a:p>
            <a:r>
              <a:rPr lang="ar-SA" sz="2800" b="1" dirty="0"/>
              <a:t>تجفيفه في </a:t>
            </a:r>
            <a:r>
              <a:rPr lang="ar-SA" sz="2800" b="1" dirty="0" smtClean="0"/>
              <a:t>الفرن.</a:t>
            </a:r>
            <a:r>
              <a:rPr lang="ar-SA" sz="2800" b="1" dirty="0"/>
              <a:t/>
            </a:r>
            <a:br>
              <a:rPr lang="ar-SA" sz="2800" b="1" dirty="0"/>
            </a:br>
            <a:r>
              <a:rPr lang="ar-SA" sz="2800" b="1" dirty="0"/>
              <a:t/>
            </a:r>
            <a:br>
              <a:rPr lang="ar-SA" sz="2800" b="1" dirty="0"/>
            </a:br>
            <a:endParaRPr lang="ar-EG" sz="2800" b="1" dirty="0" smtClean="0">
              <a:ln w="900" cmpd="sng">
                <a:solidFill>
                  <a:srgbClr val="002060">
                    <a:alpha val="55000"/>
                  </a:srgbClr>
                </a:solidFill>
                <a:prstDash val="solid"/>
              </a:ln>
              <a:solidFill>
                <a:srgbClr val="002060"/>
              </a:solidFill>
              <a:effectLst>
                <a:innerShdw blurRad="101600" dist="76200" dir="5400000">
                  <a:srgbClr val="4F81BD">
                    <a:satMod val="190000"/>
                    <a:tint val="100000"/>
                    <a:alpha val="74000"/>
                  </a:srgbClr>
                </a:innerShdw>
              </a:effectLst>
            </a:endParaRPr>
          </a:p>
        </p:txBody>
      </p:sp>
    </p:spTree>
    <p:custDataLst>
      <p:tags r:id="rId1"/>
    </p:custDataLst>
    <p:extLst>
      <p:ext uri="{BB962C8B-B14F-4D97-AF65-F5344CB8AC3E}">
        <p14:creationId xmlns:p14="http://schemas.microsoft.com/office/powerpoint/2010/main" val="347861193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67544" y="1527096"/>
            <a:ext cx="8310283" cy="1631216"/>
          </a:xfrm>
          <a:prstGeom prst="rect">
            <a:avLst/>
          </a:prstGeom>
          <a:noFill/>
        </p:spPr>
        <p:txBody>
          <a:bodyPr wrap="square" lIns="91440" tIns="45720" rIns="91440" bIns="45720">
            <a:spAutoFit/>
          </a:bodyPr>
          <a:lstStyle/>
          <a:p>
            <a:r>
              <a:rPr lang="ar-SA"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أنواع التمور</a:t>
            </a:r>
            <a:r>
              <a:rPr lang="ar-SA"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r>
              <a:rPr lang="ar-SA"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justLow"/>
            <a:r>
              <a:rPr lang="ar-SA"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هناك أكثر من مائة نوع من أنواع التمور، ولكن </a:t>
            </a:r>
            <a:r>
              <a:rPr lang="ar-SA"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من</a:t>
            </a:r>
            <a:r>
              <a:rPr lang="ar-EG"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ar-SA"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أشهرها </a:t>
            </a:r>
            <a:r>
              <a:rPr lang="ar-SA"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السكري </a:t>
            </a:r>
            <a:r>
              <a:rPr lang="ar-SA"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والبرحى </a:t>
            </a:r>
            <a:r>
              <a:rPr lang="ar-SA"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والصقعي ونبتة علي وغيرها.</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3281422"/>
            <a:ext cx="8670323" cy="2577778"/>
          </a:xfrm>
          <a:prstGeom prst="rect">
            <a:avLst/>
          </a:prstGeom>
        </p:spPr>
      </p:pic>
      <p:sp>
        <p:nvSpPr>
          <p:cNvPr id="7" name="مربع نص 6"/>
          <p:cNvSpPr txBox="1"/>
          <p:nvPr/>
        </p:nvSpPr>
        <p:spPr>
          <a:xfrm>
            <a:off x="1714480" y="500042"/>
            <a:ext cx="3600400" cy="584775"/>
          </a:xfrm>
          <a:prstGeom prst="rect">
            <a:avLst/>
          </a:prstGeom>
          <a:noFill/>
        </p:spPr>
        <p:txBody>
          <a:bodyPr wrap="square" rtlCol="1">
            <a:spAutoFit/>
          </a:bodyPr>
          <a:lstStyle/>
          <a:p>
            <a:pPr algn="ctr"/>
            <a:r>
              <a:rPr lang="ar-EG" sz="3200" b="1" dirty="0" smtClean="0">
                <a:ln w="10541" cmpd="sng">
                  <a:solidFill>
                    <a:srgbClr val="F76409"/>
                  </a:solidFill>
                  <a:prstDash val="solid"/>
                </a:ln>
                <a:solidFill>
                  <a:srgbClr val="F76409"/>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الشرح</a:t>
            </a:r>
            <a:endParaRPr lang="ar-EG" sz="3200" b="1" dirty="0">
              <a:ln w="10541" cmpd="sng">
                <a:solidFill>
                  <a:srgbClr val="F76409"/>
                </a:solidFill>
                <a:prstDash val="solid"/>
              </a:ln>
              <a:solidFill>
                <a:srgbClr val="F76409"/>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Tree>
    <p:custDataLst>
      <p:tags r:id="rId1"/>
    </p:custDataLst>
    <p:extLst>
      <p:ext uri="{BB962C8B-B14F-4D97-AF65-F5344CB8AC3E}">
        <p14:creationId xmlns:p14="http://schemas.microsoft.com/office/powerpoint/2010/main" val="331533976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642910" y="1835056"/>
            <a:ext cx="8001056" cy="2308324"/>
          </a:xfrm>
          <a:prstGeom prst="rect">
            <a:avLst/>
          </a:prstGeom>
          <a:noFill/>
        </p:spPr>
        <p:txBody>
          <a:bodyPr wrap="square" lIns="91440" tIns="45720" rIns="91440" bIns="45720">
            <a:spAutoFit/>
          </a:bodyPr>
          <a:lstStyle/>
          <a:p>
            <a:pPr algn="justLow"/>
            <a:r>
              <a:rPr lang="ar-SA" sz="3600" b="1" dirty="0">
                <a:ln w="17780" cmpd="sng">
                  <a:solidFill>
                    <a:srgbClr val="FF0000"/>
                  </a:solidFill>
                  <a:prstDash val="solid"/>
                  <a:miter lim="800000"/>
                </a:ln>
                <a:solidFill>
                  <a:srgbClr val="FF0000"/>
                </a:solidFill>
                <a:effectLst>
                  <a:outerShdw blurRad="50800" algn="tl" rotWithShape="0">
                    <a:srgbClr val="000000"/>
                  </a:outerShdw>
                </a:effectLst>
              </a:rPr>
              <a:t>من حولنا</a:t>
            </a:r>
            <a:endParaRPr lang="en-US" sz="3600" b="1" dirty="0">
              <a:ln w="17780" cmpd="sng">
                <a:solidFill>
                  <a:srgbClr val="FF0000"/>
                </a:solidFill>
                <a:prstDash val="solid"/>
                <a:miter lim="800000"/>
              </a:ln>
              <a:solidFill>
                <a:srgbClr val="FF0000"/>
              </a:solidFill>
              <a:effectLst>
                <a:outerShdw blurRad="50800" algn="tl" rotWithShape="0">
                  <a:srgbClr val="000000"/>
                </a:outerShdw>
              </a:effectLst>
            </a:endParaRPr>
          </a:p>
          <a:p>
            <a:pPr algn="justLow"/>
            <a:r>
              <a:rPr lang="ar-SA" sz="36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أجريت دراسة عن تناول التلميذات التمر </a:t>
            </a:r>
            <a:r>
              <a:rPr lang="ar-EG" sz="36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 </a:t>
            </a:r>
            <a:r>
              <a:rPr lang="ar-SA" sz="36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صباحًا</a:t>
            </a:r>
            <a:r>
              <a:rPr lang="ar-SA" sz="36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 وقد أثبتت نتائجها ارتفاع </a:t>
            </a:r>
            <a:r>
              <a:rPr lang="ar-EG" sz="36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 </a:t>
            </a:r>
            <a:r>
              <a:rPr lang="ar-SA" sz="36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الهيموجلوبين </a:t>
            </a:r>
            <a:r>
              <a:rPr lang="ar-SA" sz="36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لدى اللاتي تناولن التمر بانتظام مدة (3) أشهر متتالية.</a:t>
            </a:r>
            <a:endParaRPr lang="en-US" sz="36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5" name="مربع نص 4"/>
          <p:cNvSpPr txBox="1"/>
          <p:nvPr/>
        </p:nvSpPr>
        <p:spPr>
          <a:xfrm>
            <a:off x="1714480" y="500042"/>
            <a:ext cx="3600400" cy="584775"/>
          </a:xfrm>
          <a:prstGeom prst="rect">
            <a:avLst/>
          </a:prstGeom>
          <a:noFill/>
        </p:spPr>
        <p:txBody>
          <a:bodyPr wrap="square" rtlCol="1">
            <a:spAutoFit/>
          </a:bodyPr>
          <a:lstStyle/>
          <a:p>
            <a:pPr algn="ctr"/>
            <a:r>
              <a:rPr lang="ar-EG" sz="3200" b="1" dirty="0" smtClean="0">
                <a:ln w="10541" cmpd="sng">
                  <a:solidFill>
                    <a:srgbClr val="F76409"/>
                  </a:solidFill>
                  <a:prstDash val="solid"/>
                </a:ln>
                <a:solidFill>
                  <a:srgbClr val="F76409"/>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نشاط</a:t>
            </a:r>
            <a:endParaRPr lang="ar-EG" sz="3200" b="1" dirty="0">
              <a:ln w="10541" cmpd="sng">
                <a:solidFill>
                  <a:srgbClr val="F76409"/>
                </a:solidFill>
                <a:prstDash val="solid"/>
              </a:ln>
              <a:solidFill>
                <a:srgbClr val="F76409"/>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Tree>
    <p:custDataLst>
      <p:tags r:id="rId1"/>
    </p:custDataLst>
    <p:extLst>
      <p:ext uri="{BB962C8B-B14F-4D97-AF65-F5344CB8AC3E}">
        <p14:creationId xmlns:p14="http://schemas.microsoft.com/office/powerpoint/2010/main" val="174768387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6752"/>
            <a:ext cx="9144000"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رابط كسهم مستقيم 2"/>
          <p:cNvCxnSpPr/>
          <p:nvPr/>
        </p:nvCxnSpPr>
        <p:spPr>
          <a:xfrm flipH="1">
            <a:off x="2339752" y="2996952"/>
            <a:ext cx="4248472" cy="14401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رابط كسهم مستقيم 4"/>
          <p:cNvCxnSpPr/>
          <p:nvPr/>
        </p:nvCxnSpPr>
        <p:spPr>
          <a:xfrm>
            <a:off x="2267744" y="2996952"/>
            <a:ext cx="4320480" cy="16561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رابط كسهم مستقيم 8"/>
          <p:cNvCxnSpPr/>
          <p:nvPr/>
        </p:nvCxnSpPr>
        <p:spPr>
          <a:xfrm>
            <a:off x="2267744" y="5373216"/>
            <a:ext cx="4248472" cy="72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74548199"/>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1714480" y="500042"/>
            <a:ext cx="3600400" cy="584775"/>
          </a:xfrm>
          <a:prstGeom prst="rect">
            <a:avLst/>
          </a:prstGeom>
          <a:noFill/>
        </p:spPr>
        <p:txBody>
          <a:bodyPr wrap="square" rtlCol="1">
            <a:spAutoFit/>
          </a:bodyPr>
          <a:lstStyle/>
          <a:p>
            <a:pPr algn="ctr"/>
            <a:r>
              <a:rPr lang="ar-EG" sz="3200" b="1" dirty="0" smtClean="0">
                <a:ln w="10541" cmpd="sng">
                  <a:solidFill>
                    <a:srgbClr val="F76409"/>
                  </a:solidFill>
                  <a:prstDash val="solid"/>
                </a:ln>
                <a:solidFill>
                  <a:srgbClr val="F76409"/>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نشاط أسري ختامي</a:t>
            </a:r>
            <a:endParaRPr lang="ar-EG" sz="3200" b="1" dirty="0">
              <a:ln w="10541" cmpd="sng">
                <a:solidFill>
                  <a:srgbClr val="F76409"/>
                </a:solidFill>
                <a:prstDash val="solid"/>
              </a:ln>
              <a:solidFill>
                <a:srgbClr val="F76409"/>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
        <p:nvSpPr>
          <p:cNvPr id="7" name="مربع نص 6"/>
          <p:cNvSpPr txBox="1"/>
          <p:nvPr/>
        </p:nvSpPr>
        <p:spPr>
          <a:xfrm>
            <a:off x="0" y="1196752"/>
            <a:ext cx="9144000" cy="2677656"/>
          </a:xfrm>
          <a:prstGeom prst="rect">
            <a:avLst/>
          </a:prstGeom>
          <a:noFill/>
        </p:spPr>
        <p:txBody>
          <a:bodyPr wrap="square" rtlCol="1">
            <a:spAutoFit/>
          </a:bodyPr>
          <a:lstStyle/>
          <a:p>
            <a:pPr algn="ctr"/>
            <a:r>
              <a:rPr lang="ar-EG" sz="2800" b="1" dirty="0" smtClean="0">
                <a:ln>
                  <a:solidFill>
                    <a:srgbClr val="F79646">
                      <a:lumMod val="50000"/>
                    </a:srgbClr>
                  </a:solidFill>
                </a:ln>
                <a:solidFill>
                  <a:srgbClr val="F79646">
                    <a:lumMod val="50000"/>
                  </a:srgbClr>
                </a:solidFill>
              </a:rPr>
              <a:t>رشحي أحد أفراد أسرتك لمساعدتك في تطبيق أحد أصناف التمور الشعبية ضمن فقرات برامج الاحتفاء باليوم الوطني أو أي فعالية أو مناسبة أخري في المدرسة</a:t>
            </a:r>
            <a:r>
              <a:rPr lang="ar-EG" sz="2800" b="1" dirty="0" smtClean="0">
                <a:ln>
                  <a:solidFill>
                    <a:srgbClr val="F79646">
                      <a:lumMod val="50000"/>
                    </a:srgbClr>
                  </a:solidFill>
                </a:ln>
                <a:solidFill>
                  <a:srgbClr val="F79646">
                    <a:lumMod val="50000"/>
                  </a:srgbClr>
                </a:solidFill>
              </a:rPr>
              <a:t>.</a:t>
            </a:r>
            <a:endParaRPr lang="ar-SA" sz="2800" b="1" dirty="0" smtClean="0">
              <a:ln>
                <a:solidFill>
                  <a:srgbClr val="F79646">
                    <a:lumMod val="50000"/>
                  </a:srgbClr>
                </a:solidFill>
              </a:ln>
              <a:solidFill>
                <a:srgbClr val="F79646">
                  <a:lumMod val="50000"/>
                </a:srgbClr>
              </a:solidFill>
            </a:endParaRPr>
          </a:p>
          <a:p>
            <a:pPr algn="ctr"/>
            <a:endParaRPr lang="ar-SA" sz="2800" b="1" dirty="0">
              <a:ln>
                <a:solidFill>
                  <a:srgbClr val="F79646">
                    <a:lumMod val="50000"/>
                  </a:srgbClr>
                </a:solidFill>
              </a:ln>
              <a:solidFill>
                <a:srgbClr val="F79646">
                  <a:lumMod val="50000"/>
                </a:srgbClr>
              </a:solidFill>
            </a:endParaRPr>
          </a:p>
          <a:p>
            <a:pPr algn="ctr"/>
            <a:endParaRPr lang="ar-SA" sz="2800" b="1" dirty="0" smtClean="0">
              <a:ln>
                <a:solidFill>
                  <a:srgbClr val="F79646">
                    <a:lumMod val="50000"/>
                  </a:srgbClr>
                </a:solidFill>
              </a:ln>
              <a:solidFill>
                <a:srgbClr val="F79646">
                  <a:lumMod val="50000"/>
                </a:srgbClr>
              </a:solidFill>
            </a:endParaRPr>
          </a:p>
          <a:p>
            <a:pPr algn="ctr"/>
            <a:endParaRPr lang="ar-EG" sz="2800" b="1" dirty="0">
              <a:ln>
                <a:solidFill>
                  <a:srgbClr val="F79646">
                    <a:lumMod val="50000"/>
                  </a:srgbClr>
                </a:solidFill>
              </a:ln>
              <a:solidFill>
                <a:srgbClr val="F79646">
                  <a:lumMod val="50000"/>
                </a:srgbClr>
              </a:solidFill>
            </a:endParaRPr>
          </a:p>
        </p:txBody>
      </p:sp>
    </p:spTree>
    <p:custDataLst>
      <p:tags r:id="rId1"/>
    </p:custDataLst>
    <p:extLst>
      <p:ext uri="{BB962C8B-B14F-4D97-AF65-F5344CB8AC3E}">
        <p14:creationId xmlns:p14="http://schemas.microsoft.com/office/powerpoint/2010/main" val="88760757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144016" y="1136938"/>
            <a:ext cx="6660232" cy="707886"/>
          </a:xfrm>
          <a:prstGeom prst="rect">
            <a:avLst/>
          </a:prstGeom>
          <a:noFill/>
        </p:spPr>
        <p:txBody>
          <a:bodyPr wrap="square" rtlCol="1">
            <a:spAutoFit/>
          </a:bodyPr>
          <a:lstStyle/>
          <a:p>
            <a:pPr algn="ctr"/>
            <a:r>
              <a:rPr lang="ar-EG" sz="2000" b="1" dirty="0" smtClean="0">
                <a:ln w="10541" cmpd="sng">
                  <a:solidFill>
                    <a:srgbClr val="F76409"/>
                  </a:solidFill>
                  <a:prstDash val="solid"/>
                </a:ln>
                <a:solidFill>
                  <a:srgbClr val="F76409"/>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أطبق مع مجموعتي وبإشراف معلمتي أحد أصناف التمر الحلوة الآتية ,وأقدمه مع القهوة لزميلاتي.</a:t>
            </a:r>
            <a:endParaRPr lang="ar-EG" sz="2000" b="1" dirty="0">
              <a:ln w="10541" cmpd="sng">
                <a:solidFill>
                  <a:srgbClr val="F76409"/>
                </a:solidFill>
                <a:prstDash val="solid"/>
              </a:ln>
              <a:solidFill>
                <a:srgbClr val="F76409"/>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
        <p:nvSpPr>
          <p:cNvPr id="7" name="مربع نص 6"/>
          <p:cNvSpPr txBox="1"/>
          <p:nvPr/>
        </p:nvSpPr>
        <p:spPr>
          <a:xfrm>
            <a:off x="6110958" y="1268760"/>
            <a:ext cx="3357586" cy="523220"/>
          </a:xfrm>
          <a:prstGeom prst="rect">
            <a:avLst/>
          </a:prstGeom>
          <a:noFill/>
        </p:spPr>
        <p:txBody>
          <a:bodyPr wrap="square" rtlCol="1">
            <a:spAutoFit/>
          </a:bodyPr>
          <a:lstStyle/>
          <a:p>
            <a:pPr algn="ctr"/>
            <a:r>
              <a:rPr lang="ar-EG" sz="2800" b="1" dirty="0" smtClean="0">
                <a:ln>
                  <a:solidFill>
                    <a:schemeClr val="accent6">
                      <a:lumMod val="50000"/>
                    </a:schemeClr>
                  </a:solidFill>
                </a:ln>
                <a:solidFill>
                  <a:schemeClr val="accent6">
                    <a:lumMod val="50000"/>
                  </a:schemeClr>
                </a:solidFill>
              </a:rPr>
              <a:t>أصناف حلوة من التمر</a:t>
            </a:r>
            <a:endParaRPr lang="ar-EG" sz="2800" b="1" dirty="0">
              <a:ln>
                <a:solidFill>
                  <a:schemeClr val="accent6">
                    <a:lumMod val="50000"/>
                  </a:schemeClr>
                </a:solidFill>
              </a:ln>
              <a:solidFill>
                <a:schemeClr val="accent6">
                  <a:lumMod val="50000"/>
                </a:schemeClr>
              </a:solidFill>
            </a:endParaRPr>
          </a:p>
        </p:txBody>
      </p:sp>
      <p:sp>
        <p:nvSpPr>
          <p:cNvPr id="8" name="مربع نص 7"/>
          <p:cNvSpPr txBox="1"/>
          <p:nvPr/>
        </p:nvSpPr>
        <p:spPr>
          <a:xfrm>
            <a:off x="6215074" y="1834210"/>
            <a:ext cx="2643206" cy="523220"/>
          </a:xfrm>
          <a:prstGeom prst="rect">
            <a:avLst/>
          </a:prstGeom>
          <a:noFill/>
        </p:spPr>
        <p:txBody>
          <a:bodyPr wrap="square" rtlCol="1">
            <a:spAutoFit/>
          </a:bodyPr>
          <a:lstStyle/>
          <a:p>
            <a:r>
              <a:rPr lang="ar-EG" sz="2800" b="1" dirty="0" smtClean="0">
                <a:ln>
                  <a:solidFill>
                    <a:schemeClr val="accent6">
                      <a:lumMod val="50000"/>
                    </a:schemeClr>
                  </a:solidFill>
                </a:ln>
                <a:solidFill>
                  <a:srgbClr val="FFC000"/>
                </a:solidFill>
              </a:rPr>
              <a:t>كؤوس التمر:</a:t>
            </a:r>
            <a:endParaRPr lang="ar-EG" sz="2800" b="1" dirty="0">
              <a:ln>
                <a:solidFill>
                  <a:schemeClr val="accent6">
                    <a:lumMod val="50000"/>
                  </a:schemeClr>
                </a:solidFill>
              </a:ln>
              <a:solidFill>
                <a:srgbClr val="FFC000"/>
              </a:solidFill>
            </a:endParaRPr>
          </a:p>
        </p:txBody>
      </p:sp>
      <p:sp>
        <p:nvSpPr>
          <p:cNvPr id="9" name="مربع نص 8"/>
          <p:cNvSpPr txBox="1"/>
          <p:nvPr/>
        </p:nvSpPr>
        <p:spPr>
          <a:xfrm>
            <a:off x="500034" y="2357430"/>
            <a:ext cx="7786742" cy="3539430"/>
          </a:xfrm>
          <a:prstGeom prst="rect">
            <a:avLst/>
          </a:prstGeom>
          <a:noFill/>
        </p:spPr>
        <p:txBody>
          <a:bodyPr wrap="square" rtlCol="1">
            <a:spAutoFit/>
          </a:bodyPr>
          <a:lstStyle/>
          <a:p>
            <a:r>
              <a:rPr lang="ar-EG"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المقادير: </a:t>
            </a:r>
          </a:p>
          <a:p>
            <a:r>
              <a:rPr lang="ar-EG" sz="2800" b="1" dirty="0" smtClean="0">
                <a:ln>
                  <a:solidFill>
                    <a:srgbClr val="00B0F0"/>
                  </a:solidFill>
                </a:ln>
                <a:solidFill>
                  <a:srgbClr val="00B0F0"/>
                </a:solidFill>
              </a:rPr>
              <a:t>- 25 حبة تمر خلاص منزوع النوي.</a:t>
            </a:r>
          </a:p>
          <a:p>
            <a:r>
              <a:rPr lang="ar-EG" sz="2800" b="1" dirty="0" smtClean="0">
                <a:ln>
                  <a:solidFill>
                    <a:srgbClr val="00B0F0"/>
                  </a:solidFill>
                </a:ln>
                <a:solidFill>
                  <a:srgbClr val="00B0F0"/>
                </a:solidFill>
              </a:rPr>
              <a:t>-1/4 كوب ماء مغلي مذاب فيه نصف ملعقة كبيرة من القهوة السريعة التحضير.</a:t>
            </a:r>
          </a:p>
          <a:p>
            <a:r>
              <a:rPr lang="ar-EG" sz="2800" b="1" dirty="0" smtClean="0">
                <a:ln>
                  <a:solidFill>
                    <a:srgbClr val="00B0F0"/>
                  </a:solidFill>
                </a:ln>
                <a:solidFill>
                  <a:srgbClr val="00B0F0"/>
                </a:solidFill>
              </a:rPr>
              <a:t>-علبتان من القشطة متوسطتا الحجم.</a:t>
            </a:r>
          </a:p>
          <a:p>
            <a:r>
              <a:rPr lang="ar-EG" sz="2800" b="1" dirty="0" smtClean="0">
                <a:ln>
                  <a:solidFill>
                    <a:srgbClr val="00B0F0"/>
                  </a:solidFill>
                </a:ln>
                <a:solidFill>
                  <a:srgbClr val="00B0F0"/>
                </a:solidFill>
              </a:rPr>
              <a:t>-1/2 كوب من بسكويت الشاي مطحون.</a:t>
            </a:r>
          </a:p>
          <a:p>
            <a:r>
              <a:rPr lang="ar-EG" sz="2800" b="1" dirty="0" smtClean="0">
                <a:ln>
                  <a:solidFill>
                    <a:srgbClr val="00B0F0"/>
                  </a:solidFill>
                </a:ln>
                <a:solidFill>
                  <a:srgbClr val="00B0F0"/>
                </a:solidFill>
              </a:rPr>
              <a:t>-كوبان من الكعك المفتت.</a:t>
            </a:r>
          </a:p>
          <a:p>
            <a:endParaRPr lang="ar-EG" sz="2800" b="1" dirty="0" smtClean="0">
              <a:ln>
                <a:solidFill>
                  <a:srgbClr val="00B0F0"/>
                </a:solidFill>
              </a:ln>
              <a:solidFill>
                <a:srgbClr val="00B0F0"/>
              </a:solidFill>
            </a:endParaRPr>
          </a:p>
        </p:txBody>
      </p:sp>
    </p:spTree>
    <p:custDataLst>
      <p:tags r:id="rId1"/>
    </p:custDataLst>
    <p:extLst>
      <p:ext uri="{BB962C8B-B14F-4D97-AF65-F5344CB8AC3E}">
        <p14:creationId xmlns:p14="http://schemas.microsoft.com/office/powerpoint/2010/main" val="232356102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0" y="1123578"/>
            <a:ext cx="9144000" cy="4478149"/>
          </a:xfrm>
          <a:prstGeom prst="rect">
            <a:avLst/>
          </a:prstGeom>
          <a:noFill/>
        </p:spPr>
        <p:txBody>
          <a:bodyPr wrap="square" rtlCol="1">
            <a:spAutoFit/>
          </a:bodyPr>
          <a:lstStyle/>
          <a:p>
            <a:pPr algn="justLow"/>
            <a:r>
              <a:rPr lang="ar-EG" sz="25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الطريقــة: </a:t>
            </a:r>
          </a:p>
          <a:p>
            <a:pPr marL="357188" indent="-357188" algn="justLow">
              <a:lnSpc>
                <a:spcPct val="130000"/>
              </a:lnSpc>
              <a:buFont typeface="Arial" pitchFamily="34" charset="0"/>
              <a:buChar char="•"/>
            </a:pPr>
            <a:r>
              <a:rPr lang="ar-EG" sz="2500" b="1" dirty="0" smtClean="0">
                <a:ln>
                  <a:solidFill>
                    <a:srgbClr val="00B0F0"/>
                  </a:solidFill>
                </a:ln>
                <a:solidFill>
                  <a:srgbClr val="00B0F0"/>
                </a:solidFill>
              </a:rPr>
              <a:t>يخلط بخلاط الكأس التمر والماء المذاب فيه القهوة والقشطة ,إلي أن يذوب التمر ويستمر في الخلط دقيقتين تقريبا.</a:t>
            </a:r>
          </a:p>
          <a:p>
            <a:pPr marL="357188" indent="-357188" algn="justLow">
              <a:lnSpc>
                <a:spcPct val="130000"/>
              </a:lnSpc>
              <a:buFont typeface="Arial" pitchFamily="34" charset="0"/>
              <a:buChar char="•"/>
            </a:pPr>
            <a:r>
              <a:rPr lang="ar-EG" sz="2500" b="1" dirty="0" smtClean="0">
                <a:ln>
                  <a:solidFill>
                    <a:srgbClr val="00B0F0"/>
                  </a:solidFill>
                </a:ln>
                <a:solidFill>
                  <a:srgbClr val="00B0F0"/>
                </a:solidFill>
              </a:rPr>
              <a:t>تذاب بودرة الكريمة الجاهزة في مقدار من الحليب حسب المحدد علي العبوة,ثم تضاف لخليط التمر.</a:t>
            </a:r>
          </a:p>
          <a:p>
            <a:pPr marL="357188" indent="-357188" algn="justLow">
              <a:lnSpc>
                <a:spcPct val="130000"/>
              </a:lnSpc>
              <a:buFont typeface="Arial" pitchFamily="34" charset="0"/>
              <a:buChar char="•"/>
            </a:pPr>
            <a:r>
              <a:rPr lang="ar-EG" sz="2500" b="1" dirty="0" smtClean="0">
                <a:ln>
                  <a:solidFill>
                    <a:srgbClr val="00B0F0"/>
                  </a:solidFill>
                </a:ln>
                <a:solidFill>
                  <a:srgbClr val="00B0F0"/>
                </a:solidFill>
              </a:rPr>
              <a:t>يضاف البسكويت المطحون لخليط التمر وتخلط جميع المقادير حتي تتجانس</a:t>
            </a:r>
          </a:p>
          <a:p>
            <a:pPr marL="357188" indent="-357188" algn="justLow">
              <a:lnSpc>
                <a:spcPct val="130000"/>
              </a:lnSpc>
              <a:buFont typeface="Arial" pitchFamily="34" charset="0"/>
              <a:buChar char="•"/>
            </a:pPr>
            <a:r>
              <a:rPr lang="ar-EG" sz="2500" b="1" dirty="0" smtClean="0">
                <a:ln>
                  <a:solidFill>
                    <a:srgbClr val="00B0F0"/>
                  </a:solidFill>
                </a:ln>
                <a:solidFill>
                  <a:srgbClr val="00B0F0"/>
                </a:solidFill>
              </a:rPr>
              <a:t>يوضع الكعك المفتت في قاع كروس التقديم ويوضع فوقه مقدار من خليط التمر.</a:t>
            </a:r>
          </a:p>
          <a:p>
            <a:pPr marL="357188" indent="-357188" algn="justLow">
              <a:lnSpc>
                <a:spcPct val="130000"/>
              </a:lnSpc>
              <a:buFont typeface="Arial" pitchFamily="34" charset="0"/>
              <a:buChar char="•"/>
            </a:pPr>
            <a:r>
              <a:rPr lang="ar-EG" sz="2500" b="1" dirty="0" smtClean="0">
                <a:ln>
                  <a:solidFill>
                    <a:srgbClr val="00B0F0"/>
                  </a:solidFill>
                </a:ln>
                <a:solidFill>
                  <a:srgbClr val="00B0F0"/>
                </a:solidFill>
              </a:rPr>
              <a:t>يزين حسب الرغبة بالمكسرات أو كسر البسكويت أو صوص الكراميل.</a:t>
            </a:r>
          </a:p>
          <a:p>
            <a:pPr marL="357188" indent="-357188" algn="justLow">
              <a:lnSpc>
                <a:spcPct val="130000"/>
              </a:lnSpc>
              <a:buFont typeface="Arial" pitchFamily="34" charset="0"/>
              <a:buChar char="•"/>
            </a:pPr>
            <a:r>
              <a:rPr lang="ar-EG" sz="2500" b="1" dirty="0" smtClean="0">
                <a:ln>
                  <a:solidFill>
                    <a:srgbClr val="00B0F0"/>
                  </a:solidFill>
                </a:ln>
                <a:solidFill>
                  <a:srgbClr val="00B0F0"/>
                </a:solidFill>
              </a:rPr>
              <a:t>يبرد في الثلاجة ليقدم باردا.</a:t>
            </a:r>
          </a:p>
        </p:txBody>
      </p:sp>
      <p:sp>
        <p:nvSpPr>
          <p:cNvPr id="3" name="مربع نص 2"/>
          <p:cNvSpPr txBox="1"/>
          <p:nvPr/>
        </p:nvSpPr>
        <p:spPr>
          <a:xfrm>
            <a:off x="1714480" y="500042"/>
            <a:ext cx="3600400" cy="584775"/>
          </a:xfrm>
          <a:prstGeom prst="rect">
            <a:avLst/>
          </a:prstGeom>
          <a:noFill/>
        </p:spPr>
        <p:txBody>
          <a:bodyPr wrap="square" rtlCol="1">
            <a:spAutoFit/>
          </a:bodyPr>
          <a:lstStyle/>
          <a:p>
            <a:pPr algn="ctr"/>
            <a:r>
              <a:rPr lang="ar-EG" sz="3200" b="1" dirty="0" smtClean="0">
                <a:ln w="10541" cmpd="sng">
                  <a:solidFill>
                    <a:srgbClr val="F76409"/>
                  </a:solidFill>
                  <a:prstDash val="solid"/>
                </a:ln>
                <a:solidFill>
                  <a:srgbClr val="F76409"/>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الشرح</a:t>
            </a:r>
            <a:endParaRPr lang="ar-EG" sz="3200" b="1" dirty="0">
              <a:ln w="10541" cmpd="sng">
                <a:solidFill>
                  <a:srgbClr val="F76409"/>
                </a:solidFill>
                <a:prstDash val="solid"/>
              </a:ln>
              <a:solidFill>
                <a:srgbClr val="F76409"/>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خطط انسيابي: معالجة معرّفة مسبقاً 4"/>
          <p:cNvSpPr/>
          <p:nvPr/>
        </p:nvSpPr>
        <p:spPr>
          <a:xfrm>
            <a:off x="1183784" y="3166431"/>
            <a:ext cx="7581646" cy="2246769"/>
          </a:xfrm>
          <a:prstGeom prst="flowChartPredefinedProcess">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Low"/>
            <a:r>
              <a:rPr lang="ar-EG" sz="2800" b="1" dirty="0" smtClean="0"/>
              <a:t>يحتوي التمر علي نسبة عالية من السكريات,لذلك ينصح تناوله باعتدال لا إفراط ولاتفريط فيه,كما يستحسن تجنبه أو تناوله بكميات قليلة جدا لمرضي السكري والمصابين بالسمنة.</a:t>
            </a:r>
            <a:endParaRPr lang="en-US" sz="2800" b="1" dirty="0"/>
          </a:p>
        </p:txBody>
      </p:sp>
      <p:pic>
        <p:nvPicPr>
          <p:cNvPr id="10" name="صورة 9" descr="Do%20you%20know.ai"/>
          <p:cNvPicPr/>
          <p:nvPr/>
        </p:nvPicPr>
        <p:blipFill>
          <a:blip r:embed="rId4">
            <a:extLst>
              <a:ext uri="{28A0092B-C50C-407E-A947-70E740481C1C}">
                <a14:useLocalDpi xmlns:a14="http://schemas.microsoft.com/office/drawing/2010/main" val="0"/>
              </a:ext>
            </a:extLst>
          </a:blip>
          <a:srcRect/>
          <a:stretch>
            <a:fillRect/>
          </a:stretch>
        </p:blipFill>
        <p:spPr bwMode="auto">
          <a:xfrm>
            <a:off x="6156177" y="1700808"/>
            <a:ext cx="2474192" cy="1296144"/>
          </a:xfrm>
          <a:prstGeom prst="rect">
            <a:avLst/>
          </a:prstGeom>
          <a:noFill/>
          <a:ln>
            <a:noFill/>
          </a:ln>
        </p:spPr>
      </p:pic>
      <p:sp>
        <p:nvSpPr>
          <p:cNvPr id="7" name="مربع نص 6"/>
          <p:cNvSpPr txBox="1"/>
          <p:nvPr/>
        </p:nvSpPr>
        <p:spPr>
          <a:xfrm>
            <a:off x="1714480" y="500042"/>
            <a:ext cx="3600400" cy="584775"/>
          </a:xfrm>
          <a:prstGeom prst="rect">
            <a:avLst/>
          </a:prstGeom>
          <a:noFill/>
        </p:spPr>
        <p:txBody>
          <a:bodyPr wrap="square" rtlCol="1">
            <a:spAutoFit/>
          </a:bodyPr>
          <a:lstStyle/>
          <a:p>
            <a:pPr algn="ctr"/>
            <a:r>
              <a:rPr lang="ar-EG" sz="3200" b="1" dirty="0" smtClean="0">
                <a:ln w="10541" cmpd="sng">
                  <a:solidFill>
                    <a:srgbClr val="F76409"/>
                  </a:solidFill>
                  <a:prstDash val="solid"/>
                </a:ln>
                <a:solidFill>
                  <a:srgbClr val="F76409"/>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هل تعلمين</a:t>
            </a:r>
            <a:endParaRPr lang="ar-EG" sz="3200" b="1" dirty="0">
              <a:ln w="10541" cmpd="sng">
                <a:solidFill>
                  <a:srgbClr val="F76409"/>
                </a:solidFill>
                <a:prstDash val="solid"/>
              </a:ln>
              <a:solidFill>
                <a:srgbClr val="F76409"/>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Tree>
    <p:custDataLst>
      <p:tags r:id="rId1"/>
    </p:custDataLst>
    <p:extLst>
      <p:ext uri="{BB962C8B-B14F-4D97-AF65-F5344CB8AC3E}">
        <p14:creationId xmlns:p14="http://schemas.microsoft.com/office/powerpoint/2010/main" val="240631817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800" decel="100000"/>
                                        <p:tgtEl>
                                          <p:spTgt spid="5"/>
                                        </p:tgtEl>
                                      </p:cBhvr>
                                    </p:animEffect>
                                    <p:anim calcmode="lin" valueType="num">
                                      <p:cBhvr>
                                        <p:cTn id="13" dur="800" decel="100000" fill="hold"/>
                                        <p:tgtEl>
                                          <p:spTgt spid="5"/>
                                        </p:tgtEl>
                                        <p:attrNameLst>
                                          <p:attrName>style.rotation</p:attrName>
                                        </p:attrNameLst>
                                      </p:cBhvr>
                                      <p:tavLst>
                                        <p:tav tm="0">
                                          <p:val>
                                            <p:fltVal val="-90"/>
                                          </p:val>
                                        </p:tav>
                                        <p:tav tm="100000">
                                          <p:val>
                                            <p:fltVal val="0"/>
                                          </p:val>
                                        </p:tav>
                                      </p:tavLst>
                                    </p:anim>
                                    <p:anim calcmode="lin" valueType="num">
                                      <p:cBhvr>
                                        <p:cTn id="14" dur="800" decel="100000" fill="hold"/>
                                        <p:tgtEl>
                                          <p:spTgt spid="5"/>
                                        </p:tgtEl>
                                        <p:attrNameLst>
                                          <p:attrName>ppt_x</p:attrName>
                                        </p:attrNameLst>
                                      </p:cBhvr>
                                      <p:tavLst>
                                        <p:tav tm="0">
                                          <p:val>
                                            <p:strVal val="#ppt_x+0.4"/>
                                          </p:val>
                                        </p:tav>
                                        <p:tav tm="100000">
                                          <p:val>
                                            <p:strVal val="#ppt_x-0.05"/>
                                          </p:val>
                                        </p:tav>
                                      </p:tavLst>
                                    </p:anim>
                                    <p:anim calcmode="lin" valueType="num">
                                      <p:cBhvr>
                                        <p:cTn id="15" dur="800" decel="100000" fill="hold"/>
                                        <p:tgtEl>
                                          <p:spTgt spid="5"/>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5"/>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أتعرف على معانى الحديث.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0" y="1123578"/>
            <a:ext cx="9144000" cy="2015936"/>
          </a:xfrm>
          <a:prstGeom prst="rect">
            <a:avLst/>
          </a:prstGeom>
          <a:noFill/>
        </p:spPr>
        <p:txBody>
          <a:bodyPr wrap="square" rtlCol="1">
            <a:spAutoFit/>
          </a:bodyPr>
          <a:lstStyle/>
          <a:p>
            <a:pPr algn="justLow"/>
            <a:r>
              <a:rPr lang="ar-EG" sz="25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نتعلم لنعمل:</a:t>
            </a:r>
          </a:p>
          <a:p>
            <a:pPr algn="justLow"/>
            <a:r>
              <a:rPr lang="ar-EG" sz="25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إن مهارة تنفيذ الأصناف الغذائية والإبداع في إخراجها وتقديمها مع مراعاة جودة المكونات وتوفر الاشتراطات الصحية اللازمة تعد من أهم معايير الراغبات في المساهمة في خدمة الوطن وتحقيق الهدف الإستراتيجي لرؤية المملكة في إطار الأسر المنتجة المساهمة في الاقتصاد.</a:t>
            </a:r>
            <a:endParaRPr lang="ar-EG" sz="2500" b="1" dirty="0" smtClean="0">
              <a:ln>
                <a:solidFill>
                  <a:srgbClr val="00B0F0"/>
                </a:solidFill>
              </a:ln>
              <a:solidFill>
                <a:srgbClr val="00B0F0"/>
              </a:solidFill>
            </a:endParaRPr>
          </a:p>
        </p:txBody>
      </p:sp>
      <p:sp>
        <p:nvSpPr>
          <p:cNvPr id="3" name="مربع نص 2"/>
          <p:cNvSpPr txBox="1"/>
          <p:nvPr/>
        </p:nvSpPr>
        <p:spPr>
          <a:xfrm>
            <a:off x="1714480" y="500042"/>
            <a:ext cx="3600400" cy="584775"/>
          </a:xfrm>
          <a:prstGeom prst="rect">
            <a:avLst/>
          </a:prstGeom>
          <a:noFill/>
        </p:spPr>
        <p:txBody>
          <a:bodyPr wrap="square" rtlCol="1">
            <a:spAutoFit/>
          </a:bodyPr>
          <a:lstStyle/>
          <a:p>
            <a:pPr algn="ctr"/>
            <a:r>
              <a:rPr lang="ar-EG" sz="3200" b="1" dirty="0" smtClean="0">
                <a:ln w="10541" cmpd="sng">
                  <a:solidFill>
                    <a:srgbClr val="F76409"/>
                  </a:solidFill>
                  <a:prstDash val="solid"/>
                </a:ln>
                <a:solidFill>
                  <a:srgbClr val="F76409"/>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الشرح</a:t>
            </a:r>
            <a:endParaRPr lang="ar-EG" sz="3200" b="1" dirty="0">
              <a:ln w="10541" cmpd="sng">
                <a:solidFill>
                  <a:srgbClr val="F76409"/>
                </a:solidFill>
                <a:prstDash val="solid"/>
              </a:ln>
              <a:solidFill>
                <a:srgbClr val="F76409"/>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15124386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1714480" y="500042"/>
            <a:ext cx="3600400" cy="584775"/>
          </a:xfrm>
          <a:prstGeom prst="rect">
            <a:avLst/>
          </a:prstGeom>
          <a:noFill/>
        </p:spPr>
        <p:txBody>
          <a:bodyPr wrap="square" rtlCol="1">
            <a:spAutoFit/>
          </a:bodyPr>
          <a:lstStyle/>
          <a:p>
            <a:pPr algn="ctr"/>
            <a:r>
              <a:rPr lang="ar-EG" sz="3200" b="1" dirty="0" smtClean="0">
                <a:ln w="10541" cmpd="sng">
                  <a:solidFill>
                    <a:srgbClr val="F76409"/>
                  </a:solidFill>
                  <a:prstDash val="solid"/>
                </a:ln>
                <a:solidFill>
                  <a:srgbClr val="F76409"/>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الشرح</a:t>
            </a:r>
            <a:endParaRPr lang="ar-EG" sz="3200" b="1" dirty="0">
              <a:ln w="10541" cmpd="sng">
                <a:solidFill>
                  <a:srgbClr val="F76409"/>
                </a:solidFill>
                <a:prstDash val="solid"/>
              </a:ln>
              <a:solidFill>
                <a:srgbClr val="F76409"/>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
        <p:nvSpPr>
          <p:cNvPr id="7" name="مربع نص 6"/>
          <p:cNvSpPr txBox="1"/>
          <p:nvPr/>
        </p:nvSpPr>
        <p:spPr>
          <a:xfrm>
            <a:off x="4390176" y="1033572"/>
            <a:ext cx="4790336" cy="523220"/>
          </a:xfrm>
          <a:prstGeom prst="rect">
            <a:avLst/>
          </a:prstGeom>
          <a:noFill/>
        </p:spPr>
        <p:txBody>
          <a:bodyPr wrap="square" rtlCol="1">
            <a:spAutoFit/>
          </a:bodyPr>
          <a:lstStyle/>
          <a:p>
            <a:r>
              <a:rPr lang="ar-EG" sz="2800" b="1" dirty="0" smtClean="0">
                <a:ln>
                  <a:solidFill>
                    <a:schemeClr val="accent6">
                      <a:lumMod val="50000"/>
                    </a:schemeClr>
                  </a:solidFill>
                </a:ln>
                <a:solidFill>
                  <a:srgbClr val="FFC000"/>
                </a:solidFill>
              </a:rPr>
              <a:t>مخفوق الحليب التمر:</a:t>
            </a:r>
            <a:endParaRPr lang="ar-EG" sz="2800" b="1" dirty="0">
              <a:ln>
                <a:solidFill>
                  <a:schemeClr val="accent6">
                    <a:lumMod val="50000"/>
                  </a:schemeClr>
                </a:solidFill>
              </a:ln>
              <a:solidFill>
                <a:srgbClr val="FFC000"/>
              </a:solidFill>
            </a:endParaRPr>
          </a:p>
        </p:txBody>
      </p:sp>
      <p:sp>
        <p:nvSpPr>
          <p:cNvPr id="8" name="مربع نص 7"/>
          <p:cNvSpPr txBox="1"/>
          <p:nvPr/>
        </p:nvSpPr>
        <p:spPr>
          <a:xfrm>
            <a:off x="1393770" y="1412776"/>
            <a:ext cx="7786742" cy="2000548"/>
          </a:xfrm>
          <a:prstGeom prst="rect">
            <a:avLst/>
          </a:prstGeom>
          <a:noFill/>
        </p:spPr>
        <p:txBody>
          <a:bodyPr wrap="square" rtlCol="1">
            <a:spAutoFit/>
          </a:bodyPr>
          <a:lstStyle/>
          <a:p>
            <a:r>
              <a:rPr lang="ar-EG"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المقادير</a:t>
            </a:r>
            <a:r>
              <a:rPr lang="ar-EG"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a:p>
            <a:pPr lvl="1"/>
            <a:r>
              <a:rPr lang="ar-EG" sz="2400" b="1" dirty="0" smtClean="0">
                <a:ln>
                  <a:solidFill>
                    <a:srgbClr val="00B0F0"/>
                  </a:solidFill>
                </a:ln>
                <a:solidFill>
                  <a:srgbClr val="00B0F0"/>
                </a:solidFill>
              </a:rPr>
              <a:t>كوب واحد من التمر منزوع النوي.</a:t>
            </a:r>
          </a:p>
          <a:p>
            <a:pPr lvl="1"/>
            <a:r>
              <a:rPr lang="ar-EG" sz="2400" b="1" dirty="0" smtClean="0">
                <a:ln>
                  <a:solidFill>
                    <a:srgbClr val="00B0F0"/>
                  </a:solidFill>
                </a:ln>
                <a:solidFill>
                  <a:srgbClr val="00B0F0"/>
                </a:solidFill>
              </a:rPr>
              <a:t>كوب واحد من الحليب السائل كامل الدسم.</a:t>
            </a:r>
          </a:p>
          <a:p>
            <a:pPr lvl="1"/>
            <a:r>
              <a:rPr lang="ar-EG" sz="2400" b="1" dirty="0" smtClean="0">
                <a:ln>
                  <a:solidFill>
                    <a:srgbClr val="00B0F0"/>
                  </a:solidFill>
                </a:ln>
                <a:solidFill>
                  <a:srgbClr val="00B0F0"/>
                </a:solidFill>
              </a:rPr>
              <a:t>كوبان من آيس كريم الفانيليا.</a:t>
            </a:r>
          </a:p>
          <a:p>
            <a:pPr lvl="1"/>
            <a:r>
              <a:rPr lang="ar-EG" sz="2400" b="1" dirty="0" smtClean="0">
                <a:ln>
                  <a:solidFill>
                    <a:srgbClr val="00B0F0"/>
                  </a:solidFill>
                </a:ln>
                <a:solidFill>
                  <a:srgbClr val="00B0F0"/>
                </a:solidFill>
              </a:rPr>
              <a:t>½ ملعقة شاي فانيليا.</a:t>
            </a:r>
          </a:p>
        </p:txBody>
      </p:sp>
      <p:sp>
        <p:nvSpPr>
          <p:cNvPr id="9" name="مربع نص 8"/>
          <p:cNvSpPr txBox="1"/>
          <p:nvPr/>
        </p:nvSpPr>
        <p:spPr>
          <a:xfrm>
            <a:off x="1033730" y="3354085"/>
            <a:ext cx="7786742" cy="2739211"/>
          </a:xfrm>
          <a:prstGeom prst="rect">
            <a:avLst/>
          </a:prstGeom>
          <a:noFill/>
        </p:spPr>
        <p:txBody>
          <a:bodyPr wrap="square" rtlCol="1">
            <a:spAutoFit/>
          </a:bodyPr>
          <a:lstStyle/>
          <a:p>
            <a:pPr algn="justLow"/>
            <a:r>
              <a:rPr lang="ar-EG"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الطريقــة</a:t>
            </a:r>
            <a:r>
              <a:rPr lang="ar-EG"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a:p>
            <a:pPr indent="542925" algn="justLow"/>
            <a:r>
              <a:rPr lang="ar-EG" sz="2400" b="1" dirty="0" smtClean="0">
                <a:ln>
                  <a:solidFill>
                    <a:srgbClr val="00B0F0"/>
                  </a:solidFill>
                </a:ln>
                <a:solidFill>
                  <a:srgbClr val="00B0F0"/>
                </a:solidFill>
              </a:rPr>
              <a:t>1.تقطع حبات التمر المنزوع النوي بالسكين قطعا صغيرة جدا.</a:t>
            </a:r>
          </a:p>
          <a:p>
            <a:pPr indent="542925" algn="justLow"/>
            <a:r>
              <a:rPr lang="ar-EG" sz="2400" b="1" dirty="0" smtClean="0">
                <a:ln>
                  <a:solidFill>
                    <a:srgbClr val="00B0F0"/>
                  </a:solidFill>
                </a:ln>
                <a:solidFill>
                  <a:srgbClr val="00B0F0"/>
                </a:solidFill>
              </a:rPr>
              <a:t>2.يوضع التمر المفروم في خلاط الكأس مع الحليب والفانيليا ويخلط حتي يتجانس تمام ويصبح كريمي الشكل.</a:t>
            </a:r>
          </a:p>
          <a:p>
            <a:pPr indent="542925" algn="justLow"/>
            <a:r>
              <a:rPr lang="ar-EG" sz="2400" b="1" dirty="0" smtClean="0">
                <a:ln>
                  <a:solidFill>
                    <a:srgbClr val="00B0F0"/>
                  </a:solidFill>
                </a:ln>
                <a:solidFill>
                  <a:srgbClr val="00B0F0"/>
                </a:solidFill>
              </a:rPr>
              <a:t>3.يضاف الآيس كريم لخليط التمر بالحليب وتخلط جميع المقادير جيدا حتي تتجانس.</a:t>
            </a:r>
          </a:p>
          <a:p>
            <a:pPr indent="542925" algn="justLow"/>
            <a:r>
              <a:rPr lang="ar-EG" sz="2400" b="1" dirty="0" smtClean="0">
                <a:ln>
                  <a:solidFill>
                    <a:srgbClr val="00B0F0"/>
                  </a:solidFill>
                </a:ln>
                <a:solidFill>
                  <a:srgbClr val="00B0F0"/>
                </a:solidFill>
              </a:rPr>
              <a:t>4.يصب في كؤوس التقديم ويقدم باردا.</a:t>
            </a:r>
          </a:p>
        </p:txBody>
      </p:sp>
    </p:spTree>
    <p:custDataLst>
      <p:tags r:id="rId1"/>
    </p:custDataLst>
    <p:extLst>
      <p:ext uri="{BB962C8B-B14F-4D97-AF65-F5344CB8AC3E}">
        <p14:creationId xmlns:p14="http://schemas.microsoft.com/office/powerpoint/2010/main" val="105145861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خطط انسيابي: معالجة معرّفة مسبقاً 4"/>
          <p:cNvSpPr/>
          <p:nvPr/>
        </p:nvSpPr>
        <p:spPr>
          <a:xfrm>
            <a:off x="426941" y="1556792"/>
            <a:ext cx="8002086" cy="3970318"/>
          </a:xfrm>
          <a:prstGeom prst="flowChartPredefinedProcess">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Low"/>
            <a:r>
              <a:rPr lang="ar-EG" sz="3600" dirty="0" smtClean="0"/>
              <a:t>بمشاركة أحد أفراد أسرتي أدون في بطاقة أربعة أصناف شعبية يدخل التمر في مكوناتها.</a:t>
            </a:r>
          </a:p>
          <a:p>
            <a:pPr algn="justLow"/>
            <a:r>
              <a:rPr lang="ar-EG" sz="3600" dirty="0" smtClean="0"/>
              <a:t>1.</a:t>
            </a:r>
            <a:r>
              <a:rPr lang="ar-SA" sz="3600" dirty="0" smtClean="0"/>
              <a:t>كؤوس التمر.</a:t>
            </a:r>
            <a:endParaRPr lang="ar-EG" sz="3600" dirty="0" smtClean="0"/>
          </a:p>
          <a:p>
            <a:pPr algn="justLow"/>
            <a:r>
              <a:rPr lang="ar-EG" sz="3600" dirty="0" smtClean="0"/>
              <a:t>2.</a:t>
            </a:r>
            <a:r>
              <a:rPr lang="ar-SA" sz="3600" dirty="0" smtClean="0"/>
              <a:t>مخفوق الحليب التمر.</a:t>
            </a:r>
            <a:endParaRPr lang="ar-SA" sz="3600" b="1" dirty="0" smtClean="0">
              <a:ln>
                <a:solidFill>
                  <a:schemeClr val="accent6">
                    <a:lumMod val="50000"/>
                  </a:schemeClr>
                </a:solidFill>
              </a:ln>
              <a:solidFill>
                <a:schemeClr val="tx1"/>
              </a:solidFill>
            </a:endParaRPr>
          </a:p>
          <a:p>
            <a:pPr algn="justLow"/>
            <a:r>
              <a:rPr lang="ar-SA" sz="3600" dirty="0" smtClean="0"/>
              <a:t>3.كرات التمر </a:t>
            </a:r>
            <a:r>
              <a:rPr lang="ar-SA" sz="3600" dirty="0" err="1" smtClean="0"/>
              <a:t>بالشوفان</a:t>
            </a:r>
            <a:r>
              <a:rPr lang="ar-SA" sz="3600" dirty="0" smtClean="0"/>
              <a:t>.</a:t>
            </a:r>
          </a:p>
          <a:p>
            <a:pPr algn="justLow"/>
            <a:r>
              <a:rPr lang="ar-SA" sz="3600" dirty="0" smtClean="0"/>
              <a:t>4.</a:t>
            </a:r>
            <a:r>
              <a:rPr lang="ar-SA" sz="3600" dirty="0"/>
              <a:t> خبز </a:t>
            </a:r>
            <a:r>
              <a:rPr lang="ar-SA" sz="3600" b="1" dirty="0" smtClean="0"/>
              <a:t>التمر.</a:t>
            </a:r>
            <a:endParaRPr lang="ar-EG" sz="3600" dirty="0" smtClean="0"/>
          </a:p>
        </p:txBody>
      </p:sp>
      <p:sp>
        <p:nvSpPr>
          <p:cNvPr id="6" name="مربع نص 6"/>
          <p:cNvSpPr txBox="1"/>
          <p:nvPr/>
        </p:nvSpPr>
        <p:spPr>
          <a:xfrm>
            <a:off x="426941" y="652442"/>
            <a:ext cx="4721123" cy="584775"/>
          </a:xfrm>
          <a:prstGeom prst="rect">
            <a:avLst/>
          </a:prstGeom>
          <a:noFill/>
        </p:spPr>
        <p:txBody>
          <a:bodyPr wrap="square" rtlCol="1">
            <a:spAutoFit/>
          </a:bodyPr>
          <a:lstStyle/>
          <a:p>
            <a:pPr algn="ctr"/>
            <a:r>
              <a:rPr lang="ar-EG" sz="3200" b="1" dirty="0" smtClean="0">
                <a:ln w="10541" cmpd="sng">
                  <a:solidFill>
                    <a:srgbClr val="F76409"/>
                  </a:solidFill>
                  <a:prstDash val="solid"/>
                </a:ln>
                <a:solidFill>
                  <a:srgbClr val="F76409"/>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نشاط أسري استهلالي منزلي</a:t>
            </a:r>
            <a:endParaRPr lang="ar-EG" sz="3200" b="1" dirty="0">
              <a:ln w="10541" cmpd="sng">
                <a:solidFill>
                  <a:srgbClr val="F76409"/>
                </a:solidFill>
                <a:prstDash val="solid"/>
              </a:ln>
              <a:solidFill>
                <a:srgbClr val="F76409"/>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Tree>
    <p:custDataLst>
      <p:tags r:id="rId1"/>
    </p:custDataLst>
    <p:extLst>
      <p:ext uri="{BB962C8B-B14F-4D97-AF65-F5344CB8AC3E}">
        <p14:creationId xmlns:p14="http://schemas.microsoft.com/office/powerpoint/2010/main" val="306270058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0" y="1123578"/>
            <a:ext cx="9144000" cy="2015936"/>
          </a:xfrm>
          <a:prstGeom prst="rect">
            <a:avLst/>
          </a:prstGeom>
          <a:noFill/>
        </p:spPr>
        <p:txBody>
          <a:bodyPr wrap="square" rtlCol="1">
            <a:spAutoFit/>
          </a:bodyPr>
          <a:lstStyle/>
          <a:p>
            <a:pPr algn="justLow"/>
            <a:r>
              <a:rPr lang="ar-EG" sz="25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نتحمل المسؤلية في حياتنا:</a:t>
            </a:r>
          </a:p>
          <a:p>
            <a:pPr algn="justLow"/>
            <a:r>
              <a:rPr lang="ar-EG" sz="25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علي كل منا مسؤولياته التي تحض عليها مبادئنا الإسلامية وقيمنا العربية الأصيلة وتقاليدنا الوطنية في مساعدة المحتاجين بتقديم التمور لهم في عموم الأوقات وشهر رمضان بخاصة ,وإعانة الجيران بها وإكرام ضيوفنا بقهوتنا العربية والتمر الذي يعد من أهم منتجاتنا الزراعية.</a:t>
            </a:r>
            <a:endParaRPr lang="ar-EG" sz="2500" b="1" dirty="0" smtClean="0">
              <a:ln>
                <a:solidFill>
                  <a:srgbClr val="00B0F0"/>
                </a:solidFill>
              </a:ln>
              <a:solidFill>
                <a:srgbClr val="00B0F0"/>
              </a:solidFill>
            </a:endParaRPr>
          </a:p>
        </p:txBody>
      </p:sp>
      <p:sp>
        <p:nvSpPr>
          <p:cNvPr id="3" name="مربع نص 2"/>
          <p:cNvSpPr txBox="1"/>
          <p:nvPr/>
        </p:nvSpPr>
        <p:spPr>
          <a:xfrm>
            <a:off x="1714480" y="500042"/>
            <a:ext cx="3600400" cy="584775"/>
          </a:xfrm>
          <a:prstGeom prst="rect">
            <a:avLst/>
          </a:prstGeom>
          <a:noFill/>
        </p:spPr>
        <p:txBody>
          <a:bodyPr wrap="square" rtlCol="1">
            <a:spAutoFit/>
          </a:bodyPr>
          <a:lstStyle/>
          <a:p>
            <a:pPr algn="ctr"/>
            <a:r>
              <a:rPr lang="ar-EG" sz="3200" b="1" dirty="0" smtClean="0">
                <a:ln w="10541" cmpd="sng">
                  <a:solidFill>
                    <a:srgbClr val="F76409"/>
                  </a:solidFill>
                  <a:prstDash val="solid"/>
                </a:ln>
                <a:solidFill>
                  <a:srgbClr val="F76409"/>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الشرح</a:t>
            </a:r>
            <a:endParaRPr lang="ar-EG" sz="3200" b="1" dirty="0">
              <a:ln w="10541" cmpd="sng">
                <a:solidFill>
                  <a:srgbClr val="F76409"/>
                </a:solidFill>
                <a:prstDash val="solid"/>
              </a:ln>
              <a:solidFill>
                <a:srgbClr val="F76409"/>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16359442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1714480" y="500042"/>
            <a:ext cx="3600400" cy="584775"/>
          </a:xfrm>
          <a:prstGeom prst="rect">
            <a:avLst/>
          </a:prstGeom>
          <a:noFill/>
        </p:spPr>
        <p:txBody>
          <a:bodyPr wrap="square" rtlCol="1">
            <a:spAutoFit/>
          </a:bodyPr>
          <a:lstStyle/>
          <a:p>
            <a:pPr algn="ctr"/>
            <a:r>
              <a:rPr lang="ar-EG" sz="3200" b="1" dirty="0" smtClean="0">
                <a:ln w="10541" cmpd="sng">
                  <a:solidFill>
                    <a:srgbClr val="F76409"/>
                  </a:solidFill>
                  <a:prstDash val="solid"/>
                </a:ln>
                <a:solidFill>
                  <a:srgbClr val="F76409"/>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الشرح</a:t>
            </a:r>
            <a:endParaRPr lang="ar-EG" sz="3200" b="1" dirty="0">
              <a:ln w="10541" cmpd="sng">
                <a:solidFill>
                  <a:srgbClr val="F76409"/>
                </a:solidFill>
                <a:prstDash val="solid"/>
              </a:ln>
              <a:solidFill>
                <a:srgbClr val="F76409"/>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
        <p:nvSpPr>
          <p:cNvPr id="9" name="مربع نص 8"/>
          <p:cNvSpPr txBox="1"/>
          <p:nvPr/>
        </p:nvSpPr>
        <p:spPr>
          <a:xfrm>
            <a:off x="4393405" y="1052736"/>
            <a:ext cx="4790336" cy="523220"/>
          </a:xfrm>
          <a:prstGeom prst="rect">
            <a:avLst/>
          </a:prstGeom>
          <a:noFill/>
        </p:spPr>
        <p:txBody>
          <a:bodyPr wrap="square" rtlCol="1">
            <a:spAutoFit/>
          </a:bodyPr>
          <a:lstStyle/>
          <a:p>
            <a:r>
              <a:rPr lang="ar-EG" sz="2800" b="1" dirty="0" smtClean="0">
                <a:ln>
                  <a:solidFill>
                    <a:schemeClr val="accent6">
                      <a:lumMod val="50000"/>
                    </a:schemeClr>
                  </a:solidFill>
                </a:ln>
                <a:solidFill>
                  <a:srgbClr val="FFC000"/>
                </a:solidFill>
              </a:rPr>
              <a:t>كرات التمر بالشوفان:</a:t>
            </a:r>
            <a:endParaRPr lang="ar-EG" sz="2800" b="1" dirty="0">
              <a:ln>
                <a:solidFill>
                  <a:schemeClr val="accent6">
                    <a:lumMod val="50000"/>
                  </a:schemeClr>
                </a:solidFill>
              </a:ln>
              <a:solidFill>
                <a:srgbClr val="FFC000"/>
              </a:solidFill>
            </a:endParaRPr>
          </a:p>
        </p:txBody>
      </p:sp>
      <p:sp>
        <p:nvSpPr>
          <p:cNvPr id="10" name="مربع نص 9"/>
          <p:cNvSpPr txBox="1"/>
          <p:nvPr/>
        </p:nvSpPr>
        <p:spPr>
          <a:xfrm>
            <a:off x="1321762" y="1556792"/>
            <a:ext cx="7786742" cy="5262979"/>
          </a:xfrm>
          <a:prstGeom prst="rect">
            <a:avLst/>
          </a:prstGeom>
          <a:noFill/>
        </p:spPr>
        <p:txBody>
          <a:bodyPr wrap="square" rtlCol="1">
            <a:spAutoFit/>
          </a:bodyPr>
          <a:lstStyle/>
          <a:p>
            <a:r>
              <a:rPr lang="ar-EG"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المقادير: </a:t>
            </a:r>
          </a:p>
          <a:p>
            <a:pPr marL="620713" lvl="1" indent="-263525" algn="justLow">
              <a:buFont typeface="Arial" pitchFamily="34" charset="0"/>
              <a:buChar char="•"/>
            </a:pPr>
            <a:r>
              <a:rPr lang="ar-EG" sz="2400" b="1" dirty="0" smtClean="0">
                <a:ln>
                  <a:solidFill>
                    <a:srgbClr val="00B0F0"/>
                  </a:solidFill>
                </a:ln>
                <a:solidFill>
                  <a:srgbClr val="00B0F0"/>
                </a:solidFill>
              </a:rPr>
              <a:t>12 حبة تمر أو رطب منزوع النوي.</a:t>
            </a:r>
          </a:p>
          <a:p>
            <a:pPr marL="620713" lvl="1" indent="-263525" algn="justLow">
              <a:buFont typeface="Arial" pitchFamily="34" charset="0"/>
              <a:buChar char="•"/>
            </a:pPr>
            <a:r>
              <a:rPr lang="ar-EG" sz="2400" b="1" dirty="0" smtClean="0">
                <a:ln>
                  <a:solidFill>
                    <a:srgbClr val="00B0F0"/>
                  </a:solidFill>
                </a:ln>
                <a:solidFill>
                  <a:srgbClr val="00B0F0"/>
                </a:solidFill>
              </a:rPr>
              <a:t>كوب واحد من الشوفان.</a:t>
            </a:r>
          </a:p>
          <a:p>
            <a:pPr marL="620713" lvl="1" indent="-263525" algn="justLow">
              <a:buFont typeface="Arial" pitchFamily="34" charset="0"/>
              <a:buChar char="•"/>
            </a:pPr>
            <a:r>
              <a:rPr lang="ar-EG" sz="2400" b="1" dirty="0" smtClean="0">
                <a:ln>
                  <a:solidFill>
                    <a:srgbClr val="00B0F0"/>
                  </a:solidFill>
                </a:ln>
                <a:solidFill>
                  <a:srgbClr val="00B0F0"/>
                </a:solidFill>
              </a:rPr>
              <a:t>1/4كوب من الجوز(عين الجمل)المحمص.</a:t>
            </a:r>
          </a:p>
          <a:p>
            <a:pPr marL="620713" lvl="1" indent="-263525" algn="justLow">
              <a:buFont typeface="Arial" pitchFamily="34" charset="0"/>
              <a:buChar char="•"/>
            </a:pPr>
            <a:r>
              <a:rPr lang="ar-EG" sz="2400" b="1" dirty="0" smtClean="0">
                <a:ln>
                  <a:solidFill>
                    <a:srgbClr val="00B0F0"/>
                  </a:solidFill>
                </a:ln>
                <a:solidFill>
                  <a:srgbClr val="00B0F0"/>
                </a:solidFill>
              </a:rPr>
              <a:t>1/4كوب من هريس اليقطين (القرع)الجاهز.</a:t>
            </a:r>
          </a:p>
          <a:p>
            <a:pPr marL="620713" lvl="1" indent="-263525" algn="justLow">
              <a:buFont typeface="Arial" pitchFamily="34" charset="0"/>
              <a:buChar char="•"/>
            </a:pPr>
            <a:r>
              <a:rPr lang="ar-EG" sz="2400" b="1" dirty="0" smtClean="0">
                <a:ln>
                  <a:solidFill>
                    <a:srgbClr val="00B0F0"/>
                  </a:solidFill>
                </a:ln>
                <a:solidFill>
                  <a:srgbClr val="00B0F0"/>
                </a:solidFill>
              </a:rPr>
              <a:t>ملعقة عسل كبيرة.</a:t>
            </a:r>
          </a:p>
          <a:p>
            <a:pPr marL="620713" lvl="1" indent="-263525" algn="justLow">
              <a:buFont typeface="Arial" pitchFamily="34" charset="0"/>
              <a:buChar char="•"/>
            </a:pPr>
            <a:r>
              <a:rPr lang="ar-EG" sz="2400" b="1" dirty="0" smtClean="0">
                <a:ln>
                  <a:solidFill>
                    <a:srgbClr val="00B0F0"/>
                  </a:solidFill>
                </a:ln>
                <a:solidFill>
                  <a:srgbClr val="00B0F0"/>
                </a:solidFill>
              </a:rPr>
              <a:t>ملعقة واحدة كبيرة من بذور الشيا أو بذور الكتان.</a:t>
            </a:r>
          </a:p>
          <a:p>
            <a:pPr marL="620713" lvl="1" indent="-263525" algn="justLow">
              <a:buFont typeface="Arial" pitchFamily="34" charset="0"/>
              <a:buChar char="•"/>
            </a:pPr>
            <a:r>
              <a:rPr lang="ar-EG" sz="2400" b="1" dirty="0" smtClean="0">
                <a:ln>
                  <a:solidFill>
                    <a:srgbClr val="00B0F0"/>
                  </a:solidFill>
                </a:ln>
                <a:solidFill>
                  <a:srgbClr val="00B0F0"/>
                </a:solidFill>
              </a:rPr>
              <a:t>1/4ملعقة صغيرة من القرفة.</a:t>
            </a:r>
          </a:p>
          <a:p>
            <a:pPr marL="620713" lvl="1" indent="-263525" algn="justLow">
              <a:buFont typeface="Arial" pitchFamily="34" charset="0"/>
              <a:buChar char="•"/>
            </a:pPr>
            <a:r>
              <a:rPr lang="ar-EG" sz="2400" b="1" dirty="0" smtClean="0">
                <a:ln>
                  <a:solidFill>
                    <a:srgbClr val="00B0F0"/>
                  </a:solidFill>
                </a:ln>
                <a:solidFill>
                  <a:srgbClr val="00B0F0"/>
                </a:solidFill>
              </a:rPr>
              <a:t>1/4 ملعقة صغيرة من الزنجبيل.</a:t>
            </a:r>
          </a:p>
          <a:p>
            <a:pPr marL="620713" lvl="1" indent="-263525" algn="justLow">
              <a:buFont typeface="Arial" pitchFamily="34" charset="0"/>
              <a:buChar char="•"/>
            </a:pPr>
            <a:r>
              <a:rPr lang="ar-EG" sz="2400" b="1" dirty="0" smtClean="0">
                <a:ln>
                  <a:solidFill>
                    <a:srgbClr val="00B0F0"/>
                  </a:solidFill>
                </a:ln>
                <a:solidFill>
                  <a:srgbClr val="00B0F0"/>
                </a:solidFill>
              </a:rPr>
              <a:t>1/4ملعقة صغيرة من جوزة الطيب.</a:t>
            </a:r>
          </a:p>
          <a:p>
            <a:pPr marL="620713" lvl="1" indent="-263525" algn="justLow">
              <a:buFont typeface="Arial" pitchFamily="34" charset="0"/>
              <a:buChar char="•"/>
            </a:pPr>
            <a:r>
              <a:rPr lang="ar-EG" sz="2400" b="1" dirty="0" smtClean="0">
                <a:ln>
                  <a:solidFill>
                    <a:srgbClr val="00B0F0"/>
                  </a:solidFill>
                </a:ln>
                <a:solidFill>
                  <a:srgbClr val="00B0F0"/>
                </a:solidFill>
              </a:rPr>
              <a:t>1/8ملعقة صغيرة من القرنفل.</a:t>
            </a:r>
          </a:p>
          <a:p>
            <a:pPr marL="620713" lvl="1" indent="-263525" algn="justLow">
              <a:buFont typeface="Arial" pitchFamily="34" charset="0"/>
              <a:buChar char="•"/>
            </a:pPr>
            <a:r>
              <a:rPr lang="ar-EG" sz="2400" b="1" dirty="0" smtClean="0">
                <a:ln>
                  <a:solidFill>
                    <a:srgbClr val="00B0F0"/>
                  </a:solidFill>
                </a:ln>
                <a:solidFill>
                  <a:srgbClr val="00B0F0"/>
                </a:solidFill>
              </a:rPr>
              <a:t>ملعقة واحدة صغيرة من الفانيليا.</a:t>
            </a:r>
          </a:p>
          <a:p>
            <a:pPr marL="620713" lvl="1" indent="-263525" algn="justLow">
              <a:buFont typeface="Arial" pitchFamily="34" charset="0"/>
              <a:buChar char="•"/>
            </a:pPr>
            <a:r>
              <a:rPr lang="ar-EG" sz="2400" b="1" dirty="0" smtClean="0">
                <a:ln>
                  <a:solidFill>
                    <a:srgbClr val="00B0F0"/>
                  </a:solidFill>
                </a:ln>
                <a:solidFill>
                  <a:srgbClr val="00B0F0"/>
                </a:solidFill>
              </a:rPr>
              <a:t>رشة ملح.</a:t>
            </a:r>
          </a:p>
          <a:p>
            <a:pPr marL="620713" lvl="1" indent="-263525" algn="justLow">
              <a:buFont typeface="Arial" pitchFamily="34" charset="0"/>
              <a:buChar char="•"/>
            </a:pPr>
            <a:r>
              <a:rPr lang="ar-EG" sz="2400" b="1" dirty="0" smtClean="0">
                <a:ln>
                  <a:solidFill>
                    <a:srgbClr val="00B0F0"/>
                  </a:solidFill>
                </a:ln>
                <a:solidFill>
                  <a:srgbClr val="00B0F0"/>
                </a:solidFill>
              </a:rPr>
              <a:t>للزينة: لوز مجروش أو جوز هند.</a:t>
            </a:r>
          </a:p>
        </p:txBody>
      </p:sp>
    </p:spTree>
    <p:custDataLst>
      <p:tags r:id="rId1"/>
    </p:custDataLst>
    <p:extLst>
      <p:ext uri="{BB962C8B-B14F-4D97-AF65-F5344CB8AC3E}">
        <p14:creationId xmlns:p14="http://schemas.microsoft.com/office/powerpoint/2010/main" val="382664048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1714480" y="500042"/>
            <a:ext cx="3600400" cy="584775"/>
          </a:xfrm>
          <a:prstGeom prst="rect">
            <a:avLst/>
          </a:prstGeom>
          <a:noFill/>
        </p:spPr>
        <p:txBody>
          <a:bodyPr wrap="square" rtlCol="1">
            <a:spAutoFit/>
          </a:bodyPr>
          <a:lstStyle/>
          <a:p>
            <a:pPr algn="ctr"/>
            <a:r>
              <a:rPr lang="ar-EG" sz="3200" b="1" dirty="0" smtClean="0">
                <a:ln w="10541" cmpd="sng">
                  <a:solidFill>
                    <a:srgbClr val="F76409"/>
                  </a:solidFill>
                  <a:prstDash val="solid"/>
                </a:ln>
                <a:solidFill>
                  <a:srgbClr val="F76409"/>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الشرح</a:t>
            </a:r>
            <a:endParaRPr lang="ar-EG" sz="3200" b="1" dirty="0">
              <a:ln w="10541" cmpd="sng">
                <a:solidFill>
                  <a:srgbClr val="F76409"/>
                </a:solidFill>
                <a:prstDash val="solid"/>
              </a:ln>
              <a:solidFill>
                <a:srgbClr val="F76409"/>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
        <p:nvSpPr>
          <p:cNvPr id="9" name="مربع نص 8"/>
          <p:cNvSpPr txBox="1"/>
          <p:nvPr/>
        </p:nvSpPr>
        <p:spPr>
          <a:xfrm>
            <a:off x="4067944" y="1369439"/>
            <a:ext cx="4790336" cy="523220"/>
          </a:xfrm>
          <a:prstGeom prst="rect">
            <a:avLst/>
          </a:prstGeom>
          <a:noFill/>
        </p:spPr>
        <p:txBody>
          <a:bodyPr wrap="square" rtlCol="1">
            <a:spAutoFit/>
          </a:bodyPr>
          <a:lstStyle/>
          <a:p>
            <a:r>
              <a:rPr lang="ar-EG" sz="2800" b="1" dirty="0" smtClean="0">
                <a:ln>
                  <a:solidFill>
                    <a:srgbClr val="F79646">
                      <a:lumMod val="50000"/>
                    </a:srgbClr>
                  </a:solidFill>
                </a:ln>
                <a:solidFill>
                  <a:srgbClr val="FFC000"/>
                </a:solidFill>
              </a:rPr>
              <a:t>كرات التمر بالشوفان:</a:t>
            </a:r>
            <a:endParaRPr lang="ar-EG" sz="2800" b="1" dirty="0">
              <a:ln>
                <a:solidFill>
                  <a:srgbClr val="F79646">
                    <a:lumMod val="50000"/>
                  </a:srgbClr>
                </a:solidFill>
              </a:ln>
              <a:solidFill>
                <a:srgbClr val="FFC000"/>
              </a:solidFill>
            </a:endParaRPr>
          </a:p>
        </p:txBody>
      </p:sp>
      <p:sp>
        <p:nvSpPr>
          <p:cNvPr id="6" name="مربع نص 10"/>
          <p:cNvSpPr txBox="1"/>
          <p:nvPr/>
        </p:nvSpPr>
        <p:spPr>
          <a:xfrm>
            <a:off x="1071538" y="2132856"/>
            <a:ext cx="7786742" cy="3108543"/>
          </a:xfrm>
          <a:prstGeom prst="rect">
            <a:avLst/>
          </a:prstGeom>
          <a:noFill/>
        </p:spPr>
        <p:txBody>
          <a:bodyPr wrap="square" rtlCol="1">
            <a:spAutoFit/>
          </a:bodyPr>
          <a:lstStyle/>
          <a:p>
            <a:pPr algn="justLow"/>
            <a:r>
              <a:rPr lang="ar-EG" sz="28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الطريقــة</a:t>
            </a:r>
            <a:r>
              <a:rPr lang="ar-EG" sz="24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a:t>
            </a:r>
            <a:endParaRPr lang="ar-EG" sz="2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a:p>
            <a:pPr algn="justLow"/>
            <a:r>
              <a:rPr lang="ar-EG" sz="2400" b="1" dirty="0" smtClean="0">
                <a:ln w="1905"/>
                <a:solidFill>
                  <a:srgbClr val="FF0000"/>
                </a:solidFill>
                <a:effectLst>
                  <a:innerShdw blurRad="69850" dist="43180" dir="5400000">
                    <a:srgbClr val="000000">
                      <a:alpha val="65000"/>
                    </a:srgbClr>
                  </a:innerShdw>
                </a:effectLst>
              </a:rPr>
              <a:t>1.يقطع التمر المنزوع النوي بالسكين لقطع صغيرة جدا ويضاف في الخلاط مع معجون القرع والفانيليا والعسل ويخلط حتي يمتزج ويتجانس.</a:t>
            </a:r>
          </a:p>
          <a:p>
            <a:pPr algn="justLow"/>
            <a:r>
              <a:rPr lang="ar-EG" sz="2400" b="1" dirty="0" smtClean="0">
                <a:ln w="1905"/>
                <a:solidFill>
                  <a:srgbClr val="FF0000"/>
                </a:solidFill>
                <a:effectLst>
                  <a:innerShdw blurRad="69850" dist="43180" dir="5400000">
                    <a:srgbClr val="000000">
                      <a:alpha val="65000"/>
                    </a:srgbClr>
                  </a:innerShdw>
                </a:effectLst>
              </a:rPr>
              <a:t>2.يضاف الشوفان وبذور الشيا والملح والبهارات والجوز ثم يخلط حتي يتجانس تماما ويصبح معجونا طريا يسهل تشكيله.</a:t>
            </a:r>
          </a:p>
          <a:p>
            <a:pPr algn="justLow"/>
            <a:r>
              <a:rPr lang="ar-EG" sz="2400" b="1" dirty="0" smtClean="0">
                <a:ln w="1905"/>
                <a:solidFill>
                  <a:srgbClr val="FF0000"/>
                </a:solidFill>
                <a:effectLst>
                  <a:innerShdw blurRad="69850" dist="43180" dir="5400000">
                    <a:srgbClr val="000000">
                      <a:alpha val="65000"/>
                    </a:srgbClr>
                  </a:innerShdw>
                </a:effectLst>
              </a:rPr>
              <a:t>3.يقسم بملعقة الآيس كريم لكرات صغيرة تكور ثم تغمس في اللوز المجروش أو جوز الهند.</a:t>
            </a:r>
          </a:p>
          <a:p>
            <a:pPr algn="justLow"/>
            <a:r>
              <a:rPr lang="ar-EG" sz="2400" b="1" dirty="0" smtClean="0">
                <a:ln w="1905"/>
                <a:solidFill>
                  <a:srgbClr val="FF0000"/>
                </a:solidFill>
                <a:effectLst>
                  <a:innerShdw blurRad="69850" dist="43180" dir="5400000">
                    <a:srgbClr val="000000">
                      <a:alpha val="65000"/>
                    </a:srgbClr>
                  </a:innerShdw>
                </a:effectLst>
              </a:rPr>
              <a:t>4.يوزع في أوراق التقديم ويقدم مع القهوة</a:t>
            </a:r>
            <a:r>
              <a:rPr lang="ar-EG" sz="24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a:t>
            </a:r>
          </a:p>
        </p:txBody>
      </p:sp>
    </p:spTree>
    <p:custDataLst>
      <p:tags r:id="rId1"/>
    </p:custDataLst>
    <p:extLst>
      <p:ext uri="{BB962C8B-B14F-4D97-AF65-F5344CB8AC3E}">
        <p14:creationId xmlns:p14="http://schemas.microsoft.com/office/powerpoint/2010/main" val="174892466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4294967295"/>
          </p:nvPr>
        </p:nvSpPr>
        <p:spPr>
          <a:xfrm>
            <a:off x="571472" y="1600200"/>
            <a:ext cx="8229600" cy="4525963"/>
          </a:xfrm>
          <a:prstGeom prst="rect">
            <a:avLst/>
          </a:prstGeo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buNone/>
            </a:pPr>
            <a:r>
              <a:rPr lang="ar-EG" sz="3300" b="1" dirty="0" smtClean="0">
                <a:ln w="10541" cmpd="sng">
                  <a:solidFill>
                    <a:srgbClr val="FF0000"/>
                  </a:solidFill>
                  <a:prstDash val="solid"/>
                </a:ln>
                <a:solidFill>
                  <a:srgbClr val="FF0000"/>
                </a:solidFill>
              </a:rPr>
              <a:t>س1: </a:t>
            </a:r>
            <a:r>
              <a:rPr lang="ar-SA" sz="3300" b="1" dirty="0" smtClean="0">
                <a:ln w="10541" cmpd="sng">
                  <a:solidFill>
                    <a:srgbClr val="FF0000"/>
                  </a:solidFill>
                  <a:prstDash val="solid"/>
                </a:ln>
                <a:solidFill>
                  <a:srgbClr val="FF0000"/>
                </a:solidFill>
              </a:rPr>
              <a:t>ضعي علامة </a:t>
            </a:r>
            <a:r>
              <a:rPr lang="en-US" sz="3300" b="1" dirty="0" smtClean="0">
                <a:ln w="10541" cmpd="sng">
                  <a:solidFill>
                    <a:srgbClr val="FF0000"/>
                  </a:solidFill>
                  <a:prstDash val="solid"/>
                </a:ln>
                <a:solidFill>
                  <a:srgbClr val="FF0000"/>
                </a:solidFill>
              </a:rPr>
              <a:t> </a:t>
            </a:r>
            <a:r>
              <a:rPr lang="ar-SA" sz="3300" b="1" dirty="0" smtClean="0">
                <a:ln w="10541" cmpd="sng">
                  <a:solidFill>
                    <a:srgbClr val="FF0000"/>
                  </a:solidFill>
                  <a:prstDash val="solid"/>
                </a:ln>
                <a:solidFill>
                  <a:srgbClr val="FF0000"/>
                </a:solidFill>
              </a:rPr>
              <a:t> أمام العبارة الصحيحة، وعلامة </a:t>
            </a:r>
            <a:r>
              <a:rPr lang="en-US" sz="3300" b="1" dirty="0" smtClean="0">
                <a:ln w="10541" cmpd="sng">
                  <a:solidFill>
                    <a:srgbClr val="FF0000"/>
                  </a:solidFill>
                  <a:prstDash val="solid"/>
                </a:ln>
                <a:solidFill>
                  <a:srgbClr val="FF0000"/>
                </a:solidFill>
              </a:rPr>
              <a:t> </a:t>
            </a:r>
            <a:r>
              <a:rPr lang="ar-SA" sz="3300" b="1" dirty="0" smtClean="0">
                <a:ln w="10541" cmpd="sng">
                  <a:solidFill>
                    <a:srgbClr val="FF0000"/>
                  </a:solidFill>
                  <a:prstDash val="solid"/>
                </a:ln>
                <a:solidFill>
                  <a:srgbClr val="FF0000"/>
                </a:solidFill>
              </a:rPr>
              <a:t> أمام العبارة الخاطئة، مع تصحيح الخطأ:</a:t>
            </a:r>
            <a:endParaRPr lang="en-US" sz="3300" b="1" dirty="0" smtClean="0">
              <a:ln w="10541" cmpd="sng">
                <a:solidFill>
                  <a:srgbClr val="FF0000"/>
                </a:solidFill>
                <a:prstDash val="solid"/>
              </a:ln>
              <a:solidFill>
                <a:srgbClr val="FF0000"/>
              </a:solidFill>
            </a:endParaRPr>
          </a:p>
          <a:p>
            <a:pPr marL="0" indent="0">
              <a:buNone/>
            </a:pPr>
            <a:r>
              <a:rPr lang="ar-SA"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ar-SA"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أ-تمسك </a:t>
            </a:r>
            <a:r>
              <a:rPr lang="ar-SA"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الدلة باليد اليمنى عند التقديم</a:t>
            </a:r>
            <a:r>
              <a:rPr lang="ar-SA"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r>
              <a:rPr lang="ar-EG"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ar-SA"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sym typeface="Wingdings"/>
              </a:rPr>
              <a:t></a:t>
            </a: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a:buNone/>
            </a:pPr>
            <a:r>
              <a:rPr lang="ar-SA"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ب-عند</a:t>
            </a:r>
            <a:r>
              <a:rPr lang="ar-EG"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ar-SA"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عمل </a:t>
            </a:r>
            <a:r>
              <a:rPr lang="ar-SA"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القهوة يصب الماء المغلي على حبّ الهال ويُترك يغلي </a:t>
            </a:r>
            <a:r>
              <a:rPr lang="ar-SA"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مــدة</a:t>
            </a:r>
            <a:r>
              <a:rPr lang="ar-SA"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ربع </a:t>
            </a:r>
            <a:r>
              <a:rPr lang="ar-SA"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ســـاعة</a:t>
            </a:r>
            <a:r>
              <a:rPr lang="ar-EG"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ar-SA"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sym typeface="Wingdings 2"/>
              </a:rPr>
              <a:t></a:t>
            </a:r>
            <a:r>
              <a:rPr lang="ar-SA"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marL="0" indent="0">
              <a:buNone/>
            </a:pPr>
            <a:r>
              <a:rPr lang="ar-SA"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ج-يعمل </a:t>
            </a:r>
            <a:r>
              <a:rPr lang="ar-SA"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التمر على تسهيل مراحل الحمل والولادة </a:t>
            </a:r>
            <a:r>
              <a:rPr lang="ar-SA"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r>
              <a:rPr lang="ar-EG"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ar-SA"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sym typeface="Wingdings 2"/>
              </a:rPr>
              <a:t></a:t>
            </a: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a:buNone/>
            </a:pPr>
            <a:r>
              <a:rPr lang="ar-SA"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د-مراحل التمر : البسر ثم الطلع وأخيراً الرطب </a:t>
            </a:r>
            <a:r>
              <a:rPr lang="ar-SA"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r>
              <a:rPr lang="ar-EG"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ar-SA"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sym typeface="Wingdings"/>
              </a:rPr>
              <a:t></a:t>
            </a: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a:buNone/>
            </a:pPr>
            <a:r>
              <a:rPr lang="ar-SA"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ه- يقل وزن حبّ البُن بعد </a:t>
            </a:r>
            <a:r>
              <a:rPr lang="ar-SA"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التحميص</a:t>
            </a:r>
            <a:r>
              <a:rPr lang="ar-EG"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ar-SA"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sym typeface="Wingdings 2"/>
              </a:rPr>
              <a:t></a:t>
            </a:r>
            <a:endParaRPr lang="ar-SA" sz="560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grpSp>
        <p:nvGrpSpPr>
          <p:cNvPr id="4" name="مجموعة 3"/>
          <p:cNvGrpSpPr/>
          <p:nvPr/>
        </p:nvGrpSpPr>
        <p:grpSpPr>
          <a:xfrm>
            <a:off x="2000232" y="642918"/>
            <a:ext cx="5150664" cy="857256"/>
            <a:chOff x="5786446" y="1357298"/>
            <a:chExt cx="2507458" cy="542924"/>
          </a:xfrm>
        </p:grpSpPr>
        <p:sp>
          <p:nvSpPr>
            <p:cNvPr id="5" name="شكل حر 4"/>
            <p:cNvSpPr/>
            <p:nvPr/>
          </p:nvSpPr>
          <p:spPr>
            <a:xfrm>
              <a:off x="5786446" y="1357298"/>
              <a:ext cx="2507458" cy="542924"/>
            </a:xfrm>
            <a:custGeom>
              <a:avLst/>
              <a:gdLst>
                <a:gd name="connsiteX0" fmla="*/ 1234281 w 2293144"/>
                <a:gd name="connsiteY0" fmla="*/ 4762 h 542924"/>
                <a:gd name="connsiteX1" fmla="*/ 448469 w 2293144"/>
                <a:gd name="connsiteY1" fmla="*/ 23812 h 542924"/>
                <a:gd name="connsiteX2" fmla="*/ 138906 w 2293144"/>
                <a:gd name="connsiteY2" fmla="*/ 95250 h 542924"/>
                <a:gd name="connsiteX3" fmla="*/ 5556 w 2293144"/>
                <a:gd name="connsiteY3" fmla="*/ 247650 h 542924"/>
                <a:gd name="connsiteX4" fmla="*/ 105569 w 2293144"/>
                <a:gd name="connsiteY4" fmla="*/ 438150 h 542924"/>
                <a:gd name="connsiteX5" fmla="*/ 638969 w 2293144"/>
                <a:gd name="connsiteY5" fmla="*/ 528637 h 542924"/>
                <a:gd name="connsiteX6" fmla="*/ 1505744 w 2293144"/>
                <a:gd name="connsiteY6" fmla="*/ 523875 h 542924"/>
                <a:gd name="connsiteX7" fmla="*/ 1972469 w 2293144"/>
                <a:gd name="connsiteY7" fmla="*/ 471487 h 542924"/>
                <a:gd name="connsiteX8" fmla="*/ 2205831 w 2293144"/>
                <a:gd name="connsiteY8" fmla="*/ 290512 h 542924"/>
                <a:gd name="connsiteX9" fmla="*/ 2129631 w 2293144"/>
                <a:gd name="connsiteY9" fmla="*/ 47625 h 542924"/>
                <a:gd name="connsiteX10" fmla="*/ 1234281 w 2293144"/>
                <a:gd name="connsiteY10" fmla="*/ 4762 h 54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3144" h="542924">
                  <a:moveTo>
                    <a:pt x="1234281" y="4762"/>
                  </a:moveTo>
                  <a:cubicBezTo>
                    <a:pt x="954087" y="793"/>
                    <a:pt x="631032" y="8731"/>
                    <a:pt x="448469" y="23812"/>
                  </a:cubicBezTo>
                  <a:cubicBezTo>
                    <a:pt x="265906" y="38893"/>
                    <a:pt x="212725" y="57944"/>
                    <a:pt x="138906" y="95250"/>
                  </a:cubicBezTo>
                  <a:cubicBezTo>
                    <a:pt x="65087" y="132556"/>
                    <a:pt x="11112" y="190500"/>
                    <a:pt x="5556" y="247650"/>
                  </a:cubicBezTo>
                  <a:cubicBezTo>
                    <a:pt x="0" y="304800"/>
                    <a:pt x="0" y="391319"/>
                    <a:pt x="105569" y="438150"/>
                  </a:cubicBezTo>
                  <a:cubicBezTo>
                    <a:pt x="211138" y="484981"/>
                    <a:pt x="405607" y="514350"/>
                    <a:pt x="638969" y="528637"/>
                  </a:cubicBezTo>
                  <a:cubicBezTo>
                    <a:pt x="872331" y="542924"/>
                    <a:pt x="1283494" y="533400"/>
                    <a:pt x="1505744" y="523875"/>
                  </a:cubicBezTo>
                  <a:cubicBezTo>
                    <a:pt x="1727994" y="514350"/>
                    <a:pt x="1855788" y="510381"/>
                    <a:pt x="1972469" y="471487"/>
                  </a:cubicBezTo>
                  <a:cubicBezTo>
                    <a:pt x="2089150" y="432593"/>
                    <a:pt x="2179637" y="361156"/>
                    <a:pt x="2205831" y="290512"/>
                  </a:cubicBezTo>
                  <a:cubicBezTo>
                    <a:pt x="2232025" y="219868"/>
                    <a:pt x="2293144" y="95250"/>
                    <a:pt x="2129631" y="47625"/>
                  </a:cubicBezTo>
                  <a:cubicBezTo>
                    <a:pt x="1966119" y="0"/>
                    <a:pt x="1514475" y="8731"/>
                    <a:pt x="1234281" y="4762"/>
                  </a:cubicBezTo>
                  <a:close/>
                </a:path>
              </a:pathLst>
            </a:custGeom>
            <a:gradFill flip="none" rotWithShape="1">
              <a:gsLst>
                <a:gs pos="0">
                  <a:srgbClr val="F4F856">
                    <a:tint val="66000"/>
                    <a:satMod val="160000"/>
                  </a:srgbClr>
                </a:gs>
                <a:gs pos="50000">
                  <a:srgbClr val="F4F856">
                    <a:tint val="44500"/>
                    <a:satMod val="160000"/>
                  </a:srgbClr>
                </a:gs>
                <a:gs pos="100000">
                  <a:srgbClr val="F4F856">
                    <a:tint val="23500"/>
                    <a:satMod val="160000"/>
                  </a:srgbClr>
                </a:gs>
              </a:gsLst>
              <a:lin ang="8100000" scaled="1"/>
              <a:tileRect/>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6" name="مربع نص 5"/>
            <p:cNvSpPr txBox="1"/>
            <p:nvPr/>
          </p:nvSpPr>
          <p:spPr>
            <a:xfrm>
              <a:off x="5857884" y="1402542"/>
              <a:ext cx="2286016" cy="409339"/>
            </a:xfrm>
            <a:prstGeom prst="rect">
              <a:avLst/>
            </a:prstGeom>
            <a:noFill/>
          </p:spPr>
          <p:txBody>
            <a:bodyPr wrap="square" rtlCol="1">
              <a:spAutoFit/>
            </a:bodyPr>
            <a:lstStyle/>
            <a:p>
              <a:pPr algn="ctr"/>
              <a:r>
                <a:rPr lang="ar-EG" sz="3600" b="1" dirty="0" smtClean="0">
                  <a:solidFill>
                    <a:srgbClr val="C00000"/>
                  </a:solidFill>
                  <a:latin typeface="Arial" pitchFamily="34" charset="0"/>
                  <a:cs typeface="Arial" pitchFamily="34" charset="0"/>
                </a:rPr>
                <a:t>تطبيقات عامة</a:t>
              </a:r>
            </a:p>
          </p:txBody>
        </p:sp>
      </p:grpSp>
    </p:spTree>
    <p:extLst>
      <p:ext uri="{BB962C8B-B14F-4D97-AF65-F5344CB8AC3E}">
        <p14:creationId xmlns:p14="http://schemas.microsoft.com/office/powerpoint/2010/main" val="31901055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idx="4294967295"/>
          </p:nvPr>
        </p:nvSpPr>
        <p:spPr>
          <a:xfrm>
            <a:off x="428596" y="974739"/>
            <a:ext cx="8229600" cy="4525963"/>
          </a:xfrm>
          <a:prstGeom prst="rect">
            <a:avLst/>
          </a:prstGeom>
        </p:spPr>
        <p:txBody>
          <a:bodyPr>
            <a:normAutofit fontScale="85000" lnSpcReduction="20000"/>
          </a:bodyPr>
          <a:lstStyle/>
          <a:p>
            <a:pPr>
              <a:buNone/>
            </a:pPr>
            <a:r>
              <a:rPr lang="ar-EG" sz="3600" b="1" dirty="0" smtClean="0">
                <a:ln w="10541" cmpd="sng">
                  <a:solidFill>
                    <a:srgbClr val="FF0000"/>
                  </a:solidFill>
                  <a:prstDash val="solid"/>
                </a:ln>
                <a:solidFill>
                  <a:srgbClr val="FF0000"/>
                </a:solidFill>
              </a:rPr>
              <a:t>س2: </a:t>
            </a:r>
            <a:r>
              <a:rPr lang="ar-SA" sz="3600" b="1" dirty="0" smtClean="0">
                <a:ln w="10541" cmpd="sng">
                  <a:solidFill>
                    <a:srgbClr val="FF0000"/>
                  </a:solidFill>
                  <a:prstDash val="solid"/>
                </a:ln>
                <a:solidFill>
                  <a:srgbClr val="FF0000"/>
                </a:solidFill>
              </a:rPr>
              <a:t>علــلي </a:t>
            </a:r>
            <a:r>
              <a:rPr lang="ar-SA" sz="3600" b="1" dirty="0">
                <a:ln w="10541" cmpd="sng">
                  <a:solidFill>
                    <a:srgbClr val="FF0000"/>
                  </a:solidFill>
                  <a:prstDash val="solid"/>
                </a:ln>
                <a:solidFill>
                  <a:srgbClr val="FF0000"/>
                </a:solidFill>
              </a:rPr>
              <a:t>مـا يـلي</a:t>
            </a:r>
            <a:r>
              <a:rPr lang="ar-SA" sz="3600" b="1" dirty="0" smtClean="0">
                <a:ln w="10541" cmpd="sng">
                  <a:solidFill>
                    <a:srgbClr val="FF0000"/>
                  </a:solidFill>
                  <a:prstDash val="solid"/>
                </a:ln>
                <a:solidFill>
                  <a:srgbClr val="FF0000"/>
                </a:solidFill>
              </a:rPr>
              <a:t>:</a:t>
            </a:r>
            <a:endParaRPr lang="en-US" sz="3600" b="1" dirty="0" smtClean="0">
              <a:ln w="10541" cmpd="sng">
                <a:solidFill>
                  <a:srgbClr val="FF0000"/>
                </a:solidFill>
                <a:prstDash val="solid"/>
              </a:ln>
              <a:solidFill>
                <a:srgbClr val="FF0000"/>
              </a:solidFill>
            </a:endParaRPr>
          </a:p>
          <a:p>
            <a:pPr>
              <a:buNone/>
            </a:pPr>
            <a:endParaRPr lang="en-US" sz="3600" b="1" dirty="0">
              <a:ln w="10541" cmpd="sng">
                <a:solidFill>
                  <a:srgbClr val="FF0000"/>
                </a:solidFill>
                <a:prstDash val="solid"/>
              </a:ln>
              <a:solidFill>
                <a:srgbClr val="FF0000"/>
              </a:solidFill>
            </a:endParaRPr>
          </a:p>
          <a:p>
            <a:pPr>
              <a:buNone/>
            </a:pPr>
            <a:r>
              <a:rPr lang="ar-EG" dirty="0" smtClean="0">
                <a:ln>
                  <a:solidFill>
                    <a:srgbClr val="7030A0"/>
                  </a:solidFill>
                </a:ln>
                <a:solidFill>
                  <a:srgbClr val="7030A0"/>
                </a:solidFill>
              </a:rPr>
              <a:t>1. </a:t>
            </a:r>
            <a:r>
              <a:rPr lang="ar-SA" dirty="0" smtClean="0">
                <a:ln>
                  <a:solidFill>
                    <a:srgbClr val="7030A0"/>
                  </a:solidFill>
                </a:ln>
                <a:solidFill>
                  <a:srgbClr val="7030A0"/>
                </a:solidFill>
              </a:rPr>
              <a:t>يُفضل </a:t>
            </a:r>
            <a:r>
              <a:rPr lang="ar-SA" dirty="0">
                <a:ln>
                  <a:solidFill>
                    <a:srgbClr val="7030A0"/>
                  </a:solidFill>
                </a:ln>
                <a:solidFill>
                  <a:srgbClr val="7030A0"/>
                </a:solidFill>
              </a:rPr>
              <a:t>لعصبي المزاج تناول بضع تمرات في صباح كل يوم .</a:t>
            </a:r>
            <a:endParaRPr lang="en-US" dirty="0">
              <a:ln>
                <a:solidFill>
                  <a:srgbClr val="7030A0"/>
                </a:solidFill>
              </a:ln>
              <a:solidFill>
                <a:srgbClr val="7030A0"/>
              </a:solidFill>
            </a:endParaRPr>
          </a:p>
          <a:p>
            <a:pPr>
              <a:buNone/>
            </a:pPr>
            <a:r>
              <a:rPr lang="ar-EG" b="1" dirty="0" smtClean="0">
                <a:solidFill>
                  <a:srgbClr val="FF0000"/>
                </a:solidFill>
              </a:rPr>
              <a:t>	</a:t>
            </a:r>
            <a:r>
              <a:rPr lang="ar-SA" b="1" dirty="0" smtClean="0">
                <a:solidFill>
                  <a:srgbClr val="FF0000"/>
                </a:solidFill>
              </a:rPr>
              <a:t>لأنه يهدي الطبع</a:t>
            </a:r>
            <a:r>
              <a:rPr lang="ar-EG" dirty="0" smtClean="0"/>
              <a:t>.</a:t>
            </a:r>
            <a:endParaRPr lang="en-US" dirty="0"/>
          </a:p>
          <a:p>
            <a:pPr>
              <a:buNone/>
            </a:pPr>
            <a:r>
              <a:rPr lang="ar-EG" dirty="0" smtClean="0">
                <a:ln>
                  <a:solidFill>
                    <a:srgbClr val="7030A0"/>
                  </a:solidFill>
                </a:ln>
                <a:solidFill>
                  <a:srgbClr val="7030A0"/>
                </a:solidFill>
              </a:rPr>
              <a:t>2. </a:t>
            </a:r>
            <a:r>
              <a:rPr lang="ar-SA" dirty="0" smtClean="0">
                <a:ln>
                  <a:solidFill>
                    <a:srgbClr val="7030A0"/>
                  </a:solidFill>
                </a:ln>
                <a:solidFill>
                  <a:srgbClr val="7030A0"/>
                </a:solidFill>
              </a:rPr>
              <a:t>يُساعد </a:t>
            </a:r>
            <a:r>
              <a:rPr lang="ar-SA" dirty="0">
                <a:ln>
                  <a:solidFill>
                    <a:srgbClr val="7030A0"/>
                  </a:solidFill>
                </a:ln>
                <a:solidFill>
                  <a:srgbClr val="7030A0"/>
                </a:solidFill>
              </a:rPr>
              <a:t>التمر على الوقاية من البواسير..</a:t>
            </a:r>
            <a:endParaRPr lang="en-US" dirty="0">
              <a:ln>
                <a:solidFill>
                  <a:srgbClr val="7030A0"/>
                </a:solidFill>
              </a:ln>
              <a:solidFill>
                <a:srgbClr val="7030A0"/>
              </a:solidFill>
            </a:endParaRPr>
          </a:p>
          <a:p>
            <a:pPr>
              <a:buNone/>
            </a:pPr>
            <a:r>
              <a:rPr lang="ar-EG" b="1" dirty="0" smtClean="0">
                <a:solidFill>
                  <a:srgbClr val="FF0000"/>
                </a:solidFill>
              </a:rPr>
              <a:t>	</a:t>
            </a:r>
            <a:r>
              <a:rPr lang="ar-SA" b="1" dirty="0" smtClean="0">
                <a:solidFill>
                  <a:srgbClr val="FF0000"/>
                </a:solidFill>
              </a:rPr>
              <a:t>لأنه يقوي المعدة</a:t>
            </a:r>
            <a:r>
              <a:rPr lang="ar-EG" dirty="0" smtClean="0"/>
              <a:t>.</a:t>
            </a:r>
            <a:endParaRPr lang="en-US" dirty="0"/>
          </a:p>
          <a:p>
            <a:pPr>
              <a:buNone/>
            </a:pPr>
            <a:r>
              <a:rPr lang="ar-EG" dirty="0" smtClean="0">
                <a:ln>
                  <a:solidFill>
                    <a:srgbClr val="7030A0"/>
                  </a:solidFill>
                </a:ln>
                <a:solidFill>
                  <a:srgbClr val="7030A0"/>
                </a:solidFill>
              </a:rPr>
              <a:t>3. </a:t>
            </a:r>
            <a:r>
              <a:rPr lang="ar-SA" dirty="0" smtClean="0">
                <a:ln>
                  <a:solidFill>
                    <a:srgbClr val="7030A0"/>
                  </a:solidFill>
                </a:ln>
                <a:solidFill>
                  <a:srgbClr val="7030A0"/>
                </a:solidFill>
              </a:rPr>
              <a:t>يشتهر </a:t>
            </a:r>
            <a:r>
              <a:rPr lang="ar-SA" dirty="0">
                <a:ln>
                  <a:solidFill>
                    <a:srgbClr val="7030A0"/>
                  </a:solidFill>
                </a:ln>
                <a:solidFill>
                  <a:srgbClr val="7030A0"/>
                </a:solidFill>
              </a:rPr>
              <a:t>سكان الصحراء بالرؤية من مسافات بعيدة.</a:t>
            </a:r>
            <a:endParaRPr lang="en-US" dirty="0">
              <a:ln>
                <a:solidFill>
                  <a:srgbClr val="7030A0"/>
                </a:solidFill>
              </a:ln>
              <a:solidFill>
                <a:srgbClr val="7030A0"/>
              </a:solidFill>
            </a:endParaRPr>
          </a:p>
          <a:p>
            <a:pPr>
              <a:buNone/>
            </a:pPr>
            <a:r>
              <a:rPr lang="ar-EG" b="1" dirty="0" smtClean="0">
                <a:solidFill>
                  <a:srgbClr val="FF0000"/>
                </a:solidFill>
              </a:rPr>
              <a:t>	</a:t>
            </a:r>
            <a:r>
              <a:rPr lang="ar-SA" b="1" dirty="0" smtClean="0">
                <a:solidFill>
                  <a:srgbClr val="FF0000"/>
                </a:solidFill>
              </a:rPr>
              <a:t>لكثرة تناول </a:t>
            </a:r>
            <a:r>
              <a:rPr lang="ar-SA" b="1" dirty="0" err="1" smtClean="0">
                <a:solidFill>
                  <a:srgbClr val="FF0000"/>
                </a:solidFill>
              </a:rPr>
              <a:t>التمور</a:t>
            </a:r>
            <a:r>
              <a:rPr lang="ar-EG" dirty="0" smtClean="0"/>
              <a:t>.</a:t>
            </a:r>
            <a:endParaRPr lang="en-US" dirty="0"/>
          </a:p>
          <a:p>
            <a:pPr>
              <a:buNone/>
            </a:pPr>
            <a:r>
              <a:rPr lang="ar-EG" dirty="0" smtClean="0">
                <a:ln>
                  <a:solidFill>
                    <a:srgbClr val="7030A0"/>
                  </a:solidFill>
                </a:ln>
                <a:solidFill>
                  <a:srgbClr val="7030A0"/>
                </a:solidFill>
              </a:rPr>
              <a:t>4. </a:t>
            </a:r>
            <a:r>
              <a:rPr lang="ar-SA" dirty="0" smtClean="0">
                <a:ln>
                  <a:solidFill>
                    <a:srgbClr val="7030A0"/>
                  </a:solidFill>
                </a:ln>
                <a:solidFill>
                  <a:srgbClr val="7030A0"/>
                </a:solidFill>
              </a:rPr>
              <a:t>يُفضل </a:t>
            </a:r>
            <a:r>
              <a:rPr lang="ar-SA" dirty="0">
                <a:ln>
                  <a:solidFill>
                    <a:srgbClr val="7030A0"/>
                  </a:solidFill>
                </a:ln>
                <a:solidFill>
                  <a:srgbClr val="7030A0"/>
                </a:solidFill>
              </a:rPr>
              <a:t>طحن حبّ البُن بكميات قليلة.</a:t>
            </a:r>
            <a:endParaRPr lang="en-US" dirty="0">
              <a:ln>
                <a:solidFill>
                  <a:srgbClr val="7030A0"/>
                </a:solidFill>
              </a:ln>
              <a:solidFill>
                <a:srgbClr val="7030A0"/>
              </a:solidFill>
            </a:endParaRPr>
          </a:p>
          <a:p>
            <a:pPr>
              <a:buNone/>
            </a:pPr>
            <a:r>
              <a:rPr lang="ar-EG" b="1" dirty="0" smtClean="0">
                <a:solidFill>
                  <a:srgbClr val="FF0000"/>
                </a:solidFill>
              </a:rPr>
              <a:t>	</a:t>
            </a:r>
            <a:r>
              <a:rPr lang="ar-SA" b="1" dirty="0" smtClean="0">
                <a:solidFill>
                  <a:srgbClr val="FF0000"/>
                </a:solidFill>
              </a:rPr>
              <a:t>ك</a:t>
            </a:r>
            <a:r>
              <a:rPr lang="ar-EG" b="1" dirty="0" smtClean="0">
                <a:solidFill>
                  <a:srgbClr val="FF0000"/>
                </a:solidFill>
              </a:rPr>
              <a:t>ي</a:t>
            </a:r>
            <a:r>
              <a:rPr lang="ar-SA" b="1" dirty="0" smtClean="0">
                <a:solidFill>
                  <a:srgbClr val="FF0000"/>
                </a:solidFill>
              </a:rPr>
              <a:t> يحتفظ برائحته ونكهة</a:t>
            </a:r>
            <a:r>
              <a:rPr lang="ar-SA" dirty="0" smtClean="0"/>
              <a:t>..</a:t>
            </a:r>
            <a:endParaRPr lang="en-US" dirty="0"/>
          </a:p>
        </p:txBody>
      </p:sp>
    </p:spTree>
    <p:extLst>
      <p:ext uri="{BB962C8B-B14F-4D97-AF65-F5344CB8AC3E}">
        <p14:creationId xmlns:p14="http://schemas.microsoft.com/office/powerpoint/2010/main" val="28577563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500"/>
                                        <p:tgtEl>
                                          <p:spTgt spid="4">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fade">
                                      <p:cBhvr>
                                        <p:cTn id="47"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4294967295"/>
          </p:nvPr>
        </p:nvSpPr>
        <p:spPr>
          <a:xfrm>
            <a:off x="357158" y="1071546"/>
            <a:ext cx="8229600" cy="4525963"/>
          </a:xfrm>
          <a:prstGeom prst="rect">
            <a:avLst/>
          </a:prstGeom>
        </p:spPr>
        <p:txBody>
          <a:bodyPr>
            <a:normAutofit/>
          </a:bodyPr>
          <a:lstStyle/>
          <a:p>
            <a:pPr>
              <a:lnSpc>
                <a:spcPct val="80000"/>
              </a:lnSpc>
              <a:buNone/>
            </a:pPr>
            <a:r>
              <a:rPr lang="ar-SA" sz="3100" b="1" dirty="0">
                <a:ln w="10541" cmpd="sng">
                  <a:solidFill>
                    <a:srgbClr val="FF0000"/>
                  </a:solidFill>
                  <a:prstDash val="solid"/>
                </a:ln>
                <a:solidFill>
                  <a:srgbClr val="FF0000"/>
                </a:solidFill>
              </a:rPr>
              <a:t>3-اشرحي بأسلوبك العبارة التالية:</a:t>
            </a:r>
            <a:endParaRPr lang="en-US" sz="3100" b="1" dirty="0">
              <a:ln w="10541" cmpd="sng">
                <a:solidFill>
                  <a:srgbClr val="FF0000"/>
                </a:solidFill>
                <a:prstDash val="solid"/>
              </a:ln>
              <a:solidFill>
                <a:srgbClr val="FF0000"/>
              </a:solidFill>
            </a:endParaRPr>
          </a:p>
          <a:p>
            <a:pPr algn="ctr">
              <a:buNone/>
            </a:pPr>
            <a:r>
              <a:rPr lang="ar-SA" dirty="0" smtClean="0">
                <a:ln>
                  <a:solidFill>
                    <a:srgbClr val="7030A0"/>
                  </a:solidFill>
                </a:ln>
                <a:solidFill>
                  <a:srgbClr val="7030A0"/>
                </a:solidFill>
              </a:rPr>
              <a:t>( </a:t>
            </a:r>
            <a:r>
              <a:rPr lang="ar-SA" dirty="0">
                <a:ln>
                  <a:solidFill>
                    <a:srgbClr val="7030A0"/>
                  </a:solidFill>
                </a:ln>
                <a:solidFill>
                  <a:srgbClr val="7030A0"/>
                </a:solidFill>
              </a:rPr>
              <a:t>نقب عن المعادن في </a:t>
            </a:r>
            <a:r>
              <a:rPr lang="ar-SA" dirty="0" smtClean="0">
                <a:ln>
                  <a:solidFill>
                    <a:srgbClr val="7030A0"/>
                  </a:solidFill>
                </a:ln>
                <a:solidFill>
                  <a:srgbClr val="7030A0"/>
                </a:solidFill>
              </a:rPr>
              <a:t>مناجم التمر)</a:t>
            </a:r>
          </a:p>
          <a:p>
            <a:pPr>
              <a:buNone/>
            </a:pPr>
            <a:r>
              <a:rPr lang="ar-SA" dirty="0" smtClean="0"/>
              <a:t>.</a:t>
            </a:r>
            <a:endParaRPr lang="en-US" dirty="0" smtClean="0"/>
          </a:p>
          <a:p>
            <a:pPr algn="ctr">
              <a:buNone/>
            </a:pPr>
            <a:r>
              <a:rPr lang="ar-SA" b="1" dirty="0" smtClean="0">
                <a:ln w="1905">
                  <a:solidFill>
                    <a:srgbClr val="0070C0"/>
                  </a:solidFill>
                </a:ln>
                <a:solidFill>
                  <a:srgbClr val="0070C0"/>
                </a:solidFill>
                <a:effectLst>
                  <a:innerShdw blurRad="69850" dist="43180" dir="5400000">
                    <a:srgbClr val="000000">
                      <a:alpha val="65000"/>
                    </a:srgbClr>
                  </a:innerShdw>
                </a:effectLst>
              </a:rPr>
              <a:t>من كثرة فوائد التمر لجسم الانسان والاطفال في مراحل النمو صار كالمعاجن الثمينة.</a:t>
            </a:r>
          </a:p>
          <a:p>
            <a:pPr marL="0" indent="0">
              <a:buNone/>
            </a:pPr>
            <a:endParaRPr lang="ar-SA" b="1" dirty="0">
              <a:solidFill>
                <a:schemeClr val="accent6">
                  <a:lumMod val="60000"/>
                  <a:lumOff val="40000"/>
                </a:schemeClr>
              </a:solidFill>
            </a:endParaRPr>
          </a:p>
        </p:txBody>
      </p:sp>
    </p:spTree>
    <p:extLst>
      <p:ext uri="{BB962C8B-B14F-4D97-AF65-F5344CB8AC3E}">
        <p14:creationId xmlns:p14="http://schemas.microsoft.com/office/powerpoint/2010/main" val="29500537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رابط كسهم مستقيم 18"/>
          <p:cNvCxnSpPr>
            <a:stCxn id="8" idx="1"/>
            <a:endCxn id="13" idx="3"/>
          </p:cNvCxnSpPr>
          <p:nvPr/>
        </p:nvCxnSpPr>
        <p:spPr>
          <a:xfrm rot="10800000" flipV="1">
            <a:off x="4429124" y="2285991"/>
            <a:ext cx="1500199" cy="14644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رابط كسهم مستقيم 20"/>
          <p:cNvCxnSpPr>
            <a:stCxn id="10" idx="1"/>
            <a:endCxn id="9" idx="3"/>
          </p:cNvCxnSpPr>
          <p:nvPr/>
        </p:nvCxnSpPr>
        <p:spPr>
          <a:xfrm rot="10800000">
            <a:off x="4429124" y="2178836"/>
            <a:ext cx="1500199" cy="9644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رابط كسهم مستقيم 22"/>
          <p:cNvCxnSpPr>
            <a:stCxn id="12" idx="1"/>
            <a:endCxn id="11" idx="3"/>
          </p:cNvCxnSpPr>
          <p:nvPr/>
        </p:nvCxnSpPr>
        <p:spPr>
          <a:xfrm rot="10800000">
            <a:off x="4429124" y="2964654"/>
            <a:ext cx="1500199" cy="10358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مستطيل 6"/>
          <p:cNvSpPr/>
          <p:nvPr/>
        </p:nvSpPr>
        <p:spPr>
          <a:xfrm>
            <a:off x="1565971" y="928670"/>
            <a:ext cx="7088800" cy="473976"/>
          </a:xfrm>
          <a:prstGeom prst="rect">
            <a:avLst/>
          </a:prstGeom>
        </p:spPr>
        <p:txBody>
          <a:bodyPr wrap="none">
            <a:spAutoFit/>
          </a:bodyPr>
          <a:lstStyle/>
          <a:p>
            <a:pPr marL="342900" indent="-342900">
              <a:lnSpc>
                <a:spcPct val="80000"/>
              </a:lnSpc>
              <a:spcBef>
                <a:spcPct val="20000"/>
              </a:spcBef>
            </a:pPr>
            <a:r>
              <a:rPr lang="ar-EG" sz="3100" b="1" dirty="0" smtClean="0">
                <a:ln w="10541" cmpd="sng">
                  <a:solidFill>
                    <a:srgbClr val="FF0000"/>
                  </a:solidFill>
                  <a:prstDash val="solid"/>
                </a:ln>
                <a:solidFill>
                  <a:srgbClr val="FF0000"/>
                </a:solidFill>
              </a:rPr>
              <a:t>س4: صلي من العمود (أ) ما يناسبه من العمود (ب) :</a:t>
            </a:r>
            <a:endParaRPr lang="en-US" sz="3100" b="1" dirty="0">
              <a:ln w="10541" cmpd="sng">
                <a:solidFill>
                  <a:srgbClr val="FF0000"/>
                </a:solidFill>
                <a:prstDash val="solid"/>
              </a:ln>
              <a:solidFill>
                <a:srgbClr val="FF0000"/>
              </a:solidFill>
            </a:endParaRPr>
          </a:p>
        </p:txBody>
      </p:sp>
      <p:sp>
        <p:nvSpPr>
          <p:cNvPr id="8" name="مستطيل مستدير الزوايا 7"/>
          <p:cNvSpPr/>
          <p:nvPr/>
        </p:nvSpPr>
        <p:spPr>
          <a:xfrm>
            <a:off x="5929322" y="1928802"/>
            <a:ext cx="2357454"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000" b="1" dirty="0" smtClean="0"/>
              <a:t>يستخدم التمر لعلاج فقر الدم</a:t>
            </a:r>
            <a:endParaRPr lang="ar-EG" sz="2000" b="1" dirty="0"/>
          </a:p>
        </p:txBody>
      </p:sp>
      <p:sp>
        <p:nvSpPr>
          <p:cNvPr id="9" name="مستطيل مستدير الزوايا 8"/>
          <p:cNvSpPr/>
          <p:nvPr/>
        </p:nvSpPr>
        <p:spPr>
          <a:xfrm>
            <a:off x="1178694" y="1928802"/>
            <a:ext cx="3250429"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000" b="1" dirty="0" smtClean="0"/>
              <a:t>لذلك فهو يعمل على تقوية الأعصاب</a:t>
            </a:r>
            <a:endParaRPr lang="ar-EG" sz="2000" b="1" dirty="0"/>
          </a:p>
        </p:txBody>
      </p:sp>
      <p:sp>
        <p:nvSpPr>
          <p:cNvPr id="10" name="مستطيل مستدير الزوايا 9"/>
          <p:cNvSpPr/>
          <p:nvPr/>
        </p:nvSpPr>
        <p:spPr>
          <a:xfrm>
            <a:off x="5929322" y="2786058"/>
            <a:ext cx="2357454"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000" b="1" dirty="0" smtClean="0"/>
              <a:t>يحتوي التمر على فيتامين ب1 </a:t>
            </a:r>
            <a:r>
              <a:rPr lang="ar-EG" sz="2000" b="1" dirty="0" err="1" smtClean="0"/>
              <a:t>و</a:t>
            </a:r>
            <a:r>
              <a:rPr lang="ar-EG" sz="2000" b="1" dirty="0" smtClean="0"/>
              <a:t> ب2</a:t>
            </a:r>
            <a:endParaRPr lang="ar-EG" sz="2000" b="1" dirty="0"/>
          </a:p>
        </p:txBody>
      </p:sp>
      <p:sp>
        <p:nvSpPr>
          <p:cNvPr id="11" name="مستطيل مستدير الزوايا 10"/>
          <p:cNvSpPr/>
          <p:nvPr/>
        </p:nvSpPr>
        <p:spPr>
          <a:xfrm>
            <a:off x="1178694" y="2714620"/>
            <a:ext cx="3250429"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000" b="1" dirty="0" smtClean="0"/>
              <a:t>التمر والماء</a:t>
            </a:r>
            <a:endParaRPr lang="ar-EG" sz="2000" b="1" dirty="0"/>
          </a:p>
        </p:txBody>
      </p:sp>
      <p:sp>
        <p:nvSpPr>
          <p:cNvPr id="12" name="مستطيل مستدير الزوايا 11"/>
          <p:cNvSpPr/>
          <p:nvPr/>
        </p:nvSpPr>
        <p:spPr>
          <a:xfrm>
            <a:off x="5929322" y="3643314"/>
            <a:ext cx="2357454"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000" b="1" dirty="0" smtClean="0"/>
              <a:t>الأسودان</a:t>
            </a:r>
            <a:endParaRPr lang="ar-EG" sz="2000" b="1" dirty="0"/>
          </a:p>
        </p:txBody>
      </p:sp>
      <p:sp>
        <p:nvSpPr>
          <p:cNvPr id="13" name="مستطيل مستدير الزوايا 12"/>
          <p:cNvSpPr/>
          <p:nvPr/>
        </p:nvSpPr>
        <p:spPr>
          <a:xfrm>
            <a:off x="1178694" y="3500438"/>
            <a:ext cx="3250429"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000" b="1" dirty="0" smtClean="0"/>
              <a:t>لاحتوائه على الحديد</a:t>
            </a:r>
            <a:endParaRPr lang="ar-EG" sz="2000" b="1" dirty="0"/>
          </a:p>
        </p:txBody>
      </p:sp>
      <p:sp>
        <p:nvSpPr>
          <p:cNvPr id="15" name="مستطيل مستدير الزوايا 14"/>
          <p:cNvSpPr/>
          <p:nvPr/>
        </p:nvSpPr>
        <p:spPr>
          <a:xfrm>
            <a:off x="1178694" y="4286256"/>
            <a:ext cx="3250429"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000" b="1" dirty="0" smtClean="0"/>
              <a:t>لاحتوائه على الكالسيوم</a:t>
            </a:r>
            <a:endParaRPr lang="ar-EG" sz="2000" b="1" dirty="0"/>
          </a:p>
        </p:txBody>
      </p:sp>
    </p:spTree>
    <p:extLst>
      <p:ext uri="{BB962C8B-B14F-4D97-AF65-F5344CB8AC3E}">
        <p14:creationId xmlns:p14="http://schemas.microsoft.com/office/powerpoint/2010/main" val="23567437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548680"/>
            <a:ext cx="4057650"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9832" y="2190180"/>
            <a:ext cx="7186584" cy="339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سهم منحني 6"/>
          <p:cNvSpPr/>
          <p:nvPr/>
        </p:nvSpPr>
        <p:spPr>
          <a:xfrm>
            <a:off x="2123728" y="4149080"/>
            <a:ext cx="288032" cy="115212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9" name="سهم منحني إلى الأسفل 8"/>
          <p:cNvSpPr/>
          <p:nvPr/>
        </p:nvSpPr>
        <p:spPr>
          <a:xfrm>
            <a:off x="2627784" y="3530275"/>
            <a:ext cx="360040"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10" name="شارة رتبة 9"/>
          <p:cNvSpPr/>
          <p:nvPr/>
        </p:nvSpPr>
        <p:spPr>
          <a:xfrm>
            <a:off x="3203848" y="4005064"/>
            <a:ext cx="288032" cy="36004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13" name="سهم لأعلى 12"/>
          <p:cNvSpPr/>
          <p:nvPr/>
        </p:nvSpPr>
        <p:spPr>
          <a:xfrm>
            <a:off x="3707904" y="2780928"/>
            <a:ext cx="216024" cy="96126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سهم إلى اليمين 16"/>
          <p:cNvSpPr/>
          <p:nvPr/>
        </p:nvSpPr>
        <p:spPr>
          <a:xfrm>
            <a:off x="3923928" y="2924944"/>
            <a:ext cx="144016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2" name="سهم للأسفل 21"/>
          <p:cNvSpPr/>
          <p:nvPr/>
        </p:nvSpPr>
        <p:spPr>
          <a:xfrm>
            <a:off x="5436096" y="2780928"/>
            <a:ext cx="72008"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3" name="سهم إلى اليمين 22"/>
          <p:cNvSpPr/>
          <p:nvPr/>
        </p:nvSpPr>
        <p:spPr>
          <a:xfrm>
            <a:off x="5565896" y="3356992"/>
            <a:ext cx="995824" cy="1732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4" name="سهم لأعلى 23"/>
          <p:cNvSpPr/>
          <p:nvPr/>
        </p:nvSpPr>
        <p:spPr>
          <a:xfrm>
            <a:off x="6540676" y="2744924"/>
            <a:ext cx="170520" cy="64807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5" name="سهم إلى اليمين 24"/>
          <p:cNvSpPr/>
          <p:nvPr/>
        </p:nvSpPr>
        <p:spPr>
          <a:xfrm>
            <a:off x="6540676" y="2564904"/>
            <a:ext cx="76762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24450209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199808" y="1206633"/>
            <a:ext cx="7848872" cy="1938992"/>
          </a:xfrm>
          <a:prstGeom prst="rect">
            <a:avLst/>
          </a:prstGeom>
        </p:spPr>
        <p:txBody>
          <a:bodyPr wrap="square">
            <a:spAutoFit/>
          </a:bodyPr>
          <a:lstStyle/>
          <a:p>
            <a:pPr algn="justLow"/>
            <a:r>
              <a:rPr lang="ar-EG" sz="2400" b="1" dirty="0" smtClean="0">
                <a:solidFill>
                  <a:srgbClr val="002060"/>
                </a:solidFill>
              </a:rPr>
              <a:t>التمر فاكهة لذيذة الطعم,وله فوائد جمة قد لا تتوفر في غيره من الفواكه ,فهو غذاء ودواء وهو طعام الفقير وحلوي الغني وزاد المسافر والمغترب ودواء للعليل,ويعد من أهم المنتجات الزراعية في المملكة العربية السعودية التي تسعي ضمن جهودها إلي ضمان تحقيق الأمن التنموي والغذائي باعتباره أحد الأهداف الإستراتيجية لرؤية المملكة العربية السعودية 2030</a:t>
            </a:r>
            <a:endParaRPr lang="en-US" sz="2400" b="1" dirty="0">
              <a:solidFill>
                <a:srgbClr val="002060"/>
              </a:solidFill>
            </a:endParaRPr>
          </a:p>
        </p:txBody>
      </p:sp>
      <p:sp>
        <p:nvSpPr>
          <p:cNvPr id="4" name="مستطيل 1"/>
          <p:cNvSpPr/>
          <p:nvPr/>
        </p:nvSpPr>
        <p:spPr>
          <a:xfrm>
            <a:off x="1274664" y="3294050"/>
            <a:ext cx="7848872" cy="2308324"/>
          </a:xfrm>
          <a:prstGeom prst="rect">
            <a:avLst/>
          </a:prstGeom>
        </p:spPr>
        <p:txBody>
          <a:bodyPr wrap="square">
            <a:spAutoFit/>
          </a:bodyPr>
          <a:lstStyle/>
          <a:p>
            <a:pPr algn="justLow"/>
            <a:r>
              <a:rPr lang="ar-EG" sz="3600" b="1" dirty="0" smtClean="0"/>
              <a:t>عن سعد بن أبي وقاص رضي الله عنه قال:قال رسول الله صلي الله عليه وسلم ((من تصبح كل يوم سبع تمرات عجوة,لم يضره في ذلك اليوم سم ولا سحر)).</a:t>
            </a:r>
            <a:endParaRPr lang="en-US" sz="3600" b="1" dirty="0"/>
          </a:p>
        </p:txBody>
      </p:sp>
    </p:spTree>
    <p:custDataLst>
      <p:tags r:id="rId1"/>
    </p:custDataLst>
    <p:extLst>
      <p:ext uri="{BB962C8B-B14F-4D97-AF65-F5344CB8AC3E}">
        <p14:creationId xmlns:p14="http://schemas.microsoft.com/office/powerpoint/2010/main" val="1855149186"/>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43608" y="1600094"/>
            <a:ext cx="7585322" cy="3108543"/>
          </a:xfrm>
          <a:prstGeom prst="rect">
            <a:avLst/>
          </a:prstGeom>
          <a:noFill/>
        </p:spPr>
        <p:txBody>
          <a:bodyPr wrap="square" lIns="91440" tIns="45720" rIns="91440" bIns="45720">
            <a:spAutoFit/>
          </a:bodyPr>
          <a:lstStyle/>
          <a:p>
            <a:r>
              <a:rPr lang="ar-SA" sz="2800" b="1" dirty="0">
                <a:ln w="900" cmpd="sng">
                  <a:solidFill>
                    <a:srgbClr val="002060">
                      <a:alpha val="55000"/>
                    </a:srgbClr>
                  </a:solidFill>
                  <a:prstDash val="solid"/>
                </a:ln>
                <a:solidFill>
                  <a:srgbClr val="002060"/>
                </a:solidFill>
                <a:effectLst>
                  <a:innerShdw blurRad="101600" dist="76200" dir="5400000">
                    <a:schemeClr val="accent1">
                      <a:satMod val="190000"/>
                      <a:tint val="100000"/>
                      <a:alpha val="74000"/>
                    </a:schemeClr>
                  </a:innerShdw>
                </a:effectLst>
              </a:rPr>
              <a:t>قيمته الغذائية:</a:t>
            </a:r>
            <a:endParaRPr lang="en-US" sz="2800" b="1" dirty="0">
              <a:ln w="900" cmpd="sng">
                <a:solidFill>
                  <a:srgbClr val="002060">
                    <a:alpha val="55000"/>
                  </a:srgbClr>
                </a:solidFill>
                <a:prstDash val="solid"/>
              </a:ln>
              <a:solidFill>
                <a:srgbClr val="002060"/>
              </a:solidFill>
              <a:effectLst>
                <a:innerShdw blurRad="101600" dist="76200" dir="5400000">
                  <a:schemeClr val="accent1">
                    <a:satMod val="190000"/>
                    <a:tint val="100000"/>
                    <a:alpha val="74000"/>
                  </a:schemeClr>
                </a:innerShdw>
              </a:effectLst>
            </a:endParaRPr>
          </a:p>
          <a:p>
            <a:pPr rtl="0"/>
            <a:r>
              <a:rPr lang="ar-SA" sz="2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endParaRPr lang="en-US" sz="2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r>
              <a:rPr lang="ar-SA" sz="2800" b="1" dirty="0">
                <a:ln w="900" cmpd="sng">
                  <a:solidFill>
                    <a:srgbClr val="F76409">
                      <a:alpha val="55000"/>
                    </a:srgbClr>
                  </a:solidFill>
                  <a:prstDash val="solid"/>
                </a:ln>
                <a:solidFill>
                  <a:srgbClr val="F76409"/>
                </a:solidFill>
                <a:effectLst>
                  <a:innerShdw blurRad="101600" dist="76200" dir="5400000">
                    <a:schemeClr val="accent1">
                      <a:satMod val="190000"/>
                      <a:tint val="100000"/>
                      <a:alpha val="74000"/>
                    </a:schemeClr>
                  </a:innerShdw>
                </a:effectLst>
              </a:rPr>
              <a:t>1-يحتوي على نسبة عالية </a:t>
            </a:r>
            <a:r>
              <a:rPr lang="ar-SA" sz="2800" b="1" dirty="0" smtClean="0">
                <a:ln w="900" cmpd="sng">
                  <a:solidFill>
                    <a:srgbClr val="F76409">
                      <a:alpha val="55000"/>
                    </a:srgbClr>
                  </a:solidFill>
                  <a:prstDash val="solid"/>
                </a:ln>
                <a:solidFill>
                  <a:srgbClr val="F76409"/>
                </a:solidFill>
                <a:effectLst>
                  <a:innerShdw blurRad="101600" dist="76200" dir="5400000">
                    <a:schemeClr val="accent1">
                      <a:satMod val="190000"/>
                      <a:tint val="100000"/>
                      <a:alpha val="74000"/>
                    </a:schemeClr>
                  </a:innerShdw>
                </a:effectLst>
              </a:rPr>
              <a:t>من</a:t>
            </a:r>
            <a:r>
              <a:rPr lang="ar-EG" sz="2800" b="1" dirty="0" smtClean="0">
                <a:ln w="900" cmpd="sng">
                  <a:solidFill>
                    <a:srgbClr val="F76409">
                      <a:alpha val="55000"/>
                    </a:srgbClr>
                  </a:solidFill>
                  <a:prstDash val="solid"/>
                </a:ln>
                <a:solidFill>
                  <a:srgbClr val="F76409"/>
                </a:solidFill>
                <a:effectLst>
                  <a:innerShdw blurRad="101600" dist="76200" dir="5400000">
                    <a:schemeClr val="accent1">
                      <a:satMod val="190000"/>
                      <a:tint val="100000"/>
                      <a:alpha val="74000"/>
                    </a:schemeClr>
                  </a:innerShdw>
                </a:effectLst>
              </a:rPr>
              <a:t> </a:t>
            </a:r>
            <a:r>
              <a:rPr lang="ar-SA" sz="2800" b="1" dirty="0" smtClean="0">
                <a:ln w="900" cmpd="sng">
                  <a:solidFill>
                    <a:srgbClr val="F76409">
                      <a:alpha val="55000"/>
                    </a:srgbClr>
                  </a:solidFill>
                  <a:prstDash val="solid"/>
                </a:ln>
                <a:solidFill>
                  <a:srgbClr val="F76409"/>
                </a:solidFill>
                <a:effectLst>
                  <a:innerShdw blurRad="101600" dist="76200" dir="5400000">
                    <a:schemeClr val="accent1">
                      <a:satMod val="190000"/>
                      <a:tint val="100000"/>
                      <a:alpha val="74000"/>
                    </a:schemeClr>
                  </a:innerShdw>
                </a:effectLst>
              </a:rPr>
              <a:t>المواد النشوية السكرية </a:t>
            </a:r>
            <a:r>
              <a:rPr lang="ar-SA" sz="2800" b="1" dirty="0">
                <a:ln w="900" cmpd="sng">
                  <a:solidFill>
                    <a:srgbClr val="F76409">
                      <a:alpha val="55000"/>
                    </a:srgbClr>
                  </a:solidFill>
                  <a:prstDash val="solid"/>
                </a:ln>
                <a:solidFill>
                  <a:srgbClr val="F76409"/>
                </a:solidFill>
                <a:effectLst>
                  <a:innerShdw blurRad="101600" dist="76200" dir="5400000">
                    <a:schemeClr val="accent1">
                      <a:satMod val="190000"/>
                      <a:tint val="100000"/>
                      <a:alpha val="74000"/>
                    </a:schemeClr>
                  </a:innerShdw>
                </a:effectLst>
              </a:rPr>
              <a:t>التي</a:t>
            </a:r>
            <a:endParaRPr lang="en-US" sz="2800" b="1" dirty="0">
              <a:ln w="900" cmpd="sng">
                <a:solidFill>
                  <a:srgbClr val="F76409">
                    <a:alpha val="55000"/>
                  </a:srgbClr>
                </a:solidFill>
                <a:prstDash val="solid"/>
              </a:ln>
              <a:solidFill>
                <a:srgbClr val="F76409"/>
              </a:solidFill>
              <a:effectLst>
                <a:innerShdw blurRad="101600" dist="76200" dir="5400000">
                  <a:schemeClr val="accent1">
                    <a:satMod val="190000"/>
                    <a:tint val="100000"/>
                    <a:alpha val="74000"/>
                  </a:schemeClr>
                </a:innerShdw>
              </a:effectLst>
            </a:endParaRPr>
          </a:p>
          <a:p>
            <a:r>
              <a:rPr lang="ar-SA" sz="2800" b="1" dirty="0">
                <a:ln w="900" cmpd="sng">
                  <a:solidFill>
                    <a:srgbClr val="F76409">
                      <a:alpha val="55000"/>
                    </a:srgbClr>
                  </a:solidFill>
                  <a:prstDash val="solid"/>
                </a:ln>
                <a:solidFill>
                  <a:srgbClr val="F76409"/>
                </a:solidFill>
                <a:effectLst>
                  <a:innerShdw blurRad="101600" dist="76200" dir="5400000">
                    <a:schemeClr val="accent1">
                      <a:satMod val="190000"/>
                      <a:tint val="100000"/>
                      <a:alpha val="74000"/>
                    </a:schemeClr>
                  </a:innerShdw>
                </a:effectLst>
              </a:rPr>
              <a:t>تمدّ الجسم بالحرارة والنشاط .</a:t>
            </a:r>
            <a:endParaRPr lang="en-US" sz="2800" b="1" dirty="0">
              <a:ln w="900" cmpd="sng">
                <a:solidFill>
                  <a:srgbClr val="F76409">
                    <a:alpha val="55000"/>
                  </a:srgbClr>
                </a:solidFill>
                <a:prstDash val="solid"/>
              </a:ln>
              <a:solidFill>
                <a:srgbClr val="F76409"/>
              </a:solidFill>
              <a:effectLst>
                <a:innerShdw blurRad="101600" dist="76200" dir="5400000">
                  <a:schemeClr val="accent1">
                    <a:satMod val="190000"/>
                    <a:tint val="100000"/>
                    <a:alpha val="74000"/>
                  </a:schemeClr>
                </a:innerShdw>
              </a:effectLst>
            </a:endParaRPr>
          </a:p>
          <a:p>
            <a:r>
              <a:rPr lang="ar-SA" sz="2800" b="1" dirty="0">
                <a:ln w="900" cmpd="sng">
                  <a:solidFill>
                    <a:srgbClr val="F76409">
                      <a:alpha val="55000"/>
                    </a:srgbClr>
                  </a:solidFill>
                  <a:prstDash val="solid"/>
                </a:ln>
                <a:solidFill>
                  <a:srgbClr val="F76409"/>
                </a:solidFill>
                <a:effectLst>
                  <a:innerShdw blurRad="101600" dist="76200" dir="5400000">
                    <a:schemeClr val="accent1">
                      <a:satMod val="190000"/>
                      <a:tint val="100000"/>
                      <a:alpha val="74000"/>
                    </a:schemeClr>
                  </a:innerShdw>
                </a:effectLst>
              </a:rPr>
              <a:t> </a:t>
            </a:r>
            <a:r>
              <a:rPr lang="en-US" sz="2800" b="1" dirty="0">
                <a:ln w="900" cmpd="sng">
                  <a:solidFill>
                    <a:srgbClr val="F76409">
                      <a:alpha val="55000"/>
                    </a:srgbClr>
                  </a:solidFill>
                  <a:prstDash val="solid"/>
                </a:ln>
                <a:solidFill>
                  <a:srgbClr val="F76409"/>
                </a:solidFill>
                <a:effectLst>
                  <a:innerShdw blurRad="101600" dist="76200" dir="5400000">
                    <a:schemeClr val="accent1">
                      <a:satMod val="190000"/>
                      <a:tint val="100000"/>
                      <a:alpha val="74000"/>
                    </a:schemeClr>
                  </a:innerShdw>
                </a:effectLst>
              </a:rPr>
              <a:t> </a:t>
            </a:r>
          </a:p>
          <a:p>
            <a:r>
              <a:rPr lang="ar-SA" sz="2800" b="1" dirty="0">
                <a:ln w="900" cmpd="sng">
                  <a:solidFill>
                    <a:srgbClr val="F76409">
                      <a:alpha val="55000"/>
                    </a:srgbClr>
                  </a:solidFill>
                  <a:prstDash val="solid"/>
                </a:ln>
                <a:solidFill>
                  <a:srgbClr val="F76409"/>
                </a:solidFill>
                <a:effectLst>
                  <a:innerShdw blurRad="101600" dist="76200" dir="5400000">
                    <a:schemeClr val="accent1">
                      <a:satMod val="190000"/>
                      <a:tint val="100000"/>
                      <a:alpha val="74000"/>
                    </a:schemeClr>
                  </a:innerShdw>
                </a:effectLst>
              </a:rPr>
              <a:t>2-يحتوي على فيتامين (أ) وفيتامين (ب1) و(ب2) وفسفور وبوتاسيوم ومغنيسيوم وحديد.</a:t>
            </a:r>
            <a:endParaRPr lang="en-US" sz="2800" b="1" dirty="0">
              <a:ln w="900" cmpd="sng">
                <a:solidFill>
                  <a:srgbClr val="F76409">
                    <a:alpha val="55000"/>
                  </a:srgbClr>
                </a:solidFill>
                <a:prstDash val="solid"/>
              </a:ln>
              <a:solidFill>
                <a:srgbClr val="F76409"/>
              </a:solidFill>
              <a:effectLst>
                <a:innerShdw blurRad="101600" dist="76200" dir="5400000">
                  <a:schemeClr val="accent1">
                    <a:satMod val="190000"/>
                    <a:tint val="100000"/>
                    <a:alpha val="74000"/>
                  </a:schemeClr>
                </a:innerShdw>
              </a:effectLst>
            </a:endParaRPr>
          </a:p>
        </p:txBody>
      </p:sp>
      <p:sp>
        <p:nvSpPr>
          <p:cNvPr id="5" name="مربع نص 4"/>
          <p:cNvSpPr txBox="1"/>
          <p:nvPr/>
        </p:nvSpPr>
        <p:spPr>
          <a:xfrm>
            <a:off x="1714480" y="500042"/>
            <a:ext cx="3600400" cy="584775"/>
          </a:xfrm>
          <a:prstGeom prst="rect">
            <a:avLst/>
          </a:prstGeom>
          <a:noFill/>
        </p:spPr>
        <p:txBody>
          <a:bodyPr wrap="square" rtlCol="1">
            <a:spAutoFit/>
          </a:bodyPr>
          <a:lstStyle/>
          <a:p>
            <a:pPr algn="ctr"/>
            <a:r>
              <a:rPr lang="ar-EG" sz="3200" b="1" dirty="0" smtClean="0">
                <a:ln w="10541" cmpd="sng">
                  <a:solidFill>
                    <a:srgbClr val="F76409"/>
                  </a:solidFill>
                  <a:prstDash val="solid"/>
                </a:ln>
                <a:solidFill>
                  <a:srgbClr val="F76409"/>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الشرح</a:t>
            </a:r>
            <a:endParaRPr lang="ar-EG" sz="3200" b="1" dirty="0">
              <a:ln w="10541" cmpd="sng">
                <a:solidFill>
                  <a:srgbClr val="F76409"/>
                </a:solidFill>
                <a:prstDash val="solid"/>
              </a:ln>
              <a:solidFill>
                <a:srgbClr val="F76409"/>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Tree>
    <p:custDataLst>
      <p:tags r:id="rId1"/>
    </p:custDataLst>
    <p:extLst>
      <p:ext uri="{BB962C8B-B14F-4D97-AF65-F5344CB8AC3E}">
        <p14:creationId xmlns:p14="http://schemas.microsoft.com/office/powerpoint/2010/main" val="26905375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191518"/>
            <a:ext cx="9107541" cy="4832092"/>
          </a:xfrm>
          <a:prstGeom prst="rect">
            <a:avLst/>
          </a:prstGeom>
          <a:noFill/>
        </p:spPr>
        <p:txBody>
          <a:bodyPr wrap="square" lIns="91440" tIns="45720" rIns="91440" bIns="45720">
            <a:spAutoFit/>
          </a:bodyPr>
          <a:lstStyle/>
          <a:p>
            <a:r>
              <a:rPr lang="ar-EG" sz="2800" b="1" dirty="0" smtClean="0">
                <a:ln w="900" cmpd="sng">
                  <a:solidFill>
                    <a:srgbClr val="002060">
                      <a:alpha val="55000"/>
                    </a:srgbClr>
                  </a:solidFill>
                  <a:prstDash val="solid"/>
                </a:ln>
                <a:solidFill>
                  <a:srgbClr val="002060"/>
                </a:solidFill>
                <a:effectLst>
                  <a:innerShdw blurRad="101600" dist="76200" dir="5400000">
                    <a:srgbClr val="4F81BD">
                      <a:satMod val="190000"/>
                      <a:tint val="100000"/>
                      <a:alpha val="74000"/>
                    </a:srgbClr>
                  </a:innerShdw>
                </a:effectLst>
              </a:rPr>
              <a:t>اتخذت المملكة العربية السعودية في أوائل الخمسينيات من السيفين العربيين والنخلة التي تعلوهما شعارا لها,حيث يرمز السيفان إلي المنعة والقوة والتضحية وترمز النخلة إلي الخير والحيوية وأن الرخاء لا يتحقق إلا بالعدل.</a:t>
            </a:r>
            <a:endParaRPr lang="ar-EG" sz="2800" b="1" dirty="0">
              <a:ln w="900" cmpd="sng">
                <a:solidFill>
                  <a:srgbClr val="002060">
                    <a:alpha val="55000"/>
                  </a:srgbClr>
                </a:solidFill>
                <a:prstDash val="solid"/>
              </a:ln>
              <a:solidFill>
                <a:srgbClr val="002060"/>
              </a:solidFill>
              <a:effectLst>
                <a:innerShdw blurRad="101600" dist="76200" dir="5400000">
                  <a:srgbClr val="4F81BD">
                    <a:satMod val="190000"/>
                    <a:tint val="100000"/>
                    <a:alpha val="74000"/>
                  </a:srgbClr>
                </a:innerShdw>
              </a:effectLst>
            </a:endParaRPr>
          </a:p>
          <a:p>
            <a:r>
              <a:rPr lang="ar-EG" sz="2800" b="1" dirty="0" smtClean="0">
                <a:ln w="900" cmpd="sng">
                  <a:solidFill>
                    <a:srgbClr val="002060">
                      <a:alpha val="55000"/>
                    </a:srgbClr>
                  </a:solidFill>
                  <a:prstDash val="solid"/>
                </a:ln>
                <a:effectLst>
                  <a:innerShdw blurRad="101600" dist="76200" dir="5400000">
                    <a:srgbClr val="4F81BD">
                      <a:satMod val="190000"/>
                      <a:tint val="100000"/>
                      <a:alpha val="74000"/>
                    </a:srgbClr>
                  </a:innerShdw>
                </a:effectLst>
              </a:rPr>
              <a:t>تحنيك الوليد بالتمر أمر عجيب لما فيه من عظيم الفوائد الطبية,فقد ثبت أن بالتمر عناصر حيوية تقي الطفل من الأمراض,وتقوي مناعته المكتسبة من الله عزوجل.</a:t>
            </a:r>
          </a:p>
          <a:p>
            <a:r>
              <a:rPr lang="ar-EG" sz="2800" b="1" dirty="0" smtClean="0">
                <a:ln w="900" cmpd="sng">
                  <a:solidFill>
                    <a:srgbClr val="002060">
                      <a:alpha val="55000"/>
                    </a:srgbClr>
                  </a:solidFill>
                  <a:prstDash val="solid"/>
                </a:ln>
                <a:effectLst>
                  <a:innerShdw blurRad="101600" dist="76200" dir="5400000">
                    <a:srgbClr val="4F81BD">
                      <a:satMod val="190000"/>
                      <a:tint val="100000"/>
                      <a:alpha val="74000"/>
                    </a:srgbClr>
                  </a:innerShdw>
                </a:effectLst>
              </a:rPr>
              <a:t>تعد التمور من أهم المحاصيل الزراعية في المملكة العربية السعودية لذا سعت وزارة البيئة والمياه والزراعة لإنشاء بوابة وطنية لقطاع النخيل والتمور ضمن مبادرات التحول الوطني لدعم التجارة الإلكترونية للتمور</a:t>
            </a:r>
          </a:p>
          <a:p>
            <a:endParaRPr lang="ar-EG" sz="2800" b="1" dirty="0" smtClean="0">
              <a:ln w="900" cmpd="sng">
                <a:solidFill>
                  <a:srgbClr val="002060">
                    <a:alpha val="55000"/>
                  </a:srgbClr>
                </a:solidFill>
                <a:prstDash val="solid"/>
              </a:ln>
              <a:effectLst>
                <a:innerShdw blurRad="101600" dist="76200" dir="5400000">
                  <a:srgbClr val="4F81BD">
                    <a:satMod val="190000"/>
                    <a:tint val="100000"/>
                    <a:alpha val="74000"/>
                  </a:srgbClr>
                </a:innerShdw>
              </a:effectLst>
            </a:endParaRPr>
          </a:p>
          <a:p>
            <a:endParaRPr lang="en-US" sz="2800" b="1" dirty="0">
              <a:ln w="900" cmpd="sng">
                <a:solidFill>
                  <a:srgbClr val="F76409">
                    <a:alpha val="55000"/>
                  </a:srgbClr>
                </a:solidFill>
                <a:prstDash val="solid"/>
              </a:ln>
              <a:solidFill>
                <a:srgbClr val="F76409"/>
              </a:solidFill>
              <a:effectLst>
                <a:innerShdw blurRad="101600" dist="76200" dir="5400000">
                  <a:srgbClr val="4F81BD">
                    <a:satMod val="190000"/>
                    <a:tint val="100000"/>
                    <a:alpha val="74000"/>
                  </a:srgbClr>
                </a:innerShdw>
              </a:effectLst>
            </a:endParaRPr>
          </a:p>
        </p:txBody>
      </p:sp>
      <p:sp>
        <p:nvSpPr>
          <p:cNvPr id="5" name="مربع نص 4"/>
          <p:cNvSpPr txBox="1"/>
          <p:nvPr/>
        </p:nvSpPr>
        <p:spPr>
          <a:xfrm>
            <a:off x="1714480" y="500042"/>
            <a:ext cx="3600400" cy="584775"/>
          </a:xfrm>
          <a:prstGeom prst="rect">
            <a:avLst/>
          </a:prstGeom>
          <a:noFill/>
        </p:spPr>
        <p:txBody>
          <a:bodyPr wrap="square" rtlCol="1">
            <a:spAutoFit/>
          </a:bodyPr>
          <a:lstStyle/>
          <a:p>
            <a:pPr algn="ctr"/>
            <a:r>
              <a:rPr lang="ar-EG" sz="3200" b="1" dirty="0" smtClean="0">
                <a:ln w="10541" cmpd="sng">
                  <a:solidFill>
                    <a:srgbClr val="F76409"/>
                  </a:solidFill>
                  <a:prstDash val="solid"/>
                </a:ln>
                <a:solidFill>
                  <a:srgbClr val="F76409"/>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الشرح</a:t>
            </a:r>
            <a:endParaRPr lang="ar-EG" sz="3200" b="1" dirty="0">
              <a:ln w="10541" cmpd="sng">
                <a:solidFill>
                  <a:srgbClr val="F76409"/>
                </a:solidFill>
                <a:prstDash val="solid"/>
              </a:ln>
              <a:solidFill>
                <a:srgbClr val="F76409"/>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Tree>
    <p:custDataLst>
      <p:tags r:id="rId1"/>
    </p:custDataLst>
    <p:extLst>
      <p:ext uri="{BB962C8B-B14F-4D97-AF65-F5344CB8AC3E}">
        <p14:creationId xmlns:p14="http://schemas.microsoft.com/office/powerpoint/2010/main" val="409855397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191518"/>
            <a:ext cx="9107541" cy="2677656"/>
          </a:xfrm>
          <a:prstGeom prst="rect">
            <a:avLst/>
          </a:prstGeom>
          <a:noFill/>
        </p:spPr>
        <p:txBody>
          <a:bodyPr wrap="square" lIns="91440" tIns="45720" rIns="91440" bIns="45720">
            <a:spAutoFit/>
          </a:bodyPr>
          <a:lstStyle/>
          <a:p>
            <a:r>
              <a:rPr lang="ar-EG" sz="2800" b="1" dirty="0" smtClean="0">
                <a:ln w="900" cmpd="sng">
                  <a:solidFill>
                    <a:srgbClr val="002060">
                      <a:alpha val="55000"/>
                    </a:srgbClr>
                  </a:solidFill>
                  <a:prstDash val="solid"/>
                </a:ln>
                <a:solidFill>
                  <a:srgbClr val="002060"/>
                </a:solidFill>
                <a:effectLst>
                  <a:innerShdw blurRad="101600" dist="76200" dir="5400000">
                    <a:srgbClr val="4F81BD">
                      <a:satMod val="190000"/>
                      <a:tint val="100000"/>
                      <a:alpha val="74000"/>
                    </a:srgbClr>
                  </a:innerShdw>
                </a:effectLst>
              </a:rPr>
              <a:t>ن</a:t>
            </a:r>
            <a:r>
              <a:rPr lang="ar-EG" sz="2800" b="1" dirty="0" smtClean="0">
                <a:ln w="900" cmpd="sng">
                  <a:solidFill>
                    <a:srgbClr val="002060">
                      <a:alpha val="55000"/>
                    </a:srgbClr>
                  </a:solidFill>
                  <a:prstDash val="solid"/>
                </a:ln>
                <a:solidFill>
                  <a:srgbClr val="FF0000"/>
                </a:solidFill>
                <a:effectLst>
                  <a:innerShdw blurRad="101600" dist="76200" dir="5400000">
                    <a:srgbClr val="4F81BD">
                      <a:satMod val="190000"/>
                      <a:tint val="100000"/>
                      <a:alpha val="74000"/>
                    </a:srgbClr>
                  </a:innerShdw>
                </a:effectLst>
              </a:rPr>
              <a:t>ورة:</a:t>
            </a:r>
            <a:r>
              <a:rPr lang="ar-EG" sz="2800" b="1" dirty="0" smtClean="0">
                <a:ln w="900" cmpd="sng">
                  <a:solidFill>
                    <a:srgbClr val="002060">
                      <a:alpha val="55000"/>
                    </a:srgbClr>
                  </a:solidFill>
                  <a:prstDash val="solid"/>
                </a:ln>
                <a:solidFill>
                  <a:srgbClr val="002060"/>
                </a:solidFill>
                <a:effectLst>
                  <a:innerShdw blurRad="101600" dist="76200" dir="5400000">
                    <a:srgbClr val="4F81BD">
                      <a:satMod val="190000"/>
                      <a:tint val="100000"/>
                      <a:alpha val="74000"/>
                    </a:srgbClr>
                  </a:innerShdw>
                </a:effectLst>
              </a:rPr>
              <a:t>هل تصدق يافواز أن نواة التمر مفيدة؟</a:t>
            </a:r>
          </a:p>
          <a:p>
            <a:r>
              <a:rPr lang="ar-EG" sz="2800" b="1" dirty="0" smtClean="0">
                <a:ln w="900" cmpd="sng">
                  <a:solidFill>
                    <a:srgbClr val="002060">
                      <a:alpha val="55000"/>
                    </a:srgbClr>
                  </a:solidFill>
                  <a:prstDash val="solid"/>
                </a:ln>
                <a:solidFill>
                  <a:srgbClr val="FF0000"/>
                </a:solidFill>
                <a:effectLst>
                  <a:innerShdw blurRad="101600" dist="76200" dir="5400000">
                    <a:srgbClr val="4F81BD">
                      <a:satMod val="190000"/>
                      <a:tint val="100000"/>
                      <a:alpha val="74000"/>
                    </a:srgbClr>
                  </a:innerShdw>
                </a:effectLst>
              </a:rPr>
              <a:t>فواز</a:t>
            </a:r>
            <a:r>
              <a:rPr lang="ar-EG" sz="2800" b="1" dirty="0" smtClean="0">
                <a:ln w="900" cmpd="sng">
                  <a:solidFill>
                    <a:srgbClr val="002060">
                      <a:alpha val="55000"/>
                    </a:srgbClr>
                  </a:solidFill>
                  <a:prstDash val="solid"/>
                </a:ln>
                <a:solidFill>
                  <a:srgbClr val="002060"/>
                </a:solidFill>
                <a:effectLst>
                  <a:innerShdw blurRad="101600" dist="76200" dir="5400000">
                    <a:srgbClr val="4F81BD">
                      <a:satMod val="190000"/>
                      <a:tint val="100000"/>
                      <a:alpha val="74000"/>
                    </a:srgbClr>
                  </a:innerShdw>
                </a:effectLst>
              </a:rPr>
              <a:t>:كيف ذلك؟</a:t>
            </a:r>
          </a:p>
          <a:p>
            <a:r>
              <a:rPr lang="ar-EG" sz="2800" b="1" dirty="0" smtClean="0">
                <a:ln w="900" cmpd="sng">
                  <a:solidFill>
                    <a:srgbClr val="002060">
                      <a:alpha val="55000"/>
                    </a:srgbClr>
                  </a:solidFill>
                  <a:prstDash val="solid"/>
                </a:ln>
                <a:solidFill>
                  <a:srgbClr val="FF0000"/>
                </a:solidFill>
                <a:effectLst>
                  <a:innerShdw blurRad="101600" dist="76200" dir="5400000">
                    <a:srgbClr val="4F81BD">
                      <a:satMod val="190000"/>
                      <a:tint val="100000"/>
                      <a:alpha val="74000"/>
                    </a:srgbClr>
                  </a:innerShdw>
                </a:effectLst>
              </a:rPr>
              <a:t>نورة</a:t>
            </a:r>
            <a:r>
              <a:rPr lang="ar-EG" sz="2800" b="1" dirty="0" smtClean="0">
                <a:ln w="900" cmpd="sng">
                  <a:solidFill>
                    <a:srgbClr val="002060">
                      <a:alpha val="55000"/>
                    </a:srgbClr>
                  </a:solidFill>
                  <a:prstDash val="solid"/>
                </a:ln>
                <a:solidFill>
                  <a:srgbClr val="002060"/>
                </a:solidFill>
                <a:effectLst>
                  <a:innerShdw blurRad="101600" dist="76200" dir="5400000">
                    <a:srgbClr val="4F81BD">
                      <a:satMod val="190000"/>
                      <a:tint val="100000"/>
                      <a:alpha val="74000"/>
                    </a:srgbClr>
                  </a:innerShdw>
                </a:effectLst>
              </a:rPr>
              <a:t>:إن لها قيمة غذائية عالية فتستخلص منها الزيوت الغذائية والعلاجية والمكملات الغذائية ومواد التجميل.</a:t>
            </a:r>
          </a:p>
          <a:p>
            <a:r>
              <a:rPr lang="ar-EG" sz="2800" b="1" dirty="0" smtClean="0">
                <a:ln w="900" cmpd="sng">
                  <a:solidFill>
                    <a:srgbClr val="002060">
                      <a:alpha val="55000"/>
                    </a:srgbClr>
                  </a:solidFill>
                  <a:prstDash val="solid"/>
                </a:ln>
                <a:solidFill>
                  <a:srgbClr val="FF0000"/>
                </a:solidFill>
                <a:effectLst>
                  <a:innerShdw blurRad="101600" dist="76200" dir="5400000">
                    <a:srgbClr val="4F81BD">
                      <a:satMod val="190000"/>
                      <a:tint val="100000"/>
                      <a:alpha val="74000"/>
                    </a:srgbClr>
                  </a:innerShdw>
                </a:effectLst>
              </a:rPr>
              <a:t>فواز</a:t>
            </a:r>
            <a:r>
              <a:rPr lang="ar-EG" sz="2800" b="1" dirty="0" smtClean="0">
                <a:ln w="900" cmpd="sng">
                  <a:solidFill>
                    <a:srgbClr val="002060">
                      <a:alpha val="55000"/>
                    </a:srgbClr>
                  </a:solidFill>
                  <a:prstDash val="solid"/>
                </a:ln>
                <a:solidFill>
                  <a:srgbClr val="002060"/>
                </a:solidFill>
                <a:effectLst>
                  <a:innerShdw blurRad="101600" dist="76200" dir="5400000">
                    <a:srgbClr val="4F81BD">
                      <a:satMod val="190000"/>
                      <a:tint val="100000"/>
                      <a:alpha val="74000"/>
                    </a:srgbClr>
                  </a:innerShdw>
                </a:effectLst>
              </a:rPr>
              <a:t>:وكيف عرفت هذه المعلومات؟</a:t>
            </a:r>
          </a:p>
          <a:p>
            <a:r>
              <a:rPr lang="ar-EG" sz="2800" b="1" dirty="0" smtClean="0">
                <a:ln w="900" cmpd="sng">
                  <a:solidFill>
                    <a:srgbClr val="002060">
                      <a:alpha val="55000"/>
                    </a:srgbClr>
                  </a:solidFill>
                  <a:prstDash val="solid"/>
                </a:ln>
                <a:solidFill>
                  <a:srgbClr val="FF0000"/>
                </a:solidFill>
                <a:effectLst>
                  <a:innerShdw blurRad="101600" dist="76200" dir="5400000">
                    <a:srgbClr val="4F81BD">
                      <a:satMod val="190000"/>
                      <a:tint val="100000"/>
                      <a:alpha val="74000"/>
                    </a:srgbClr>
                  </a:innerShdw>
                </a:effectLst>
              </a:rPr>
              <a:t>نورة</a:t>
            </a:r>
            <a:r>
              <a:rPr lang="ar-EG" sz="2800" b="1" dirty="0" smtClean="0">
                <a:ln w="900" cmpd="sng">
                  <a:solidFill>
                    <a:srgbClr val="002060">
                      <a:alpha val="55000"/>
                    </a:srgbClr>
                  </a:solidFill>
                  <a:prstDash val="solid"/>
                </a:ln>
                <a:solidFill>
                  <a:srgbClr val="002060"/>
                </a:solidFill>
                <a:effectLst>
                  <a:innerShdw blurRad="101600" dist="76200" dir="5400000">
                    <a:srgbClr val="4F81BD">
                      <a:satMod val="190000"/>
                      <a:tint val="100000"/>
                      <a:alpha val="74000"/>
                    </a:srgbClr>
                  </a:innerShdw>
                </a:effectLst>
              </a:rPr>
              <a:t>:من جدي عندما كنا في مزرعته.</a:t>
            </a:r>
            <a:endParaRPr lang="en-US" sz="2800" b="1" dirty="0">
              <a:ln w="900" cmpd="sng">
                <a:solidFill>
                  <a:srgbClr val="F76409">
                    <a:alpha val="55000"/>
                  </a:srgbClr>
                </a:solidFill>
                <a:prstDash val="solid"/>
              </a:ln>
              <a:solidFill>
                <a:srgbClr val="F76409"/>
              </a:solidFill>
              <a:effectLst>
                <a:innerShdw blurRad="101600" dist="76200" dir="5400000">
                  <a:srgbClr val="4F81BD">
                    <a:satMod val="190000"/>
                    <a:tint val="100000"/>
                    <a:alpha val="74000"/>
                  </a:srgbClr>
                </a:innerShdw>
              </a:effectLst>
            </a:endParaRPr>
          </a:p>
        </p:txBody>
      </p:sp>
      <p:sp>
        <p:nvSpPr>
          <p:cNvPr id="5" name="مربع نص 4"/>
          <p:cNvSpPr txBox="1"/>
          <p:nvPr/>
        </p:nvSpPr>
        <p:spPr>
          <a:xfrm>
            <a:off x="1714480" y="500042"/>
            <a:ext cx="3600400" cy="584775"/>
          </a:xfrm>
          <a:prstGeom prst="rect">
            <a:avLst/>
          </a:prstGeom>
          <a:noFill/>
        </p:spPr>
        <p:txBody>
          <a:bodyPr wrap="square" rtlCol="1">
            <a:spAutoFit/>
          </a:bodyPr>
          <a:lstStyle/>
          <a:p>
            <a:pPr algn="ctr"/>
            <a:r>
              <a:rPr lang="ar-EG" sz="3200" b="1" dirty="0" smtClean="0">
                <a:ln w="10541" cmpd="sng">
                  <a:solidFill>
                    <a:srgbClr val="F76409"/>
                  </a:solidFill>
                  <a:prstDash val="solid"/>
                </a:ln>
                <a:solidFill>
                  <a:srgbClr val="F76409"/>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نشاط أسري</a:t>
            </a:r>
            <a:endParaRPr lang="ar-EG" sz="3200" b="1" dirty="0">
              <a:ln w="10541" cmpd="sng">
                <a:solidFill>
                  <a:srgbClr val="F76409"/>
                </a:solidFill>
                <a:prstDash val="solid"/>
              </a:ln>
              <a:solidFill>
                <a:srgbClr val="F76409"/>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Tree>
    <p:custDataLst>
      <p:tags r:id="rId1"/>
    </p:custDataLst>
    <p:extLst>
      <p:ext uri="{BB962C8B-B14F-4D97-AF65-F5344CB8AC3E}">
        <p14:creationId xmlns:p14="http://schemas.microsoft.com/office/powerpoint/2010/main" val="340962858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191518"/>
            <a:ext cx="9107541" cy="1384995"/>
          </a:xfrm>
          <a:prstGeom prst="rect">
            <a:avLst/>
          </a:prstGeom>
          <a:noFill/>
        </p:spPr>
        <p:txBody>
          <a:bodyPr wrap="square" lIns="91440" tIns="45720" rIns="91440" bIns="45720">
            <a:spAutoFit/>
          </a:bodyPr>
          <a:lstStyle/>
          <a:p>
            <a:r>
              <a:rPr lang="ar-EG" sz="2800" b="1" dirty="0" smtClean="0">
                <a:ln w="900" cmpd="sng">
                  <a:solidFill>
                    <a:srgbClr val="002060">
                      <a:alpha val="55000"/>
                    </a:srgbClr>
                  </a:solidFill>
                  <a:prstDash val="solid"/>
                </a:ln>
                <a:solidFill>
                  <a:srgbClr val="002060"/>
                </a:solidFill>
                <a:effectLst>
                  <a:innerShdw blurRad="101600" dist="76200" dir="5400000">
                    <a:srgbClr val="4F81BD">
                      <a:satMod val="190000"/>
                      <a:tint val="100000"/>
                      <a:alpha val="74000"/>
                    </a:srgbClr>
                  </a:innerShdw>
                </a:effectLst>
              </a:rPr>
              <a:t>ورد ذكر ’’الرطب‘‘ مرة واحدة في القرآن الكريم,حددي رقم الآية واسم السورة؟</a:t>
            </a:r>
          </a:p>
          <a:p>
            <a:r>
              <a:rPr lang="ar-SA" sz="2800" dirty="0"/>
              <a:t>وَهُزِّي إِلَيْكِ بِجِذْعِ النَّخْلَةِ تُسَاقِطْ عَلَيْكِ رُطَبًا جَنِيًّا ﴿٢٥ مريم﴾</a:t>
            </a:r>
            <a:endParaRPr lang="en-US" sz="2800" b="1" dirty="0">
              <a:ln w="900" cmpd="sng">
                <a:solidFill>
                  <a:srgbClr val="F76409">
                    <a:alpha val="55000"/>
                  </a:srgbClr>
                </a:solidFill>
                <a:prstDash val="solid"/>
              </a:ln>
              <a:solidFill>
                <a:srgbClr val="F76409"/>
              </a:solidFill>
              <a:effectLst>
                <a:innerShdw blurRad="101600" dist="76200" dir="5400000">
                  <a:srgbClr val="4F81BD">
                    <a:satMod val="190000"/>
                    <a:tint val="100000"/>
                    <a:alpha val="74000"/>
                  </a:srgbClr>
                </a:innerShdw>
              </a:effectLst>
            </a:endParaRPr>
          </a:p>
        </p:txBody>
      </p:sp>
      <p:sp>
        <p:nvSpPr>
          <p:cNvPr id="5" name="مربع نص 4"/>
          <p:cNvSpPr txBox="1"/>
          <p:nvPr/>
        </p:nvSpPr>
        <p:spPr>
          <a:xfrm>
            <a:off x="1714480" y="500042"/>
            <a:ext cx="3600400" cy="584775"/>
          </a:xfrm>
          <a:prstGeom prst="rect">
            <a:avLst/>
          </a:prstGeom>
          <a:noFill/>
        </p:spPr>
        <p:txBody>
          <a:bodyPr wrap="square" rtlCol="1">
            <a:spAutoFit/>
          </a:bodyPr>
          <a:lstStyle/>
          <a:p>
            <a:pPr algn="ctr"/>
            <a:r>
              <a:rPr lang="ar-EG" sz="3200" b="1" dirty="0" smtClean="0">
                <a:ln w="10541" cmpd="sng">
                  <a:solidFill>
                    <a:srgbClr val="F76409"/>
                  </a:solidFill>
                  <a:prstDash val="solid"/>
                </a:ln>
                <a:solidFill>
                  <a:srgbClr val="F76409"/>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نشاط 1</a:t>
            </a:r>
            <a:endParaRPr lang="ar-EG" sz="3200" b="1" dirty="0">
              <a:ln w="10541" cmpd="sng">
                <a:solidFill>
                  <a:srgbClr val="F76409"/>
                </a:solidFill>
                <a:prstDash val="solid"/>
              </a:ln>
              <a:solidFill>
                <a:srgbClr val="F76409"/>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Tree>
    <p:custDataLst>
      <p:tags r:id="rId1"/>
    </p:custDataLst>
    <p:extLst>
      <p:ext uri="{BB962C8B-B14F-4D97-AF65-F5344CB8AC3E}">
        <p14:creationId xmlns:p14="http://schemas.microsoft.com/office/powerpoint/2010/main" val="206174396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580588"/>
            <a:ext cx="8352928" cy="3848676"/>
          </a:xfrm>
          <a:prstGeom prst="rect">
            <a:avLst/>
          </a:prstGeom>
        </p:spPr>
      </p:pic>
      <p:sp>
        <p:nvSpPr>
          <p:cNvPr id="5" name="مربع نص 4"/>
          <p:cNvSpPr txBox="1"/>
          <p:nvPr/>
        </p:nvSpPr>
        <p:spPr>
          <a:xfrm>
            <a:off x="1714480" y="500042"/>
            <a:ext cx="3600400" cy="584775"/>
          </a:xfrm>
          <a:prstGeom prst="rect">
            <a:avLst/>
          </a:prstGeom>
          <a:noFill/>
        </p:spPr>
        <p:txBody>
          <a:bodyPr wrap="square" rtlCol="1">
            <a:spAutoFit/>
          </a:bodyPr>
          <a:lstStyle/>
          <a:p>
            <a:pPr algn="ctr"/>
            <a:r>
              <a:rPr lang="ar-EG" sz="3200" b="1" dirty="0" smtClean="0">
                <a:ln w="10541" cmpd="sng">
                  <a:solidFill>
                    <a:srgbClr val="F76409"/>
                  </a:solidFill>
                  <a:prstDash val="solid"/>
                </a:ln>
                <a:solidFill>
                  <a:srgbClr val="F76409"/>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الشرح</a:t>
            </a:r>
            <a:endParaRPr lang="ar-EG" sz="3200" b="1" dirty="0">
              <a:ln w="10541" cmpd="sng">
                <a:solidFill>
                  <a:srgbClr val="F76409"/>
                </a:solidFill>
                <a:prstDash val="solid"/>
              </a:ln>
              <a:solidFill>
                <a:srgbClr val="F76409"/>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Tree>
    <p:custDataLst>
      <p:tags r:id="rId1"/>
    </p:custDataLst>
    <p:extLst>
      <p:ext uri="{BB962C8B-B14F-4D97-AF65-F5344CB8AC3E}">
        <p14:creationId xmlns:p14="http://schemas.microsoft.com/office/powerpoint/2010/main" val="237991050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4294967295"/>
          </p:nvPr>
        </p:nvSpPr>
        <p:spPr>
          <a:xfrm>
            <a:off x="0" y="1084817"/>
            <a:ext cx="9144000" cy="3415753"/>
          </a:xfrm>
          <a:prstGeom prst="rect">
            <a:avLst/>
          </a:prstGeom>
        </p:spPr>
        <p:txBody>
          <a:bodyPr>
            <a:normAutofit fontScale="85000" lnSpcReduction="2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justLow">
              <a:buNone/>
            </a:pPr>
            <a:r>
              <a:rPr lang="ar-EG"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تسكن لمي مع أسرتها بمدينة عنيزة في منزلهم المطل علي مزرعتهم الخاصة,التي تحوي الكثير من أشجار النخيل,وفي موسم الصيف تنتج العديد من أصناف الرطب اللذيذة المذاق بكميات تفيض عن حاجتهم,فيهدون جيرانهم وأقاربهم منها ,ولايتوفر لديهم ثلاجات أو مجمدات لحفظ ما يبقي من المحصول.</a:t>
            </a:r>
          </a:p>
          <a:p>
            <a:pPr algn="justLow">
              <a:buNone/>
            </a:pPr>
            <a:r>
              <a:rPr lang="ar-EG" sz="3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التمر يقوي المعدة والكبد ويهدئ الأعصاب وينظم الطمث ويمنع النزيف الداخلي الذي يصيب مرضي السكر والضفط كما يطلق عليه اسم (عامل النمو):لأنه يساعد علي زيادة وزن الأطفال.</a:t>
            </a:r>
            <a:endParaRPr lang="ar-EG" sz="36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
        <p:nvSpPr>
          <p:cNvPr id="5" name="مربع نص 4"/>
          <p:cNvSpPr txBox="1"/>
          <p:nvPr/>
        </p:nvSpPr>
        <p:spPr>
          <a:xfrm>
            <a:off x="1714480" y="500042"/>
            <a:ext cx="3600400" cy="584775"/>
          </a:xfrm>
          <a:prstGeom prst="rect">
            <a:avLst/>
          </a:prstGeom>
          <a:noFill/>
        </p:spPr>
        <p:txBody>
          <a:bodyPr wrap="square" rtlCol="1">
            <a:spAutoFit/>
          </a:bodyPr>
          <a:lstStyle/>
          <a:p>
            <a:pPr algn="ctr"/>
            <a:r>
              <a:rPr lang="ar-EG" sz="3200" b="1" dirty="0" smtClean="0">
                <a:ln w="10541" cmpd="sng">
                  <a:solidFill>
                    <a:srgbClr val="F76409"/>
                  </a:solidFill>
                  <a:prstDash val="solid"/>
                </a:ln>
                <a:solidFill>
                  <a:srgbClr val="F76409"/>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نشاط</a:t>
            </a:r>
            <a:endParaRPr lang="ar-EG" sz="3200" b="1" dirty="0">
              <a:ln w="10541" cmpd="sng">
                <a:solidFill>
                  <a:srgbClr val="F76409"/>
                </a:solidFill>
                <a:prstDash val="solid"/>
              </a:ln>
              <a:solidFill>
                <a:srgbClr val="F76409"/>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1067498942"/>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9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تصميم مخصص">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1139</TotalTime>
  <Words>1128</Words>
  <Application>Microsoft Office PowerPoint</Application>
  <PresentationFormat>عرض على الشاشة (3:4)‏</PresentationFormat>
  <Paragraphs>138</Paragraphs>
  <Slides>27</Slides>
  <Notes>3</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27</vt:i4>
      </vt:variant>
    </vt:vector>
  </HeadingPairs>
  <TitlesOfParts>
    <vt:vector size="34" baseType="lpstr">
      <vt:lpstr>Arial</vt:lpstr>
      <vt:lpstr>Calibri</vt:lpstr>
      <vt:lpstr>Times New Roman</vt:lpstr>
      <vt:lpstr>Traditional Arabic</vt:lpstr>
      <vt:lpstr>Wingdings</vt:lpstr>
      <vt:lpstr>Wingdings 2</vt:lpstr>
      <vt:lpstr>تصميم مخصص</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NORALMOALEM</dc:creator>
  <cp:lastModifiedBy>Al-Noor</cp:lastModifiedBy>
  <cp:revision>124</cp:revision>
  <dcterms:created xsi:type="dcterms:W3CDTF">2015-03-17T18:44:23Z</dcterms:created>
  <dcterms:modified xsi:type="dcterms:W3CDTF">2019-08-09T09:16:47Z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DA8001F7-B120-4E2B-ADD3-331C2177BC2B</vt:lpwstr>
  </property>
  <property fmtid="{D5CDD505-2E9C-101B-9397-08002B2CF9AE}" pid="3" name="ArticulatePath">
    <vt:lpwstr>كامل</vt:lpwstr>
  </property>
</Properties>
</file>