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19"/>
  </p:notesMasterIdLst>
  <p:sldIdLst>
    <p:sldId id="357" r:id="rId3"/>
    <p:sldId id="310" r:id="rId4"/>
    <p:sldId id="256" r:id="rId5"/>
    <p:sldId id="277" r:id="rId6"/>
    <p:sldId id="278" r:id="rId7"/>
    <p:sldId id="311" r:id="rId8"/>
    <p:sldId id="312" r:id="rId9"/>
    <p:sldId id="359" r:id="rId10"/>
    <p:sldId id="313" r:id="rId11"/>
    <p:sldId id="314" r:id="rId12"/>
    <p:sldId id="279" r:id="rId13"/>
    <p:sldId id="305" r:id="rId14"/>
    <p:sldId id="358" r:id="rId15"/>
    <p:sldId id="307" r:id="rId16"/>
    <p:sldId id="306" r:id="rId17"/>
    <p:sldId id="308" r:id="rId18"/>
  </p:sldIdLst>
  <p:sldSz cx="9144000" cy="6858000" type="screen4x3"/>
  <p:notesSz cx="6858000" cy="9144000"/>
  <p:defaultTextStyle>
    <a:defPPr>
      <a:defRPr lang="ar-E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660066"/>
    <a:srgbClr val="CC66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نمط فاتح 3 - تميي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النمط الفات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7CE84F3-28C3-443E-9E96-99CF82512B78}" styleName="نمط داكن 1 - تمييز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نمط متوسط 4 - تميي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نمط متوسط 4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84E427A-3D55-4303-BF80-6455036E1DE7}" styleName="نمط ذو سمات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534" y="7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727414-607E-4689-8178-D1AFE2274662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EG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noProof="0"/>
              <a:t>انقر لتحرير أنماط النص الرئيسي</a:t>
            </a:r>
          </a:p>
          <a:p>
            <a:pPr lvl="1"/>
            <a:r>
              <a:rPr lang="ar-SA" noProof="0"/>
              <a:t>المستوى الثاني</a:t>
            </a:r>
          </a:p>
          <a:p>
            <a:pPr lvl="2"/>
            <a:r>
              <a:rPr lang="ar-SA" noProof="0"/>
              <a:t>المستوى الثالث</a:t>
            </a:r>
          </a:p>
          <a:p>
            <a:pPr lvl="3"/>
            <a:r>
              <a:rPr lang="ar-SA" noProof="0"/>
              <a:t>المستوى الرابع</a:t>
            </a:r>
          </a:p>
          <a:p>
            <a:pPr lvl="4"/>
            <a:r>
              <a:rPr lang="ar-SA" noProof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683520-3640-4E97-AFA1-7D13AD454B0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83504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83520-3640-4E97-AFA1-7D13AD454B0B}" type="slidenum">
              <a:rPr lang="ar-EG" smtClean="0"/>
              <a:pPr>
                <a:defRPr/>
              </a:pPr>
              <a:t>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53627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83520-3640-4E97-AFA1-7D13AD454B0B}" type="slidenum">
              <a:rPr lang="ar-EG" smtClean="0"/>
              <a:pPr>
                <a:defRPr/>
              </a:pPr>
              <a:t>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72462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83520-3640-4E97-AFA1-7D13AD454B0B}" type="slidenum">
              <a:rPr lang="ar-EG" smtClean="0"/>
              <a:pPr>
                <a:defRPr/>
              </a:pPr>
              <a:t>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56992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83520-3640-4E97-AFA1-7D13AD454B0B}" type="slidenum">
              <a:rPr lang="ar-EG" smtClean="0"/>
              <a:pPr>
                <a:defRPr/>
              </a:pPr>
              <a:t>10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75460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DE9AA-653F-4BC6-B7D1-12A129314686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4B55-F9C1-4AC0-9E3C-68E44C74901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3.wav"/>
          </p:stSnd>
        </p:sndAc>
      </p:transition>
    </mc:Choice>
    <mc:Fallback xmlns="">
      <p:transition spd="slow">
        <p:fade/>
        <p:sndAc>
          <p:stSnd>
            <p:snd r:embed="rId3" name="3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EC667-B0AB-4DC3-9E4A-8EDBDE67C55D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48D8C-0C90-4A7F-A23F-70A002D0674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3.wav"/>
          </p:stSnd>
        </p:sndAc>
      </p:transition>
    </mc:Choice>
    <mc:Fallback xmlns="">
      <p:transition spd="slow">
        <p:fade/>
        <p:sndAc>
          <p:stSnd>
            <p:snd r:embed="rId3" name="3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5D7DD-8253-481B-B569-410CF4BCEFE5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B23A3-0075-4A7D-97DD-2AD2BCD14DB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3.wav"/>
          </p:stSnd>
        </p:sndAc>
      </p:transition>
    </mc:Choice>
    <mc:Fallback xmlns="">
      <p:transition spd="slow">
        <p:fade/>
        <p:sndAc>
          <p:stSnd>
            <p:snd r:embed="rId3" name="3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9E866-26AC-4F12-BF03-2E70F34D075A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6A466-CA4A-422D-A76F-3317761EBE3C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27867086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94843-CC8A-41C8-A3DD-10FFC7127990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CE5D-AA2A-4489-9DAD-F26A8D266C9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45389430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9F9C2-5A16-41F2-A023-744AB1A1A4B5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7D736-4D60-400D-BCA5-B11C56250DD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25469294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EA80-E917-4C1F-995C-695159E9B649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DB7EE-C0F4-468A-98D7-060766B1F1E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22927451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275A-1676-4D50-B540-A945DE79C0F5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50566-74FB-42B6-8003-8333CF028EC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95743258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81074-DF8F-4E5F-8341-32EC60DB3194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8FE28-7C45-4C47-9F76-72AE885492D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11556340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B9D4A-65BC-4661-BF1D-09AD1A703850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54638-0E38-4250-BBC9-DFAEA733527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0315230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13251-B426-48F4-B234-3BDABCF21395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CCDF1-E01B-45BD-B992-15BC9B3C850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50879967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AD10D-390E-4E14-930B-1835C57ADBEC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CCEC1-1EE8-4612-BB99-B4EB45E213F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3.wav"/>
          </p:stSnd>
        </p:sndAc>
      </p:transition>
    </mc:Choice>
    <mc:Fallback xmlns="">
      <p:transition spd="slow">
        <p:fade/>
        <p:sndAc>
          <p:stSnd>
            <p:snd r:embed="rId3" name="3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068E0-E45E-4382-BCBE-96EFA00447B9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6C997-4E43-47C9-8F33-A5C4B962C13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38692025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D4B94-5DEC-479B-AAF0-7AE6210095BA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B6587-C184-4A8E-B602-A333206C7DC3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11970967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5007A-3AC3-4950-B46D-F981AE3395B0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31CAA-73A9-4AB9-856D-EC673F166E2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75615017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5E6F1-7516-495B-AD01-6EB482418C08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D5B02-E6D9-4BF5-8936-60527E221FE1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3.wav"/>
          </p:stSnd>
        </p:sndAc>
      </p:transition>
    </mc:Choice>
    <mc:Fallback xmlns="">
      <p:transition spd="slow">
        <p:fade/>
        <p:sndAc>
          <p:stSnd>
            <p:snd r:embed="rId3" name="3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F6FFB-D062-4E1F-B2E0-8915D51263D9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AB59B-8F28-423C-B567-0B28CD0B427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3.wav"/>
          </p:stSnd>
        </p:sndAc>
      </p:transition>
    </mc:Choice>
    <mc:Fallback xmlns="">
      <p:transition spd="slow">
        <p:fade/>
        <p:sndAc>
          <p:stSnd>
            <p:snd r:embed="rId3" name="3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5783B-2A53-49BC-9C28-AE38ACCDCB6C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D5F71-C4CF-4E53-BDE0-F5A7E4B5EBAC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3.wav"/>
          </p:stSnd>
        </p:sndAc>
      </p:transition>
    </mc:Choice>
    <mc:Fallback xmlns="">
      <p:transition spd="slow">
        <p:fade/>
        <p:sndAc>
          <p:stSnd>
            <p:snd r:embed="rId3" name="3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49B68-575A-4AAB-BDF5-7ABF677CC021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AFFDA-184E-4935-9086-FBC2DBD5B03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3.wav"/>
          </p:stSnd>
        </p:sndAc>
      </p:transition>
    </mc:Choice>
    <mc:Fallback xmlns="">
      <p:transition spd="slow">
        <p:fade/>
        <p:sndAc>
          <p:stSnd>
            <p:snd r:embed="rId3" name="3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92498-3627-474A-B33F-06EDC8748A33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62E7C-9891-43E5-93C8-DA947909AEB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3.wav"/>
          </p:stSnd>
        </p:sndAc>
      </p:transition>
    </mc:Choice>
    <mc:Fallback xmlns="">
      <p:transition spd="slow">
        <p:fade/>
        <p:sndAc>
          <p:stSnd>
            <p:snd r:embed="rId3" name="3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BAA99-2074-44D6-8F01-5DF31D7FB26C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83753-EE8C-408E-8E2B-FD18F83A6588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3.wav"/>
          </p:stSnd>
        </p:sndAc>
      </p:transition>
    </mc:Choice>
    <mc:Fallback xmlns="">
      <p:transition spd="slow">
        <p:fade/>
        <p:sndAc>
          <p:stSnd>
            <p:snd r:embed="rId3" name="3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25B52-8055-4E34-A7F7-6418F760F772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D7F4C-2860-46EB-AF61-FE4A654B87F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3.wav"/>
          </p:stSnd>
        </p:sndAc>
      </p:transition>
    </mc:Choice>
    <mc:Fallback xmlns="">
      <p:transition spd="slow">
        <p:fade/>
        <p:sndAc>
          <p:stSnd>
            <p:snd r:embed="rId3" name="3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CF818A-EA78-4FE8-A547-FA8E8FF0E71B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7FB8FA-31DF-4109-A335-70B18736F10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3" name="3.wav"/>
          </p:stSnd>
        </p:sndAc>
      </p:transition>
    </mc:Choice>
    <mc:Fallback xmlns="">
      <p:transition spd="slow">
        <p:fade/>
        <p:sndAc>
          <p:stSnd>
            <p:snd r:embed="rId15" name="3.wav"/>
          </p:stSnd>
        </p:sndAc>
      </p:transition>
    </mc:Fallback>
  </mc:AlternateConten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76D27B-B658-456C-BAF0-2AA9BE081498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7993F4-F4B4-4FC3-8BC7-375D702B72F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7658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  <p:sndAc>
      <p:stSnd>
        <p:snd r:embed="rId13" name="voltage.wav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audio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5821928" y="155366"/>
            <a:ext cx="2897697" cy="1345275"/>
            <a:chOff x="5500694" y="357166"/>
            <a:chExt cx="3357586" cy="1428761"/>
          </a:xfrm>
        </p:grpSpPr>
        <p:grpSp>
          <p:nvGrpSpPr>
            <p:cNvPr id="13" name="Group 14"/>
            <p:cNvGrpSpPr/>
            <p:nvPr/>
          </p:nvGrpSpPr>
          <p:grpSpPr>
            <a:xfrm>
              <a:off x="5500694" y="357166"/>
              <a:ext cx="3357586" cy="1428761"/>
              <a:chOff x="5500694" y="357166"/>
              <a:chExt cx="3357586" cy="1428761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15" name="Moon 6"/>
              <p:cNvSpPr/>
              <p:nvPr/>
            </p:nvSpPr>
            <p:spPr>
              <a:xfrm rot="16200000">
                <a:off x="6572264" y="-500089"/>
                <a:ext cx="1214446" cy="3357586"/>
              </a:xfrm>
              <a:prstGeom prst="cloud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ar-EG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EG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" name="Flowchart: Terminator 11"/>
              <p:cNvSpPr/>
              <p:nvPr/>
            </p:nvSpPr>
            <p:spPr>
              <a:xfrm>
                <a:off x="5500694" y="357166"/>
                <a:ext cx="3357586" cy="1214446"/>
              </a:xfrm>
              <a:prstGeom prst="cloud">
                <a:avLst/>
              </a:prstGeom>
              <a:solidFill>
                <a:schemeClr val="accent5"/>
              </a:solidFill>
              <a:ln>
                <a:solidFill>
                  <a:srgbClr val="0070C0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ar-EG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EG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8209346" y="512356"/>
              <a:ext cx="210871" cy="1033832"/>
            </a:xfrm>
            <a:prstGeom prst="cloud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ar-EG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54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9" name="Rectangle 1"/>
          <p:cNvSpPr/>
          <p:nvPr/>
        </p:nvSpPr>
        <p:spPr>
          <a:xfrm>
            <a:off x="6228184" y="332656"/>
            <a:ext cx="226721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EG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الوحدة الثالثة</a:t>
            </a:r>
          </a:p>
        </p:txBody>
      </p: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755576" y="1196753"/>
            <a:ext cx="7372495" cy="3660201"/>
            <a:chOff x="-398199" y="-691104"/>
            <a:chExt cx="7899157" cy="2691344"/>
          </a:xfrm>
          <a:noFill/>
        </p:grpSpPr>
        <p:sp>
          <p:nvSpPr>
            <p:cNvPr id="21" name="Wave 15"/>
            <p:cNvSpPr/>
            <p:nvPr/>
          </p:nvSpPr>
          <p:spPr>
            <a:xfrm>
              <a:off x="1500166" y="285728"/>
              <a:ext cx="6000792" cy="1714512"/>
            </a:xfrm>
            <a:prstGeom prst="doubleWave">
              <a:avLst/>
            </a:prstGeom>
            <a:grp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ar-EG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2400" b="1" i="0" u="none" strike="noStrike" kern="1200" cap="none" spc="0" normalizeH="0" baseline="0" noProof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Rectangle 1"/>
            <p:cNvSpPr>
              <a:spLocks noChangeArrowheads="1"/>
            </p:cNvSpPr>
            <p:nvPr/>
          </p:nvSpPr>
          <p:spPr bwMode="auto">
            <a:xfrm>
              <a:off x="-398199" y="-691104"/>
              <a:ext cx="5620450" cy="1172818"/>
            </a:xfrm>
            <a:prstGeom prst="doubleWave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ar-EG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EG" sz="72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reflection blurRad="6350" stA="53000" endA="300" endPos="35500" dir="5400000" sy="-90000" algn="bl" rotWithShape="0"/>
                  </a:effectLst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الوعي الصحي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635000" y="4132263"/>
            <a:ext cx="64023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35001" y="1305341"/>
            <a:ext cx="7825432" cy="424731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rtl="1" eaLnBrk="0" hangingPunct="0">
              <a:lnSpc>
                <a:spcPct val="150000"/>
              </a:lnSpc>
              <a:buClr>
                <a:srgbClr val="00B050"/>
              </a:buClr>
              <a:buFont typeface="Arial" pitchFamily="34" charset="0"/>
              <a:buChar char="•"/>
            </a:pPr>
            <a:r>
              <a:rPr lang="ar-EG" sz="3600" b="1" dirty="0">
                <a:cs typeface="Times New Roman" pitchFamily="18" charset="0"/>
              </a:rPr>
              <a:t> أبدأُ إِلقائي بِذكر عُنوانِ الإرشاداتِ (مثال: عزيزي الطالب: كيف تحافِظُ على صحَّتِكَ الْعامَّةِ؟).</a:t>
            </a:r>
            <a:endParaRPr lang="en-US" sz="1200" b="1" dirty="0"/>
          </a:p>
          <a:p>
            <a:pPr algn="r" rtl="1" eaLnBrk="0" hangingPunct="0">
              <a:lnSpc>
                <a:spcPct val="150000"/>
              </a:lnSpc>
              <a:buClr>
                <a:srgbClr val="00B050"/>
              </a:buClr>
              <a:buFont typeface="Arial" pitchFamily="34" charset="0"/>
              <a:buChar char="•"/>
            </a:pPr>
            <a:r>
              <a:rPr lang="ar-EG" sz="3600" b="1" dirty="0">
                <a:cs typeface="Times New Roman" pitchFamily="18" charset="0"/>
              </a:rPr>
              <a:t> أسْتَخْدِمُ الْوسائلَ الْمُتاحَةَ الَّتي تُوَضِّحُ الإِرشاداتِ وتُكْسِبُها التَّشويقَ والتَّأثيرَ.</a:t>
            </a:r>
            <a:endParaRPr lang="en-US" sz="1200" b="1" dirty="0"/>
          </a:p>
          <a:p>
            <a:pPr algn="r" rtl="1" eaLnBrk="0" hangingPunct="0">
              <a:lnSpc>
                <a:spcPct val="150000"/>
              </a:lnSpc>
              <a:buClr>
                <a:srgbClr val="00B050"/>
              </a:buClr>
              <a:buFont typeface="Arial" pitchFamily="34" charset="0"/>
              <a:buChar char="•"/>
            </a:pPr>
            <a:r>
              <a:rPr lang="ar-EG" sz="3600" b="1" dirty="0">
                <a:cs typeface="Times New Roman" pitchFamily="18" charset="0"/>
              </a:rPr>
              <a:t> أُراعِي مَهاراتِ الإِلْقاءِ الَّتي تَدَرَّبْتُ عَليها.</a:t>
            </a:r>
            <a:endParaRPr lang="ar-EG" sz="4000" b="1" dirty="0"/>
          </a:p>
        </p:txBody>
      </p:sp>
    </p:spTree>
    <p:extLst>
      <p:ext uri="{BB962C8B-B14F-4D97-AF65-F5344CB8AC3E}">
        <p14:creationId xmlns:p14="http://schemas.microsoft.com/office/powerpoint/2010/main" val="109286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3.wav"/>
          </p:stSnd>
        </p:sndAc>
      </p:transition>
    </mc:Choice>
    <mc:Fallback xmlns="">
      <p:transition spd="slow">
        <p:fade/>
        <p:sndAc>
          <p:stSnd>
            <p:snd r:embed="rId4" name="3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93" y="1772816"/>
            <a:ext cx="7056784" cy="3168352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143108" y="2857496"/>
            <a:ext cx="46434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Plain">
              <a:avLst/>
            </a:prstTxWarp>
            <a:spAutoFit/>
          </a:bodyPr>
          <a:lstStyle/>
          <a:p>
            <a:pPr algn="r" rtl="1">
              <a:defRPr/>
            </a:pPr>
            <a:r>
              <a:rPr lang="ar-EG" sz="6000" b="1" dirty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Times New Roman" pitchFamily="18" charset="0"/>
              </a:rPr>
              <a:t>قوائِمُ الْموضوعاتِ</a:t>
            </a:r>
            <a:endParaRPr lang="ar-EG" sz="6600" dirty="0">
              <a:solidFill>
                <a:srgbClr val="7030A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3.wav"/>
          </p:stSnd>
        </p:sndAc>
      </p:transition>
    </mc:Choice>
    <mc:Fallback xmlns="">
      <p:transition spd="slow">
        <p:fade/>
        <p:sndAc>
          <p:stSnd>
            <p:snd r:embed="rId4" name="3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755129"/>
              </p:ext>
            </p:extLst>
          </p:nvPr>
        </p:nvGraphicFramePr>
        <p:xfrm>
          <a:off x="2006712" y="1173489"/>
          <a:ext cx="5084898" cy="386383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84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5959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959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959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959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مربع نص 2"/>
          <p:cNvSpPr txBox="1">
            <a:spLocks noChangeArrowheads="1"/>
          </p:cNvSpPr>
          <p:nvPr/>
        </p:nvSpPr>
        <p:spPr bwMode="auto">
          <a:xfrm>
            <a:off x="2051050" y="1179219"/>
            <a:ext cx="5222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الإِرْشَاداتُ الدِّينيَّة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2143108" y="2114257"/>
            <a:ext cx="48199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EG" sz="2800" b="1" dirty="0"/>
              <a:t> كيفَ تعين نفسك علي أداء صلاة الفجر في وقتها؟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2555776" y="3029312"/>
            <a:ext cx="437367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EG" sz="2800" b="1" dirty="0"/>
              <a:t> كيفَ تعد برنامجاً يساعدك علي حفظ أجزاء من القران الكريم؟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2143108" y="4131077"/>
            <a:ext cx="47863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EG" sz="2800" b="1" dirty="0"/>
              <a:t> كيف تهيئ نفسك لاستثمار الوقت في شهر رمضان؟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3.wav"/>
          </p:stSnd>
        </p:sndAc>
      </p:transition>
    </mc:Choice>
    <mc:Fallback xmlns="">
      <p:transition spd="slow">
        <p:fade/>
        <p:sndAc>
          <p:stSnd>
            <p:snd r:embed="rId3" name="3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8B9CC32F-12A5-4FC6-8E9A-2C18C39FDE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432770"/>
              </p:ext>
            </p:extLst>
          </p:nvPr>
        </p:nvGraphicFramePr>
        <p:xfrm>
          <a:off x="2000400" y="1052736"/>
          <a:ext cx="6099992" cy="417646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099992">
                  <a:extLst>
                    <a:ext uri="{9D8B030D-6E8A-4147-A177-3AD203B41FA5}">
                      <a16:colId xmlns:a16="http://schemas.microsoft.com/office/drawing/2014/main" val="3144833302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EG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الإِرْشَاداتُ الوطنية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rtl="1"/>
                      <a:endParaRPr lang="ar-EG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793934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rtl="1"/>
                      <a:r>
                        <a:rPr lang="ar-EG" sz="2800" b="1" dirty="0"/>
                        <a:t>كيف تتعامل مع الشائعات التي تهدد أمن وطنك؟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6899655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rtl="1"/>
                      <a:r>
                        <a:rPr lang="ar-EG" sz="2800" b="1" dirty="0"/>
                        <a:t>كيف تنقل صورة الوطن المشرفة داخل الوطن وخارجه؟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7760053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rtl="1"/>
                      <a:r>
                        <a:rPr lang="ar-EG" sz="2800" b="1" dirty="0"/>
                        <a:t>كيف تدعم السياحة في وطنك؟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6950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30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3.wav"/>
          </p:stSnd>
        </p:sndAc>
      </p:transition>
    </mc:Choice>
    <mc:Fallback xmlns="">
      <p:transition spd="slow">
        <p:fade/>
        <p:sndAc>
          <p:stSnd>
            <p:snd r:embed="rId3" name="3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706865"/>
              </p:ext>
            </p:extLst>
          </p:nvPr>
        </p:nvGraphicFramePr>
        <p:xfrm>
          <a:off x="1331640" y="882418"/>
          <a:ext cx="6840760" cy="434678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840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8131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6217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6217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6217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مربع نص 2"/>
          <p:cNvSpPr txBox="1">
            <a:spLocks noChangeArrowheads="1"/>
          </p:cNvSpPr>
          <p:nvPr/>
        </p:nvSpPr>
        <p:spPr bwMode="auto">
          <a:xfrm>
            <a:off x="2699780" y="971194"/>
            <a:ext cx="36724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EG" sz="3600" b="1" dirty="0">
                <a:solidFill>
                  <a:schemeClr val="bg1"/>
                </a:solidFill>
              </a:rPr>
              <a:t>الإِرْشَاداتُ الاجْتِماعيَّةُ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ربع نص 3"/>
          <p:cNvSpPr txBox="1">
            <a:spLocks noChangeArrowheads="1"/>
          </p:cNvSpPr>
          <p:nvPr/>
        </p:nvSpPr>
        <p:spPr bwMode="auto">
          <a:xfrm rot="10800000" flipV="1">
            <a:off x="1547665" y="2092889"/>
            <a:ext cx="63367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r" rtl="1">
              <a:buFont typeface="Arial" pitchFamily="34" charset="0"/>
              <a:buChar char="•"/>
            </a:pPr>
            <a:r>
              <a:rPr lang="ar-EG" sz="2800" b="1" dirty="0">
                <a:solidFill>
                  <a:prstClr val="black"/>
                </a:solidFill>
              </a:rPr>
              <a:t> كيف توثق الروابط الأسرية بين أفراد عائلتك؟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629129" y="4365104"/>
            <a:ext cx="6255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buFont typeface="Arial" pitchFamily="34" charset="0"/>
              <a:buChar char="•"/>
              <a:defRPr/>
            </a:pPr>
            <a:r>
              <a:rPr lang="ar-EG" sz="3200" b="1" dirty="0">
                <a:solidFill>
                  <a:prstClr val="black"/>
                </a:solidFill>
              </a:rPr>
              <a:t> كيف تبني علاقات صداقة على أسس سليمة؟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596547" y="3228997"/>
            <a:ext cx="52565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EG" sz="2800" b="1" dirty="0"/>
              <a:t>كيف تنظم اجتماعًا للجيران في منزلكم؟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3.wav"/>
          </p:stSnd>
        </p:sndAc>
      </p:transition>
    </mc:Choice>
    <mc:Fallback xmlns="">
      <p:transition spd="slow">
        <p:fade/>
        <p:sndAc>
          <p:stSnd>
            <p:snd r:embed="rId4" name="3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328320"/>
              </p:ext>
            </p:extLst>
          </p:nvPr>
        </p:nvGraphicFramePr>
        <p:xfrm>
          <a:off x="1403648" y="1043099"/>
          <a:ext cx="6408712" cy="454614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408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9403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4675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675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7388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مربع نص 2"/>
          <p:cNvSpPr txBox="1">
            <a:spLocks noChangeArrowheads="1"/>
          </p:cNvSpPr>
          <p:nvPr/>
        </p:nvSpPr>
        <p:spPr bwMode="auto">
          <a:xfrm>
            <a:off x="3080661" y="1124198"/>
            <a:ext cx="33131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الإِرْشَاداتُ الصِّحِّيَّةُ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1878904" y="2013191"/>
            <a:ext cx="56277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EG" sz="2800" b="1" dirty="0"/>
              <a:t> كيفَ تجعل نظامك الغذائي صحياً ومتوازناً؟</a:t>
            </a:r>
            <a:endParaRPr lang="en-US" sz="2800" b="1" dirty="0"/>
          </a:p>
        </p:txBody>
      </p: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1878904" y="2941586"/>
            <a:ext cx="54509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EG" sz="2800" b="1" dirty="0"/>
              <a:t> كيفَ تُحافِظُ على سلامةِ عينيك؟</a:t>
            </a:r>
            <a:endParaRPr lang="en-US" sz="2800" b="1" dirty="0"/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1374736" y="4094929"/>
            <a:ext cx="62431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EG" sz="2800" b="1" dirty="0"/>
              <a:t> كيف تتصرف إذا انسكب ماء ساخن على أحد أفراد عائلتك لا قدر الله؟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3.wav"/>
          </p:stSnd>
        </p:sndAc>
      </p:transition>
    </mc:Choice>
    <mc:Fallback xmlns="">
      <p:transition spd="slow">
        <p:fade/>
        <p:sndAc>
          <p:stSnd>
            <p:snd r:embed="rId3" name="3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134440"/>
              </p:ext>
            </p:extLst>
          </p:nvPr>
        </p:nvGraphicFramePr>
        <p:xfrm>
          <a:off x="1754842" y="951964"/>
          <a:ext cx="5543946" cy="44932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543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23315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3315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3315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3315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مربع نص 2"/>
          <p:cNvSpPr txBox="1">
            <a:spLocks noChangeArrowheads="1"/>
          </p:cNvSpPr>
          <p:nvPr/>
        </p:nvSpPr>
        <p:spPr bwMode="auto">
          <a:xfrm>
            <a:off x="2906176" y="1240889"/>
            <a:ext cx="3638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الإِرْشَاداتُ الثَّقافيَّةُ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3849144" y="2475954"/>
            <a:ext cx="3379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EG" sz="2800" b="1" dirty="0"/>
              <a:t> كيفَ تَتَصَفَّحُ كِتابًا؟</a:t>
            </a:r>
            <a:endParaRPr lang="en-US" sz="2800" b="1" dirty="0"/>
          </a:p>
        </p:txBody>
      </p: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2134632" y="3476086"/>
            <a:ext cx="51736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EG" sz="2800" b="1" dirty="0"/>
              <a:t> كيف تنمي مهارة القراءة الواعية لديك؟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2563260" y="4696802"/>
            <a:ext cx="44468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EG" sz="2800" b="1" dirty="0"/>
              <a:t> كيفَ تَكتبُ نَصًّا إِرْشاديًّا؟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3.wav"/>
          </p:stSnd>
        </p:sndAc>
      </p:transition>
    </mc:Choice>
    <mc:Fallback xmlns="">
      <p:transition spd="slow">
        <p:fade/>
        <p:sndAc>
          <p:stSnd>
            <p:snd r:embed="rId3" name="3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643174" y="2571744"/>
            <a:ext cx="3000364" cy="100013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4800" b="1" dirty="0">
              <a:solidFill>
                <a:schemeClr val="tx1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579480D-72A3-4D14-80C7-3BD17C92B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24000"/>
            <a:ext cx="4896544" cy="38100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FE149DE5-D216-4939-9C98-060437297108}"/>
              </a:ext>
            </a:extLst>
          </p:cNvPr>
          <p:cNvSpPr txBox="1"/>
          <p:nvPr/>
        </p:nvSpPr>
        <p:spPr>
          <a:xfrm>
            <a:off x="2411760" y="2924944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التواصل الشفهي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3.wav"/>
          </p:stSnd>
        </p:sndAc>
      </p:transition>
    </mc:Choice>
    <mc:Fallback xmlns="">
      <p:transition spd="slow">
        <p:fade/>
        <p:sndAc>
          <p:stSnd>
            <p:snd r:embed="rId4" name="3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568" y="1052736"/>
            <a:ext cx="7776864" cy="4104456"/>
          </a:xfrm>
          <a:prstGeom prst="rect">
            <a:avLst/>
          </a:prstGeo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712154" y="2701369"/>
            <a:ext cx="545213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ar-EG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تقديم ارشادات شفهية</a:t>
            </a:r>
            <a:endParaRPr lang="ar-SA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3.wav"/>
          </p:stSnd>
        </p:sndAc>
      </p:transition>
    </mc:Choice>
    <mc:Fallback xmlns="">
      <p:transition spd="slow">
        <p:fade/>
        <p:sndAc>
          <p:stSnd>
            <p:snd r:embed="rId4" name="3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691680" y="2308230"/>
            <a:ext cx="550072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ar-EG" sz="6000" b="1" dirty="0">
                <a:solidFill>
                  <a:srgbClr val="C00000"/>
                </a:solidFill>
                <a:cs typeface="Times New Roman" pitchFamily="18" charset="0"/>
              </a:rPr>
              <a:t>أمور لابد من مراعاتها قبل التحدث:</a:t>
            </a:r>
            <a:endParaRPr lang="ar-EG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3.wav"/>
          </p:stSnd>
        </p:sndAc>
      </p:transition>
    </mc:Choice>
    <mc:Fallback xmlns="">
      <p:transition spd="slow">
        <p:fade/>
        <p:sndAc>
          <p:stSnd>
            <p:snd r:embed="rId4" name="3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635000" y="4132263"/>
            <a:ext cx="64023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>
              <a:cs typeface="+mn-cs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986135" y="1988840"/>
            <a:ext cx="7171730" cy="34163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rtl="1">
              <a:buClr>
                <a:srgbClr val="00B050"/>
              </a:buClr>
              <a:buFont typeface="Arial" pitchFamily="34" charset="0"/>
              <a:buChar char="•"/>
            </a:pPr>
            <a:r>
              <a:rPr lang="ar-EG" sz="3600" b="1" dirty="0">
                <a:solidFill>
                  <a:srgbClr val="002060"/>
                </a:solidFill>
                <a:cs typeface="Times New Roman" pitchFamily="18" charset="0"/>
              </a:rPr>
              <a:t>الاستعداد للحديث وترتيب الأفكار.</a:t>
            </a:r>
          </a:p>
          <a:p>
            <a:pPr algn="r" rtl="1">
              <a:buClr>
                <a:srgbClr val="00B050"/>
              </a:buClr>
              <a:buFont typeface="Arial" pitchFamily="34" charset="0"/>
              <a:buChar char="•"/>
            </a:pPr>
            <a:r>
              <a:rPr lang="ar-EG" sz="3600" b="1" dirty="0">
                <a:solidFill>
                  <a:srgbClr val="002060"/>
                </a:solidFill>
                <a:cs typeface="Times New Roman" pitchFamily="18" charset="0"/>
              </a:rPr>
              <a:t>أن يكون الحديث باللغة الفصيحة.</a:t>
            </a:r>
          </a:p>
          <a:p>
            <a:pPr algn="r" rtl="1">
              <a:buClr>
                <a:srgbClr val="00B050"/>
              </a:buClr>
              <a:buFont typeface="Arial" pitchFamily="34" charset="0"/>
              <a:buChar char="•"/>
            </a:pPr>
            <a:r>
              <a:rPr lang="ar-EG" sz="3600" b="1" dirty="0">
                <a:solidFill>
                  <a:srgbClr val="002060"/>
                </a:solidFill>
                <a:cs typeface="Times New Roman" pitchFamily="18" charset="0"/>
              </a:rPr>
              <a:t>الالتزام بالوقت المحدد للمتحدث.</a:t>
            </a:r>
          </a:p>
          <a:p>
            <a:pPr algn="r" rtl="1">
              <a:buClr>
                <a:srgbClr val="00B050"/>
              </a:buClr>
              <a:buFont typeface="Arial" pitchFamily="34" charset="0"/>
              <a:buChar char="•"/>
            </a:pPr>
            <a:r>
              <a:rPr lang="ar-EG" sz="3600" b="1" dirty="0">
                <a:solidFill>
                  <a:srgbClr val="002060"/>
                </a:solidFill>
                <a:cs typeface="Times New Roman" pitchFamily="18" charset="0"/>
              </a:rPr>
              <a:t>النظر للجمهور والتفاعل معهم.</a:t>
            </a:r>
          </a:p>
          <a:p>
            <a:pPr algn="r" rtl="1">
              <a:buClr>
                <a:srgbClr val="00B050"/>
              </a:buClr>
              <a:buFont typeface="Arial" pitchFamily="34" charset="0"/>
              <a:buChar char="•"/>
            </a:pPr>
            <a:r>
              <a:rPr lang="ar-EG" sz="3600" b="1" dirty="0">
                <a:solidFill>
                  <a:srgbClr val="002060"/>
                </a:solidFill>
                <a:cs typeface="Times New Roman" pitchFamily="18" charset="0"/>
              </a:rPr>
              <a:t>توظيف ما تعلمته في الوحدة من معارف وما اكتسبته من رصيد لغوي.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3.wav"/>
          </p:stSnd>
        </p:sndAc>
      </p:transition>
    </mc:Choice>
    <mc:Fallback xmlns="">
      <p:transition spd="slow">
        <p:fade/>
        <p:sndAc>
          <p:stSnd>
            <p:snd r:embed="rId3" name="3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8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35000" y="4132263"/>
            <a:ext cx="64023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>
              <a:cs typeface="+mn-cs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735483" y="1291401"/>
            <a:ext cx="7580933" cy="458587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Low" rtl="1" eaLnBrk="0" hangingPunct="0">
              <a:buClr>
                <a:srgbClr val="00B050"/>
              </a:buClr>
            </a:pPr>
            <a:r>
              <a:rPr lang="ar-EG" sz="3600" b="1" dirty="0">
                <a:solidFill>
                  <a:srgbClr val="FF0000"/>
                </a:solidFill>
                <a:cs typeface="Times New Roman" pitchFamily="18" charset="0"/>
              </a:rPr>
              <a:t>وسائل التعبير الشفهية التي توظف في تيسير التفاهم مع الآخرين: </a:t>
            </a:r>
          </a:p>
          <a:p>
            <a:pPr algn="r" rtl="1" eaLnBrk="0" hangingPunct="0">
              <a:buClr>
                <a:srgbClr val="00B050"/>
              </a:buClr>
              <a:buFont typeface="Arial" pitchFamily="34" charset="0"/>
              <a:buChar char="•"/>
            </a:pPr>
            <a:r>
              <a:rPr lang="ar-EG" sz="3600" b="1" dirty="0">
                <a:cs typeface="Times New Roman" pitchFamily="18" charset="0"/>
              </a:rPr>
              <a:t> وسائل التعبير الأدائية: مثل: النبر والتنغيم والوصل والوقف وصحة الضبط.</a:t>
            </a:r>
          </a:p>
          <a:p>
            <a:pPr algn="r" rtl="1" eaLnBrk="0" hangingPunct="0">
              <a:buClr>
                <a:srgbClr val="00B050"/>
              </a:buClr>
              <a:buFont typeface="Arial" pitchFamily="34" charset="0"/>
              <a:buChar char="•"/>
            </a:pPr>
            <a:r>
              <a:rPr lang="ar-EG" sz="3600" b="1" dirty="0">
                <a:cs typeface="Times New Roman" pitchFamily="18" charset="0"/>
              </a:rPr>
              <a:t>وسائل التعبير غير اللغوية: تعبيرات الوجه وحركة اليدين والجسم كلها عوامل اتصال تهيئ المستمع للتفاعل مع الحدث.</a:t>
            </a:r>
          </a:p>
          <a:p>
            <a:pPr algn="r" rtl="1" eaLnBrk="0" hangingPunct="0">
              <a:buClr>
                <a:srgbClr val="00B050"/>
              </a:buClr>
              <a:buFont typeface="Arial" pitchFamily="34" charset="0"/>
              <a:buChar char="•"/>
            </a:pPr>
            <a:endParaRPr lang="ar-EG" sz="4000" b="1" dirty="0"/>
          </a:p>
        </p:txBody>
      </p:sp>
    </p:spTree>
    <p:extLst>
      <p:ext uri="{BB962C8B-B14F-4D97-AF65-F5344CB8AC3E}">
        <p14:creationId xmlns:p14="http://schemas.microsoft.com/office/powerpoint/2010/main" val="107962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3.wav"/>
          </p:stSnd>
        </p:sndAc>
      </p:transition>
    </mc:Choice>
    <mc:Fallback xmlns="">
      <p:transition spd="slow">
        <p:fade/>
        <p:sndAc>
          <p:stSnd>
            <p:snd r:embed="rId5" name="3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642910" y="1268760"/>
            <a:ext cx="7858180" cy="3482583"/>
            <a:chOff x="785786" y="1285860"/>
            <a:chExt cx="7858180" cy="3482583"/>
          </a:xfrm>
        </p:grpSpPr>
        <p:sp>
          <p:nvSpPr>
            <p:cNvPr id="11" name="مستطيل 10"/>
            <p:cNvSpPr/>
            <p:nvPr/>
          </p:nvSpPr>
          <p:spPr>
            <a:xfrm>
              <a:off x="1142976" y="1714488"/>
              <a:ext cx="7143800" cy="25003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2" name="صورة 11" descr="a_02_powerpoint background template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85786" y="1285860"/>
              <a:ext cx="7858180" cy="3482583"/>
            </a:xfrm>
            <a:prstGeom prst="rect">
              <a:avLst/>
            </a:prstGeom>
          </p:spPr>
        </p:pic>
      </p:grp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571604" y="2126586"/>
            <a:ext cx="5500726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ar-EG" sz="3600" b="1" dirty="0">
                <a:solidFill>
                  <a:srgbClr val="C00000"/>
                </a:solidFill>
                <a:cs typeface="Times New Roman" pitchFamily="18" charset="0"/>
              </a:rPr>
              <a:t>أُعِدُّ في مَنزلي قائمَةَ إِرْشاداتٍ تَعودُ على الإنسانِ بِالخيرِ الْعظيمِ، والنَّفْعِ </a:t>
            </a:r>
            <a:r>
              <a:rPr lang="ar-EG" sz="3600" b="1" dirty="0" err="1">
                <a:solidFill>
                  <a:srgbClr val="C00000"/>
                </a:solidFill>
                <a:cs typeface="Times New Roman" pitchFamily="18" charset="0"/>
              </a:rPr>
              <a:t>الْعَميمِ</a:t>
            </a:r>
            <a:r>
              <a:rPr lang="ar-EG" sz="3600" b="1" dirty="0">
                <a:solidFill>
                  <a:srgbClr val="C00000"/>
                </a:solidFill>
                <a:cs typeface="Times New Roman" pitchFamily="18" charset="0"/>
              </a:rPr>
              <a:t>، ثُمَّ أُلْقيها أمامَ صَفِّي.</a:t>
            </a:r>
            <a:endParaRPr lang="ar-EG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8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3.wav"/>
          </p:stSnd>
        </p:sndAc>
      </p:transition>
    </mc:Choice>
    <mc:Fallback xmlns="">
      <p:transition spd="slow">
        <p:fade/>
        <p:sndAc>
          <p:stSnd>
            <p:snd r:embed="rId5" name="3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3DDE15A4-871B-4C37-95E6-A99EE3A4B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49" y="1628801"/>
            <a:ext cx="7772400" cy="3081312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D62D20FF-605E-40A4-B075-09F5F6757CFD}"/>
              </a:ext>
            </a:extLst>
          </p:cNvPr>
          <p:cNvSpPr txBox="1"/>
          <p:nvPr/>
        </p:nvSpPr>
        <p:spPr>
          <a:xfrm>
            <a:off x="1991073" y="2132856"/>
            <a:ext cx="545435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EG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Times New Roman" panose="02020603050405020304" pitchFamily="18" charset="0"/>
              </a:rPr>
              <a:t>كيف أقدم عرضاً شفهياً عن أحد الموضوعات الإرشادية؟</a:t>
            </a:r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347533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3.wav"/>
          </p:stSnd>
        </p:sndAc>
      </p:transition>
    </mc:Choice>
    <mc:Fallback xmlns="">
      <p:transition spd="slow">
        <p:fade/>
        <p:sndAc>
          <p:stSnd>
            <p:snd r:embed="rId4" name="3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28662" y="1785926"/>
            <a:ext cx="7459762" cy="34163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rtl="1">
              <a:lnSpc>
                <a:spcPct val="150000"/>
              </a:lnSpc>
              <a:buClr>
                <a:srgbClr val="00B050"/>
              </a:buClr>
              <a:buFont typeface="Arial" pitchFamily="34" charset="0"/>
              <a:buChar char="•"/>
            </a:pPr>
            <a:r>
              <a:rPr lang="ar-EG" sz="3600" b="1" dirty="0">
                <a:cs typeface="Times New Roman" pitchFamily="18" charset="0"/>
              </a:rPr>
              <a:t> أَختارُ موضُوعَ الإرشاداتِ مِنْ بينِ القوائِمِ الآتية، أو مِنِ اختياري.</a:t>
            </a:r>
            <a:endParaRPr lang="en-US" sz="3600" b="1" dirty="0"/>
          </a:p>
          <a:p>
            <a:pPr algn="r" rtl="1" eaLnBrk="0" hangingPunct="0">
              <a:lnSpc>
                <a:spcPct val="150000"/>
              </a:lnSpc>
              <a:buClr>
                <a:srgbClr val="00B050"/>
              </a:buClr>
              <a:buFont typeface="Arial" pitchFamily="34" charset="0"/>
              <a:buChar char="•"/>
            </a:pPr>
            <a:r>
              <a:rPr lang="ar-EG" sz="3600" b="1" dirty="0">
                <a:cs typeface="Times New Roman" pitchFamily="18" charset="0"/>
              </a:rPr>
              <a:t> يجبُ أَلا تَقِلَّ الإرشاداتُ عَنْ خَمسَةِ إِرشاداتٍ.</a:t>
            </a:r>
            <a:endParaRPr lang="en-US" sz="3600" b="1" dirty="0"/>
          </a:p>
          <a:p>
            <a:pPr algn="r" rtl="1" eaLnBrk="0" hangingPunct="0">
              <a:lnSpc>
                <a:spcPct val="150000"/>
              </a:lnSpc>
              <a:buClr>
                <a:srgbClr val="00B050"/>
              </a:buClr>
              <a:buFont typeface="Arial" pitchFamily="34" charset="0"/>
              <a:buChar char="•"/>
            </a:pPr>
            <a:r>
              <a:rPr lang="ar-EG" sz="3600" b="1" dirty="0">
                <a:cs typeface="Times New Roman" pitchFamily="18" charset="0"/>
              </a:rPr>
              <a:t> أَذكُرُ الجُملَةَ الْمِحوَريَّةَ قبلَ تِعْدادِ الإرشاداتِ.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5167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3.wav"/>
          </p:stSnd>
        </p:sndAc>
      </p:transition>
    </mc:Choice>
    <mc:Fallback xmlns="">
      <p:transition spd="slow">
        <p:fade/>
        <p:sndAc>
          <p:stSnd>
            <p:snd r:embed="rId4" name="3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2265</TotalTime>
  <Words>336</Words>
  <Application>Microsoft Office PowerPoint</Application>
  <PresentationFormat>عرض على الشاشة (4:3)</PresentationFormat>
  <Paragraphs>46</Paragraphs>
  <Slides>16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سمة Office</vt:lpstr>
      <vt:lpstr>3_Office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لغتي - الصف السادس الابتدائي - الفصل الدراسي الثاني</dc:title>
  <cp:lastModifiedBy>Eman Adel</cp:lastModifiedBy>
  <cp:revision>221</cp:revision>
  <dcterms:created xsi:type="dcterms:W3CDTF">2012-11-29T12:52:19Z</dcterms:created>
  <dcterms:modified xsi:type="dcterms:W3CDTF">2020-12-06T14:35:13Z</dcterms:modified>
</cp:coreProperties>
</file>