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handoutMasterIdLst>
    <p:handoutMasterId r:id="rId23"/>
  </p:handoutMasterIdLst>
  <p:sldIdLst>
    <p:sldId id="262" r:id="rId2"/>
    <p:sldId id="299" r:id="rId3"/>
    <p:sldId id="301" r:id="rId4"/>
    <p:sldId id="269" r:id="rId5"/>
    <p:sldId id="266" r:id="rId6"/>
    <p:sldId id="268" r:id="rId7"/>
    <p:sldId id="302" r:id="rId8"/>
    <p:sldId id="300" r:id="rId9"/>
    <p:sldId id="271" r:id="rId10"/>
    <p:sldId id="272" r:id="rId11"/>
    <p:sldId id="280" r:id="rId12"/>
    <p:sldId id="261" r:id="rId13"/>
    <p:sldId id="295" r:id="rId14"/>
    <p:sldId id="291" r:id="rId15"/>
    <p:sldId id="297" r:id="rId16"/>
    <p:sldId id="303" r:id="rId17"/>
    <p:sldId id="275" r:id="rId18"/>
    <p:sldId id="305" r:id="rId19"/>
    <p:sldId id="306" r:id="rId20"/>
    <p:sldId id="307" r:id="rId21"/>
    <p:sldId id="309" r:id="rId22"/>
  </p:sldIdLst>
  <p:sldSz cx="12192000" cy="6858000"/>
  <p:notesSz cx="6858000" cy="9144000"/>
  <p:embeddedFontLst>
    <p:embeddedFont>
      <p:font typeface="Aldhabi" panose="01000000000000000000" pitchFamily="2" charset="-78"/>
      <p:regular r:id="rId24"/>
    </p:embeddedFont>
    <p:embeddedFont>
      <p:font typeface="Brush Script MT" panose="03060802040406070304" pitchFamily="66" charset="0"/>
      <p:italic r:id="rId25"/>
    </p:embeddedFont>
    <p:embeddedFont>
      <p:font typeface="Calibri" panose="020F0502020204030204" pitchFamily="34" charset="0"/>
      <p:regular r:id="rId26"/>
      <p:bold r:id="rId27"/>
    </p:embeddedFont>
    <p:embeddedFont>
      <p:font typeface="Calibri Light" panose="020F0302020204030204" pitchFamily="34" charset="0"/>
      <p:regular r:id="rId2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98"/>
    <a:srgbClr val="CB836F"/>
    <a:srgbClr val="FFB93B"/>
    <a:srgbClr val="FBB3C4"/>
    <a:srgbClr val="F90573"/>
    <a:srgbClr val="CC00FF"/>
    <a:srgbClr val="FB3F94"/>
    <a:srgbClr val="E9C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6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اكثر الصحابة (رضي الله عنهم رواية للحديث)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5A6-4CF5-A49C-14F7B3A28F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ورقة1!$A$2:$A$8</c:f>
              <c:strCache>
                <c:ptCount val="7"/>
                <c:pt idx="0">
                  <c:v>عائشة بنت ابي بكر</c:v>
                </c:pt>
                <c:pt idx="1">
                  <c:v>عبد الله بن عمر</c:v>
                </c:pt>
                <c:pt idx="2">
                  <c:v>جابر بن عبد الله</c:v>
                </c:pt>
                <c:pt idx="3">
                  <c:v>أبو سعيد الخذري</c:v>
                </c:pt>
                <c:pt idx="4">
                  <c:v>عبد الله بن عباس</c:v>
                </c:pt>
                <c:pt idx="5">
                  <c:v>أبو هريرة</c:v>
                </c:pt>
                <c:pt idx="6">
                  <c:v>أنس بن مالك</c:v>
                </c:pt>
              </c:strCache>
            </c:strRef>
          </c:cat>
          <c:val>
            <c:numRef>
              <c:f>ورقة1!$B$2:$B$8</c:f>
              <c:numCache>
                <c:formatCode>General</c:formatCode>
                <c:ptCount val="7"/>
                <c:pt idx="0">
                  <c:v>2210</c:v>
                </c:pt>
                <c:pt idx="1">
                  <c:v>2630</c:v>
                </c:pt>
                <c:pt idx="2">
                  <c:v>1540</c:v>
                </c:pt>
                <c:pt idx="3">
                  <c:v>1170</c:v>
                </c:pt>
                <c:pt idx="4">
                  <c:v>1660</c:v>
                </c:pt>
                <c:pt idx="5">
                  <c:v>5374</c:v>
                </c:pt>
                <c:pt idx="6">
                  <c:v>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6-4CF5-A49C-14F7B3A28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baseline="0">
              <a:ln w="0"/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1" cap="none" spc="0">
          <a:ln w="0"/>
          <a:solidFill>
            <a:schemeClr val="tx1"/>
          </a:solidFill>
          <a:effectLst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D1F61F7-78B2-4EA0-9701-32A6BECC5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BA889AF-AD3D-42F0-96F0-635009BBC1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553DFB08-132F-4A57-89D0-83894D9B4873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AE0B55B-19E2-4AEB-ADA5-B4D1C2DD89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BDC6CED-8249-4790-97EB-8B2EC1E146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A9DDEBD-2122-4862-9244-44C2E0248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11/06/42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7A77C5-2BB5-4BD4-A7B2-775E89580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8" cy="1219200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265468-9200-4D12-B1B7-B09C15D263F6}"/>
              </a:ext>
            </a:extLst>
          </p:cNvPr>
          <p:cNvSpPr txBox="1"/>
          <p:nvPr/>
        </p:nvSpPr>
        <p:spPr>
          <a:xfrm>
            <a:off x="3235233" y="2868472"/>
            <a:ext cx="5721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CB836F"/>
                </a:solidFill>
                <a:latin typeface="Brush Script MT" panose="03060802040406070304" pitchFamily="66" charset="0"/>
                <a:cs typeface="DecoType Naskh" panose="02010400000000000000" pitchFamily="2" charset="-78"/>
              </a:rPr>
              <a:t>والله لا يؤمن،...</a:t>
            </a: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F3A035B-2C06-462E-8A68-1E3112FB9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1" y="1565177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29" y="509025"/>
            <a:ext cx="3336767" cy="1646772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27297F3-55DD-499C-BAC7-C577C518F736}"/>
              </a:ext>
            </a:extLst>
          </p:cNvPr>
          <p:cNvSpPr/>
          <p:nvPr/>
        </p:nvSpPr>
        <p:spPr>
          <a:xfrm>
            <a:off x="3135047" y="2305594"/>
            <a:ext cx="7093170" cy="1371600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اهتم الإسلام بالإحسان إلى الجار؟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9C3000-EC92-4605-BC1F-ED8A81A19B8F}"/>
              </a:ext>
            </a:extLst>
          </p:cNvPr>
          <p:cNvSpPr/>
          <p:nvPr/>
        </p:nvSpPr>
        <p:spPr>
          <a:xfrm>
            <a:off x="3522954" y="4014744"/>
            <a:ext cx="6516900" cy="1541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لأن للجار منزلة و مكانة في الإسلام كبيرة و حقه عظيم و قد أمر الله بأداء حقه و لأن العلاقات الطيبة بين الجيران قوة للمجتمع المسلم.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F43FBB-3F80-415A-9891-C5E227D39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683" y="-2813684"/>
            <a:ext cx="6857999" cy="12485369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000792" y="627017"/>
            <a:ext cx="8190411" cy="1053198"/>
          </a:xfrm>
          <a:prstGeom prst="round2DiagRect">
            <a:avLst/>
          </a:prstGeom>
          <a:solidFill>
            <a:srgbClr val="FFDB9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 علاقة الإحسان إلى الجار بالإيمان؟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2445892" y="1865734"/>
            <a:ext cx="7300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نفي كمال الإيمان عمن لا يأمن جاره شره حيث أقسم النبي ﷺ على ذلك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DF756FB5-76D7-467A-A2E7-229C9F9C5B75}"/>
              </a:ext>
            </a:extLst>
          </p:cNvPr>
          <p:cNvSpPr/>
          <p:nvPr/>
        </p:nvSpPr>
        <p:spPr>
          <a:xfrm>
            <a:off x="1097280" y="2836080"/>
            <a:ext cx="10411097" cy="1185840"/>
          </a:xfrm>
          <a:prstGeom prst="round2DiagRect">
            <a:avLst/>
          </a:prstGeom>
          <a:solidFill>
            <a:srgbClr val="FFDB9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(الإحسان إلى الجار إن كان من قرابتي أفضل من الإحسان إلى جار بعيد عني) ما رأيك في صحة العبارة السابقة؟ ولماذا؟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F0F6230-18EB-4B92-BD54-D0661CEC04D0}"/>
              </a:ext>
            </a:extLst>
          </p:cNvPr>
          <p:cNvSpPr txBox="1"/>
          <p:nvPr/>
        </p:nvSpPr>
        <p:spPr>
          <a:xfrm>
            <a:off x="1188720" y="4408717"/>
            <a:ext cx="10319657" cy="1140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أوافق على ان الاحسان الى الجار ان كان ان كان من قرابتي افضل أفضل من الاحسان الى جار بعيد عني و لكن يجب الاحسان للاثنين  لقوله تعالى</a:t>
            </a:r>
            <a:r>
              <a:rPr lang="ar-SA" sz="2400" b="1" dirty="0">
                <a:sym typeface="Wingdings" panose="05000000000000000000" pitchFamily="2" charset="2"/>
              </a:rPr>
              <a:t>:(وَالْجَارِ ذِي </a:t>
            </a:r>
            <a:r>
              <a:rPr lang="ar-SA" sz="2400" b="1" dirty="0" err="1">
                <a:sym typeface="Wingdings" panose="05000000000000000000" pitchFamily="2" charset="2"/>
              </a:rPr>
              <a:t>الْقُرْبَىٰ</a:t>
            </a:r>
            <a:r>
              <a:rPr lang="ar-SA" sz="2400" b="1" dirty="0">
                <a:sym typeface="Wingdings" panose="05000000000000000000" pitchFamily="2" charset="2"/>
              </a:rPr>
              <a:t> وَالْجَارِ الْجُنُبِ).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6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38991D1-71BD-4DE2-8209-2AC88618B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901337" y="653143"/>
            <a:ext cx="10241280" cy="5499463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مخطط 7">
            <a:extLst>
              <a:ext uri="{FF2B5EF4-FFF2-40B4-BE49-F238E27FC236}">
                <a16:creationId xmlns:a16="http://schemas.microsoft.com/office/drawing/2014/main" id="{2DA4769B-3B2B-49D7-9818-593710FE5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164255"/>
              </p:ext>
            </p:extLst>
          </p:nvPr>
        </p:nvGraphicFramePr>
        <p:xfrm>
          <a:off x="901337" y="705394"/>
          <a:ext cx="10241280" cy="451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D91919AC-118E-4D21-B013-2AB4B22AC66C}"/>
              </a:ext>
            </a:extLst>
          </p:cNvPr>
          <p:cNvSpPr txBox="1"/>
          <p:nvPr/>
        </p:nvSpPr>
        <p:spPr>
          <a:xfrm>
            <a:off x="1533832" y="5427406"/>
            <a:ext cx="908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_ أعيد ترتيب الصحابة حسب كثرة روايتهم للحديث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D8F746A-69E3-4B39-BC5B-D45F3C02C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572608" y="1251832"/>
            <a:ext cx="107681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المحبة في الله لها حقوق، ضع علامة ( صح ) أمام العبارة التي ترى أنها حقٌّ مِنْ حقوق مَنْ تحبّه في الله فيما يأتي:</a:t>
            </a:r>
          </a:p>
          <a:p>
            <a:pPr>
              <a:lnSpc>
                <a:spcPct val="150000"/>
              </a:lnSpc>
            </a:pPr>
            <a:endParaRPr lang="ar-SA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931920" y="546623"/>
            <a:ext cx="3685904" cy="809897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عامة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78EA1187-4B6B-42F7-9DF7-118914A2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6026"/>
              </p:ext>
            </p:extLst>
          </p:nvPr>
        </p:nvGraphicFramePr>
        <p:xfrm>
          <a:off x="980811" y="2608349"/>
          <a:ext cx="10230377" cy="3108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77886">
                  <a:extLst>
                    <a:ext uri="{9D8B030D-6E8A-4147-A177-3AD203B41FA5}">
                      <a16:colId xmlns:a16="http://schemas.microsoft.com/office/drawing/2014/main" val="270497530"/>
                    </a:ext>
                  </a:extLst>
                </a:gridCol>
                <a:gridCol w="7067005">
                  <a:extLst>
                    <a:ext uri="{9D8B030D-6E8A-4147-A177-3AD203B41FA5}">
                      <a16:colId xmlns:a16="http://schemas.microsoft.com/office/drawing/2014/main" val="3149866455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124958055"/>
                    </a:ext>
                  </a:extLst>
                </a:gridCol>
              </a:tblGrid>
              <a:tr h="514022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>
                          <a:solidFill>
                            <a:srgbClr val="FFDB98"/>
                          </a:solidFill>
                        </a:rPr>
                        <a:t>حقّ من حقوقه</a:t>
                      </a:r>
                      <a:endParaRPr lang="en-US" sz="2800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العبارة 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م 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91719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صح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أصوبه إذا أخط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01029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صح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أخبره أني أحبّه في الله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31553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أقدم له النصيحة أمام الناس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47009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صح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أذكرُ محاسنه عند الناس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0563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أتركُ الإنكار عليه إذا وقع في معصية حتى لا أخسره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33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96B72B-7752-44FD-A04D-605C7F77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2551612" y="1049683"/>
            <a:ext cx="7302137" cy="671851"/>
          </a:xfrm>
          <a:prstGeom prst="rect">
            <a:avLst/>
          </a:prstGeom>
          <a:solidFill>
            <a:srgbClr val="CB836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>
                <a:solidFill>
                  <a:srgbClr val="FFDB98"/>
                </a:solidFill>
              </a:rPr>
              <a:t>كيف تحقق محبة المسلمين؟</a:t>
            </a:r>
            <a:endParaRPr lang="ar-SA" sz="2800" b="1" dirty="0">
              <a:solidFill>
                <a:srgbClr val="FFDB98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9AA7DDE-6BEE-42BA-8BB8-0089C875075F}"/>
              </a:ext>
            </a:extLst>
          </p:cNvPr>
          <p:cNvSpPr/>
          <p:nvPr/>
        </p:nvSpPr>
        <p:spPr>
          <a:xfrm>
            <a:off x="1484811" y="2510833"/>
            <a:ext cx="9222377" cy="26256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54FD5E-B782-4294-9D88-951A55A42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2952206" y="627018"/>
            <a:ext cx="6037214" cy="666206"/>
          </a:xfrm>
          <a:prstGeom prst="round2DiagRect">
            <a:avLst/>
          </a:prstGeom>
          <a:solidFill>
            <a:srgbClr val="FFDB9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اختر الإجابة الصحيحة فيما يلي: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1477190" y="1396872"/>
            <a:ext cx="8987245" cy="5018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أ- أول مولود في الإسلام من الأنصار بعد الهجرة هو: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1 - عبدالله بن الزبير. 2 - النعمان بن بشير. </a:t>
            </a:r>
            <a:r>
              <a:rPr lang="en-US" sz="2400" b="1" dirty="0"/>
              <a:t>- 3 </a:t>
            </a:r>
            <a:r>
              <a:rPr lang="ar-SA" sz="2400" b="1" dirty="0"/>
              <a:t>أنس بن مالك.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ب- المراد بالتوادّ في قوله صلى الله عليه وسلم: «مثل المؤمنين في توادّهم :»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1 -التواصل. 2 المحبة. 3 - التعاون. 4 - التجانس.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ج- المراد بالتعاطف في قوله صلى الله عليه وسلم: 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«مَثَل المؤمنين في توادّهم وتراحمهم وتعاطفهم» 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1 –التواصل. 2 - المحبة. 3 التعاون. 4 - التجانس.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د- حكم المحبة والتعاون بين المسلمين: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1 - واجب. 2 - مستحب. ٣ -مباح. 4 - مكروه.</a:t>
            </a:r>
            <a:endParaRPr lang="en-US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0CF522-BA02-459C-B44C-6B2F4EAD0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08" y="191917"/>
            <a:ext cx="1450974" cy="132294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0846585-1DB4-4836-B4D6-E85A9DAE82F5}"/>
              </a:ext>
            </a:extLst>
          </p:cNvPr>
          <p:cNvSpPr txBox="1"/>
          <p:nvPr/>
        </p:nvSpPr>
        <p:spPr>
          <a:xfrm>
            <a:off x="5995851" y="2128847"/>
            <a:ext cx="181573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B3D4DF1-FBA8-4913-A7D8-E6918DCFBB41}"/>
              </a:ext>
            </a:extLst>
          </p:cNvPr>
          <p:cNvSpPr txBox="1"/>
          <p:nvPr/>
        </p:nvSpPr>
        <p:spPr>
          <a:xfrm>
            <a:off x="9157062" y="3152894"/>
            <a:ext cx="92963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3BFF92-2ABC-4229-9EE5-E4BFB29F49B5}"/>
              </a:ext>
            </a:extLst>
          </p:cNvPr>
          <p:cNvSpPr txBox="1"/>
          <p:nvPr/>
        </p:nvSpPr>
        <p:spPr>
          <a:xfrm>
            <a:off x="6622868" y="4728754"/>
            <a:ext cx="1188719" cy="5910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CD0763D-8005-458F-AE90-EB10C0209A4B}"/>
              </a:ext>
            </a:extLst>
          </p:cNvPr>
          <p:cNvSpPr txBox="1"/>
          <p:nvPr/>
        </p:nvSpPr>
        <p:spPr>
          <a:xfrm>
            <a:off x="9157062" y="5684034"/>
            <a:ext cx="1188721" cy="731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D8F746A-69E3-4B39-BC5B-D45F3C02C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4389119" y="1356520"/>
            <a:ext cx="69385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بيِّن صحة العبارات الآتية، مبيناً ما يقوي أواصر المحبة:</a:t>
            </a:r>
          </a:p>
          <a:p>
            <a:pPr>
              <a:lnSpc>
                <a:spcPct val="150000"/>
              </a:lnSpc>
            </a:pPr>
            <a:endParaRPr lang="ar-SA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931920" y="546623"/>
            <a:ext cx="3685904" cy="809897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عامة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78EA1187-4B6B-42F7-9DF7-118914A2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33461"/>
              </p:ext>
            </p:extLst>
          </p:nvPr>
        </p:nvGraphicFramePr>
        <p:xfrm>
          <a:off x="535578" y="2311322"/>
          <a:ext cx="10860686" cy="3718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74949">
                  <a:extLst>
                    <a:ext uri="{9D8B030D-6E8A-4147-A177-3AD203B41FA5}">
                      <a16:colId xmlns:a16="http://schemas.microsoft.com/office/drawing/2014/main" val="787151980"/>
                    </a:ext>
                  </a:extLst>
                </a:gridCol>
                <a:gridCol w="2047536">
                  <a:extLst>
                    <a:ext uri="{9D8B030D-6E8A-4147-A177-3AD203B41FA5}">
                      <a16:colId xmlns:a16="http://schemas.microsoft.com/office/drawing/2014/main" val="270497530"/>
                    </a:ext>
                  </a:extLst>
                </a:gridCol>
                <a:gridCol w="5629726">
                  <a:extLst>
                    <a:ext uri="{9D8B030D-6E8A-4147-A177-3AD203B41FA5}">
                      <a16:colId xmlns:a16="http://schemas.microsoft.com/office/drawing/2014/main" val="3149866455"/>
                    </a:ext>
                  </a:extLst>
                </a:gridCol>
                <a:gridCol w="408475">
                  <a:extLst>
                    <a:ext uri="{9D8B030D-6E8A-4147-A177-3AD203B41FA5}">
                      <a16:colId xmlns:a16="http://schemas.microsoft.com/office/drawing/2014/main" val="2124958055"/>
                    </a:ext>
                  </a:extLst>
                </a:gridCol>
              </a:tblGrid>
              <a:tr h="514022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>
                          <a:solidFill>
                            <a:srgbClr val="FFDB98"/>
                          </a:solidFill>
                        </a:rPr>
                        <a:t>تقوي أواصر المحبة</a:t>
                      </a:r>
                      <a:endParaRPr lang="en-US" sz="2800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>
                          <a:solidFill>
                            <a:srgbClr val="FFDB98"/>
                          </a:solidFill>
                        </a:rPr>
                        <a:t>حقّ من حقوقه</a:t>
                      </a:r>
                      <a:endParaRPr lang="en-US" sz="2800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العبارة 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م 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91719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خطأ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أخذ الأشياء من الآخرين دون إذنهم.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01029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خطأ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نقل الكلام دون النظر في العواقب وما يسببه من العداوة والبغضاء.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31553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صح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الحسد والبغضاء يسببان الهجر بين الناس.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47009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خطأ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السلام على من تعرف فقط.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0563"/>
                  </a:ext>
                </a:extLst>
              </a:tr>
              <a:tr h="514022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صح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الإحسان إلى الجار من أسباب تقوية الروابط الاجتماعية.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rgbClr val="FFDB98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DB9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33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2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A31C1A-4518-40F6-907F-991C16F6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AF3FBE-2438-44BA-A347-C81E62140CB4}"/>
              </a:ext>
            </a:extLst>
          </p:cNvPr>
          <p:cNvSpPr/>
          <p:nvPr/>
        </p:nvSpPr>
        <p:spPr>
          <a:xfrm>
            <a:off x="2305594" y="1333384"/>
            <a:ext cx="7580811" cy="884662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ما الآداب التي يتعين مراعاتها لتقوية العلاقة، اقرأ سورة الحجرات وحدد الآية التي تدل على ذلك.</a:t>
            </a:r>
            <a:endParaRPr lang="en-US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7DFE5F-D206-435C-BB71-7B86E849BA04}"/>
              </a:ext>
            </a:extLst>
          </p:cNvPr>
          <p:cNvSpPr txBox="1"/>
          <p:nvPr/>
        </p:nvSpPr>
        <p:spPr>
          <a:xfrm>
            <a:off x="1365068" y="2951946"/>
            <a:ext cx="9379130" cy="196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/>
              <a:t>قال تعالى: (يَا أَيُّهَا الَّذِينَ آمَنُوا لَا يَسْخَرْ قَوْمٌ مِنْ قَوْمٍ </a:t>
            </a:r>
            <a:r>
              <a:rPr lang="ar-SA" sz="2800" b="1" dirty="0" err="1"/>
              <a:t>عَسَىٰ</a:t>
            </a:r>
            <a:r>
              <a:rPr lang="ar-SA" sz="2800" b="1" dirty="0"/>
              <a:t> أَنْ يَكُونُوا خَيْرًا مِنْهُمْ وَلَا نِسَاءٌ مِنْ نِسَاءٍ </a:t>
            </a:r>
            <a:r>
              <a:rPr lang="ar-SA" sz="2800" b="1" dirty="0" err="1"/>
              <a:t>عَسَىٰ</a:t>
            </a:r>
            <a:r>
              <a:rPr lang="ar-SA" sz="2800" b="1" dirty="0"/>
              <a:t> أَنْ يَكُنَّ خَيْرًا مِنْهُنَّ ۖ وَلَا تَلْمِزُوا أَنْفُسَكُمْ وَلَا تَنَابَزُوا بِالْأَلْقَابِ ۖ بِئْسَ الِاسْمُ الْفُسُوقُ بَعْدَ الْإِيمَانِ ۚ وَمَنْ لَمْ يَتُبْ </a:t>
            </a:r>
            <a:r>
              <a:rPr lang="ar-SA" sz="2800" b="1" dirty="0" err="1"/>
              <a:t>فَأُولَٰئِكَ</a:t>
            </a:r>
            <a:r>
              <a:rPr lang="ar-SA" sz="2800" b="1" dirty="0"/>
              <a:t> هُمُ الظَّالِمُونَ)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80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A31C1A-4518-40F6-907F-991C16F6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AF3FBE-2438-44BA-A347-C81E62140CB4}"/>
              </a:ext>
            </a:extLst>
          </p:cNvPr>
          <p:cNvSpPr/>
          <p:nvPr/>
        </p:nvSpPr>
        <p:spPr>
          <a:xfrm>
            <a:off x="1685109" y="770709"/>
            <a:ext cx="8895805" cy="1447337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قال تعالى: (يَا أَيُّهَا الَّذِينَ آمَنُوا لَا يَسْخَرْ قَوْمٌ مِنْ قَوْمٍ </a:t>
            </a:r>
            <a:r>
              <a:rPr lang="ar-SA" sz="2400" b="1" dirty="0" err="1">
                <a:solidFill>
                  <a:schemeClr val="accent1">
                    <a:lumMod val="75000"/>
                  </a:schemeClr>
                </a:solidFill>
              </a:rPr>
              <a:t>عَسَىٰ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أَنْ يَكُونُوا خَيْرًا مِنْهُمْ وَلَا نِسَاءٌ مِنْ نِسَاءٍ </a:t>
            </a:r>
            <a:r>
              <a:rPr lang="ar-SA" sz="2400" b="1" dirty="0" err="1">
                <a:solidFill>
                  <a:schemeClr val="accent1">
                    <a:lumMod val="75000"/>
                  </a:schemeClr>
                </a:solidFill>
              </a:rPr>
              <a:t>عَسَىٰ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أَنْ يَكُنَّ خَيْرًا مِنْهُنَّ ۖ وَلَا تَلْمِزُوا أَنْفُسَكُمْ وَلَا تَنَابَزُوا بِالْأَلْقَابِ ۖ بِئْسَ الِاسْمُ الْفُسُوقُ بَعْدَ الْإِيمَانِ ۚ وَمَنْ لَمْ يَتُبْ </a:t>
            </a:r>
            <a:r>
              <a:rPr lang="ar-SA" sz="2400" b="1" dirty="0" err="1">
                <a:solidFill>
                  <a:schemeClr val="accent1">
                    <a:lumMod val="75000"/>
                  </a:schemeClr>
                </a:solidFill>
              </a:rPr>
              <a:t>فَأُولَٰئِكَ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 هُمُ الظَّالِمُونَ)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7DFE5F-D206-435C-BB71-7B86E849BA04}"/>
              </a:ext>
            </a:extLst>
          </p:cNvPr>
          <p:cNvSpPr txBox="1"/>
          <p:nvPr/>
        </p:nvSpPr>
        <p:spPr>
          <a:xfrm>
            <a:off x="1406435" y="2481684"/>
            <a:ext cx="9379130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اقرأ الآية وتدبرها، ثم بيّن: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أ- بعض الصفات التي حذر الله منها.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ب- هل هذه الصفات مما يعين على استمرار الأخوة الإسلامية، وضح ذلك؟</a:t>
            </a:r>
          </a:p>
          <a:p>
            <a:pPr>
              <a:lnSpc>
                <a:spcPct val="150000"/>
              </a:lnSpc>
            </a:pPr>
            <a:endParaRPr lang="ar-SA" sz="2800" b="1" dirty="0"/>
          </a:p>
          <a:p>
            <a:pPr>
              <a:lnSpc>
                <a:spcPct val="150000"/>
              </a:lnSpc>
            </a:pPr>
            <a:r>
              <a:rPr lang="ar-SA" sz="2800" b="1" dirty="0"/>
              <a:t>ج- لماذا حذر الله جل وعلا من هذه الصفات؟</a:t>
            </a:r>
          </a:p>
          <a:p>
            <a:pPr>
              <a:lnSpc>
                <a:spcPct val="150000"/>
              </a:lnSpc>
            </a:pPr>
            <a:endParaRPr lang="ar-SA" sz="28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176DEA-9067-4C92-ABF5-8A64479E6B2E}"/>
              </a:ext>
            </a:extLst>
          </p:cNvPr>
          <p:cNvSpPr txBox="1"/>
          <p:nvPr/>
        </p:nvSpPr>
        <p:spPr>
          <a:xfrm>
            <a:off x="685836" y="3293219"/>
            <a:ext cx="549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السخرية من الآخرين التنابز بالألقاب عدم التوبة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56F403-3E6B-47C0-8CC2-DBE13EF4A32F}"/>
              </a:ext>
            </a:extLst>
          </p:cNvPr>
          <p:cNvSpPr txBox="1"/>
          <p:nvPr/>
        </p:nvSpPr>
        <p:spPr>
          <a:xfrm>
            <a:off x="1685109" y="4566419"/>
            <a:ext cx="889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لا هذا الصفات تجعل بين الأخوة الكراهية و الشحناء و البغضاء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90E464-2F9E-4BB4-B89F-25051399FAA9}"/>
              </a:ext>
            </a:extLst>
          </p:cNvPr>
          <p:cNvSpPr txBox="1"/>
          <p:nvPr/>
        </p:nvSpPr>
        <p:spPr>
          <a:xfrm>
            <a:off x="770709" y="5731469"/>
            <a:ext cx="1001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لأنها تسبب الحقد و تولد التباغض والتشاحن بين المسلمين وتزيد من الفرقة بينهم و الغضب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8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A31C1A-4518-40F6-907F-991C16F6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AF3FBE-2438-44BA-A347-C81E62140CB4}"/>
              </a:ext>
            </a:extLst>
          </p:cNvPr>
          <p:cNvSpPr/>
          <p:nvPr/>
        </p:nvSpPr>
        <p:spPr>
          <a:xfrm>
            <a:off x="1926771" y="2478040"/>
            <a:ext cx="8895805" cy="1140371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كوّن من الكلمات الآتية جملاً مفيدة لتصبح تطبيقاً سلوكياً لك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التراحم - الحسد - البغض - التجسس - الظن - الظلم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7DFE5F-D206-435C-BB71-7B86E849BA04}"/>
              </a:ext>
            </a:extLst>
          </p:cNvPr>
          <p:cNvSpPr txBox="1"/>
          <p:nvPr/>
        </p:nvSpPr>
        <p:spPr>
          <a:xfrm>
            <a:off x="1443446" y="990919"/>
            <a:ext cx="937913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د- كيف يكون حال مجتمع انتشرت فيه هذه الصفات؟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176DEA-9067-4C92-ABF5-8A64479E6B2E}"/>
              </a:ext>
            </a:extLst>
          </p:cNvPr>
          <p:cNvSpPr txBox="1"/>
          <p:nvPr/>
        </p:nvSpPr>
        <p:spPr>
          <a:xfrm>
            <a:off x="1406435" y="1838194"/>
            <a:ext cx="941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تقوم الكثير من المشكلات وتتكاثر الخلافات بين أفراد المجتمع و يضعف المجتمع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56F403-3E6B-47C0-8CC2-DBE13EF4A32F}"/>
              </a:ext>
            </a:extLst>
          </p:cNvPr>
          <p:cNvSpPr txBox="1"/>
          <p:nvPr/>
        </p:nvSpPr>
        <p:spPr>
          <a:xfrm>
            <a:off x="1926770" y="4096477"/>
            <a:ext cx="889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............................................................................................................................................................................................................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857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5D604B2-2D3F-4B2E-9A31-4E888680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1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020386" y="939517"/>
            <a:ext cx="8151222" cy="4611188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الجار قبل الدار ما مدى صحة هذه العبارة؟</a:t>
            </a:r>
          </a:p>
          <a:p>
            <a:pPr algn="ctr">
              <a:lnSpc>
                <a:spcPct val="150000"/>
              </a:lnSpc>
            </a:pPr>
            <a:endParaRPr lang="ar-SA" sz="2800" b="1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وما أثر الجار في صفاء حياة جاره وراحته؟</a:t>
            </a:r>
          </a:p>
          <a:p>
            <a:pPr algn="ctr">
              <a:lnSpc>
                <a:spcPct val="150000"/>
              </a:lnSpc>
            </a:pPr>
            <a:endParaRPr lang="ar-SA" sz="2800" b="1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وهل يطمئن الإنسان أن ينام في بيت لا يأمن فيه جاره؟</a:t>
            </a:r>
          </a:p>
          <a:p>
            <a:pPr algn="ctr">
              <a:lnSpc>
                <a:spcPct val="150000"/>
              </a:lnSpc>
            </a:pPr>
            <a:endParaRPr lang="ar-SA" sz="2800" b="1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لمعرفة حرمة الجار اقرأ الحديث الآتي: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AF08A3-B89A-4B95-8D10-761804CAAD3D}"/>
              </a:ext>
            </a:extLst>
          </p:cNvPr>
          <p:cNvSpPr txBox="1"/>
          <p:nvPr/>
        </p:nvSpPr>
        <p:spPr>
          <a:xfrm>
            <a:off x="3261358" y="1719104"/>
            <a:ext cx="566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هذه العبارة صحيحة و يجب علينا اختيار الجار قبل الدار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FC5B0D-3F1B-453D-8BC0-A73C8A376D3F}"/>
              </a:ext>
            </a:extLst>
          </p:cNvPr>
          <p:cNvSpPr txBox="1"/>
          <p:nvPr/>
        </p:nvSpPr>
        <p:spPr>
          <a:xfrm>
            <a:off x="2137953" y="2829613"/>
            <a:ext cx="791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له اثر كبير حيث أنه اذا كان الجار مزعجاً جداً فإنه يؤذي جاره و يجعله لا يرتاح في منزله بجواره.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9C567F-6920-4EBD-9E7E-DAF99B0246D4}"/>
              </a:ext>
            </a:extLst>
          </p:cNvPr>
          <p:cNvSpPr txBox="1"/>
          <p:nvPr/>
        </p:nvSpPr>
        <p:spPr>
          <a:xfrm>
            <a:off x="3132908" y="4174359"/>
            <a:ext cx="596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لا يطمئن الانسان ان ينام في بيت لا يأمن فيه جاره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7" grpId="1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A31C1A-4518-40F6-907F-991C16F6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AF3FBE-2438-44BA-A347-C81E62140CB4}"/>
              </a:ext>
            </a:extLst>
          </p:cNvPr>
          <p:cNvSpPr/>
          <p:nvPr/>
        </p:nvSpPr>
        <p:spPr>
          <a:xfrm>
            <a:off x="1926769" y="1025579"/>
            <a:ext cx="8895805" cy="1140371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من خلال دراستك لأحاديث الوحدة قم بجمع الخصال التي أمر بها الإسلام والخصال التي نهى عنها فيما يتعلق بحقوق الأخوة الإسلامية.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56F403-3E6B-47C0-8CC2-DBE13EF4A32F}"/>
              </a:ext>
            </a:extLst>
          </p:cNvPr>
          <p:cNvSpPr txBox="1"/>
          <p:nvPr/>
        </p:nvSpPr>
        <p:spPr>
          <a:xfrm>
            <a:off x="1926769" y="2360529"/>
            <a:ext cx="889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أمر: بالتواد والتراحم والتعاطف والتناصر والتناصح</a:t>
            </a:r>
          </a:p>
          <a:p>
            <a:r>
              <a:rPr lang="ar-SA" sz="2400" b="1" dirty="0"/>
              <a:t>ونهى عن: سوء الظن والحقد والحسد والسب والسخرية </a:t>
            </a:r>
            <a:r>
              <a:rPr lang="ar-SA" sz="2400" b="1" dirty="0" err="1"/>
              <a:t>والتناجش</a:t>
            </a:r>
            <a:r>
              <a:rPr lang="ar-SA" sz="2400" b="1" dirty="0"/>
              <a:t> و التجسس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A643E2F-A69F-4F66-8036-A607050C8505}"/>
              </a:ext>
            </a:extLst>
          </p:cNvPr>
          <p:cNvSpPr/>
          <p:nvPr/>
        </p:nvSpPr>
        <p:spPr>
          <a:xfrm>
            <a:off x="1926769" y="3429000"/>
            <a:ext cx="8895805" cy="696089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كيف تطبق أحاديث الوحدة في علاقتك مع غير المسلمين؟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AD99C7-4412-4153-99AC-271E25A05190}"/>
              </a:ext>
            </a:extLst>
          </p:cNvPr>
          <p:cNvSpPr txBox="1"/>
          <p:nvPr/>
        </p:nvSpPr>
        <p:spPr>
          <a:xfrm>
            <a:off x="1926769" y="4279122"/>
            <a:ext cx="8895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ألتزم بالتراحم مع أفراد أسرتي و المجتمع كله _ أبعد عن الحسد لأنه صفة ذميمة _ لا أتجسس على أحد لأن التجسس من الكبائر _أحسن الظن بالله في جميع أموري _ البغض نار تحرق صاحبها قبل أن تحرق من وجهت إليه _ لا أحب الظلم ولا أتعاون مع من يظلم الناس </a:t>
            </a:r>
          </a:p>
        </p:txBody>
      </p:sp>
    </p:spTree>
    <p:extLst>
      <p:ext uri="{BB962C8B-B14F-4D97-AF65-F5344CB8AC3E}">
        <p14:creationId xmlns:p14="http://schemas.microsoft.com/office/powerpoint/2010/main" val="15120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A31C1A-4518-40F6-907F-991C16F6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AF3FBE-2438-44BA-A347-C81E62140CB4}"/>
              </a:ext>
            </a:extLst>
          </p:cNvPr>
          <p:cNvSpPr/>
          <p:nvPr/>
        </p:nvSpPr>
        <p:spPr>
          <a:xfrm>
            <a:off x="5104162" y="1009218"/>
            <a:ext cx="5718412" cy="701709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ماذا تعلمت في هذه الوحدة؟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56F403-3E6B-47C0-8CC2-DBE13EF4A32F}"/>
              </a:ext>
            </a:extLst>
          </p:cNvPr>
          <p:cNvSpPr txBox="1"/>
          <p:nvPr/>
        </p:nvSpPr>
        <p:spPr>
          <a:xfrm>
            <a:off x="1926769" y="2004424"/>
            <a:ext cx="889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تعلمت الابتعاد عما يضر الآخرين من حقد وحسد والأقوال الخاطئة كالسخرية و اللعن و الإحسان الى الآخرين وحب الخير لأخواني و أكرم جاري وأبتعد عن أذيت جيراني   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A643E2F-A69F-4F66-8036-A607050C8505}"/>
              </a:ext>
            </a:extLst>
          </p:cNvPr>
          <p:cNvSpPr/>
          <p:nvPr/>
        </p:nvSpPr>
        <p:spPr>
          <a:xfrm>
            <a:off x="1926768" y="3121971"/>
            <a:ext cx="8895805" cy="696089"/>
          </a:xfrm>
          <a:prstGeom prst="roundRect">
            <a:avLst/>
          </a:prstGeom>
          <a:solidFill>
            <a:srgbClr val="FFDB9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بعد أن درست هذه الوحدة وتعلمت ما في أحاديثها من فوائدَ و آدابٍ، ماذا تنوي أن تعمل؟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AD99C7-4412-4153-99AC-271E25A05190}"/>
              </a:ext>
            </a:extLst>
          </p:cNvPr>
          <p:cNvSpPr txBox="1"/>
          <p:nvPr/>
        </p:nvSpPr>
        <p:spPr>
          <a:xfrm>
            <a:off x="1926769" y="4279122"/>
            <a:ext cx="889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/>
              <a:t>أعمل الأعمال الصالحة التعاونية من أخواني أساعدهم في الخير و أطعم الطعام و اقرأ السلام و أصلي بالليل و أحسن الى جاري </a:t>
            </a:r>
          </a:p>
        </p:txBody>
      </p:sp>
    </p:spTree>
    <p:extLst>
      <p:ext uri="{BB962C8B-B14F-4D97-AF65-F5344CB8AC3E}">
        <p14:creationId xmlns:p14="http://schemas.microsoft.com/office/powerpoint/2010/main" val="172130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5D604B2-2D3F-4B2E-9A31-4E888680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1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037806" y="1371600"/>
            <a:ext cx="8151222" cy="4114800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عن أبي هريرة (رضي الله عنه) أن رسول الله ﷺ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 قال: «وَاللهِ لَا يُؤْمِنُ، وَاللهِ لَا يُؤْمِنُ، وَاللهِ لَا يُؤْمِنُ » قِيلَ: َمَنْ يَا رًسُولَ اللهِ؟ قَالَ: «الذَّي لَا يَأمْنُ جَارُهُ بوَاِئقَهُ »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</a:rPr>
              <a:t>[رواه البخاري برقم 6016]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C4C00D-EE6D-4ABD-8090-810966E70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1"/>
          </a:xfrm>
          <a:prstGeom prst="rect">
            <a:avLst/>
          </a:prstGeom>
        </p:spPr>
      </p:pic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2365609" y="1992737"/>
            <a:ext cx="7679728" cy="1853621"/>
          </a:xfrm>
          <a:prstGeom prst="round2DiagRect">
            <a:avLst/>
          </a:prstGeom>
          <a:solidFill>
            <a:srgbClr val="FFDB9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الجار له منزلته ومكانته في الإسلام فما حكم أذية الجار؟</a:t>
            </a:r>
          </a:p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كوّن من إجابتك عن هذا السؤال جملة تناسب أن تكون عنواناً للدرس.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4435217" y="4199413"/>
            <a:ext cx="3321564" cy="669094"/>
          </a:xfrm>
          <a:prstGeom prst="rect">
            <a:avLst/>
          </a:prstGeom>
          <a:solidFill>
            <a:srgbClr val="FFDB9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C00000"/>
                </a:solidFill>
              </a:rPr>
              <a:t>حرمة إيذاء الجار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FB4A594-DAB2-42DC-9885-F051A11C8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53807"/>
              </p:ext>
            </p:extLst>
          </p:nvPr>
        </p:nvGraphicFramePr>
        <p:xfrm>
          <a:off x="1672046" y="2749732"/>
          <a:ext cx="8302874" cy="1358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37851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665023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79268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معناها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الكلمة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شره.</a:t>
                      </a:r>
                      <a:endParaRPr lang="en-US" sz="2800" b="1" dirty="0"/>
                    </a:p>
                  </a:txBody>
                  <a:tcPr>
                    <a:solidFill>
                      <a:srgbClr val="FFDB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بوائقه</a:t>
                      </a:r>
                      <a:endParaRPr lang="en-US" sz="2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AE96A8C-5CAF-43C6-8419-0CA0BED42A49}"/>
              </a:ext>
            </a:extLst>
          </p:cNvPr>
          <p:cNvSpPr/>
          <p:nvPr/>
        </p:nvSpPr>
        <p:spPr>
          <a:xfrm>
            <a:off x="4069186" y="1186120"/>
            <a:ext cx="3822492" cy="7863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معاني الكلمات:</a:t>
            </a:r>
            <a:endParaRPr lang="en-US" sz="3600" b="1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A2BDA61-BAC1-4B29-9D1D-D87E5B7A0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718459" y="1467245"/>
            <a:ext cx="10776856" cy="454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/>
              <a:t>١- منزلة الجار في الإسلام كبيرة، وحقه عظيم، وقد أمر الله بأداء حقه في كتابه، و أوصى بذلك النبي ﷺ في سنته.</a:t>
            </a:r>
          </a:p>
          <a:p>
            <a:pPr algn="ctr">
              <a:lnSpc>
                <a:spcPct val="150000"/>
              </a:lnSpc>
            </a:pPr>
            <a:r>
              <a:rPr lang="ar-SA" sz="2800" b="1" dirty="0"/>
              <a:t>٢- وصى الله بالجار في قوله تعالى: {وَاعْبُدُوا اللهَ وَلا تُشْرِكُوا بِهِ شَيْئاً وَبِالْوالِدَيْنِ إِحْساناً وَبِذِي الْقُرْبى وَالْيَتامى وَالْمَساكِينِ وَالْجارِ ذِي الْقُرْبى وَالْجارِ الْجُنُبِ }.</a:t>
            </a:r>
          </a:p>
          <a:p>
            <a:pPr algn="ctr">
              <a:lnSpc>
                <a:spcPct val="150000"/>
              </a:lnSpc>
            </a:pPr>
            <a:r>
              <a:rPr lang="ar-SA" sz="2800" b="1" dirty="0"/>
              <a:t>٣- نفي كمال الإيمان عمن لا يأمن جاره شره حيث أقسم النبي ﷺ على ذلك.</a:t>
            </a:r>
          </a:p>
          <a:p>
            <a:pPr algn="ctr">
              <a:lnSpc>
                <a:spcPct val="150000"/>
              </a:lnSpc>
            </a:pPr>
            <a:r>
              <a:rPr lang="ar-SA" sz="2800" b="1" dirty="0"/>
              <a:t>٤- التأكيد على حق الجار لتكرار الحلف على نفي الإيمان عمن لا يؤمن شره، ويشمل ذلك الجار المسلم وغير المسلم.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A2BDA61-BAC1-4B29-9D1D-D87E5B7A0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887" y="-2667001"/>
            <a:ext cx="6857998" cy="12192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718458" y="1754672"/>
            <a:ext cx="1077685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٥- من حقوق الجار التي أمر الإسلام بها: الهدية، ............................................، 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٦- من صور أذية الجار المحرمة: كشف حرمة بيته بالنظر، .........................................، 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.......................................،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  <a:solidFill>
            <a:srgbClr val="FFDB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945E51-9323-4ECD-8B1B-A1C56FB9ABAB}"/>
              </a:ext>
            </a:extLst>
          </p:cNvPr>
          <p:cNvSpPr txBox="1"/>
          <p:nvPr/>
        </p:nvSpPr>
        <p:spPr>
          <a:xfrm>
            <a:off x="2717073" y="1734255"/>
            <a:ext cx="2899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الزيارة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8C0748-8B82-4102-B2AB-205EA42B5413}"/>
              </a:ext>
            </a:extLst>
          </p:cNvPr>
          <p:cNvSpPr txBox="1"/>
          <p:nvPr/>
        </p:nvSpPr>
        <p:spPr>
          <a:xfrm>
            <a:off x="8334101" y="2319030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الكلمة الطيبة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BDAF96-7A4E-4B59-BEE7-18F5B3D174EB}"/>
              </a:ext>
            </a:extLst>
          </p:cNvPr>
          <p:cNvSpPr txBox="1"/>
          <p:nvPr/>
        </p:nvSpPr>
        <p:spPr>
          <a:xfrm>
            <a:off x="8137016" y="3699916"/>
            <a:ext cx="320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وضع القمامة أمام بيته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D85F3D5-D16E-44F0-B354-5451767C719C}"/>
              </a:ext>
            </a:extLst>
          </p:cNvPr>
          <p:cNvSpPr txBox="1"/>
          <p:nvPr/>
        </p:nvSpPr>
        <p:spPr>
          <a:xfrm>
            <a:off x="8076698" y="4366089"/>
            <a:ext cx="331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رمي الحجارة على بابه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8A2BDD-D7A2-4863-A320-6FF9D35D822C}"/>
              </a:ext>
            </a:extLst>
          </p:cNvPr>
          <p:cNvSpPr txBox="1"/>
          <p:nvPr/>
        </p:nvSpPr>
        <p:spPr>
          <a:xfrm>
            <a:off x="8886596" y="5080802"/>
            <a:ext cx="250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إتلاف سيارته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8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44C07F-BB6C-4CB4-A679-2DE714F29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8" cy="12192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0" y="3526971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1104953" y="1488758"/>
            <a:ext cx="1637731" cy="1700616"/>
          </a:xfrm>
          <a:prstGeom prst="cloudCallout">
            <a:avLst/>
          </a:prstGeom>
          <a:solidFill>
            <a:srgbClr val="FFB93B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097608" y="1673350"/>
            <a:ext cx="7460779" cy="1853621"/>
          </a:xfrm>
          <a:prstGeom prst="round2DiagRect">
            <a:avLst/>
          </a:prstGeom>
          <a:solidFill>
            <a:srgbClr val="FFDB9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كان أبو هريرة (رضي الله عنه)من أكثر الصحابة رواية للحديث، ما سبب اتصافه بذلك؟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449474" y="3964282"/>
            <a:ext cx="8757049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كان أبا هريرة (رضي الله عنه) جريئاً على أن يسأل رسول الله ﷺ لأنه يحب العلم و كان أكثر الصحابة حديثاً و قد روى(5374) حديثاً فكان حافظاً للأمة.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0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FAAF3C8-ED7D-44E1-B3C0-CA5AA1174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8" cy="121920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32" y="1258636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259" y="1043150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4859384" y="1578727"/>
            <a:ext cx="6296296" cy="3594164"/>
          </a:xfrm>
          <a:prstGeom prst="roundRect">
            <a:avLst/>
          </a:prstGeom>
          <a:solidFill>
            <a:srgbClr val="FFDB9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أتبادل الزيارة والتواصل مع جيراني.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أكرم جاري و أحسن إليه.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أبتعد عن أذية الجيران.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1183</Words>
  <Application>Microsoft Office PowerPoint</Application>
  <PresentationFormat>شاشة عريضة</PresentationFormat>
  <Paragraphs>125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Brush Script MT</vt:lpstr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HP</cp:lastModifiedBy>
  <cp:revision>217</cp:revision>
  <dcterms:created xsi:type="dcterms:W3CDTF">2019-10-26T22:01:45Z</dcterms:created>
  <dcterms:modified xsi:type="dcterms:W3CDTF">2021-01-24T16:26:25Z</dcterms:modified>
</cp:coreProperties>
</file>