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Lst>
  <p:sldIdLst>
    <p:sldId id="357" r:id="rId4"/>
    <p:sldId id="358" r:id="rId5"/>
    <p:sldId id="429" r:id="rId6"/>
    <p:sldId id="419" r:id="rId7"/>
    <p:sldId id="262" r:id="rId8"/>
    <p:sldId id="430" r:id="rId9"/>
    <p:sldId id="428" r:id="rId10"/>
    <p:sldId id="407" r:id="rId11"/>
    <p:sldId id="408" r:id="rId12"/>
    <p:sldId id="281" r:id="rId13"/>
    <p:sldId id="274" r:id="rId14"/>
    <p:sldId id="411" r:id="rId15"/>
    <p:sldId id="412" r:id="rId16"/>
    <p:sldId id="420" r:id="rId17"/>
    <p:sldId id="405" r:id="rId18"/>
    <p:sldId id="421" r:id="rId19"/>
    <p:sldId id="270" r:id="rId20"/>
    <p:sldId id="422" r:id="rId21"/>
    <p:sldId id="423" r:id="rId22"/>
    <p:sldId id="414" r:id="rId23"/>
    <p:sldId id="424" r:id="rId24"/>
    <p:sldId id="431" r:id="rId25"/>
    <p:sldId id="415" r:id="rId26"/>
    <p:sldId id="425" r:id="rId27"/>
    <p:sldId id="426" r:id="rId28"/>
    <p:sldId id="427" r:id="rId29"/>
    <p:sldId id="416" r:id="rId30"/>
    <p:sldId id="417" r:id="rId31"/>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15:clr>
            <a:srgbClr val="A4A3A4"/>
          </p15:clr>
        </p15:guide>
        <p15:guide id="2" pos="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00" autoAdjust="0"/>
    <p:restoredTop sz="94660"/>
  </p:normalViewPr>
  <p:slideViewPr>
    <p:cSldViewPr>
      <p:cViewPr varScale="1">
        <p:scale>
          <a:sx n="66" d="100"/>
          <a:sy n="66" d="100"/>
        </p:scale>
        <p:origin x="528" y="72"/>
      </p:cViewPr>
      <p:guideLst>
        <p:guide orient="horz"/>
        <p:guide pos="2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2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2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2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2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2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2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3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3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3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3041CB14-DF12-4B00-B9FE-FEE6CCEC23C0}"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24F01593-4609-42AA-9C3B-53C205A9023C}" type="slidenum">
              <a:rPr lang="ar-EG"/>
              <a:pPr>
                <a:defRPr/>
              </a:pPr>
              <a:t>‹#›</a:t>
            </a:fld>
            <a:endParaRPr lang="ar-E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1" name="3.wav"/>
          </p:stSnd>
        </p:sndAc>
      </p:transition>
    </mc:Choice>
    <mc:Fallback xmlns="">
      <p:transition spd="slow">
        <p:fade/>
        <p:sndAc>
          <p:stSnd>
            <p:snd r:embed="rId3" name="3.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E92D9824-414A-4574-A881-E24B625AB41B}"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822195B4-5481-413D-815E-798BD246A7D9}" type="slidenum">
              <a:rPr lang="ar-EG"/>
              <a:pPr>
                <a:defRPr/>
              </a:pPr>
              <a:t>‹#›</a:t>
            </a:fld>
            <a:endParaRPr lang="ar-E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1" name="3.wav"/>
          </p:stSnd>
        </p:sndAc>
      </p:transition>
    </mc:Choice>
    <mc:Fallback xmlns="">
      <p:transition spd="slow">
        <p:fade/>
        <p:sndAc>
          <p:stSnd>
            <p:snd r:embed="rId3" name="3.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E6EF468B-717B-4F72-A146-A1D66A607A60}"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B52D33A1-0386-4F53-8F13-EEAF673CD67B}" type="slidenum">
              <a:rPr lang="ar-EG"/>
              <a:pPr>
                <a:defRPr/>
              </a:pPr>
              <a:t>‹#›</a:t>
            </a:fld>
            <a:endParaRPr lang="ar-E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1" name="3.wav"/>
          </p:stSnd>
        </p:sndAc>
      </p:transition>
    </mc:Choice>
    <mc:Fallback xmlns="">
      <p:transition spd="slow">
        <p:fade/>
        <p:sndAc>
          <p:stSnd>
            <p:snd r:embed="rId3" name="3.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89D9E866-26AC-4F12-BF03-2E70F34D075A}"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E506A466-CA4A-422D-A76F-3317761EBE3C}" type="slidenum">
              <a:rPr lang="ar-EG"/>
              <a:pPr>
                <a:defRPr/>
              </a:pPr>
              <a:t>‹#›</a:t>
            </a:fld>
            <a:endParaRPr lang="ar-EG"/>
          </a:p>
        </p:txBody>
      </p:sp>
    </p:spTree>
    <p:extLst>
      <p:ext uri="{BB962C8B-B14F-4D97-AF65-F5344CB8AC3E}">
        <p14:creationId xmlns:p14="http://schemas.microsoft.com/office/powerpoint/2010/main" val="740163589"/>
      </p:ext>
    </p:extLst>
  </p:cSld>
  <p:clrMapOvr>
    <a:masterClrMapping/>
  </p:clrMapOvr>
  <p:transition spd="slow">
    <p:wheel spokes="1"/>
    <p:sndAc>
      <p:stSnd>
        <p:snd r:embed="rId1" name="voltage.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FAE94843-CC8A-41C8-A3DD-10FFC7127990}"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9CDCE5D-AA2A-4489-9DAD-F26A8D266C94}" type="slidenum">
              <a:rPr lang="ar-EG"/>
              <a:pPr>
                <a:defRPr/>
              </a:pPr>
              <a:t>‹#›</a:t>
            </a:fld>
            <a:endParaRPr lang="ar-EG"/>
          </a:p>
        </p:txBody>
      </p:sp>
    </p:spTree>
    <p:extLst>
      <p:ext uri="{BB962C8B-B14F-4D97-AF65-F5344CB8AC3E}">
        <p14:creationId xmlns:p14="http://schemas.microsoft.com/office/powerpoint/2010/main" val="1928592993"/>
      </p:ext>
    </p:extLst>
  </p:cSld>
  <p:clrMapOvr>
    <a:masterClrMapping/>
  </p:clrMapOvr>
  <p:transition spd="slow">
    <p:wheel spokes="1"/>
    <p:sndAc>
      <p:stSnd>
        <p:snd r:embed="rId1" name="voltage.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r">
              <a:defRPr sz="3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BF9F9C2-5A16-41F2-A023-744AB1A1A4B5}"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4B7D736-4D60-400D-BCA5-B11C56250DD7}" type="slidenum">
              <a:rPr lang="ar-EG"/>
              <a:pPr>
                <a:defRPr/>
              </a:pPr>
              <a:t>‹#›</a:t>
            </a:fld>
            <a:endParaRPr lang="ar-EG"/>
          </a:p>
        </p:txBody>
      </p:sp>
    </p:spTree>
    <p:extLst>
      <p:ext uri="{BB962C8B-B14F-4D97-AF65-F5344CB8AC3E}">
        <p14:creationId xmlns:p14="http://schemas.microsoft.com/office/powerpoint/2010/main" val="1926929609"/>
      </p:ext>
    </p:extLst>
  </p:cSld>
  <p:clrMapOvr>
    <a:masterClrMapping/>
  </p:clrMapOvr>
  <p:transition spd="slow">
    <p:wheel spokes="1"/>
    <p:sndAc>
      <p:stSnd>
        <p:snd r:embed="rId1" name="voltage.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3"/>
          <p:cNvSpPr>
            <a:spLocks noGrp="1"/>
          </p:cNvSpPr>
          <p:nvPr>
            <p:ph type="dt" sz="half" idx="10"/>
          </p:nvPr>
        </p:nvSpPr>
        <p:spPr/>
        <p:txBody>
          <a:bodyPr/>
          <a:lstStyle>
            <a:lvl1pPr>
              <a:defRPr/>
            </a:lvl1pPr>
          </a:lstStyle>
          <a:p>
            <a:pPr>
              <a:defRPr/>
            </a:pPr>
            <a:fld id="{CA0FEA80-E917-4C1F-995C-695159E9B649}" type="datetimeFigureOut">
              <a:rPr lang="ar-EG"/>
              <a:pPr>
                <a:defRPr/>
              </a:pPr>
              <a:t>20/04/1442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FFFDB7EE-C0F4-468A-98D7-060766B1F1E2}" type="slidenum">
              <a:rPr lang="ar-EG"/>
              <a:pPr>
                <a:defRPr/>
              </a:pPr>
              <a:t>‹#›</a:t>
            </a:fld>
            <a:endParaRPr lang="ar-EG"/>
          </a:p>
        </p:txBody>
      </p:sp>
    </p:spTree>
    <p:extLst>
      <p:ext uri="{BB962C8B-B14F-4D97-AF65-F5344CB8AC3E}">
        <p14:creationId xmlns:p14="http://schemas.microsoft.com/office/powerpoint/2010/main" val="2671343627"/>
      </p:ext>
    </p:extLst>
  </p:cSld>
  <p:clrMapOvr>
    <a:masterClrMapping/>
  </p:clrMapOvr>
  <p:transition spd="slow">
    <p:wheel spokes="1"/>
    <p:sndAc>
      <p:stSnd>
        <p:snd r:embed="rId1" name="voltage.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3"/>
          <p:cNvSpPr>
            <a:spLocks noGrp="1"/>
          </p:cNvSpPr>
          <p:nvPr>
            <p:ph type="dt" sz="half" idx="10"/>
          </p:nvPr>
        </p:nvSpPr>
        <p:spPr/>
        <p:txBody>
          <a:bodyPr/>
          <a:lstStyle>
            <a:lvl1pPr>
              <a:defRPr/>
            </a:lvl1pPr>
          </a:lstStyle>
          <a:p>
            <a:pPr>
              <a:defRPr/>
            </a:pPr>
            <a:fld id="{CC6D275A-1676-4D50-B540-A945DE79C0F5}" type="datetimeFigureOut">
              <a:rPr lang="ar-EG"/>
              <a:pPr>
                <a:defRPr/>
              </a:pPr>
              <a:t>20/04/1442</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00450566-74FB-42B6-8003-8333CF028ECD}" type="slidenum">
              <a:rPr lang="ar-EG"/>
              <a:pPr>
                <a:defRPr/>
              </a:pPr>
              <a:t>‹#›</a:t>
            </a:fld>
            <a:endParaRPr lang="ar-EG"/>
          </a:p>
        </p:txBody>
      </p:sp>
    </p:spTree>
    <p:extLst>
      <p:ext uri="{BB962C8B-B14F-4D97-AF65-F5344CB8AC3E}">
        <p14:creationId xmlns:p14="http://schemas.microsoft.com/office/powerpoint/2010/main" val="2132108536"/>
      </p:ext>
    </p:extLst>
  </p:cSld>
  <p:clrMapOvr>
    <a:masterClrMapping/>
  </p:clrMapOvr>
  <p:transition spd="slow">
    <p:wheel spokes="1"/>
    <p:sndAc>
      <p:stSnd>
        <p:snd r:embed="rId1" name="voltage.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5B381074-DF8F-4E5F-8341-32EC60DB3194}" type="datetimeFigureOut">
              <a:rPr lang="ar-EG"/>
              <a:pPr>
                <a:defRPr/>
              </a:pPr>
              <a:t>20/04/1442</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32E8FE28-7C45-4C47-9F76-72AE885492D2}" type="slidenum">
              <a:rPr lang="ar-EG"/>
              <a:pPr>
                <a:defRPr/>
              </a:pPr>
              <a:t>‹#›</a:t>
            </a:fld>
            <a:endParaRPr lang="ar-EG"/>
          </a:p>
        </p:txBody>
      </p:sp>
    </p:spTree>
    <p:extLst>
      <p:ext uri="{BB962C8B-B14F-4D97-AF65-F5344CB8AC3E}">
        <p14:creationId xmlns:p14="http://schemas.microsoft.com/office/powerpoint/2010/main" val="2912362317"/>
      </p:ext>
    </p:extLst>
  </p:cSld>
  <p:clrMapOvr>
    <a:masterClrMapping/>
  </p:clrMapOvr>
  <p:transition spd="slow">
    <p:wheel spokes="1"/>
    <p:sndAc>
      <p:stSnd>
        <p:snd r:embed="rId1" name="voltage.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8B9D4A-65BC-4661-BF1D-09AD1A703850}" type="datetimeFigureOut">
              <a:rPr lang="ar-EG"/>
              <a:pPr>
                <a:defRPr/>
              </a:pPr>
              <a:t>20/04/1442</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5E154638-0E38-4250-BBC9-DFAEA7335279}" type="slidenum">
              <a:rPr lang="ar-EG"/>
              <a:pPr>
                <a:defRPr/>
              </a:pPr>
              <a:t>‹#›</a:t>
            </a:fld>
            <a:endParaRPr lang="ar-EG"/>
          </a:p>
        </p:txBody>
      </p:sp>
    </p:spTree>
    <p:extLst>
      <p:ext uri="{BB962C8B-B14F-4D97-AF65-F5344CB8AC3E}">
        <p14:creationId xmlns:p14="http://schemas.microsoft.com/office/powerpoint/2010/main" val="3365448986"/>
      </p:ext>
    </p:extLst>
  </p:cSld>
  <p:clrMapOvr>
    <a:masterClrMapping/>
  </p:clrMapOvr>
  <p:transition spd="slow">
    <p:wheel spokes="1"/>
    <p:sndAc>
      <p:stSnd>
        <p:snd r:embed="rId1" name="voltage.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r">
              <a:defRPr sz="1500" b="1"/>
            </a:lvl1pPr>
          </a:lstStyle>
          <a:p>
            <a:r>
              <a:rPr lang="en-US"/>
              <a:t>Click to edit Master title style</a:t>
            </a:r>
            <a:endParaRPr lang="ar-EG"/>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4A13251-B426-48F4-B234-3BDABCF21395}" type="datetimeFigureOut">
              <a:rPr lang="ar-EG"/>
              <a:pPr>
                <a:defRPr/>
              </a:pPr>
              <a:t>20/04/1442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9B8CCDF1-E01B-45BD-B992-15BC9B3C850B}" type="slidenum">
              <a:rPr lang="ar-EG"/>
              <a:pPr>
                <a:defRPr/>
              </a:pPr>
              <a:t>‹#›</a:t>
            </a:fld>
            <a:endParaRPr lang="ar-EG"/>
          </a:p>
        </p:txBody>
      </p:sp>
    </p:spTree>
    <p:extLst>
      <p:ext uri="{BB962C8B-B14F-4D97-AF65-F5344CB8AC3E}">
        <p14:creationId xmlns:p14="http://schemas.microsoft.com/office/powerpoint/2010/main" val="2500604387"/>
      </p:ext>
    </p:extLst>
  </p:cSld>
  <p:clrMapOvr>
    <a:masterClrMapping/>
  </p:clrMapOvr>
  <p:transition spd="slow">
    <p:wheel spokes="1"/>
    <p:sndAc>
      <p:stSnd>
        <p:snd r:embed="rId1" name="voltag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DC03E755-6433-48CF-8CC3-A2534330CB4E}"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47BBD6C7-C6E3-4B06-B535-3976AF02A61F}" type="slidenum">
              <a:rPr lang="ar-EG"/>
              <a:pPr>
                <a:defRPr/>
              </a:pPr>
              <a:t>‹#›</a:t>
            </a:fld>
            <a:endParaRPr lang="ar-E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1" name="3.wav"/>
          </p:stSnd>
        </p:sndAc>
      </p:transition>
    </mc:Choice>
    <mc:Fallback xmlns="">
      <p:transition spd="slow">
        <p:fade/>
        <p:sndAc>
          <p:stSnd>
            <p:snd r:embed="rId3" name="3.wav"/>
          </p:st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15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96068E0-E45E-4382-BCBE-96EFA00447B9}" type="datetimeFigureOut">
              <a:rPr lang="ar-EG"/>
              <a:pPr>
                <a:defRPr/>
              </a:pPr>
              <a:t>20/04/1442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4896C997-4E43-47C9-8F33-A5C4B962C136}" type="slidenum">
              <a:rPr lang="ar-EG"/>
              <a:pPr>
                <a:defRPr/>
              </a:pPr>
              <a:t>‹#›</a:t>
            </a:fld>
            <a:endParaRPr lang="ar-EG"/>
          </a:p>
        </p:txBody>
      </p:sp>
    </p:spTree>
    <p:extLst>
      <p:ext uri="{BB962C8B-B14F-4D97-AF65-F5344CB8AC3E}">
        <p14:creationId xmlns:p14="http://schemas.microsoft.com/office/powerpoint/2010/main" val="2363891747"/>
      </p:ext>
    </p:extLst>
  </p:cSld>
  <p:clrMapOvr>
    <a:masterClrMapping/>
  </p:clrMapOvr>
  <p:transition spd="slow">
    <p:wheel spokes="1"/>
    <p:sndAc>
      <p:stSnd>
        <p:snd r:embed="rId1" name="voltage.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9CAD4B94-5DEC-479B-AAF0-7AE6210095BA}"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604B6587-C184-4A8E-B602-A333206C7DC3}" type="slidenum">
              <a:rPr lang="ar-EG"/>
              <a:pPr>
                <a:defRPr/>
              </a:pPr>
              <a:t>‹#›</a:t>
            </a:fld>
            <a:endParaRPr lang="ar-EG"/>
          </a:p>
        </p:txBody>
      </p:sp>
    </p:spTree>
    <p:extLst>
      <p:ext uri="{BB962C8B-B14F-4D97-AF65-F5344CB8AC3E}">
        <p14:creationId xmlns:p14="http://schemas.microsoft.com/office/powerpoint/2010/main" val="3162804318"/>
      </p:ext>
    </p:extLst>
  </p:cSld>
  <p:clrMapOvr>
    <a:masterClrMapping/>
  </p:clrMapOvr>
  <p:transition spd="slow">
    <p:wheel spokes="1"/>
    <p:sndAc>
      <p:stSnd>
        <p:snd r:embed="rId1" name="voltage.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8215007A-3AC3-4950-B46D-F981AE3395B0}"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99431CAA-73A9-4AB9-856D-EC673F166E2B}" type="slidenum">
              <a:rPr lang="ar-EG"/>
              <a:pPr>
                <a:defRPr/>
              </a:pPr>
              <a:t>‹#›</a:t>
            </a:fld>
            <a:endParaRPr lang="ar-EG"/>
          </a:p>
        </p:txBody>
      </p:sp>
    </p:spTree>
    <p:extLst>
      <p:ext uri="{BB962C8B-B14F-4D97-AF65-F5344CB8AC3E}">
        <p14:creationId xmlns:p14="http://schemas.microsoft.com/office/powerpoint/2010/main" val="2952252660"/>
      </p:ext>
    </p:extLst>
  </p:cSld>
  <p:clrMapOvr>
    <a:masterClrMapping/>
  </p:clrMapOvr>
  <p:transition spd="slow">
    <p:wheel spokes="1"/>
    <p:sndAc>
      <p:stSnd>
        <p:snd r:embed="rId1" name="voltage.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CADD6BC5-55BB-48D0-A756-A66E35CA36C0}"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1E723C6C-A51E-4AE1-B03F-239BEBB5180C}" type="slidenum">
              <a:rPr lang="ar-EG"/>
              <a:pPr>
                <a:defRPr/>
              </a:pPr>
              <a:t>‹#›</a:t>
            </a:fld>
            <a:endParaRPr lang="ar-EG"/>
          </a:p>
        </p:txBody>
      </p:sp>
    </p:spTree>
    <p:extLst>
      <p:ext uri="{BB962C8B-B14F-4D97-AF65-F5344CB8AC3E}">
        <p14:creationId xmlns:p14="http://schemas.microsoft.com/office/powerpoint/2010/main" val="1285311368"/>
      </p:ext>
    </p:extLst>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7A6180D6-A286-40A6-84EE-0315A218E69B}"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D0372C9A-8ACF-4827-9076-A85DFD2D0E31}" type="slidenum">
              <a:rPr lang="ar-EG"/>
              <a:pPr>
                <a:defRPr/>
              </a:pPr>
              <a:t>‹#›</a:t>
            </a:fld>
            <a:endParaRPr lang="ar-EG"/>
          </a:p>
        </p:txBody>
      </p:sp>
    </p:spTree>
    <p:extLst>
      <p:ext uri="{BB962C8B-B14F-4D97-AF65-F5344CB8AC3E}">
        <p14:creationId xmlns:p14="http://schemas.microsoft.com/office/powerpoint/2010/main" val="2411953520"/>
      </p:ext>
    </p:extLst>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r">
              <a:defRPr sz="3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03EC02C-C5C1-4E01-B89B-8DBB9F542B54}"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DC42287-FF08-48DD-B601-0FA83C34F179}" type="slidenum">
              <a:rPr lang="ar-EG"/>
              <a:pPr>
                <a:defRPr/>
              </a:pPr>
              <a:t>‹#›</a:t>
            </a:fld>
            <a:endParaRPr lang="ar-EG"/>
          </a:p>
        </p:txBody>
      </p:sp>
    </p:spTree>
    <p:extLst>
      <p:ext uri="{BB962C8B-B14F-4D97-AF65-F5344CB8AC3E}">
        <p14:creationId xmlns:p14="http://schemas.microsoft.com/office/powerpoint/2010/main" val="2228378413"/>
      </p:ext>
    </p:extLst>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3"/>
          <p:cNvSpPr>
            <a:spLocks noGrp="1"/>
          </p:cNvSpPr>
          <p:nvPr>
            <p:ph type="dt" sz="half" idx="10"/>
          </p:nvPr>
        </p:nvSpPr>
        <p:spPr/>
        <p:txBody>
          <a:bodyPr/>
          <a:lstStyle>
            <a:lvl1pPr>
              <a:defRPr/>
            </a:lvl1pPr>
          </a:lstStyle>
          <a:p>
            <a:pPr>
              <a:defRPr/>
            </a:pPr>
            <a:fld id="{41CDD299-3AB0-458D-A199-895EC9BC59C1}" type="datetimeFigureOut">
              <a:rPr lang="ar-EG"/>
              <a:pPr>
                <a:defRPr/>
              </a:pPr>
              <a:t>20/04/1442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BA7B5978-40C7-4D5C-BFBA-7F04E0E29000}" type="slidenum">
              <a:rPr lang="ar-EG"/>
              <a:pPr>
                <a:defRPr/>
              </a:pPr>
              <a:t>‹#›</a:t>
            </a:fld>
            <a:endParaRPr lang="ar-EG"/>
          </a:p>
        </p:txBody>
      </p:sp>
    </p:spTree>
    <p:extLst>
      <p:ext uri="{BB962C8B-B14F-4D97-AF65-F5344CB8AC3E}">
        <p14:creationId xmlns:p14="http://schemas.microsoft.com/office/powerpoint/2010/main" val="3498527045"/>
      </p:ext>
    </p:extLst>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3"/>
          <p:cNvSpPr>
            <a:spLocks noGrp="1"/>
          </p:cNvSpPr>
          <p:nvPr>
            <p:ph type="dt" sz="half" idx="10"/>
          </p:nvPr>
        </p:nvSpPr>
        <p:spPr/>
        <p:txBody>
          <a:bodyPr/>
          <a:lstStyle>
            <a:lvl1pPr>
              <a:defRPr/>
            </a:lvl1pPr>
          </a:lstStyle>
          <a:p>
            <a:pPr>
              <a:defRPr/>
            </a:pPr>
            <a:fld id="{6F893EF8-C1A4-4C33-85E5-5785263F7D30}" type="datetimeFigureOut">
              <a:rPr lang="ar-EG"/>
              <a:pPr>
                <a:defRPr/>
              </a:pPr>
              <a:t>20/04/1442</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DB57F7A9-62B1-4200-89D0-D7B3B2B64B48}" type="slidenum">
              <a:rPr lang="ar-EG"/>
              <a:pPr>
                <a:defRPr/>
              </a:pPr>
              <a:t>‹#›</a:t>
            </a:fld>
            <a:endParaRPr lang="ar-EG"/>
          </a:p>
        </p:txBody>
      </p:sp>
    </p:spTree>
    <p:extLst>
      <p:ext uri="{BB962C8B-B14F-4D97-AF65-F5344CB8AC3E}">
        <p14:creationId xmlns:p14="http://schemas.microsoft.com/office/powerpoint/2010/main" val="3565320099"/>
      </p:ext>
    </p:extLst>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DA2EFAAE-3218-462B-97AB-3469BC3B57DC}" type="datetimeFigureOut">
              <a:rPr lang="ar-EG"/>
              <a:pPr>
                <a:defRPr/>
              </a:pPr>
              <a:t>20/04/1442</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D4EED491-18A2-4270-93CA-828076B1722E}" type="slidenum">
              <a:rPr lang="ar-EG"/>
              <a:pPr>
                <a:defRPr/>
              </a:pPr>
              <a:t>‹#›</a:t>
            </a:fld>
            <a:endParaRPr lang="ar-EG"/>
          </a:p>
        </p:txBody>
      </p:sp>
    </p:spTree>
    <p:extLst>
      <p:ext uri="{BB962C8B-B14F-4D97-AF65-F5344CB8AC3E}">
        <p14:creationId xmlns:p14="http://schemas.microsoft.com/office/powerpoint/2010/main" val="2499272561"/>
      </p:ext>
    </p:extLst>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DCC271-6707-484A-AE16-3420861987AE}" type="datetimeFigureOut">
              <a:rPr lang="ar-EG"/>
              <a:pPr>
                <a:defRPr/>
              </a:pPr>
              <a:t>20/04/1442</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E23F79DE-7B2B-45A5-AF33-99CD10244447}" type="slidenum">
              <a:rPr lang="ar-EG"/>
              <a:pPr>
                <a:defRPr/>
              </a:pPr>
              <a:t>‹#›</a:t>
            </a:fld>
            <a:endParaRPr lang="ar-EG"/>
          </a:p>
        </p:txBody>
      </p:sp>
    </p:spTree>
    <p:extLst>
      <p:ext uri="{BB962C8B-B14F-4D97-AF65-F5344CB8AC3E}">
        <p14:creationId xmlns:p14="http://schemas.microsoft.com/office/powerpoint/2010/main" val="3800624466"/>
      </p:ext>
    </p:extLst>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E404884-2C1F-4732-AC89-3CC8583F1662}"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590BBE55-EA70-425C-93F2-9BA41E31482D}" type="slidenum">
              <a:rPr lang="ar-EG"/>
              <a:pPr>
                <a:defRPr/>
              </a:pPr>
              <a:t>‹#›</a:t>
            </a:fld>
            <a:endParaRPr lang="ar-E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1" name="3.wav"/>
          </p:stSnd>
        </p:sndAc>
      </p:transition>
    </mc:Choice>
    <mc:Fallback xmlns="">
      <p:transition spd="slow">
        <p:fade/>
        <p:sndAc>
          <p:stSnd>
            <p:snd r:embed="rId3" name="3.wav"/>
          </p:stSnd>
        </p:sndAc>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r">
              <a:defRPr sz="1500" b="1"/>
            </a:lvl1pPr>
          </a:lstStyle>
          <a:p>
            <a:r>
              <a:rPr lang="en-US"/>
              <a:t>Click to edit Master title style</a:t>
            </a:r>
            <a:endParaRPr lang="ar-EG"/>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B245A8-A912-4A68-9FA4-C9C28E7B2311}" type="datetimeFigureOut">
              <a:rPr lang="ar-EG"/>
              <a:pPr>
                <a:defRPr/>
              </a:pPr>
              <a:t>20/04/1442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D69D25F1-8A44-4320-8E5F-866E127CAF11}" type="slidenum">
              <a:rPr lang="ar-EG"/>
              <a:pPr>
                <a:defRPr/>
              </a:pPr>
              <a:t>‹#›</a:t>
            </a:fld>
            <a:endParaRPr lang="ar-EG"/>
          </a:p>
        </p:txBody>
      </p:sp>
    </p:spTree>
    <p:extLst>
      <p:ext uri="{BB962C8B-B14F-4D97-AF65-F5344CB8AC3E}">
        <p14:creationId xmlns:p14="http://schemas.microsoft.com/office/powerpoint/2010/main" val="3152530401"/>
      </p:ext>
    </p:extLst>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15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BB8C02-255F-4D7C-A257-003E0B916A8F}" type="datetimeFigureOut">
              <a:rPr lang="ar-EG"/>
              <a:pPr>
                <a:defRPr/>
              </a:pPr>
              <a:t>20/04/1442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5132A2DF-4250-414F-B21D-8EF23C47E60F}" type="slidenum">
              <a:rPr lang="ar-EG"/>
              <a:pPr>
                <a:defRPr/>
              </a:pPr>
              <a:t>‹#›</a:t>
            </a:fld>
            <a:endParaRPr lang="ar-EG"/>
          </a:p>
        </p:txBody>
      </p:sp>
    </p:spTree>
    <p:extLst>
      <p:ext uri="{BB962C8B-B14F-4D97-AF65-F5344CB8AC3E}">
        <p14:creationId xmlns:p14="http://schemas.microsoft.com/office/powerpoint/2010/main" val="2916063128"/>
      </p:ext>
    </p:extLst>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ACE4290F-7F49-48CC-A81D-E6B7922B8F28}"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DFDD064-8881-4BFD-A912-CD284F603AD0}" type="slidenum">
              <a:rPr lang="ar-EG"/>
              <a:pPr>
                <a:defRPr/>
              </a:pPr>
              <a:t>‹#›</a:t>
            </a:fld>
            <a:endParaRPr lang="ar-EG"/>
          </a:p>
        </p:txBody>
      </p:sp>
    </p:spTree>
    <p:extLst>
      <p:ext uri="{BB962C8B-B14F-4D97-AF65-F5344CB8AC3E}">
        <p14:creationId xmlns:p14="http://schemas.microsoft.com/office/powerpoint/2010/main" val="983839703"/>
      </p:ext>
    </p:extLst>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7C42F3B5-870E-4346-88BF-F89377E2988D}"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A6C5D038-41CA-4ABD-9BB5-AA6616566662}" type="slidenum">
              <a:rPr lang="ar-EG"/>
              <a:pPr>
                <a:defRPr/>
              </a:pPr>
              <a:t>‹#›</a:t>
            </a:fld>
            <a:endParaRPr lang="ar-EG"/>
          </a:p>
        </p:txBody>
      </p:sp>
    </p:spTree>
    <p:extLst>
      <p:ext uri="{BB962C8B-B14F-4D97-AF65-F5344CB8AC3E}">
        <p14:creationId xmlns:p14="http://schemas.microsoft.com/office/powerpoint/2010/main" val="2292735349"/>
      </p:ext>
    </p:extLst>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3"/>
          <p:cNvSpPr>
            <a:spLocks noGrp="1"/>
          </p:cNvSpPr>
          <p:nvPr>
            <p:ph type="dt" sz="half" idx="10"/>
          </p:nvPr>
        </p:nvSpPr>
        <p:spPr/>
        <p:txBody>
          <a:bodyPr/>
          <a:lstStyle>
            <a:lvl1pPr>
              <a:defRPr/>
            </a:lvl1pPr>
          </a:lstStyle>
          <a:p>
            <a:pPr>
              <a:defRPr/>
            </a:pPr>
            <a:fld id="{1B6BF26D-4362-4313-9524-11A0C4429CDA}" type="datetimeFigureOut">
              <a:rPr lang="ar-EG"/>
              <a:pPr>
                <a:defRPr/>
              </a:pPr>
              <a:t>20/04/1442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227E20D6-25C7-440F-8D81-4AF522E71749}" type="slidenum">
              <a:rPr lang="ar-EG"/>
              <a:pPr>
                <a:defRPr/>
              </a:pPr>
              <a:t>‹#›</a:t>
            </a:fld>
            <a:endParaRPr lang="ar-E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1" name="3.wav"/>
          </p:stSnd>
        </p:sndAc>
      </p:transition>
    </mc:Choice>
    <mc:Fallback xmlns="">
      <p:transition spd="slow">
        <p:fade/>
        <p:sndAc>
          <p:stSnd>
            <p:snd r:embed="rId3" name="3.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3"/>
          <p:cNvSpPr>
            <a:spLocks noGrp="1"/>
          </p:cNvSpPr>
          <p:nvPr>
            <p:ph type="dt" sz="half" idx="10"/>
          </p:nvPr>
        </p:nvSpPr>
        <p:spPr/>
        <p:txBody>
          <a:bodyPr/>
          <a:lstStyle>
            <a:lvl1pPr>
              <a:defRPr/>
            </a:lvl1pPr>
          </a:lstStyle>
          <a:p>
            <a:pPr>
              <a:defRPr/>
            </a:pPr>
            <a:fld id="{847B04E4-4201-46FC-B076-F137E2725673}" type="datetimeFigureOut">
              <a:rPr lang="ar-EG"/>
              <a:pPr>
                <a:defRPr/>
              </a:pPr>
              <a:t>20/04/1442</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8272DE3D-A40A-47AB-A9C1-FDF059D00B8D}" type="slidenum">
              <a:rPr lang="ar-EG"/>
              <a:pPr>
                <a:defRPr/>
              </a:pPr>
              <a:t>‹#›</a:t>
            </a:fld>
            <a:endParaRPr lang="ar-E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1" name="3.wav"/>
          </p:stSnd>
        </p:sndAc>
      </p:transition>
    </mc:Choice>
    <mc:Fallback xmlns="">
      <p:transition spd="slow">
        <p:fade/>
        <p:sndAc>
          <p:stSnd>
            <p:snd r:embed="rId3" name="3.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DBE07C82-82C4-4D25-B540-D31CBDC0F5E3}" type="datetimeFigureOut">
              <a:rPr lang="ar-EG"/>
              <a:pPr>
                <a:defRPr/>
              </a:pPr>
              <a:t>20/04/1442</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DF5BDD24-15F9-48B5-8D02-1E72E62E1169}" type="slidenum">
              <a:rPr lang="ar-EG"/>
              <a:pPr>
                <a:defRPr/>
              </a:pPr>
              <a:t>‹#›</a:t>
            </a:fld>
            <a:endParaRPr lang="ar-E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1" name="3.wav"/>
          </p:stSnd>
        </p:sndAc>
      </p:transition>
    </mc:Choice>
    <mc:Fallback xmlns="">
      <p:transition spd="slow">
        <p:fade/>
        <p:sndAc>
          <p:stSnd>
            <p:snd r:embed="rId3" name="3.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A7B6AC-F6F7-4235-B0F0-F99DA8881F20}" type="datetimeFigureOut">
              <a:rPr lang="ar-EG"/>
              <a:pPr>
                <a:defRPr/>
              </a:pPr>
              <a:t>20/04/1442</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CB3094D1-749A-40A8-BA4E-DBA7E4BD19E6}" type="slidenum">
              <a:rPr lang="ar-EG"/>
              <a:pPr>
                <a:defRPr/>
              </a:pPr>
              <a:t>‹#›</a:t>
            </a:fld>
            <a:endParaRPr lang="ar-E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1" name="3.wav"/>
          </p:stSnd>
        </p:sndAc>
      </p:transition>
    </mc:Choice>
    <mc:Fallback xmlns="">
      <p:transition spd="slow">
        <p:fade/>
        <p:sndAc>
          <p:stSnd>
            <p:snd r:embed="rId3" name="3.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53014F4-E658-409B-9D7A-C7AB1E40DE46}" type="datetimeFigureOut">
              <a:rPr lang="ar-EG"/>
              <a:pPr>
                <a:defRPr/>
              </a:pPr>
              <a:t>20/04/1442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93744BC2-595E-4F55-95B8-E65E5DF3B8FF}" type="slidenum">
              <a:rPr lang="ar-EG"/>
              <a:pPr>
                <a:defRPr/>
              </a:pPr>
              <a:t>‹#›</a:t>
            </a:fld>
            <a:endParaRPr lang="ar-E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1" name="3.wav"/>
          </p:stSnd>
        </p:sndAc>
      </p:transition>
    </mc:Choice>
    <mc:Fallback xmlns="">
      <p:transition spd="slow">
        <p:fade/>
        <p:sndAc>
          <p:stSnd>
            <p:snd r:embed="rId3" name="3.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F933460-583E-403E-BE13-0DA861A12995}" type="datetimeFigureOut">
              <a:rPr lang="ar-EG"/>
              <a:pPr>
                <a:defRPr/>
              </a:pPr>
              <a:t>20/04/1442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CCB57204-2801-4B72-B594-7C23B3676003}" type="slidenum">
              <a:rPr lang="ar-EG"/>
              <a:pPr>
                <a:defRPr/>
              </a:pPr>
              <a:t>‹#›</a:t>
            </a:fld>
            <a:endParaRPr lang="ar-EG"/>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1" name="3.wav"/>
          </p:stSnd>
        </p:sndAc>
      </p:transition>
    </mc:Choice>
    <mc:Fallback xmlns="">
      <p:transition spd="slow">
        <p:fade/>
        <p:sndAc>
          <p:stSnd>
            <p:snd r:embed="rId3" name="3.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2.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audio" Target="../media/audio3.wav"/><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audio" Target="../media/audio3.wav"/><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8FED101-DB76-4676-BD59-91F31B642122}" type="datetimeFigureOut">
              <a:rPr lang="ar-EG"/>
              <a:pPr>
                <a:defRPr/>
              </a:pPr>
              <a:t>20/04/1442</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FEF526A-3BB0-4A75-B65C-BAE0E8ED30F3}" type="slidenum">
              <a:rPr lang="ar-EG"/>
              <a:pPr>
                <a:defRPr/>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13" name="3.wav"/>
          </p:stSnd>
        </p:sndAc>
      </p:transition>
    </mc:Choice>
    <mc:Fallback xmlns="">
      <p:transition spd="slow">
        <p:fade/>
        <p:sndAc>
          <p:stSnd>
            <p:snd r:embed="rId15" name="3.wav"/>
          </p:stSnd>
        </p:sndAc>
      </p:transition>
    </mc:Fallback>
  </mc:AlternateConten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56352"/>
            <a:ext cx="2133600" cy="365125"/>
          </a:xfrm>
          <a:prstGeom prst="rect">
            <a:avLst/>
          </a:prstGeom>
        </p:spPr>
        <p:txBody>
          <a:bodyPr vert="horz" lIns="91440" tIns="45720" rIns="91440" bIns="45720" rtlCol="1" anchor="ctr"/>
          <a:lstStyle>
            <a:lvl1pPr algn="r" fontAlgn="auto">
              <a:spcBef>
                <a:spcPts val="0"/>
              </a:spcBef>
              <a:spcAft>
                <a:spcPts val="0"/>
              </a:spcAft>
              <a:defRPr sz="900">
                <a:solidFill>
                  <a:schemeClr val="tx1">
                    <a:tint val="75000"/>
                  </a:schemeClr>
                </a:solidFill>
                <a:latin typeface="+mn-lt"/>
                <a:cs typeface="+mn-cs"/>
              </a:defRPr>
            </a:lvl1pPr>
          </a:lstStyle>
          <a:p>
            <a:pPr>
              <a:defRPr/>
            </a:pPr>
            <a:fld id="{1276D27B-B658-456C-BAF0-2AA9BE081498}" type="datetimeFigureOut">
              <a:rPr lang="ar-EG"/>
              <a:pPr>
                <a:defRPr/>
              </a:pPr>
              <a:t>20/04/1442</a:t>
            </a:fld>
            <a:endParaRPr lang="ar-EG"/>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1"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2"/>
            <a:ext cx="2133600" cy="365125"/>
          </a:xfrm>
          <a:prstGeom prst="rect">
            <a:avLst/>
          </a:prstGeom>
        </p:spPr>
        <p:txBody>
          <a:bodyPr vert="horz" lIns="91440" tIns="45720" rIns="91440" bIns="45720" rtlCol="1" anchor="ctr"/>
          <a:lstStyle>
            <a:lvl1pPr algn="l" fontAlgn="auto">
              <a:spcBef>
                <a:spcPts val="0"/>
              </a:spcBef>
              <a:spcAft>
                <a:spcPts val="0"/>
              </a:spcAft>
              <a:defRPr sz="900">
                <a:solidFill>
                  <a:schemeClr val="tx1">
                    <a:tint val="75000"/>
                  </a:schemeClr>
                </a:solidFill>
                <a:latin typeface="+mn-lt"/>
                <a:cs typeface="+mn-cs"/>
              </a:defRPr>
            </a:lvl1pPr>
          </a:lstStyle>
          <a:p>
            <a:pPr>
              <a:defRPr/>
            </a:pPr>
            <a:fld id="{1B7993F4-F4B4-4FC3-8BC7-375D702B72FD}" type="slidenum">
              <a:rPr lang="ar-EG"/>
              <a:pPr>
                <a:defRPr/>
              </a:pPr>
              <a:t>‹#›</a:t>
            </a:fld>
            <a:endParaRPr lang="ar-EG"/>
          </a:p>
        </p:txBody>
      </p:sp>
    </p:spTree>
    <p:extLst>
      <p:ext uri="{BB962C8B-B14F-4D97-AF65-F5344CB8AC3E}">
        <p14:creationId xmlns:p14="http://schemas.microsoft.com/office/powerpoint/2010/main" val="3310720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heel spokes="1"/>
    <p:sndAc>
      <p:stSnd>
        <p:snd r:embed="rId13" name="voltage.wav"/>
      </p:stSnd>
    </p:sndAc>
  </p:transition>
  <p:txStyles>
    <p:titleStyle>
      <a:lvl1pPr algn="ctr" rtl="1" eaLnBrk="0" fontAlgn="base" hangingPunct="0">
        <a:spcBef>
          <a:spcPct val="0"/>
        </a:spcBef>
        <a:spcAft>
          <a:spcPct val="0"/>
        </a:spcAft>
        <a:defRPr sz="3300" kern="1200">
          <a:solidFill>
            <a:schemeClr val="tx1"/>
          </a:solidFill>
          <a:latin typeface="+mj-lt"/>
          <a:ea typeface="+mj-ea"/>
          <a:cs typeface="+mj-cs"/>
        </a:defRPr>
      </a:lvl1pPr>
      <a:lvl2pPr algn="ctr" rtl="1" eaLnBrk="0" fontAlgn="base" hangingPunct="0">
        <a:spcBef>
          <a:spcPct val="0"/>
        </a:spcBef>
        <a:spcAft>
          <a:spcPct val="0"/>
        </a:spcAft>
        <a:defRPr sz="33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33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33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3300">
          <a:solidFill>
            <a:schemeClr val="tx1"/>
          </a:solidFill>
          <a:latin typeface="Calibri" pitchFamily="34" charset="0"/>
          <a:cs typeface="Times New Roman" pitchFamily="18" charset="0"/>
        </a:defRPr>
      </a:lvl5pPr>
      <a:lvl6pPr marL="342900" algn="ctr" rtl="1" fontAlgn="base">
        <a:spcBef>
          <a:spcPct val="0"/>
        </a:spcBef>
        <a:spcAft>
          <a:spcPct val="0"/>
        </a:spcAft>
        <a:defRPr sz="3300">
          <a:solidFill>
            <a:schemeClr val="tx1"/>
          </a:solidFill>
          <a:latin typeface="Calibri" pitchFamily="34" charset="0"/>
          <a:cs typeface="Times New Roman" pitchFamily="18" charset="0"/>
        </a:defRPr>
      </a:lvl6pPr>
      <a:lvl7pPr marL="685800" algn="ctr" rtl="1" fontAlgn="base">
        <a:spcBef>
          <a:spcPct val="0"/>
        </a:spcBef>
        <a:spcAft>
          <a:spcPct val="0"/>
        </a:spcAft>
        <a:defRPr sz="3300">
          <a:solidFill>
            <a:schemeClr val="tx1"/>
          </a:solidFill>
          <a:latin typeface="Calibri" pitchFamily="34" charset="0"/>
          <a:cs typeface="Times New Roman" pitchFamily="18" charset="0"/>
        </a:defRPr>
      </a:lvl7pPr>
      <a:lvl8pPr marL="1028700" algn="ctr" rtl="1" fontAlgn="base">
        <a:spcBef>
          <a:spcPct val="0"/>
        </a:spcBef>
        <a:spcAft>
          <a:spcPct val="0"/>
        </a:spcAft>
        <a:defRPr sz="3300">
          <a:solidFill>
            <a:schemeClr val="tx1"/>
          </a:solidFill>
          <a:latin typeface="Calibri" pitchFamily="34" charset="0"/>
          <a:cs typeface="Times New Roman" pitchFamily="18" charset="0"/>
        </a:defRPr>
      </a:lvl8pPr>
      <a:lvl9pPr marL="1371600" algn="ctr" rtl="1" fontAlgn="base">
        <a:spcBef>
          <a:spcPct val="0"/>
        </a:spcBef>
        <a:spcAft>
          <a:spcPct val="0"/>
        </a:spcAft>
        <a:defRPr sz="3300">
          <a:solidFill>
            <a:schemeClr val="tx1"/>
          </a:solidFill>
          <a:latin typeface="Calibri" pitchFamily="34" charset="0"/>
          <a:cs typeface="Times New Roman" pitchFamily="18" charset="0"/>
        </a:defRPr>
      </a:lvl9pPr>
    </p:titleStyle>
    <p:bodyStyle>
      <a:lvl1pPr marL="257175" indent="-257175"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r" rtl="1"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r" rtl="1"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r" rtl="1"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r" rtl="1"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ar-EG"/>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56352"/>
            <a:ext cx="2133600" cy="365125"/>
          </a:xfrm>
          <a:prstGeom prst="rect">
            <a:avLst/>
          </a:prstGeom>
        </p:spPr>
        <p:txBody>
          <a:bodyPr vert="horz" lIns="91440" tIns="45720" rIns="91440" bIns="45720" rtlCol="1" anchor="ctr"/>
          <a:lstStyle>
            <a:lvl1pPr algn="r" fontAlgn="auto">
              <a:spcBef>
                <a:spcPts val="0"/>
              </a:spcBef>
              <a:spcAft>
                <a:spcPts val="0"/>
              </a:spcAft>
              <a:defRPr sz="900">
                <a:solidFill>
                  <a:schemeClr val="tx1">
                    <a:tint val="75000"/>
                  </a:schemeClr>
                </a:solidFill>
                <a:latin typeface="+mn-lt"/>
                <a:cs typeface="+mn-cs"/>
              </a:defRPr>
            </a:lvl1pPr>
          </a:lstStyle>
          <a:p>
            <a:pPr>
              <a:defRPr/>
            </a:pPr>
            <a:fld id="{5041351C-385F-47C2-A6C9-AF71C21FB901}" type="datetimeFigureOut">
              <a:rPr lang="ar-EG"/>
              <a:pPr>
                <a:defRPr/>
              </a:pPr>
              <a:t>20/04/1442</a:t>
            </a:fld>
            <a:endParaRPr lang="ar-EG"/>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1"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2"/>
            <a:ext cx="2133600" cy="365125"/>
          </a:xfrm>
          <a:prstGeom prst="rect">
            <a:avLst/>
          </a:prstGeom>
        </p:spPr>
        <p:txBody>
          <a:bodyPr vert="horz" lIns="91440" tIns="45720" rIns="91440" bIns="45720" rtlCol="1" anchor="ctr"/>
          <a:lstStyle>
            <a:lvl1pPr algn="l" fontAlgn="auto">
              <a:spcBef>
                <a:spcPts val="0"/>
              </a:spcBef>
              <a:spcAft>
                <a:spcPts val="0"/>
              </a:spcAft>
              <a:defRPr sz="900">
                <a:solidFill>
                  <a:schemeClr val="tx1">
                    <a:tint val="75000"/>
                  </a:schemeClr>
                </a:solidFill>
                <a:latin typeface="+mn-lt"/>
                <a:cs typeface="+mn-cs"/>
              </a:defRPr>
            </a:lvl1pPr>
          </a:lstStyle>
          <a:p>
            <a:pPr>
              <a:defRPr/>
            </a:pPr>
            <a:fld id="{BF0611CC-F3B9-4084-9A6E-A50D97364E31}" type="slidenum">
              <a:rPr lang="ar-EG"/>
              <a:pPr>
                <a:defRPr/>
              </a:pPr>
              <a:t>‹#›</a:t>
            </a:fld>
            <a:endParaRPr lang="ar-EG"/>
          </a:p>
        </p:txBody>
      </p:sp>
    </p:spTree>
    <p:extLst>
      <p:ext uri="{BB962C8B-B14F-4D97-AF65-F5344CB8AC3E}">
        <p14:creationId xmlns:p14="http://schemas.microsoft.com/office/powerpoint/2010/main" val="442446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0">
        <p:sndAc>
          <p:stSnd>
            <p:snd r:embed="rId13" name="arrow.wav"/>
          </p:stSnd>
        </p:sndAc>
      </p:transition>
    </mc:Choice>
    <mc:Fallback xmlns="">
      <p:transition>
        <p:sndAc>
          <p:stSnd>
            <p:snd r:embed="rId15" name="arrow.wav"/>
          </p:stSnd>
        </p:sndAc>
      </p:transition>
    </mc:Fallback>
  </mc:AlternateContent>
  <p:txStyles>
    <p:titleStyle>
      <a:lvl1pPr algn="ctr" rtl="1" eaLnBrk="0" fontAlgn="base" hangingPunct="0">
        <a:spcBef>
          <a:spcPct val="0"/>
        </a:spcBef>
        <a:spcAft>
          <a:spcPct val="0"/>
        </a:spcAft>
        <a:defRPr sz="3300" kern="1200">
          <a:solidFill>
            <a:schemeClr val="tx1"/>
          </a:solidFill>
          <a:latin typeface="+mj-lt"/>
          <a:ea typeface="+mj-ea"/>
          <a:cs typeface="+mj-cs"/>
        </a:defRPr>
      </a:lvl1pPr>
      <a:lvl2pPr algn="ctr" rtl="1" eaLnBrk="0" fontAlgn="base" hangingPunct="0">
        <a:spcBef>
          <a:spcPct val="0"/>
        </a:spcBef>
        <a:spcAft>
          <a:spcPct val="0"/>
        </a:spcAft>
        <a:defRPr sz="33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33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33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3300">
          <a:solidFill>
            <a:schemeClr val="tx1"/>
          </a:solidFill>
          <a:latin typeface="Calibri" pitchFamily="34" charset="0"/>
          <a:cs typeface="Times New Roman" pitchFamily="18" charset="0"/>
        </a:defRPr>
      </a:lvl5pPr>
      <a:lvl6pPr marL="342900" algn="ctr" rtl="1" fontAlgn="base">
        <a:spcBef>
          <a:spcPct val="0"/>
        </a:spcBef>
        <a:spcAft>
          <a:spcPct val="0"/>
        </a:spcAft>
        <a:defRPr sz="3300">
          <a:solidFill>
            <a:schemeClr val="tx1"/>
          </a:solidFill>
          <a:latin typeface="Calibri" pitchFamily="34" charset="0"/>
          <a:cs typeface="Times New Roman" pitchFamily="18" charset="0"/>
        </a:defRPr>
      </a:lvl6pPr>
      <a:lvl7pPr marL="685800" algn="ctr" rtl="1" fontAlgn="base">
        <a:spcBef>
          <a:spcPct val="0"/>
        </a:spcBef>
        <a:spcAft>
          <a:spcPct val="0"/>
        </a:spcAft>
        <a:defRPr sz="3300">
          <a:solidFill>
            <a:schemeClr val="tx1"/>
          </a:solidFill>
          <a:latin typeface="Calibri" pitchFamily="34" charset="0"/>
          <a:cs typeface="Times New Roman" pitchFamily="18" charset="0"/>
        </a:defRPr>
      </a:lvl7pPr>
      <a:lvl8pPr marL="1028700" algn="ctr" rtl="1" fontAlgn="base">
        <a:spcBef>
          <a:spcPct val="0"/>
        </a:spcBef>
        <a:spcAft>
          <a:spcPct val="0"/>
        </a:spcAft>
        <a:defRPr sz="3300">
          <a:solidFill>
            <a:schemeClr val="tx1"/>
          </a:solidFill>
          <a:latin typeface="Calibri" pitchFamily="34" charset="0"/>
          <a:cs typeface="Times New Roman" pitchFamily="18" charset="0"/>
        </a:defRPr>
      </a:lvl8pPr>
      <a:lvl9pPr marL="1371600" algn="ctr" rtl="1" fontAlgn="base">
        <a:spcBef>
          <a:spcPct val="0"/>
        </a:spcBef>
        <a:spcAft>
          <a:spcPct val="0"/>
        </a:spcAft>
        <a:defRPr sz="3300">
          <a:solidFill>
            <a:schemeClr val="tx1"/>
          </a:solidFill>
          <a:latin typeface="Calibri" pitchFamily="34" charset="0"/>
          <a:cs typeface="Times New Roman" pitchFamily="18" charset="0"/>
        </a:defRPr>
      </a:lvl9pPr>
    </p:titleStyle>
    <p:bodyStyle>
      <a:lvl1pPr marL="257175" indent="-257175"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r" rtl="1"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r" rtl="1"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r" rtl="1"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r" rtl="1"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ar-EG"/>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18.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3.wav"/><Relationship Id="rId1" Type="http://schemas.openxmlformats.org/officeDocument/2006/relationships/slideLayout" Target="../slideLayouts/slideLayout29.xml"/><Relationship Id="rId4" Type="http://schemas.openxmlformats.org/officeDocument/2006/relationships/audio" Target="../media/audio3.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grpSp>
        <p:nvGrpSpPr>
          <p:cNvPr id="11" name="Group 3"/>
          <p:cNvGrpSpPr>
            <a:grpSpLocks/>
          </p:cNvGrpSpPr>
          <p:nvPr/>
        </p:nvGrpSpPr>
        <p:grpSpPr bwMode="auto">
          <a:xfrm>
            <a:off x="5821928" y="155366"/>
            <a:ext cx="2897697" cy="1345275"/>
            <a:chOff x="5500694" y="357166"/>
            <a:chExt cx="3357586" cy="1428761"/>
          </a:xfrm>
        </p:grpSpPr>
        <p:grpSp>
          <p:nvGrpSpPr>
            <p:cNvPr id="13" name="Group 14"/>
            <p:cNvGrpSpPr/>
            <p:nvPr/>
          </p:nvGrpSpPr>
          <p:grpSpPr>
            <a:xfrm>
              <a:off x="5500694" y="357166"/>
              <a:ext cx="3357586" cy="1428761"/>
              <a:chOff x="5500694" y="357166"/>
              <a:chExt cx="3357586" cy="1428761"/>
            </a:xfrm>
            <a:scene3d>
              <a:camera prst="orthographicFront">
                <a:rot lat="0" lon="0" rev="0"/>
              </a:camera>
              <a:lightRig rig="glow" dir="t">
                <a:rot lat="0" lon="0" rev="14100000"/>
              </a:lightRig>
            </a:scene3d>
          </p:grpSpPr>
          <p:sp>
            <p:nvSpPr>
              <p:cNvPr id="15" name="Moon 6"/>
              <p:cNvSpPr/>
              <p:nvPr/>
            </p:nvSpPr>
            <p:spPr>
              <a:xfrm rot="16200000">
                <a:off x="6572264" y="-500089"/>
                <a:ext cx="1214446" cy="3357586"/>
              </a:xfrm>
              <a:prstGeom prst="cloud">
                <a:avLst/>
              </a:prstGeom>
              <a:solidFill>
                <a:schemeClr val="accent2">
                  <a:lumMod val="40000"/>
                  <a:lumOff val="60000"/>
                </a:schemeClr>
              </a:solidFill>
              <a:ln w="381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8" name="Flowchart: Terminator 11"/>
              <p:cNvSpPr/>
              <p:nvPr/>
            </p:nvSpPr>
            <p:spPr>
              <a:xfrm>
                <a:off x="5500694" y="357166"/>
                <a:ext cx="3357586" cy="1214446"/>
              </a:xfrm>
              <a:prstGeom prst="cloud">
                <a:avLst/>
              </a:prstGeom>
              <a:solidFill>
                <a:schemeClr val="accent5"/>
              </a:solidFill>
              <a:ln>
                <a:solidFill>
                  <a:srgbClr val="0070C0"/>
                </a:solidFill>
              </a:ln>
              <a:effectLst/>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defPPr>
                  <a:defRPr lang="ar-EG"/>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grpSp>
        <p:sp>
          <p:nvSpPr>
            <p:cNvPr id="14" name="Rectangle 1"/>
            <p:cNvSpPr>
              <a:spLocks noChangeArrowheads="1"/>
            </p:cNvSpPr>
            <p:nvPr/>
          </p:nvSpPr>
          <p:spPr bwMode="auto">
            <a:xfrm>
              <a:off x="8209346" y="512356"/>
              <a:ext cx="210871" cy="1033832"/>
            </a:xfrm>
            <a:prstGeom prst="cloud">
              <a:avLst/>
            </a:prstGeom>
            <a:noFill/>
            <a:ln w="9525">
              <a:noFill/>
              <a:miter lim="800000"/>
              <a:headEnd/>
              <a:tailEnd/>
            </a:ln>
            <a:effectLst/>
          </p:spPr>
          <p:txBody>
            <a:bodyPr wrap="none" anchor="ctr">
              <a:spAutoFit/>
            </a:bodyPr>
            <a:lstStyle>
              <a:defPPr>
                <a:defRPr lang="ar-EG"/>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EG" sz="5400" b="0" i="0" u="none" strike="noStrike" kern="1200" cap="none" spc="0" normalizeH="0" baseline="0" noProof="0" dirty="0">
                <a:ln>
                  <a:solidFill>
                    <a:srgbClr val="FF0000"/>
                  </a:solidFill>
                </a:ln>
                <a:solidFill>
                  <a:prstClr val="black"/>
                </a:solidFill>
                <a:effectLst/>
                <a:uLnTx/>
                <a:uFillTx/>
                <a:latin typeface="Arial" pitchFamily="34" charset="0"/>
                <a:ea typeface="+mn-ea"/>
                <a:cs typeface="Arial" pitchFamily="34" charset="0"/>
              </a:endParaRPr>
            </a:p>
          </p:txBody>
        </p:sp>
      </p:grpSp>
      <p:sp>
        <p:nvSpPr>
          <p:cNvPr id="19" name="Rectangle 1"/>
          <p:cNvSpPr/>
          <p:nvPr/>
        </p:nvSpPr>
        <p:spPr>
          <a:xfrm>
            <a:off x="6228184" y="332656"/>
            <a:ext cx="2267211" cy="646331"/>
          </a:xfrm>
          <a:prstGeom prst="rect">
            <a:avLst/>
          </a:prstGeom>
        </p:spPr>
        <p:txBody>
          <a:bodyPr wrap="square">
            <a:spAutoFit/>
          </a:bodyPr>
          <a:lstStyle>
            <a:defPPr>
              <a:defRPr lang="ar-EG"/>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الوحدة الثالثة</a:t>
            </a:r>
          </a:p>
        </p:txBody>
      </p:sp>
      <p:grpSp>
        <p:nvGrpSpPr>
          <p:cNvPr id="20" name="Group 13"/>
          <p:cNvGrpSpPr>
            <a:grpSpLocks/>
          </p:cNvGrpSpPr>
          <p:nvPr/>
        </p:nvGrpSpPr>
        <p:grpSpPr bwMode="auto">
          <a:xfrm>
            <a:off x="755576" y="1196753"/>
            <a:ext cx="7372495" cy="3660201"/>
            <a:chOff x="-398199" y="-691104"/>
            <a:chExt cx="7899157" cy="2691344"/>
          </a:xfrm>
          <a:noFill/>
        </p:grpSpPr>
        <p:sp>
          <p:nvSpPr>
            <p:cNvPr id="21" name="Wave 15"/>
            <p:cNvSpPr/>
            <p:nvPr/>
          </p:nvSpPr>
          <p:spPr>
            <a:xfrm>
              <a:off x="1500166" y="285728"/>
              <a:ext cx="6000792" cy="1714512"/>
            </a:xfrm>
            <a:prstGeom prst="doubleWave">
              <a:avLst/>
            </a:prstGeom>
            <a:grpFill/>
            <a:ln>
              <a:noFill/>
            </a:ln>
            <a:effectLst>
              <a:glow rad="228600">
                <a:schemeClr val="accent1">
                  <a:satMod val="175000"/>
                  <a:alpha val="40000"/>
                </a:schemeClr>
              </a:glo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r" rtl="1" fontAlgn="base">
                <a:spcBef>
                  <a:spcPct val="0"/>
                </a:spcBef>
                <a:spcAft>
                  <a:spcPct val="0"/>
                </a:spcAft>
                <a:defRPr kern="1200">
                  <a:solidFill>
                    <a:schemeClr val="lt1"/>
                  </a:solidFill>
                  <a:latin typeface="+mn-lt"/>
                  <a:ea typeface="+mn-ea"/>
                  <a:cs typeface="+mn-cs"/>
                </a:defRPr>
              </a:lvl1pPr>
              <a:lvl2pPr marL="457200" algn="r" rtl="1" fontAlgn="base">
                <a:spcBef>
                  <a:spcPct val="0"/>
                </a:spcBef>
                <a:spcAft>
                  <a:spcPct val="0"/>
                </a:spcAft>
                <a:defRPr kern="1200">
                  <a:solidFill>
                    <a:schemeClr val="lt1"/>
                  </a:solidFill>
                  <a:latin typeface="+mn-lt"/>
                  <a:ea typeface="+mn-ea"/>
                  <a:cs typeface="+mn-cs"/>
                </a:defRPr>
              </a:lvl2pPr>
              <a:lvl3pPr marL="914400" algn="r" rtl="1" fontAlgn="base">
                <a:spcBef>
                  <a:spcPct val="0"/>
                </a:spcBef>
                <a:spcAft>
                  <a:spcPct val="0"/>
                </a:spcAft>
                <a:defRPr kern="1200">
                  <a:solidFill>
                    <a:schemeClr val="lt1"/>
                  </a:solidFill>
                  <a:latin typeface="+mn-lt"/>
                  <a:ea typeface="+mn-ea"/>
                  <a:cs typeface="+mn-cs"/>
                </a:defRPr>
              </a:lvl3pPr>
              <a:lvl4pPr marL="1371600" algn="r" rtl="1" fontAlgn="base">
                <a:spcBef>
                  <a:spcPct val="0"/>
                </a:spcBef>
                <a:spcAft>
                  <a:spcPct val="0"/>
                </a:spcAft>
                <a:defRPr kern="1200">
                  <a:solidFill>
                    <a:schemeClr val="lt1"/>
                  </a:solidFill>
                  <a:latin typeface="+mn-lt"/>
                  <a:ea typeface="+mn-ea"/>
                  <a:cs typeface="+mn-cs"/>
                </a:defRPr>
              </a:lvl4pPr>
              <a:lvl5pPr marL="1828800" algn="r" rtl="1"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2400" b="1" i="0" u="none" strike="noStrike" kern="1200" cap="none" spc="0" normalizeH="0" baseline="0" noProof="0">
                <a:ln w="18415" cmpd="sng">
                  <a:solidFill>
                    <a:srgbClr val="FF0000"/>
                  </a:solidFill>
                  <a:prstDash val="solid"/>
                </a:ln>
                <a:solidFill>
                  <a:srgbClr val="C00000"/>
                </a:solidFill>
                <a:effectLst>
                  <a:outerShdw blurRad="63500" dir="3600000" algn="tl" rotWithShape="0">
                    <a:srgbClr val="000000">
                      <a:alpha val="70000"/>
                    </a:srgbClr>
                  </a:outerShdw>
                </a:effectLst>
                <a:uLnTx/>
                <a:uFillTx/>
                <a:latin typeface="Calibri"/>
                <a:ea typeface="+mn-ea"/>
                <a:cs typeface="Arial" panose="020B0604020202020204" pitchFamily="34" charset="0"/>
              </a:endParaRPr>
            </a:p>
          </p:txBody>
        </p:sp>
        <p:sp>
          <p:nvSpPr>
            <p:cNvPr id="22" name="Rectangle 1"/>
            <p:cNvSpPr>
              <a:spLocks noChangeArrowheads="1"/>
            </p:cNvSpPr>
            <p:nvPr/>
          </p:nvSpPr>
          <p:spPr bwMode="auto">
            <a:xfrm>
              <a:off x="-398199" y="-691104"/>
              <a:ext cx="5620450" cy="1172818"/>
            </a:xfrm>
            <a:prstGeom prst="doubleWave">
              <a:avLst/>
            </a:prstGeom>
            <a:grpFill/>
            <a:ln w="9525">
              <a:noFill/>
              <a:miter lim="800000"/>
              <a:headEnd/>
              <a:tailEnd/>
            </a:ln>
            <a:effectLst/>
          </p:spPr>
          <p:txBody>
            <a:bodyPr anchor="ctr">
              <a:spAutoFit/>
            </a:bodyPr>
            <a:lstStyle>
              <a:defPPr>
                <a:defRPr lang="ar-EG"/>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w="0"/>
                  <a:solidFill>
                    <a:srgbClr val="C00000"/>
                  </a:solidFill>
                  <a:effectLst>
                    <a:reflection blurRad="6350" stA="53000" endA="300" endPos="35500" dir="5400000" sy="-90000" algn="bl" rotWithShape="0"/>
                  </a:effectLst>
                  <a:uLnTx/>
                  <a:uFillTx/>
                  <a:latin typeface="Calibri"/>
                  <a:ea typeface="+mn-ea"/>
                  <a:cs typeface="Arial" panose="020B0604020202020204" pitchFamily="34" charset="0"/>
                </a:rPr>
                <a:t>الوعي الصحي</a:t>
              </a:r>
            </a:p>
          </p:txBody>
        </p:sp>
      </p:gr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2" name="voltage.wav"/>
          </p:stSnd>
        </p:sndAc>
      </p:transition>
    </mc:Choice>
    <mc:Fallback xmlns="">
      <p:transition spd="slow">
        <p:fade/>
        <p:sndAc>
          <p:stSnd>
            <p:snd r:embed="rId4"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ircle(in)">
                                      <p:cBhvr>
                                        <p:cTn id="11" dur="2000"/>
                                        <p:tgtEl>
                                          <p:spTgt spid="19"/>
                                        </p:tgtEl>
                                      </p:cBhvr>
                                    </p:animEffect>
                                  </p:childTnLst>
                                </p:cTn>
                              </p:par>
                            </p:childTnLst>
                          </p:cTn>
                        </p:par>
                        <p:par>
                          <p:cTn id="12" fill="hold">
                            <p:stCondLst>
                              <p:cond delay="4000"/>
                            </p:stCondLst>
                            <p:childTnLst>
                              <p:par>
                                <p:cTn id="13" presetID="14" presetClass="entr" presetSubtype="1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a:spLocks noChangeArrowheads="1"/>
          </p:cNvSpPr>
          <p:nvPr/>
        </p:nvSpPr>
        <p:spPr bwMode="auto">
          <a:xfrm>
            <a:off x="1651000" y="2970213"/>
            <a:ext cx="6324600" cy="1322387"/>
          </a:xfrm>
          <a:prstGeom prst="rect">
            <a:avLst/>
          </a:prstGeom>
          <a:noFill/>
          <a:ln w="9525">
            <a:noFill/>
            <a:miter lim="800000"/>
            <a:headEnd/>
            <a:tailEnd/>
          </a:ln>
        </p:spPr>
        <p:txBody>
          <a:bodyPr>
            <a:spAutoFit/>
          </a:bodyPr>
          <a:lstStyle/>
          <a:p>
            <a:pPr algn="ctr"/>
            <a:r>
              <a:rPr lang="ar-EG" sz="4000" b="1" dirty="0">
                <a:latin typeface="Calibri" pitchFamily="34" charset="0"/>
              </a:rPr>
              <a:t>2-</a:t>
            </a:r>
            <a:r>
              <a:rPr lang="ar-SA" sz="4000" b="1" dirty="0">
                <a:latin typeface="Calibri" pitchFamily="34" charset="0"/>
              </a:rPr>
              <a:t> </a:t>
            </a:r>
            <a:r>
              <a:rPr lang="ar-SA" sz="4000" b="1" dirty="0">
                <a:solidFill>
                  <a:srgbClr val="0000FF"/>
                </a:solidFill>
                <a:latin typeface="Calibri" pitchFamily="34" charset="0"/>
              </a:rPr>
              <a:t>أَخْتَارُ الإجابَةَ الصَّحيحَةَ بِوَضْعِ عَلامَةِ (</a:t>
            </a:r>
            <a:r>
              <a:rPr lang="en-US" sz="4000" b="1" dirty="0">
                <a:solidFill>
                  <a:srgbClr val="0000FF"/>
                </a:solidFill>
                <a:latin typeface="Calibri" pitchFamily="34" charset="0"/>
                <a:sym typeface="Wingdings 2" pitchFamily="18" charset="2"/>
              </a:rPr>
              <a:t></a:t>
            </a:r>
            <a:r>
              <a:rPr lang="ar-SA" sz="4000" b="1" dirty="0">
                <a:solidFill>
                  <a:srgbClr val="0000FF"/>
                </a:solidFill>
                <a:latin typeface="Calibri" pitchFamily="34" charset="0"/>
              </a:rPr>
              <a:t>) فِي الدائرة الَّتي أَمامَها</a:t>
            </a:r>
            <a:r>
              <a:rPr lang="ar-EG" sz="4000" b="1" dirty="0" err="1">
                <a:solidFill>
                  <a:srgbClr val="0000FF"/>
                </a:solidFill>
                <a:latin typeface="Calibri" pitchFamily="34" charset="0"/>
              </a:rPr>
              <a:t>:</a:t>
            </a:r>
            <a:endParaRPr lang="en-US" sz="4000" dirty="0">
              <a:solidFill>
                <a:srgbClr val="0000FF"/>
              </a:solidFill>
              <a:latin typeface="Calibri"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3"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1"/>
          <p:cNvSpPr txBox="1">
            <a:spLocks noChangeArrowheads="1"/>
          </p:cNvSpPr>
          <p:nvPr/>
        </p:nvSpPr>
        <p:spPr bwMode="auto">
          <a:xfrm>
            <a:off x="2516336" y="4181475"/>
            <a:ext cx="792162" cy="769441"/>
          </a:xfrm>
          <a:prstGeom prst="rect">
            <a:avLst/>
          </a:prstGeom>
          <a:noFill/>
          <a:ln w="9525">
            <a:noFill/>
            <a:miter lim="800000"/>
            <a:headEnd/>
            <a:tailEnd/>
          </a:ln>
        </p:spPr>
        <p:txBody>
          <a:bodyPr>
            <a:spAutoFit/>
          </a:bodyPr>
          <a:lstStyle/>
          <a:p>
            <a:pPr algn="ctr"/>
            <a:r>
              <a:rPr lang="en-US" sz="4400" b="1" dirty="0">
                <a:solidFill>
                  <a:srgbClr val="C00000"/>
                </a:solidFill>
                <a:latin typeface="Calibri" pitchFamily="34" charset="0"/>
                <a:sym typeface="Wingdings 2" pitchFamily="18" charset="2"/>
              </a:rPr>
              <a:t></a:t>
            </a:r>
            <a:endParaRPr lang="ar-EG" sz="4400" b="1" dirty="0">
              <a:solidFill>
                <a:srgbClr val="C00000"/>
              </a:solidFill>
              <a:latin typeface="Calibri" pitchFamily="34" charset="0"/>
            </a:endParaRPr>
          </a:p>
        </p:txBody>
      </p:sp>
      <p:sp>
        <p:nvSpPr>
          <p:cNvPr id="3" name="TextBox 2"/>
          <p:cNvSpPr txBox="1">
            <a:spLocks noChangeArrowheads="1"/>
          </p:cNvSpPr>
          <p:nvPr/>
        </p:nvSpPr>
        <p:spPr bwMode="auto">
          <a:xfrm>
            <a:off x="889819" y="896893"/>
            <a:ext cx="7632700" cy="1200329"/>
          </a:xfrm>
          <a:prstGeom prst="rect">
            <a:avLst/>
          </a:prstGeom>
          <a:noFill/>
          <a:ln w="9525">
            <a:noFill/>
            <a:miter lim="800000"/>
            <a:headEnd/>
            <a:tailEnd/>
          </a:ln>
        </p:spPr>
        <p:txBody>
          <a:bodyPr>
            <a:spAutoFit/>
          </a:bodyPr>
          <a:lstStyle/>
          <a:p>
            <a:pPr algn="ctr"/>
            <a:r>
              <a:rPr lang="ar-EG" sz="3600" b="1" dirty="0">
                <a:solidFill>
                  <a:srgbClr val="000099"/>
                </a:solidFill>
                <a:latin typeface="Calibri" pitchFamily="34" charset="0"/>
              </a:rPr>
              <a:t>-كمية الحليب التي يحتاجها الإنسان في اليوم الواحد من عمر (9 إلى 18) هي:</a:t>
            </a:r>
            <a:endParaRPr lang="en-US" sz="3600" dirty="0">
              <a:solidFill>
                <a:srgbClr val="000099"/>
              </a:solidFill>
              <a:latin typeface="Calibri" pitchFamily="34" charset="0"/>
            </a:endParaRPr>
          </a:p>
        </p:txBody>
      </p:sp>
      <p:sp>
        <p:nvSpPr>
          <p:cNvPr id="5" name="TextBox 4"/>
          <p:cNvSpPr txBox="1"/>
          <p:nvPr/>
        </p:nvSpPr>
        <p:spPr>
          <a:xfrm>
            <a:off x="323850" y="4191000"/>
            <a:ext cx="8256588" cy="585788"/>
          </a:xfrm>
          <a:prstGeom prst="rect">
            <a:avLst/>
          </a:prstGeom>
          <a:noFill/>
        </p:spPr>
        <p:txBody>
          <a:bodyPr rtlCol="1">
            <a:spAutoFit/>
          </a:bodyPr>
          <a:lstStyle/>
          <a:p>
            <a:pPr algn="ctr" fontAlgn="auto">
              <a:spcBef>
                <a:spcPts val="0"/>
              </a:spcBef>
              <a:spcAft>
                <a:spcPts val="0"/>
              </a:spcAft>
              <a:defRPr/>
            </a:pPr>
            <a:r>
              <a:rPr lang="en-US" sz="3200" b="1" dirty="0">
                <a:solidFill>
                  <a:schemeClr val="accent3">
                    <a:lumMod val="50000"/>
                  </a:schemeClr>
                </a:solidFill>
                <a:latin typeface="+mn-lt"/>
                <a:cs typeface="+mn-cs"/>
              </a:rPr>
              <a:t>                 </a:t>
            </a:r>
            <a:r>
              <a:rPr lang="ar-SA" sz="3200" b="1" dirty="0">
                <a:solidFill>
                  <a:schemeClr val="accent3">
                    <a:lumMod val="50000"/>
                  </a:schemeClr>
                </a:solidFill>
                <a:latin typeface="+mn-lt"/>
                <a:cs typeface="+mn-cs"/>
              </a:rPr>
              <a:t> 				</a:t>
            </a:r>
            <a:r>
              <a:rPr lang="en-US" sz="3200" b="1" dirty="0">
                <a:solidFill>
                  <a:schemeClr val="accent3">
                    <a:lumMod val="50000"/>
                  </a:schemeClr>
                </a:solidFill>
                <a:latin typeface="+mn-lt"/>
                <a:cs typeface="+mn-cs"/>
              </a:rPr>
              <a:t>            </a:t>
            </a:r>
            <a:endParaRPr lang="en-US" sz="3200" dirty="0">
              <a:solidFill>
                <a:schemeClr val="accent3">
                  <a:lumMod val="50000"/>
                </a:schemeClr>
              </a:solidFill>
              <a:latin typeface="+mn-lt"/>
              <a:cs typeface="+mn-cs"/>
            </a:endParaRPr>
          </a:p>
        </p:txBody>
      </p:sp>
      <p:sp>
        <p:nvSpPr>
          <p:cNvPr id="19" name="Oval 18"/>
          <p:cNvSpPr/>
          <p:nvPr/>
        </p:nvSpPr>
        <p:spPr>
          <a:xfrm>
            <a:off x="5435600" y="4221163"/>
            <a:ext cx="649288" cy="5762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2627313" y="4211638"/>
            <a:ext cx="576262" cy="5746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7874819" y="4181475"/>
            <a:ext cx="647700" cy="5746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مربع نص 9"/>
          <p:cNvSpPr txBox="1">
            <a:spLocks noChangeArrowheads="1"/>
          </p:cNvSpPr>
          <p:nvPr/>
        </p:nvSpPr>
        <p:spPr bwMode="auto">
          <a:xfrm>
            <a:off x="6616749" y="4221087"/>
            <a:ext cx="979587" cy="584775"/>
          </a:xfrm>
          <a:prstGeom prst="rect">
            <a:avLst/>
          </a:prstGeom>
          <a:noFill/>
          <a:ln w="9525">
            <a:noFill/>
            <a:miter lim="800000"/>
            <a:headEnd/>
            <a:tailEnd/>
          </a:ln>
        </p:spPr>
        <p:txBody>
          <a:bodyPr wrap="square">
            <a:spAutoFit/>
          </a:bodyPr>
          <a:lstStyle/>
          <a:p>
            <a:r>
              <a:rPr lang="ar-EG" sz="3200" b="1" dirty="0">
                <a:solidFill>
                  <a:srgbClr val="003300"/>
                </a:solidFill>
              </a:rPr>
              <a:t>كوب</a:t>
            </a:r>
            <a:endParaRPr lang="en-US" sz="3200" dirty="0">
              <a:solidFill>
                <a:srgbClr val="003300"/>
              </a:solidFill>
            </a:endParaRPr>
          </a:p>
        </p:txBody>
      </p:sp>
      <p:sp>
        <p:nvSpPr>
          <p:cNvPr id="11" name="مربع نص 10"/>
          <p:cNvSpPr txBox="1">
            <a:spLocks noChangeArrowheads="1"/>
          </p:cNvSpPr>
          <p:nvPr/>
        </p:nvSpPr>
        <p:spPr bwMode="auto">
          <a:xfrm>
            <a:off x="3500438" y="4214813"/>
            <a:ext cx="1857375" cy="584200"/>
          </a:xfrm>
          <a:prstGeom prst="rect">
            <a:avLst/>
          </a:prstGeom>
          <a:noFill/>
          <a:ln w="9525">
            <a:noFill/>
            <a:miter lim="800000"/>
            <a:headEnd/>
            <a:tailEnd/>
          </a:ln>
        </p:spPr>
        <p:txBody>
          <a:bodyPr>
            <a:spAutoFit/>
          </a:bodyPr>
          <a:lstStyle/>
          <a:p>
            <a:r>
              <a:rPr lang="ar-EG" sz="3200" b="1" dirty="0">
                <a:solidFill>
                  <a:srgbClr val="003300"/>
                </a:solidFill>
              </a:rPr>
              <a:t>كوبان</a:t>
            </a:r>
            <a:endParaRPr lang="en-US" sz="3200" dirty="0">
              <a:solidFill>
                <a:srgbClr val="003300"/>
              </a:solidFill>
            </a:endParaRPr>
          </a:p>
        </p:txBody>
      </p:sp>
      <p:sp>
        <p:nvSpPr>
          <p:cNvPr id="12" name="مربع نص 11"/>
          <p:cNvSpPr txBox="1">
            <a:spLocks noChangeArrowheads="1"/>
          </p:cNvSpPr>
          <p:nvPr/>
        </p:nvSpPr>
        <p:spPr bwMode="auto">
          <a:xfrm>
            <a:off x="467544" y="4284385"/>
            <a:ext cx="2030487" cy="584775"/>
          </a:xfrm>
          <a:prstGeom prst="rect">
            <a:avLst/>
          </a:prstGeom>
          <a:noFill/>
          <a:ln w="9525">
            <a:noFill/>
            <a:miter lim="800000"/>
            <a:headEnd/>
            <a:tailEnd/>
          </a:ln>
        </p:spPr>
        <p:txBody>
          <a:bodyPr wrap="square">
            <a:spAutoFit/>
          </a:bodyPr>
          <a:lstStyle/>
          <a:p>
            <a:r>
              <a:rPr lang="ar-EG" sz="3200" b="1" dirty="0">
                <a:solidFill>
                  <a:srgbClr val="003300"/>
                </a:solidFill>
              </a:rPr>
              <a:t>ثلاثة أكواب</a:t>
            </a:r>
            <a:endParaRPr lang="en-US" sz="3200" dirty="0">
              <a:solidFill>
                <a:srgbClr val="0033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4"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arn(inVertical)">
                                      <p:cBhvr>
                                        <p:cTn id="28" dur="500"/>
                                        <p:tgtEl>
                                          <p:spTgt spid="20"/>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19" grpId="0" animBg="1"/>
      <p:bldP spid="20" grpId="0" animBg="1"/>
      <p:bldP spid="21" grpId="0" animBg="1"/>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a:spLocks noChangeArrowheads="1"/>
          </p:cNvSpPr>
          <p:nvPr/>
        </p:nvSpPr>
        <p:spPr bwMode="auto">
          <a:xfrm>
            <a:off x="2627710" y="3750131"/>
            <a:ext cx="792162" cy="830997"/>
          </a:xfrm>
          <a:prstGeom prst="rect">
            <a:avLst/>
          </a:prstGeom>
          <a:noFill/>
          <a:ln w="9525">
            <a:noFill/>
            <a:miter lim="800000"/>
            <a:headEnd/>
            <a:tailEnd/>
          </a:ln>
        </p:spPr>
        <p:txBody>
          <a:bodyPr>
            <a:spAutoFit/>
          </a:bodyPr>
          <a:lstStyle/>
          <a:p>
            <a:pPr algn="ctr"/>
            <a:r>
              <a:rPr lang="en-US" sz="4800" b="1" dirty="0">
                <a:solidFill>
                  <a:srgbClr val="C00000"/>
                </a:solidFill>
                <a:latin typeface="Calibri" pitchFamily="34" charset="0"/>
                <a:sym typeface="Wingdings 2" pitchFamily="18" charset="2"/>
              </a:rPr>
              <a:t></a:t>
            </a:r>
            <a:endParaRPr lang="ar-EG" sz="4800" b="1" dirty="0">
              <a:solidFill>
                <a:srgbClr val="C00000"/>
              </a:solidFill>
              <a:latin typeface="Calibri" pitchFamily="34" charset="0"/>
            </a:endParaRPr>
          </a:p>
        </p:txBody>
      </p:sp>
      <p:sp>
        <p:nvSpPr>
          <p:cNvPr id="3" name="TextBox 2"/>
          <p:cNvSpPr txBox="1">
            <a:spLocks noChangeArrowheads="1"/>
          </p:cNvSpPr>
          <p:nvPr/>
        </p:nvSpPr>
        <p:spPr bwMode="auto">
          <a:xfrm>
            <a:off x="1459835" y="843022"/>
            <a:ext cx="6618512" cy="1446550"/>
          </a:xfrm>
          <a:prstGeom prst="rect">
            <a:avLst/>
          </a:prstGeom>
          <a:noFill/>
          <a:ln w="9525">
            <a:noFill/>
            <a:miter lim="800000"/>
            <a:headEnd/>
            <a:tailEnd/>
          </a:ln>
        </p:spPr>
        <p:txBody>
          <a:bodyPr wrap="square">
            <a:spAutoFit/>
          </a:bodyPr>
          <a:lstStyle/>
          <a:p>
            <a:pPr algn="ctr"/>
            <a:r>
              <a:rPr lang="ar-EG" sz="4400" b="1" dirty="0">
                <a:solidFill>
                  <a:srgbClr val="000099"/>
                </a:solidFill>
                <a:latin typeface="Calibri" pitchFamily="34" charset="0"/>
              </a:rPr>
              <a:t>- من الفئات التي تحتاج لشرب المزيد من الحليب:</a:t>
            </a:r>
            <a:endParaRPr lang="en-US" sz="4400" dirty="0">
              <a:solidFill>
                <a:srgbClr val="000099"/>
              </a:solidFill>
              <a:latin typeface="Calibri" pitchFamily="34" charset="0"/>
            </a:endParaRPr>
          </a:p>
        </p:txBody>
      </p:sp>
      <p:sp>
        <p:nvSpPr>
          <p:cNvPr id="5" name="TextBox 4"/>
          <p:cNvSpPr txBox="1"/>
          <p:nvPr/>
        </p:nvSpPr>
        <p:spPr>
          <a:xfrm>
            <a:off x="179388" y="3873748"/>
            <a:ext cx="8256587" cy="1077913"/>
          </a:xfrm>
          <a:prstGeom prst="rect">
            <a:avLst/>
          </a:prstGeom>
          <a:noFill/>
        </p:spPr>
        <p:txBody>
          <a:bodyPr rtlCol="1">
            <a:spAutoFit/>
          </a:bodyPr>
          <a:lstStyle/>
          <a:p>
            <a:pPr algn="ctr" fontAlgn="auto">
              <a:spcBef>
                <a:spcPts val="0"/>
              </a:spcBef>
              <a:spcAft>
                <a:spcPts val="0"/>
              </a:spcAft>
              <a:defRPr/>
            </a:pPr>
            <a:r>
              <a:rPr lang="ar-SA" sz="3200" b="1" dirty="0">
                <a:solidFill>
                  <a:schemeClr val="accent3">
                    <a:lumMod val="50000"/>
                  </a:schemeClr>
                </a:solidFill>
                <a:latin typeface="+mn-lt"/>
                <a:cs typeface="+mn-cs"/>
              </a:rPr>
              <a:t>		</a:t>
            </a:r>
            <a:r>
              <a:rPr lang="en-US" sz="3200" b="1" dirty="0">
                <a:solidFill>
                  <a:schemeClr val="accent3">
                    <a:lumMod val="50000"/>
                  </a:schemeClr>
                </a:solidFill>
                <a:latin typeface="+mn-lt"/>
                <a:cs typeface="+mn-cs"/>
              </a:rPr>
              <a:t>                                          </a:t>
            </a:r>
            <a:r>
              <a:rPr lang="ar-SA" sz="3200" b="1" dirty="0">
                <a:solidFill>
                  <a:schemeClr val="accent3">
                    <a:lumMod val="50000"/>
                  </a:schemeClr>
                </a:solidFill>
                <a:latin typeface="+mn-lt"/>
                <a:cs typeface="+mn-cs"/>
              </a:rPr>
              <a:t>			</a:t>
            </a:r>
            <a:endParaRPr lang="en-US" sz="3200" dirty="0">
              <a:solidFill>
                <a:schemeClr val="accent3">
                  <a:lumMod val="50000"/>
                </a:schemeClr>
              </a:solidFill>
              <a:latin typeface="+mn-lt"/>
              <a:cs typeface="+mn-cs"/>
            </a:endParaRPr>
          </a:p>
        </p:txBody>
      </p:sp>
      <p:sp>
        <p:nvSpPr>
          <p:cNvPr id="19" name="Oval 18"/>
          <p:cNvSpPr/>
          <p:nvPr/>
        </p:nvSpPr>
        <p:spPr>
          <a:xfrm>
            <a:off x="2700338" y="3861048"/>
            <a:ext cx="647700" cy="5762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4911006" y="4877097"/>
            <a:ext cx="647700" cy="5762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7806136" y="3949947"/>
            <a:ext cx="629840" cy="5112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مربع نص 9"/>
          <p:cNvSpPr txBox="1">
            <a:spLocks noChangeArrowheads="1"/>
          </p:cNvSpPr>
          <p:nvPr/>
        </p:nvSpPr>
        <p:spPr bwMode="auto">
          <a:xfrm>
            <a:off x="4572899" y="3933056"/>
            <a:ext cx="3167453" cy="584775"/>
          </a:xfrm>
          <a:prstGeom prst="rect">
            <a:avLst/>
          </a:prstGeom>
          <a:noFill/>
          <a:ln w="9525">
            <a:noFill/>
            <a:miter lim="800000"/>
            <a:headEnd/>
            <a:tailEnd/>
          </a:ln>
        </p:spPr>
        <p:txBody>
          <a:bodyPr wrap="square">
            <a:spAutoFit/>
          </a:bodyPr>
          <a:lstStyle/>
          <a:p>
            <a:r>
              <a:rPr lang="ar-EG" sz="3200" b="1" dirty="0">
                <a:solidFill>
                  <a:srgbClr val="003300"/>
                </a:solidFill>
              </a:rPr>
              <a:t>حديثو الولادة</a:t>
            </a:r>
            <a:endParaRPr lang="en-US" sz="3200" dirty="0">
              <a:solidFill>
                <a:srgbClr val="003300"/>
              </a:solidFill>
            </a:endParaRPr>
          </a:p>
        </p:txBody>
      </p:sp>
      <p:sp>
        <p:nvSpPr>
          <p:cNvPr id="11" name="مربع نص 10"/>
          <p:cNvSpPr txBox="1">
            <a:spLocks noChangeArrowheads="1"/>
          </p:cNvSpPr>
          <p:nvPr/>
        </p:nvSpPr>
        <p:spPr bwMode="auto">
          <a:xfrm>
            <a:off x="-785813" y="3868986"/>
            <a:ext cx="3470276" cy="584200"/>
          </a:xfrm>
          <a:prstGeom prst="rect">
            <a:avLst/>
          </a:prstGeom>
          <a:noFill/>
          <a:ln w="9525">
            <a:noFill/>
            <a:miter lim="800000"/>
            <a:headEnd/>
            <a:tailEnd/>
          </a:ln>
        </p:spPr>
        <p:txBody>
          <a:bodyPr>
            <a:spAutoFit/>
          </a:bodyPr>
          <a:lstStyle/>
          <a:p>
            <a:r>
              <a:rPr lang="ar-EG" sz="3200" b="1" dirty="0">
                <a:solidFill>
                  <a:srgbClr val="003300"/>
                </a:solidFill>
              </a:rPr>
              <a:t>الأطفال</a:t>
            </a:r>
            <a:endParaRPr lang="en-US" sz="3200" dirty="0">
              <a:solidFill>
                <a:srgbClr val="003300"/>
              </a:solidFill>
            </a:endParaRPr>
          </a:p>
        </p:txBody>
      </p:sp>
      <p:sp>
        <p:nvSpPr>
          <p:cNvPr id="12" name="مربع نص 11"/>
          <p:cNvSpPr txBox="1">
            <a:spLocks noChangeArrowheads="1"/>
          </p:cNvSpPr>
          <p:nvPr/>
        </p:nvSpPr>
        <p:spPr bwMode="auto">
          <a:xfrm>
            <a:off x="1475656" y="4869160"/>
            <a:ext cx="3429000" cy="584200"/>
          </a:xfrm>
          <a:prstGeom prst="rect">
            <a:avLst/>
          </a:prstGeom>
          <a:noFill/>
          <a:ln w="9525">
            <a:noFill/>
            <a:miter lim="800000"/>
            <a:headEnd/>
            <a:tailEnd/>
          </a:ln>
        </p:spPr>
        <p:txBody>
          <a:bodyPr>
            <a:spAutoFit/>
          </a:bodyPr>
          <a:lstStyle/>
          <a:p>
            <a:r>
              <a:rPr lang="ar-EG" sz="3200" b="1" dirty="0">
                <a:solidFill>
                  <a:srgbClr val="003300"/>
                </a:solidFill>
              </a:rPr>
              <a:t>الشباب</a:t>
            </a:r>
            <a:r>
              <a:rPr lang="ar-SA" sz="3200" b="1" dirty="0">
                <a:solidFill>
                  <a:srgbClr val="003300"/>
                </a:solidFill>
              </a:rPr>
              <a:t>.</a:t>
            </a:r>
            <a:endParaRPr lang="en-US" sz="3200" dirty="0">
              <a:solidFill>
                <a:srgbClr val="0033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4"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randombar(horizontal)">
                                      <p:cBhvr>
                                        <p:cTn id="20" dur="500"/>
                                        <p:tgtEl>
                                          <p:spTgt spid="20"/>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childTnLst>
                          </p:cTn>
                        </p:par>
                        <p:par>
                          <p:cTn id="29" fill="hold">
                            <p:stCondLst>
                              <p:cond delay="3000"/>
                            </p:stCondLst>
                            <p:childTnLst>
                              <p:par>
                                <p:cTn id="30" presetID="14" presetClass="entr" presetSubtype="1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19" grpId="0" animBg="1"/>
      <p:bldP spid="20" grpId="0" animBg="1"/>
      <p:bldP spid="21" grpId="0" animBg="1"/>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2536" y="4285531"/>
            <a:ext cx="8256587" cy="584200"/>
          </a:xfrm>
          <a:prstGeom prst="rect">
            <a:avLst/>
          </a:prstGeom>
          <a:noFill/>
        </p:spPr>
        <p:txBody>
          <a:bodyPr rtlCol="1">
            <a:spAutoFit/>
          </a:bodyPr>
          <a:lstStyle/>
          <a:p>
            <a:pPr algn="ctr" fontAlgn="auto">
              <a:spcBef>
                <a:spcPts val="0"/>
              </a:spcBef>
              <a:spcAft>
                <a:spcPts val="0"/>
              </a:spcAft>
              <a:defRPr/>
            </a:pPr>
            <a:r>
              <a:rPr lang="ar-SA" sz="3200" b="1" dirty="0">
                <a:solidFill>
                  <a:schemeClr val="accent3">
                    <a:lumMod val="50000"/>
                  </a:schemeClr>
                </a:solidFill>
                <a:latin typeface="+mn-lt"/>
                <a:cs typeface="+mn-cs"/>
              </a:rPr>
              <a:t>		</a:t>
            </a:r>
            <a:r>
              <a:rPr lang="ar-EG" sz="3200" b="1" dirty="0">
                <a:solidFill>
                  <a:schemeClr val="accent3">
                    <a:lumMod val="50000"/>
                  </a:schemeClr>
                </a:solidFill>
                <a:latin typeface="+mn-lt"/>
                <a:cs typeface="+mn-cs"/>
              </a:rPr>
              <a:t>  </a:t>
            </a:r>
            <a:r>
              <a:rPr lang="ar-SA" sz="3200" b="1" dirty="0">
                <a:solidFill>
                  <a:schemeClr val="accent3">
                    <a:lumMod val="50000"/>
                  </a:schemeClr>
                </a:solidFill>
                <a:latin typeface="+mn-lt"/>
                <a:cs typeface="+mn-cs"/>
              </a:rPr>
              <a:t>	</a:t>
            </a:r>
            <a:endParaRPr lang="en-US" sz="3200" dirty="0">
              <a:solidFill>
                <a:schemeClr val="accent3">
                  <a:lumMod val="50000"/>
                </a:schemeClr>
              </a:solidFill>
              <a:latin typeface="+mn-lt"/>
              <a:cs typeface="+mn-cs"/>
            </a:endParaRPr>
          </a:p>
        </p:txBody>
      </p:sp>
      <p:sp>
        <p:nvSpPr>
          <p:cNvPr id="22" name="TextBox 21"/>
          <p:cNvSpPr txBox="1">
            <a:spLocks noChangeArrowheads="1"/>
          </p:cNvSpPr>
          <p:nvPr/>
        </p:nvSpPr>
        <p:spPr bwMode="auto">
          <a:xfrm>
            <a:off x="5362451" y="4104576"/>
            <a:ext cx="792162" cy="830997"/>
          </a:xfrm>
          <a:prstGeom prst="rect">
            <a:avLst/>
          </a:prstGeom>
          <a:noFill/>
          <a:ln w="9525">
            <a:noFill/>
            <a:miter lim="800000"/>
            <a:headEnd/>
            <a:tailEnd/>
          </a:ln>
        </p:spPr>
        <p:txBody>
          <a:bodyPr>
            <a:spAutoFit/>
          </a:bodyPr>
          <a:lstStyle/>
          <a:p>
            <a:pPr algn="ctr"/>
            <a:r>
              <a:rPr lang="en-US" sz="4800" b="1" dirty="0">
                <a:solidFill>
                  <a:srgbClr val="C00000"/>
                </a:solidFill>
                <a:latin typeface="Calibri" pitchFamily="34" charset="0"/>
                <a:sym typeface="Wingdings 2" pitchFamily="18" charset="2"/>
              </a:rPr>
              <a:t></a:t>
            </a:r>
            <a:endParaRPr lang="ar-EG" sz="4800" b="1" dirty="0">
              <a:solidFill>
                <a:srgbClr val="C00000"/>
              </a:solidFill>
              <a:latin typeface="Calibri" pitchFamily="34" charset="0"/>
            </a:endParaRPr>
          </a:p>
        </p:txBody>
      </p:sp>
      <p:sp>
        <p:nvSpPr>
          <p:cNvPr id="3" name="TextBox 2"/>
          <p:cNvSpPr txBox="1">
            <a:spLocks noChangeArrowheads="1"/>
          </p:cNvSpPr>
          <p:nvPr/>
        </p:nvSpPr>
        <p:spPr bwMode="auto">
          <a:xfrm>
            <a:off x="1355687" y="1002634"/>
            <a:ext cx="6336307" cy="1323439"/>
          </a:xfrm>
          <a:prstGeom prst="rect">
            <a:avLst/>
          </a:prstGeom>
          <a:noFill/>
          <a:ln w="9525">
            <a:noFill/>
            <a:miter lim="800000"/>
            <a:headEnd/>
            <a:tailEnd/>
          </a:ln>
        </p:spPr>
        <p:txBody>
          <a:bodyPr wrap="square">
            <a:spAutoFit/>
          </a:bodyPr>
          <a:lstStyle/>
          <a:p>
            <a:pPr lvl="1" algn="ctr"/>
            <a:r>
              <a:rPr lang="ar-EG" sz="4000" b="1" dirty="0">
                <a:solidFill>
                  <a:srgbClr val="000099"/>
                </a:solidFill>
                <a:latin typeface="Calibri" pitchFamily="34" charset="0"/>
              </a:rPr>
              <a:t>- من المنتجات المشتقة من الحليب ولا تعد بديلاً له:</a:t>
            </a:r>
            <a:endParaRPr lang="en-US" sz="3200" dirty="0">
              <a:solidFill>
                <a:srgbClr val="000099"/>
              </a:solidFill>
              <a:latin typeface="Calibri" pitchFamily="34" charset="0"/>
            </a:endParaRPr>
          </a:p>
        </p:txBody>
      </p:sp>
      <p:sp>
        <p:nvSpPr>
          <p:cNvPr id="19" name="Oval 18"/>
          <p:cNvSpPr/>
          <p:nvPr/>
        </p:nvSpPr>
        <p:spPr>
          <a:xfrm>
            <a:off x="2484314" y="4293468"/>
            <a:ext cx="647700" cy="5762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5364039" y="4293468"/>
            <a:ext cx="647700" cy="5762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7416676" y="4343318"/>
            <a:ext cx="647700" cy="5762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مربع نص 9"/>
          <p:cNvSpPr txBox="1">
            <a:spLocks noChangeArrowheads="1"/>
          </p:cNvSpPr>
          <p:nvPr/>
        </p:nvSpPr>
        <p:spPr bwMode="auto">
          <a:xfrm>
            <a:off x="6354639" y="4296642"/>
            <a:ext cx="1001712" cy="584775"/>
          </a:xfrm>
          <a:prstGeom prst="rect">
            <a:avLst/>
          </a:prstGeom>
          <a:noFill/>
          <a:ln w="9525">
            <a:noFill/>
            <a:miter lim="800000"/>
            <a:headEnd/>
            <a:tailEnd/>
          </a:ln>
        </p:spPr>
        <p:txBody>
          <a:bodyPr wrap="square">
            <a:spAutoFit/>
          </a:bodyPr>
          <a:lstStyle/>
          <a:p>
            <a:r>
              <a:rPr lang="ar-EG" sz="3200" b="1" dirty="0">
                <a:solidFill>
                  <a:srgbClr val="003300"/>
                </a:solidFill>
              </a:rPr>
              <a:t>اللبن</a:t>
            </a:r>
            <a:endParaRPr lang="en-US" sz="3200" dirty="0">
              <a:solidFill>
                <a:srgbClr val="003300"/>
              </a:solidFill>
            </a:endParaRPr>
          </a:p>
        </p:txBody>
      </p:sp>
      <p:sp>
        <p:nvSpPr>
          <p:cNvPr id="11" name="مربع نص 10"/>
          <p:cNvSpPr txBox="1">
            <a:spLocks noChangeArrowheads="1"/>
          </p:cNvSpPr>
          <p:nvPr/>
        </p:nvSpPr>
        <p:spPr bwMode="auto">
          <a:xfrm>
            <a:off x="3139951" y="4288706"/>
            <a:ext cx="2214563" cy="584200"/>
          </a:xfrm>
          <a:prstGeom prst="rect">
            <a:avLst/>
          </a:prstGeom>
          <a:noFill/>
          <a:ln w="9525">
            <a:noFill/>
            <a:miter lim="800000"/>
            <a:headEnd/>
            <a:tailEnd/>
          </a:ln>
        </p:spPr>
        <p:txBody>
          <a:bodyPr>
            <a:spAutoFit/>
          </a:bodyPr>
          <a:lstStyle/>
          <a:p>
            <a:r>
              <a:rPr lang="ar-EG" sz="3200" b="1" dirty="0">
                <a:solidFill>
                  <a:srgbClr val="003300"/>
                </a:solidFill>
              </a:rPr>
              <a:t>البوظة</a:t>
            </a:r>
            <a:endParaRPr lang="en-US" sz="3200" dirty="0">
              <a:solidFill>
                <a:srgbClr val="003300"/>
              </a:solidFill>
            </a:endParaRPr>
          </a:p>
        </p:txBody>
      </p:sp>
      <p:sp>
        <p:nvSpPr>
          <p:cNvPr id="12" name="مربع نص 11"/>
          <p:cNvSpPr txBox="1">
            <a:spLocks noChangeArrowheads="1"/>
          </p:cNvSpPr>
          <p:nvPr/>
        </p:nvSpPr>
        <p:spPr bwMode="auto">
          <a:xfrm>
            <a:off x="68139" y="4288706"/>
            <a:ext cx="2357437" cy="584200"/>
          </a:xfrm>
          <a:prstGeom prst="rect">
            <a:avLst/>
          </a:prstGeom>
          <a:noFill/>
          <a:ln w="9525">
            <a:noFill/>
            <a:miter lim="800000"/>
            <a:headEnd/>
            <a:tailEnd/>
          </a:ln>
        </p:spPr>
        <p:txBody>
          <a:bodyPr>
            <a:spAutoFit/>
          </a:bodyPr>
          <a:lstStyle/>
          <a:p>
            <a:r>
              <a:rPr lang="ar-EG" sz="3200" b="1" dirty="0">
                <a:solidFill>
                  <a:srgbClr val="003300"/>
                </a:solidFill>
              </a:rPr>
              <a:t>الزبادي</a:t>
            </a:r>
            <a:endParaRPr lang="en-US" sz="3200" dirty="0">
              <a:solidFill>
                <a:srgbClr val="0033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5"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animBg="1"/>
      <p:bldP spid="19" grpId="0" animBg="1"/>
      <p:bldP spid="20" grpId="0" animBg="1"/>
      <p:bldP spid="21" grpId="0" animBg="1"/>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835696" y="981617"/>
            <a:ext cx="6264696" cy="707886"/>
          </a:xfrm>
          <a:prstGeom prst="rect">
            <a:avLst/>
          </a:prstGeom>
          <a:noFill/>
          <a:ln w="9525">
            <a:noFill/>
            <a:miter lim="800000"/>
            <a:headEnd/>
            <a:tailEnd/>
          </a:ln>
        </p:spPr>
        <p:txBody>
          <a:bodyPr wrap="square">
            <a:spAutoFit/>
          </a:bodyPr>
          <a:lstStyle/>
          <a:p>
            <a:pPr algn="ctr"/>
            <a:r>
              <a:rPr lang="ar-EG" sz="4000" b="1" dirty="0">
                <a:solidFill>
                  <a:srgbClr val="000099"/>
                </a:solidFill>
                <a:latin typeface="Calibri" pitchFamily="34" charset="0"/>
              </a:rPr>
              <a:t>- لا يعد حليباً مفيداً:</a:t>
            </a:r>
            <a:endParaRPr lang="en-US" sz="3200" dirty="0">
              <a:solidFill>
                <a:srgbClr val="000099"/>
              </a:solidFill>
              <a:latin typeface="Calibri" pitchFamily="34" charset="0"/>
            </a:endParaRPr>
          </a:p>
        </p:txBody>
      </p:sp>
      <p:sp>
        <p:nvSpPr>
          <p:cNvPr id="19" name="Oval 18"/>
          <p:cNvSpPr/>
          <p:nvPr/>
        </p:nvSpPr>
        <p:spPr>
          <a:xfrm flipV="1">
            <a:off x="5867400" y="4869158"/>
            <a:ext cx="648816" cy="58477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a:xfrm>
            <a:off x="3321051" y="3653161"/>
            <a:ext cx="647700" cy="5762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7884368" y="3576117"/>
            <a:ext cx="467473" cy="584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مربع نص 9"/>
          <p:cNvSpPr txBox="1">
            <a:spLocks noChangeArrowheads="1"/>
          </p:cNvSpPr>
          <p:nvPr/>
        </p:nvSpPr>
        <p:spPr bwMode="auto">
          <a:xfrm>
            <a:off x="4661757" y="3503910"/>
            <a:ext cx="3024337" cy="1077218"/>
          </a:xfrm>
          <a:prstGeom prst="rect">
            <a:avLst/>
          </a:prstGeom>
          <a:noFill/>
          <a:ln w="9525">
            <a:noFill/>
            <a:miter lim="800000"/>
            <a:headEnd/>
            <a:tailEnd/>
          </a:ln>
        </p:spPr>
        <p:txBody>
          <a:bodyPr wrap="square">
            <a:spAutoFit/>
          </a:bodyPr>
          <a:lstStyle/>
          <a:p>
            <a:r>
              <a:rPr lang="ar-EG" sz="3200" b="1" dirty="0">
                <a:solidFill>
                  <a:srgbClr val="003300"/>
                </a:solidFill>
              </a:rPr>
              <a:t>الحليب المثكف المحلى</a:t>
            </a:r>
            <a:endParaRPr lang="en-US" sz="3200" dirty="0">
              <a:solidFill>
                <a:srgbClr val="003300"/>
              </a:solidFill>
            </a:endParaRPr>
          </a:p>
        </p:txBody>
      </p:sp>
      <p:sp>
        <p:nvSpPr>
          <p:cNvPr id="11" name="مربع نص 10"/>
          <p:cNvSpPr txBox="1">
            <a:spLocks noChangeArrowheads="1"/>
          </p:cNvSpPr>
          <p:nvPr/>
        </p:nvSpPr>
        <p:spPr bwMode="auto">
          <a:xfrm>
            <a:off x="-36511" y="3645024"/>
            <a:ext cx="3024336" cy="584775"/>
          </a:xfrm>
          <a:prstGeom prst="rect">
            <a:avLst/>
          </a:prstGeom>
          <a:noFill/>
          <a:ln w="9525">
            <a:noFill/>
            <a:miter lim="800000"/>
            <a:headEnd/>
            <a:tailEnd/>
          </a:ln>
        </p:spPr>
        <p:txBody>
          <a:bodyPr wrap="square">
            <a:spAutoFit/>
          </a:bodyPr>
          <a:lstStyle/>
          <a:p>
            <a:r>
              <a:rPr lang="ar-EG" sz="3200" b="1" dirty="0">
                <a:solidFill>
                  <a:srgbClr val="003300"/>
                </a:solidFill>
              </a:rPr>
              <a:t>الحليب المجفف</a:t>
            </a:r>
            <a:endParaRPr lang="en-US" sz="3200" dirty="0">
              <a:solidFill>
                <a:srgbClr val="003300"/>
              </a:solidFill>
            </a:endParaRPr>
          </a:p>
        </p:txBody>
      </p:sp>
      <p:sp>
        <p:nvSpPr>
          <p:cNvPr id="12" name="مربع نص 11"/>
          <p:cNvSpPr txBox="1">
            <a:spLocks noChangeArrowheads="1"/>
          </p:cNvSpPr>
          <p:nvPr/>
        </p:nvSpPr>
        <p:spPr bwMode="auto">
          <a:xfrm>
            <a:off x="1643063" y="4869160"/>
            <a:ext cx="3865041" cy="584775"/>
          </a:xfrm>
          <a:prstGeom prst="rect">
            <a:avLst/>
          </a:prstGeom>
          <a:noFill/>
          <a:ln w="9525">
            <a:noFill/>
            <a:miter lim="800000"/>
            <a:headEnd/>
            <a:tailEnd/>
          </a:ln>
        </p:spPr>
        <p:txBody>
          <a:bodyPr wrap="square">
            <a:spAutoFit/>
          </a:bodyPr>
          <a:lstStyle/>
          <a:p>
            <a:r>
              <a:rPr lang="ar-EG" sz="3200" b="1" dirty="0">
                <a:solidFill>
                  <a:srgbClr val="003300"/>
                </a:solidFill>
              </a:rPr>
              <a:t>الحليب الطويل الأجل</a:t>
            </a:r>
            <a:endParaRPr lang="en-US" sz="3200" dirty="0">
              <a:solidFill>
                <a:srgbClr val="003300"/>
              </a:solidFill>
            </a:endParaRPr>
          </a:p>
        </p:txBody>
      </p:sp>
      <p:sp>
        <p:nvSpPr>
          <p:cNvPr id="13" name="TextBox 21"/>
          <p:cNvSpPr txBox="1">
            <a:spLocks noChangeArrowheads="1"/>
          </p:cNvSpPr>
          <p:nvPr/>
        </p:nvSpPr>
        <p:spPr bwMode="auto">
          <a:xfrm>
            <a:off x="5868144" y="4746046"/>
            <a:ext cx="764903" cy="830997"/>
          </a:xfrm>
          <a:prstGeom prst="rect">
            <a:avLst/>
          </a:prstGeom>
          <a:noFill/>
          <a:ln w="9525">
            <a:noFill/>
            <a:miter lim="800000"/>
            <a:headEnd/>
            <a:tailEnd/>
          </a:ln>
        </p:spPr>
        <p:txBody>
          <a:bodyPr wrap="square">
            <a:spAutoFit/>
          </a:bodyPr>
          <a:lstStyle/>
          <a:p>
            <a:pPr algn="ctr"/>
            <a:r>
              <a:rPr lang="en-US" sz="4800" b="1" dirty="0">
                <a:solidFill>
                  <a:srgbClr val="C00000"/>
                </a:solidFill>
                <a:latin typeface="Calibri" pitchFamily="34" charset="0"/>
                <a:sym typeface="Wingdings 2" pitchFamily="18" charset="2"/>
              </a:rPr>
              <a:t></a:t>
            </a:r>
            <a:endParaRPr lang="ar-EG" sz="4800" b="1" dirty="0">
              <a:solidFill>
                <a:srgbClr val="C00000"/>
              </a:solidFill>
              <a:latin typeface="Calibri" pitchFamily="34" charset="0"/>
            </a:endParaRPr>
          </a:p>
        </p:txBody>
      </p:sp>
    </p:spTree>
    <p:extLst>
      <p:ext uri="{BB962C8B-B14F-4D97-AF65-F5344CB8AC3E}">
        <p14:creationId xmlns:p14="http://schemas.microsoft.com/office/powerpoint/2010/main" val="1391314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4"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animBg="1"/>
      <p:bldP spid="20" grpId="0" animBg="1"/>
      <p:bldP spid="21" grpId="0" animBg="1"/>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
          <p:cNvSpPr>
            <a:spLocks noChangeArrowheads="1"/>
          </p:cNvSpPr>
          <p:nvPr/>
        </p:nvSpPr>
        <p:spPr bwMode="auto">
          <a:xfrm>
            <a:off x="2123728" y="1052736"/>
            <a:ext cx="4369483" cy="2123658"/>
          </a:xfrm>
          <a:prstGeom prst="rect">
            <a:avLst/>
          </a:prstGeom>
          <a:noFill/>
          <a:ln w="9525">
            <a:noFill/>
            <a:miter lim="800000"/>
            <a:headEnd/>
            <a:tailEnd/>
          </a:ln>
        </p:spPr>
        <p:txBody>
          <a:bodyPr wrap="square" anchor="ctr">
            <a:spAutoFit/>
          </a:bodyPr>
          <a:lstStyle/>
          <a:p>
            <a:pPr algn="ctr"/>
            <a:r>
              <a:rPr lang="ar-EG" sz="4400" dirty="0">
                <a:ln>
                  <a:solidFill>
                    <a:sysClr val="windowText" lastClr="000000"/>
                  </a:solidFill>
                </a:ln>
                <a:solidFill>
                  <a:sysClr val="windowText" lastClr="000000"/>
                </a:solidFill>
                <a:cs typeface="Times New Roman" pitchFamily="18" charset="0"/>
              </a:rPr>
              <a:t>أعود إلى معجمي اللغوي لأعرف معنى «بستر اللبن»</a:t>
            </a:r>
            <a:endParaRPr lang="ar-SA" sz="4800" dirty="0">
              <a:ln>
                <a:solidFill>
                  <a:sysClr val="windowText" lastClr="000000"/>
                </a:solidFill>
              </a:ln>
              <a:solidFill>
                <a:sysClr val="windowText" lastClr="000000"/>
              </a:solidFill>
            </a:endParaRPr>
          </a:p>
        </p:txBody>
      </p:sp>
      <p:sp>
        <p:nvSpPr>
          <p:cNvPr id="2" name="مربع نص 1"/>
          <p:cNvSpPr txBox="1"/>
          <p:nvPr/>
        </p:nvSpPr>
        <p:spPr>
          <a:xfrm>
            <a:off x="863588" y="4437112"/>
            <a:ext cx="7416824" cy="1077218"/>
          </a:xfrm>
          <a:prstGeom prst="rect">
            <a:avLst/>
          </a:prstGeom>
          <a:noFill/>
        </p:spPr>
        <p:txBody>
          <a:bodyPr wrap="square" rtlCol="1">
            <a:spAutoFit/>
          </a:bodyPr>
          <a:lstStyle/>
          <a:p>
            <a:r>
              <a:rPr lang="ar-EG" sz="3200" b="1" dirty="0">
                <a:solidFill>
                  <a:srgbClr val="FF0000"/>
                </a:solidFill>
              </a:rPr>
              <a:t>بستر: </a:t>
            </a:r>
            <a:r>
              <a:rPr lang="ar-EG" sz="3200" b="1" dirty="0">
                <a:solidFill>
                  <a:srgbClr val="00B050"/>
                </a:solidFill>
              </a:rPr>
              <a:t>عقَّم السوائل بالتسخين إلى ستين درجة مئوية وحفظها من الهواء.</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4"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Same Side Corner Rectangle 19"/>
          <p:cNvSpPr/>
          <p:nvPr/>
        </p:nvSpPr>
        <p:spPr>
          <a:xfrm>
            <a:off x="1619672" y="2438349"/>
            <a:ext cx="5760169" cy="1295400"/>
          </a:xfrm>
          <a:prstGeom prst="round2SameRect">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fontAlgn="auto">
              <a:spcBef>
                <a:spcPts val="0"/>
              </a:spcBef>
              <a:spcAft>
                <a:spcPts val="0"/>
              </a:spcAft>
              <a:defRPr/>
            </a:pPr>
            <a:endParaRPr lang="ar-EG" sz="2800"/>
          </a:p>
        </p:txBody>
      </p:sp>
      <p:sp>
        <p:nvSpPr>
          <p:cNvPr id="21" name="Rectangle 2"/>
          <p:cNvSpPr>
            <a:spLocks noChangeArrowheads="1"/>
          </p:cNvSpPr>
          <p:nvPr/>
        </p:nvSpPr>
        <p:spPr bwMode="auto">
          <a:xfrm>
            <a:off x="1691915" y="2670550"/>
            <a:ext cx="5760169" cy="830997"/>
          </a:xfrm>
          <a:prstGeom prst="rect">
            <a:avLst/>
          </a:prstGeom>
          <a:noFill/>
          <a:ln w="9525">
            <a:noFill/>
            <a:miter lim="800000"/>
            <a:headEnd/>
            <a:tailEnd/>
          </a:ln>
        </p:spPr>
        <p:txBody>
          <a:bodyPr wrap="square" anchor="ctr">
            <a:spAutoFit/>
          </a:bodyPr>
          <a:lstStyle/>
          <a:p>
            <a:pPr algn="ctr"/>
            <a:r>
              <a:rPr lang="ar-EG" sz="4800" b="1" dirty="0">
                <a:solidFill>
                  <a:srgbClr val="002060"/>
                </a:solidFill>
                <a:latin typeface="Calibri" pitchFamily="34" charset="0"/>
              </a:rPr>
              <a:t>3- أجيب عن الأسئلة الآتية</a:t>
            </a:r>
            <a:endParaRPr lang="en-US" sz="4800" dirty="0">
              <a:solidFill>
                <a:srgbClr val="002060"/>
              </a:solidFill>
              <a:latin typeface="Calibri" pitchFamily="34" charset="0"/>
            </a:endParaRPr>
          </a:p>
        </p:txBody>
      </p:sp>
    </p:spTree>
    <p:extLst>
      <p:ext uri="{BB962C8B-B14F-4D97-AF65-F5344CB8AC3E}">
        <p14:creationId xmlns:p14="http://schemas.microsoft.com/office/powerpoint/2010/main" val="3130919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3"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plus(in)">
                                      <p:cBhvr>
                                        <p:cTn id="7" dur="2000"/>
                                        <p:tgtEl>
                                          <p:spTgt spid="20"/>
                                        </p:tgtEl>
                                      </p:cBhvr>
                                    </p:animEffect>
                                  </p:childTnLst>
                                </p:cTn>
                              </p:par>
                            </p:childTnLst>
                          </p:cTn>
                        </p:par>
                        <p:par>
                          <p:cTn id="8" fill="hold">
                            <p:stCondLst>
                              <p:cond delay="2000"/>
                            </p:stCondLst>
                            <p:childTnLst>
                              <p:par>
                                <p:cTn id="9" presetID="26"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145">
                                          <p:stCondLst>
                                            <p:cond delay="0"/>
                                          </p:stCondLst>
                                        </p:cTn>
                                        <p:tgtEl>
                                          <p:spTgt spid="21"/>
                                        </p:tgtEl>
                                      </p:cBhvr>
                                    </p:animEffect>
                                    <p:anim calcmode="lin" valueType="num">
                                      <p:cBhvr>
                                        <p:cTn id="12"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3"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4"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15"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16"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17" dur="7">
                                          <p:stCondLst>
                                            <p:cond delay="162"/>
                                          </p:stCondLst>
                                        </p:cTn>
                                        <p:tgtEl>
                                          <p:spTgt spid="21"/>
                                        </p:tgtEl>
                                      </p:cBhvr>
                                      <p:to x="100000" y="60000"/>
                                    </p:animScale>
                                    <p:animScale>
                                      <p:cBhvr>
                                        <p:cTn id="18" dur="41" decel="50000">
                                          <p:stCondLst>
                                            <p:cond delay="169"/>
                                          </p:stCondLst>
                                        </p:cTn>
                                        <p:tgtEl>
                                          <p:spTgt spid="21"/>
                                        </p:tgtEl>
                                      </p:cBhvr>
                                      <p:to x="100000" y="100000"/>
                                    </p:animScale>
                                    <p:animScale>
                                      <p:cBhvr>
                                        <p:cTn id="19" dur="7">
                                          <p:stCondLst>
                                            <p:cond delay="328"/>
                                          </p:stCondLst>
                                        </p:cTn>
                                        <p:tgtEl>
                                          <p:spTgt spid="21"/>
                                        </p:tgtEl>
                                      </p:cBhvr>
                                      <p:to x="100000" y="80000"/>
                                    </p:animScale>
                                    <p:animScale>
                                      <p:cBhvr>
                                        <p:cTn id="20" dur="41" decel="50000">
                                          <p:stCondLst>
                                            <p:cond delay="335"/>
                                          </p:stCondLst>
                                        </p:cTn>
                                        <p:tgtEl>
                                          <p:spTgt spid="21"/>
                                        </p:tgtEl>
                                      </p:cBhvr>
                                      <p:to x="100000" y="100000"/>
                                    </p:animScale>
                                    <p:animScale>
                                      <p:cBhvr>
                                        <p:cTn id="21" dur="7">
                                          <p:stCondLst>
                                            <p:cond delay="410"/>
                                          </p:stCondLst>
                                        </p:cTn>
                                        <p:tgtEl>
                                          <p:spTgt spid="21"/>
                                        </p:tgtEl>
                                      </p:cBhvr>
                                      <p:to x="100000" y="90000"/>
                                    </p:animScale>
                                    <p:animScale>
                                      <p:cBhvr>
                                        <p:cTn id="22" dur="41" decel="50000">
                                          <p:stCondLst>
                                            <p:cond delay="417"/>
                                          </p:stCondLst>
                                        </p:cTn>
                                        <p:tgtEl>
                                          <p:spTgt spid="21"/>
                                        </p:tgtEl>
                                      </p:cBhvr>
                                      <p:to x="100000" y="100000"/>
                                    </p:animScale>
                                    <p:animScale>
                                      <p:cBhvr>
                                        <p:cTn id="23" dur="7">
                                          <p:stCondLst>
                                            <p:cond delay="452"/>
                                          </p:stCondLst>
                                        </p:cTn>
                                        <p:tgtEl>
                                          <p:spTgt spid="21"/>
                                        </p:tgtEl>
                                      </p:cBhvr>
                                      <p:to x="100000" y="95000"/>
                                    </p:animScale>
                                    <p:animScale>
                                      <p:cBhvr>
                                        <p:cTn id="24" dur="41" decel="50000">
                                          <p:stCondLst>
                                            <p:cond delay="459"/>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a:spLocks noChangeArrowheads="1"/>
          </p:cNvSpPr>
          <p:nvPr/>
        </p:nvSpPr>
        <p:spPr bwMode="auto">
          <a:xfrm>
            <a:off x="684213" y="764704"/>
            <a:ext cx="7848600" cy="120032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r>
              <a:rPr lang="ar-EG" sz="3600" b="1" dirty="0">
                <a:solidFill>
                  <a:srgbClr val="000099"/>
                </a:solidFill>
                <a:latin typeface="Calibri" pitchFamily="34" charset="0"/>
              </a:rPr>
              <a:t>تؤثر بعض العوامل على الاستفادة الكاملة من الحليب، ما هي؟</a:t>
            </a:r>
            <a:endParaRPr lang="ar-EG" sz="3600" dirty="0">
              <a:solidFill>
                <a:srgbClr val="000099"/>
              </a:solidFill>
              <a:latin typeface="Arial Unicode MS" pitchFamily="34" charset="-128"/>
              <a:ea typeface="Arial Unicode MS" pitchFamily="34" charset="-128"/>
              <a:cs typeface="Arial Unicode MS" pitchFamily="34" charset="-128"/>
            </a:endParaRPr>
          </a:p>
        </p:txBody>
      </p:sp>
      <p:sp>
        <p:nvSpPr>
          <p:cNvPr id="2" name="مخطط انسيابي: معالجة معرّفة مسبقاً 1">
            <a:extLst>
              <a:ext uri="{FF2B5EF4-FFF2-40B4-BE49-F238E27FC236}">
                <a16:creationId xmlns:a16="http://schemas.microsoft.com/office/drawing/2014/main" id="{EFF87A25-5E80-4D41-81E5-E65706E5BFC9}"/>
              </a:ext>
            </a:extLst>
          </p:cNvPr>
          <p:cNvSpPr/>
          <p:nvPr/>
        </p:nvSpPr>
        <p:spPr>
          <a:xfrm>
            <a:off x="684213" y="2420888"/>
            <a:ext cx="7848600" cy="3528392"/>
          </a:xfrm>
          <a:prstGeom prst="flowChartPredefinedProcess">
            <a:avLst/>
          </a:prstGeom>
          <a:noFill/>
          <a:ln>
            <a:noFill/>
          </a:ln>
        </p:spPr>
        <p:style>
          <a:lnRef idx="1">
            <a:schemeClr val="accent4"/>
          </a:lnRef>
          <a:fillRef idx="2">
            <a:schemeClr val="accent4"/>
          </a:fillRef>
          <a:effectRef idx="1">
            <a:schemeClr val="accent4"/>
          </a:effectRef>
          <a:fontRef idx="minor">
            <a:schemeClr val="dk1"/>
          </a:fontRef>
        </p:style>
        <p:txBody>
          <a:bodyPr rtlCol="1" anchor="ctr"/>
          <a:lstStyle/>
          <a:p>
            <a:pPr algn="justLow"/>
            <a:r>
              <a:rPr lang="ar-EG" sz="2000" dirty="0"/>
              <a:t>-</a:t>
            </a:r>
            <a:r>
              <a:rPr lang="ar-EG" sz="3200" b="1" dirty="0">
                <a:ln w="0"/>
                <a:solidFill>
                  <a:schemeClr val="tx1"/>
                </a:solidFill>
                <a:effectLst>
                  <a:outerShdw blurRad="38100" dist="19050" dir="2700000" algn="tl" rotWithShape="0">
                    <a:schemeClr val="dk1">
                      <a:alpha val="40000"/>
                    </a:schemeClr>
                  </a:outerShdw>
                </a:effectLst>
              </a:rPr>
              <a:t>تناول المشروبات والأطعمة التي تحتوي على الكافيين، كالمشروبات الغازية والشاي والقهوة والشيكولاته، تقلل من امتصاص الكالسيوم.</a:t>
            </a:r>
          </a:p>
          <a:p>
            <a:pPr algn="justLow"/>
            <a:r>
              <a:rPr lang="ar-EG" sz="3200" b="1" dirty="0">
                <a:ln w="0"/>
                <a:solidFill>
                  <a:schemeClr val="tx1"/>
                </a:solidFill>
                <a:effectLst>
                  <a:outerShdw blurRad="38100" dist="19050" dir="2700000" algn="tl" rotWithShape="0">
                    <a:schemeClr val="dk1">
                      <a:alpha val="40000"/>
                    </a:schemeClr>
                  </a:outerShdw>
                </a:effectLst>
              </a:rPr>
              <a:t>-عدم تناول فيتامين ج المتوفر في الفاكهة كالحمضيات؛ حيث يساعد على امتصاص الكالسيوم من الحليب.</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3"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a:spLocks noChangeArrowheads="1"/>
          </p:cNvSpPr>
          <p:nvPr/>
        </p:nvSpPr>
        <p:spPr bwMode="auto">
          <a:xfrm>
            <a:off x="684213" y="764704"/>
            <a:ext cx="7848600" cy="120032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r>
              <a:rPr lang="ar-EG" sz="3600" b="1" dirty="0">
                <a:solidFill>
                  <a:srgbClr val="C00000"/>
                </a:solidFill>
                <a:latin typeface="Calibri" pitchFamily="34" charset="0"/>
              </a:rPr>
              <a:t>يحتاج كبار السن إلى شرب المزيد من الحليب. أعلل ذلك.</a:t>
            </a:r>
            <a:endParaRPr lang="ar-EG" sz="3600" dirty="0">
              <a:solidFill>
                <a:srgbClr val="C00000"/>
              </a:solidFill>
              <a:latin typeface="Arial Unicode MS" pitchFamily="34" charset="-128"/>
              <a:ea typeface="Arial Unicode MS" pitchFamily="34" charset="-128"/>
              <a:cs typeface="Arial Unicode MS" pitchFamily="34" charset="-128"/>
            </a:endParaRPr>
          </a:p>
        </p:txBody>
      </p:sp>
      <p:sp>
        <p:nvSpPr>
          <p:cNvPr id="13" name="Snip Diagonal Corner Rectangle 12"/>
          <p:cNvSpPr/>
          <p:nvPr/>
        </p:nvSpPr>
        <p:spPr>
          <a:xfrm>
            <a:off x="738945" y="2492896"/>
            <a:ext cx="7632203" cy="3168351"/>
          </a:xfrm>
          <a:prstGeom prst="snip2DiagRect">
            <a:avLst/>
          </a:prstGeom>
          <a:noFill/>
          <a:ln>
            <a:noFill/>
          </a:ln>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endParaRPr lang="ar-EG"/>
          </a:p>
        </p:txBody>
      </p:sp>
      <p:sp>
        <p:nvSpPr>
          <p:cNvPr id="5" name="TextBox 13"/>
          <p:cNvSpPr txBox="1">
            <a:spLocks noChangeArrowheads="1"/>
          </p:cNvSpPr>
          <p:nvPr/>
        </p:nvSpPr>
        <p:spPr bwMode="auto">
          <a:xfrm>
            <a:off x="1118342" y="2676687"/>
            <a:ext cx="6980341" cy="2800767"/>
          </a:xfrm>
          <a:prstGeom prst="rect">
            <a:avLst/>
          </a:prstGeom>
          <a:noFill/>
          <a:ln w="9525">
            <a:noFill/>
            <a:miter lim="800000"/>
            <a:headEnd/>
            <a:tailEnd/>
          </a:ln>
        </p:spPr>
        <p:txBody>
          <a:bodyPr wrap="square">
            <a:spAutoFit/>
          </a:bodyPr>
          <a:lstStyle/>
          <a:p>
            <a:pPr algn="ctr"/>
            <a:r>
              <a:rPr lang="ar-EG" sz="4400" b="1" dirty="0">
                <a:ln w="0"/>
                <a:effectLst>
                  <a:outerShdw blurRad="38100" dist="19050" dir="2700000" algn="tl" rotWithShape="0">
                    <a:schemeClr val="dk1">
                      <a:alpha val="40000"/>
                    </a:schemeClr>
                  </a:outerShdw>
                </a:effectLst>
              </a:rPr>
              <a:t>حيث تتغير الحالة الصحية للجلد والكلى مما يضعف من قدرتها على تصنيع فيتامين د وتحويله للصيغة النشطة أو الفعالة</a:t>
            </a:r>
            <a:endParaRPr lang="ar-EG" sz="4400" b="1" dirty="0">
              <a:ln w="0"/>
              <a:effectLst>
                <a:outerShdw blurRad="38100" dist="19050" dir="2700000" algn="tl" rotWithShape="0">
                  <a:schemeClr val="dk1">
                    <a:alpha val="40000"/>
                  </a:schemeClr>
                </a:outerShdw>
              </a:effectLst>
              <a:latin typeface="Calibri" pitchFamily="34" charset="0"/>
            </a:endParaRPr>
          </a:p>
        </p:txBody>
      </p:sp>
    </p:spTree>
    <p:extLst>
      <p:ext uri="{BB962C8B-B14F-4D97-AF65-F5344CB8AC3E}">
        <p14:creationId xmlns:p14="http://schemas.microsoft.com/office/powerpoint/2010/main" val="3226290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3"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a:spLocks noChangeArrowheads="1"/>
          </p:cNvSpPr>
          <p:nvPr/>
        </p:nvSpPr>
        <p:spPr bwMode="auto">
          <a:xfrm>
            <a:off x="684213" y="764704"/>
            <a:ext cx="7848600" cy="6463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r>
              <a:rPr lang="ar-EG" sz="3600" b="1" dirty="0">
                <a:solidFill>
                  <a:srgbClr val="000099"/>
                </a:solidFill>
                <a:latin typeface="Calibri" pitchFamily="34" charset="0"/>
              </a:rPr>
              <a:t>كيف يصنع الحليب المكثف المحلَّى؟ وفيم يستخدم؟</a:t>
            </a:r>
            <a:endParaRPr lang="ar-EG" sz="3600" dirty="0">
              <a:solidFill>
                <a:srgbClr val="000099"/>
              </a:solidFill>
              <a:latin typeface="Arial Unicode MS" pitchFamily="34" charset="-128"/>
              <a:ea typeface="Arial Unicode MS" pitchFamily="34" charset="-128"/>
              <a:cs typeface="Arial Unicode MS" pitchFamily="34" charset="-128"/>
            </a:endParaRPr>
          </a:p>
        </p:txBody>
      </p:sp>
      <p:sp>
        <p:nvSpPr>
          <p:cNvPr id="5" name="TextBox 13"/>
          <p:cNvSpPr txBox="1">
            <a:spLocks noChangeArrowheads="1"/>
          </p:cNvSpPr>
          <p:nvPr/>
        </p:nvSpPr>
        <p:spPr bwMode="auto">
          <a:xfrm>
            <a:off x="755575" y="1772816"/>
            <a:ext cx="7777237" cy="3970318"/>
          </a:xfrm>
          <a:prstGeom prst="rect">
            <a:avLst/>
          </a:prstGeom>
          <a:noFill/>
          <a:ln w="9525">
            <a:noFill/>
            <a:miter lim="800000"/>
            <a:headEnd/>
            <a:tailEnd/>
          </a:ln>
        </p:spPr>
        <p:txBody>
          <a:bodyPr wrap="square">
            <a:spAutoFit/>
          </a:bodyPr>
          <a:lstStyle/>
          <a:p>
            <a:pPr algn="ctr"/>
            <a:r>
              <a:rPr lang="ar-EG" sz="3600" dirty="0">
                <a:ln>
                  <a:solidFill>
                    <a:srgbClr val="C00000"/>
                  </a:solidFill>
                </a:ln>
                <a:solidFill>
                  <a:srgbClr val="C00000"/>
                </a:solidFill>
              </a:rPr>
              <a:t>تتم إضافة كميات كبيرة من السكر إلى الحليب  الطازج المبستر لتكثيف قوامه، وهو غني بالدهن أو كريمة الحليب، ولا يعتبر من أنواع الحليب المفيدة، ولا يعتبر من بدائل الحليب؛ فهو يحتوي على  كمية عالية من السكر والسعرات الحرارية،  يستخدم هذا النوع في تحضير الحلويات، ويخزن في مكان بارد وجاف، ويدوم لمدة 12 شهرًا.</a:t>
            </a:r>
            <a:endParaRPr lang="ar-EG" sz="3600" dirty="0">
              <a:ln>
                <a:solidFill>
                  <a:srgbClr val="C00000"/>
                </a:solidFill>
              </a:ln>
              <a:solidFill>
                <a:srgbClr val="C00000"/>
              </a:solidFill>
              <a:latin typeface="Calibri" pitchFamily="34" charset="0"/>
            </a:endParaRPr>
          </a:p>
        </p:txBody>
      </p:sp>
    </p:spTree>
    <p:extLst>
      <p:ext uri="{BB962C8B-B14F-4D97-AF65-F5344CB8AC3E}">
        <p14:creationId xmlns:p14="http://schemas.microsoft.com/office/powerpoint/2010/main" val="2100639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3"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427" y="1160748"/>
            <a:ext cx="6398927" cy="45490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p:cNvSpPr/>
          <p:nvPr/>
        </p:nvSpPr>
        <p:spPr>
          <a:xfrm>
            <a:off x="1187624" y="1700808"/>
            <a:ext cx="7272808" cy="3960440"/>
          </a:xfrm>
          <a:prstGeom prst="flowChartManualInpu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2" name="Sun 11"/>
          <p:cNvSpPr/>
          <p:nvPr/>
        </p:nvSpPr>
        <p:spPr>
          <a:xfrm>
            <a:off x="3202943" y="1413223"/>
            <a:ext cx="648414" cy="1518163"/>
          </a:xfrm>
          <a:prstGeom prst="sun">
            <a:avLst>
              <a:gd name="adj" fmla="val 46875"/>
            </a:avLst>
          </a:prstGeom>
          <a:ln/>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endParaRPr lang="ar-EG"/>
          </a:p>
        </p:txBody>
      </p:sp>
      <p:sp>
        <p:nvSpPr>
          <p:cNvPr id="14" name="TextBox 13"/>
          <p:cNvSpPr txBox="1">
            <a:spLocks noChangeArrowheads="1"/>
          </p:cNvSpPr>
          <p:nvPr/>
        </p:nvSpPr>
        <p:spPr bwMode="auto">
          <a:xfrm>
            <a:off x="1835696" y="2276872"/>
            <a:ext cx="5763229" cy="3170099"/>
          </a:xfrm>
          <a:prstGeom prst="rect">
            <a:avLst/>
          </a:prstGeom>
          <a:noFill/>
          <a:ln w="9525">
            <a:noFill/>
            <a:miter lim="800000"/>
            <a:headEnd/>
            <a:tailEnd/>
          </a:ln>
        </p:spPr>
        <p:txBody>
          <a:bodyPr wrap="square">
            <a:spAutoFit/>
          </a:bodyPr>
          <a:lstStyle/>
          <a:p>
            <a:pPr algn="ctr"/>
            <a:r>
              <a:rPr lang="ar-EG" sz="7200" b="1" dirty="0">
                <a:solidFill>
                  <a:schemeClr val="accent6">
                    <a:lumMod val="50000"/>
                  </a:schemeClr>
                </a:solidFill>
                <a:latin typeface="Calibri" pitchFamily="34" charset="0"/>
              </a:rPr>
              <a:t>فائدة</a:t>
            </a:r>
          </a:p>
          <a:p>
            <a:pPr algn="ctr"/>
            <a:r>
              <a:rPr lang="ar-EG" sz="3200" b="1" dirty="0">
                <a:solidFill>
                  <a:srgbClr val="002060"/>
                </a:solidFill>
                <a:latin typeface="Calibri" pitchFamily="34" charset="0"/>
              </a:rPr>
              <a:t>قالت العرب قديماً في فضل الاستماع؛ (تعلم حسن الاستماع قبل أن تتعلم حسن الكلام، فإنك إلى أن تسمع وتعي أحوج منك إلى أن تتكلم)</a:t>
            </a:r>
            <a:endParaRPr lang="en-US" sz="3200" dirty="0">
              <a:solidFill>
                <a:srgbClr val="002060"/>
              </a:solidFill>
              <a:latin typeface="Calibri"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3"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17">
                                          <p:stCondLst>
                                            <p:cond delay="0"/>
                                          </p:stCondLst>
                                        </p:cTn>
                                        <p:tgtEl>
                                          <p:spTgt spid="7"/>
                                        </p:tgtEl>
                                      </p:cBhvr>
                                    </p:animEffect>
                                    <p:anim calcmode="lin" valueType="num">
                                      <p:cBhvr>
                                        <p:cTn id="8" dur="683"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7"/>
                                        </p:tgtEl>
                                        <p:attrNameLst>
                                          <p:attrName>ppt_y</p:attrName>
                                        </p:attrNameLst>
                                      </p:cBhvr>
                                      <p:tavLst>
                                        <p:tav tm="0" fmla="#ppt_y-sin(pi*$)/9">
                                          <p:val>
                                            <p:fltVal val="0"/>
                                          </p:val>
                                        </p:tav>
                                        <p:tav tm="100000">
                                          <p:val>
                                            <p:fltVal val="1"/>
                                          </p:val>
                                        </p:tav>
                                      </p:tavLst>
                                    </p:anim>
                                    <p:anim calcmode="lin" valueType="num">
                                      <p:cBhvr>
                                        <p:cTn id="11" dur="124" tmFilter="0, 0; 0.125,0.2665; 0.25,0.4; 0.375,0.465; 0.5,0.5;  0.625,0.535; 0.75,0.6; 0.875,0.7335; 1,1">
                                          <p:stCondLst>
                                            <p:cond delay="497"/>
                                          </p:stCondLst>
                                        </p:cTn>
                                        <p:tgtEl>
                                          <p:spTgt spid="7"/>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7"/>
                                        </p:tgtEl>
                                        <p:attrNameLst>
                                          <p:attrName>ppt_y</p:attrName>
                                        </p:attrNameLst>
                                      </p:cBhvr>
                                      <p:tavLst>
                                        <p:tav tm="0" fmla="#ppt_y-sin(pi*$)/81">
                                          <p:val>
                                            <p:fltVal val="0"/>
                                          </p:val>
                                        </p:tav>
                                        <p:tav tm="100000">
                                          <p:val>
                                            <p:fltVal val="1"/>
                                          </p:val>
                                        </p:tav>
                                      </p:tavLst>
                                    </p:anim>
                                    <p:animScale>
                                      <p:cBhvr>
                                        <p:cTn id="13" dur="10">
                                          <p:stCondLst>
                                            <p:cond delay="244"/>
                                          </p:stCondLst>
                                        </p:cTn>
                                        <p:tgtEl>
                                          <p:spTgt spid="7"/>
                                        </p:tgtEl>
                                      </p:cBhvr>
                                      <p:to x="100000" y="60000"/>
                                    </p:animScale>
                                    <p:animScale>
                                      <p:cBhvr>
                                        <p:cTn id="14" dur="62" decel="50000">
                                          <p:stCondLst>
                                            <p:cond delay="254"/>
                                          </p:stCondLst>
                                        </p:cTn>
                                        <p:tgtEl>
                                          <p:spTgt spid="7"/>
                                        </p:tgtEl>
                                      </p:cBhvr>
                                      <p:to x="100000" y="100000"/>
                                    </p:animScale>
                                    <p:animScale>
                                      <p:cBhvr>
                                        <p:cTn id="15" dur="10">
                                          <p:stCondLst>
                                            <p:cond delay="492"/>
                                          </p:stCondLst>
                                        </p:cTn>
                                        <p:tgtEl>
                                          <p:spTgt spid="7"/>
                                        </p:tgtEl>
                                      </p:cBhvr>
                                      <p:to x="100000" y="80000"/>
                                    </p:animScale>
                                    <p:animScale>
                                      <p:cBhvr>
                                        <p:cTn id="16" dur="62" decel="50000">
                                          <p:stCondLst>
                                            <p:cond delay="502"/>
                                          </p:stCondLst>
                                        </p:cTn>
                                        <p:tgtEl>
                                          <p:spTgt spid="7"/>
                                        </p:tgtEl>
                                      </p:cBhvr>
                                      <p:to x="100000" y="100000"/>
                                    </p:animScale>
                                    <p:animScale>
                                      <p:cBhvr>
                                        <p:cTn id="17" dur="10">
                                          <p:stCondLst>
                                            <p:cond delay="616"/>
                                          </p:stCondLst>
                                        </p:cTn>
                                        <p:tgtEl>
                                          <p:spTgt spid="7"/>
                                        </p:tgtEl>
                                      </p:cBhvr>
                                      <p:to x="100000" y="90000"/>
                                    </p:animScale>
                                    <p:animScale>
                                      <p:cBhvr>
                                        <p:cTn id="18" dur="62" decel="50000">
                                          <p:stCondLst>
                                            <p:cond delay="625"/>
                                          </p:stCondLst>
                                        </p:cTn>
                                        <p:tgtEl>
                                          <p:spTgt spid="7"/>
                                        </p:tgtEl>
                                      </p:cBhvr>
                                      <p:to x="100000" y="100000"/>
                                    </p:animScale>
                                    <p:animScale>
                                      <p:cBhvr>
                                        <p:cTn id="19" dur="10">
                                          <p:stCondLst>
                                            <p:cond delay="678"/>
                                          </p:stCondLst>
                                        </p:cTn>
                                        <p:tgtEl>
                                          <p:spTgt spid="7"/>
                                        </p:tgtEl>
                                      </p:cBhvr>
                                      <p:to x="100000" y="95000"/>
                                    </p:animScale>
                                    <p:animScale>
                                      <p:cBhvr>
                                        <p:cTn id="20" dur="62" decel="50000">
                                          <p:stCondLst>
                                            <p:cond delay="688"/>
                                          </p:stCondLst>
                                        </p:cTn>
                                        <p:tgtEl>
                                          <p:spTgt spid="7"/>
                                        </p:tgtEl>
                                      </p:cBhvr>
                                      <p:to x="100000" y="100000"/>
                                    </p:animScale>
                                  </p:childTnLst>
                                </p:cTn>
                              </p:par>
                            </p:childTnLst>
                          </p:cTn>
                        </p:par>
                        <p:par>
                          <p:cTn id="21" fill="hold">
                            <p:stCondLst>
                              <p:cond delay="750"/>
                            </p:stCondLst>
                            <p:childTnLst>
                              <p:par>
                                <p:cTn id="22" presetID="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par>
                          <p:cTn id="24" fill="hold">
                            <p:stCondLst>
                              <p:cond delay="750"/>
                            </p:stCondLst>
                            <p:childTnLst>
                              <p:par>
                                <p:cTn id="25" presetID="26"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217">
                                          <p:stCondLst>
                                            <p:cond delay="0"/>
                                          </p:stCondLst>
                                        </p:cTn>
                                        <p:tgtEl>
                                          <p:spTgt spid="14"/>
                                        </p:tgtEl>
                                      </p:cBhvr>
                                    </p:animEffect>
                                    <p:anim calcmode="lin" valueType="num">
                                      <p:cBhvr>
                                        <p:cTn id="28" dur="683"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9" dur="249"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0" dur="249" tmFilter="0, 0; 0.125,0.2665; 0.25,0.4; 0.375,0.465; 0.5,0.5;  0.625,0.535; 0.75,0.6; 0.875,0.7335; 1,1">
                                          <p:stCondLst>
                                            <p:cond delay="249"/>
                                          </p:stCondLst>
                                        </p:cTn>
                                        <p:tgtEl>
                                          <p:spTgt spid="14"/>
                                        </p:tgtEl>
                                        <p:attrNameLst>
                                          <p:attrName>ppt_y</p:attrName>
                                        </p:attrNameLst>
                                      </p:cBhvr>
                                      <p:tavLst>
                                        <p:tav tm="0" fmla="#ppt_y-sin(pi*$)/9">
                                          <p:val>
                                            <p:fltVal val="0"/>
                                          </p:val>
                                        </p:tav>
                                        <p:tav tm="100000">
                                          <p:val>
                                            <p:fltVal val="1"/>
                                          </p:val>
                                        </p:tav>
                                      </p:tavLst>
                                    </p:anim>
                                    <p:anim calcmode="lin" valueType="num">
                                      <p:cBhvr>
                                        <p:cTn id="31" dur="124" tmFilter="0, 0; 0.125,0.2665; 0.25,0.4; 0.375,0.465; 0.5,0.5;  0.625,0.535; 0.75,0.6; 0.875,0.7335; 1,1">
                                          <p:stCondLst>
                                            <p:cond delay="497"/>
                                          </p:stCondLst>
                                        </p:cTn>
                                        <p:tgtEl>
                                          <p:spTgt spid="14"/>
                                        </p:tgtEl>
                                        <p:attrNameLst>
                                          <p:attrName>ppt_y</p:attrName>
                                        </p:attrNameLst>
                                      </p:cBhvr>
                                      <p:tavLst>
                                        <p:tav tm="0" fmla="#ppt_y-sin(pi*$)/27">
                                          <p:val>
                                            <p:fltVal val="0"/>
                                          </p:val>
                                        </p:tav>
                                        <p:tav tm="100000">
                                          <p:val>
                                            <p:fltVal val="1"/>
                                          </p:val>
                                        </p:tav>
                                      </p:tavLst>
                                    </p:anim>
                                    <p:anim calcmode="lin" valueType="num">
                                      <p:cBhvr>
                                        <p:cTn id="32" dur="62" tmFilter="0, 0; 0.125,0.2665; 0.25,0.4; 0.375,0.465; 0.5,0.5;  0.625,0.535; 0.75,0.6; 0.875,0.7335; 1,1">
                                          <p:stCondLst>
                                            <p:cond delay="621"/>
                                          </p:stCondLst>
                                        </p:cTn>
                                        <p:tgtEl>
                                          <p:spTgt spid="14"/>
                                        </p:tgtEl>
                                        <p:attrNameLst>
                                          <p:attrName>ppt_y</p:attrName>
                                        </p:attrNameLst>
                                      </p:cBhvr>
                                      <p:tavLst>
                                        <p:tav tm="0" fmla="#ppt_y-sin(pi*$)/81">
                                          <p:val>
                                            <p:fltVal val="0"/>
                                          </p:val>
                                        </p:tav>
                                        <p:tav tm="100000">
                                          <p:val>
                                            <p:fltVal val="1"/>
                                          </p:val>
                                        </p:tav>
                                      </p:tavLst>
                                    </p:anim>
                                    <p:animScale>
                                      <p:cBhvr>
                                        <p:cTn id="33" dur="10">
                                          <p:stCondLst>
                                            <p:cond delay="244"/>
                                          </p:stCondLst>
                                        </p:cTn>
                                        <p:tgtEl>
                                          <p:spTgt spid="14"/>
                                        </p:tgtEl>
                                      </p:cBhvr>
                                      <p:to x="100000" y="60000"/>
                                    </p:animScale>
                                    <p:animScale>
                                      <p:cBhvr>
                                        <p:cTn id="34" dur="62" decel="50000">
                                          <p:stCondLst>
                                            <p:cond delay="254"/>
                                          </p:stCondLst>
                                        </p:cTn>
                                        <p:tgtEl>
                                          <p:spTgt spid="14"/>
                                        </p:tgtEl>
                                      </p:cBhvr>
                                      <p:to x="100000" y="100000"/>
                                    </p:animScale>
                                    <p:animScale>
                                      <p:cBhvr>
                                        <p:cTn id="35" dur="10">
                                          <p:stCondLst>
                                            <p:cond delay="492"/>
                                          </p:stCondLst>
                                        </p:cTn>
                                        <p:tgtEl>
                                          <p:spTgt spid="14"/>
                                        </p:tgtEl>
                                      </p:cBhvr>
                                      <p:to x="100000" y="80000"/>
                                    </p:animScale>
                                    <p:animScale>
                                      <p:cBhvr>
                                        <p:cTn id="36" dur="62" decel="50000">
                                          <p:stCondLst>
                                            <p:cond delay="502"/>
                                          </p:stCondLst>
                                        </p:cTn>
                                        <p:tgtEl>
                                          <p:spTgt spid="14"/>
                                        </p:tgtEl>
                                      </p:cBhvr>
                                      <p:to x="100000" y="100000"/>
                                    </p:animScale>
                                    <p:animScale>
                                      <p:cBhvr>
                                        <p:cTn id="37" dur="10">
                                          <p:stCondLst>
                                            <p:cond delay="616"/>
                                          </p:stCondLst>
                                        </p:cTn>
                                        <p:tgtEl>
                                          <p:spTgt spid="14"/>
                                        </p:tgtEl>
                                      </p:cBhvr>
                                      <p:to x="100000" y="90000"/>
                                    </p:animScale>
                                    <p:animScale>
                                      <p:cBhvr>
                                        <p:cTn id="38" dur="62" decel="50000">
                                          <p:stCondLst>
                                            <p:cond delay="625"/>
                                          </p:stCondLst>
                                        </p:cTn>
                                        <p:tgtEl>
                                          <p:spTgt spid="14"/>
                                        </p:tgtEl>
                                      </p:cBhvr>
                                      <p:to x="100000" y="100000"/>
                                    </p:animScale>
                                    <p:animScale>
                                      <p:cBhvr>
                                        <p:cTn id="39" dur="10">
                                          <p:stCondLst>
                                            <p:cond delay="678"/>
                                          </p:stCondLst>
                                        </p:cTn>
                                        <p:tgtEl>
                                          <p:spTgt spid="14"/>
                                        </p:tgtEl>
                                      </p:cBhvr>
                                      <p:to x="100000" y="95000"/>
                                    </p:animScale>
                                    <p:animScale>
                                      <p:cBhvr>
                                        <p:cTn id="40" dur="62" decel="50000">
                                          <p:stCondLst>
                                            <p:cond delay="688"/>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تحضير 1">
            <a:extLst>
              <a:ext uri="{FF2B5EF4-FFF2-40B4-BE49-F238E27FC236}">
                <a16:creationId xmlns:a16="http://schemas.microsoft.com/office/drawing/2014/main" id="{C17B0B35-214E-4AEF-AC85-9C2F5602509A}"/>
              </a:ext>
            </a:extLst>
          </p:cNvPr>
          <p:cNvSpPr/>
          <p:nvPr/>
        </p:nvSpPr>
        <p:spPr>
          <a:xfrm>
            <a:off x="539552" y="980728"/>
            <a:ext cx="8352928" cy="4896544"/>
          </a:xfrm>
          <a:prstGeom prst="flowChartPreparation">
            <a:avLst/>
          </a:prstGeom>
          <a:noFill/>
          <a:ln>
            <a:noFill/>
          </a:ln>
        </p:spPr>
        <p:style>
          <a:lnRef idx="1">
            <a:schemeClr val="accent4"/>
          </a:lnRef>
          <a:fillRef idx="2">
            <a:schemeClr val="accent4"/>
          </a:fillRef>
          <a:effectRef idx="1">
            <a:schemeClr val="accent4"/>
          </a:effectRef>
          <a:fontRef idx="minor">
            <a:schemeClr val="dk1"/>
          </a:fontRef>
        </p:style>
        <p:txBody>
          <a:bodyPr rtlCol="1" anchor="ctr"/>
          <a:lstStyle/>
          <a:p>
            <a:r>
              <a:rPr lang="ar-EG" sz="3200" b="1" dirty="0">
                <a:solidFill>
                  <a:srgbClr val="FF0000"/>
                </a:solidFill>
              </a:rPr>
              <a:t>أقوِّم استماعي</a:t>
            </a:r>
          </a:p>
          <a:p>
            <a:r>
              <a:rPr lang="ar-EG" sz="3200" b="1" dirty="0">
                <a:solidFill>
                  <a:schemeClr val="tx1"/>
                </a:solidFill>
              </a:rPr>
              <a:t>إن أجبت عن جميع الفقرات السابقة إجابة صحيحة فمستوى استماعي جيد</a:t>
            </a:r>
          </a:p>
          <a:p>
            <a:r>
              <a:rPr lang="ar-EG" sz="3200" b="1" dirty="0">
                <a:solidFill>
                  <a:schemeClr val="tx1"/>
                </a:solidFill>
              </a:rPr>
              <a:t>إن أجبت عن ست فقرات فأكثر إجابة صحيحة فمستوى استماعي متوسط</a:t>
            </a:r>
          </a:p>
          <a:p>
            <a:r>
              <a:rPr lang="ar-EG" sz="3200" b="1" dirty="0">
                <a:solidFill>
                  <a:schemeClr val="tx1"/>
                </a:solidFill>
              </a:rPr>
              <a:t>إن أجبت عن خمس فقرات فأقل إجابة صحيحة فأنا بحاجة إلى زيادة تركيز</a:t>
            </a:r>
          </a:p>
        </p:txBody>
      </p:sp>
    </p:spTree>
    <p:extLst>
      <p:ext uri="{BB962C8B-B14F-4D97-AF65-F5344CB8AC3E}">
        <p14:creationId xmlns:p14="http://schemas.microsoft.com/office/powerpoint/2010/main" val="3174415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3"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500"/>
                                        <p:tgtEl>
                                          <p:spTgt spid="2">
                                            <p:txEl>
                                              <p:pRg st="1" end="1"/>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down)">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Same Side Corner Rectangle 19"/>
          <p:cNvSpPr/>
          <p:nvPr/>
        </p:nvSpPr>
        <p:spPr>
          <a:xfrm>
            <a:off x="882611" y="2965840"/>
            <a:ext cx="5760169" cy="1295400"/>
          </a:xfrm>
          <a:prstGeom prst="round2SameRect">
            <a:avLst/>
          </a:prstGeom>
          <a:ln/>
        </p:spPr>
        <p:style>
          <a:lnRef idx="1">
            <a:schemeClr val="accent5"/>
          </a:lnRef>
          <a:fillRef idx="2">
            <a:schemeClr val="accent5"/>
          </a:fillRef>
          <a:effectRef idx="1">
            <a:schemeClr val="accent5"/>
          </a:effectRef>
          <a:fontRef idx="minor">
            <a:schemeClr val="dk1"/>
          </a:fontRef>
        </p:style>
        <p:txBody>
          <a:bodyPr rtlCol="1" anchor="ctr"/>
          <a:lstStyle/>
          <a:p>
            <a:pPr algn="ctr" fontAlgn="auto">
              <a:spcBef>
                <a:spcPts val="0"/>
              </a:spcBef>
              <a:spcAft>
                <a:spcPts val="0"/>
              </a:spcAft>
              <a:defRPr/>
            </a:pPr>
            <a:endParaRPr lang="ar-EG" sz="2800"/>
          </a:p>
        </p:txBody>
      </p:sp>
      <p:sp>
        <p:nvSpPr>
          <p:cNvPr id="21" name="Rectangle 2"/>
          <p:cNvSpPr>
            <a:spLocks noChangeArrowheads="1"/>
          </p:cNvSpPr>
          <p:nvPr/>
        </p:nvSpPr>
        <p:spPr bwMode="auto">
          <a:xfrm>
            <a:off x="1043608" y="3198041"/>
            <a:ext cx="5760169" cy="830997"/>
          </a:xfrm>
          <a:prstGeom prst="rect">
            <a:avLst/>
          </a:prstGeom>
          <a:noFill/>
          <a:ln w="9525">
            <a:noFill/>
            <a:miter lim="800000"/>
            <a:headEnd/>
            <a:tailEnd/>
          </a:ln>
        </p:spPr>
        <p:txBody>
          <a:bodyPr wrap="square" anchor="ctr">
            <a:spAutoFit/>
          </a:bodyPr>
          <a:lstStyle/>
          <a:p>
            <a:pPr algn="ctr"/>
            <a:r>
              <a:rPr lang="ar-EG" sz="4800" b="1" dirty="0">
                <a:solidFill>
                  <a:srgbClr val="002060"/>
                </a:solidFill>
                <a:latin typeface="Calibri" pitchFamily="34" charset="0"/>
              </a:rPr>
              <a:t>جماعي</a:t>
            </a:r>
            <a:endParaRPr lang="en-US" sz="4800" dirty="0">
              <a:solidFill>
                <a:srgbClr val="002060"/>
              </a:solidFill>
              <a:latin typeface="Calibri" pitchFamily="34" charset="0"/>
            </a:endParaRPr>
          </a:p>
        </p:txBody>
      </p:sp>
      <p:pic>
        <p:nvPicPr>
          <p:cNvPr id="4" name="صورة 3" descr="uuuuuu.png">
            <a:extLst>
              <a:ext uri="{FF2B5EF4-FFF2-40B4-BE49-F238E27FC236}">
                <a16:creationId xmlns:a16="http://schemas.microsoft.com/office/drawing/2014/main" id="{309E1BA4-A1EE-43A1-B0C9-7EF5C795CBB0}"/>
              </a:ext>
            </a:extLst>
          </p:cNvPr>
          <p:cNvPicPr>
            <a:picLocks noChangeAspect="1"/>
          </p:cNvPicPr>
          <p:nvPr/>
        </p:nvPicPr>
        <p:blipFill>
          <a:blip r:embed="rId3"/>
          <a:stretch>
            <a:fillRect/>
          </a:stretch>
        </p:blipFill>
        <p:spPr>
          <a:xfrm>
            <a:off x="5580114" y="1727342"/>
            <a:ext cx="2681275" cy="2941398"/>
          </a:xfrm>
          <a:prstGeom prst="rect">
            <a:avLst/>
          </a:prstGeom>
        </p:spPr>
      </p:pic>
    </p:spTree>
    <p:extLst>
      <p:ext uri="{BB962C8B-B14F-4D97-AF65-F5344CB8AC3E}">
        <p14:creationId xmlns:p14="http://schemas.microsoft.com/office/powerpoint/2010/main" val="3931666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4"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plus(in)">
                                      <p:cBhvr>
                                        <p:cTn id="7" dur="2000"/>
                                        <p:tgtEl>
                                          <p:spTgt spid="20"/>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2500"/>
                            </p:stCondLst>
                            <p:childTnLst>
                              <p:par>
                                <p:cTn id="13" presetID="26"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145">
                                          <p:stCondLst>
                                            <p:cond delay="0"/>
                                          </p:stCondLst>
                                        </p:cTn>
                                        <p:tgtEl>
                                          <p:spTgt spid="21"/>
                                        </p:tgtEl>
                                      </p:cBhvr>
                                    </p:animEffect>
                                    <p:anim calcmode="lin" valueType="num">
                                      <p:cBhvr>
                                        <p:cTn id="16"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7"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8"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19"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0"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1" dur="7">
                                          <p:stCondLst>
                                            <p:cond delay="162"/>
                                          </p:stCondLst>
                                        </p:cTn>
                                        <p:tgtEl>
                                          <p:spTgt spid="21"/>
                                        </p:tgtEl>
                                      </p:cBhvr>
                                      <p:to x="100000" y="60000"/>
                                    </p:animScale>
                                    <p:animScale>
                                      <p:cBhvr>
                                        <p:cTn id="22" dur="41" decel="50000">
                                          <p:stCondLst>
                                            <p:cond delay="169"/>
                                          </p:stCondLst>
                                        </p:cTn>
                                        <p:tgtEl>
                                          <p:spTgt spid="21"/>
                                        </p:tgtEl>
                                      </p:cBhvr>
                                      <p:to x="100000" y="100000"/>
                                    </p:animScale>
                                    <p:animScale>
                                      <p:cBhvr>
                                        <p:cTn id="23" dur="7">
                                          <p:stCondLst>
                                            <p:cond delay="328"/>
                                          </p:stCondLst>
                                        </p:cTn>
                                        <p:tgtEl>
                                          <p:spTgt spid="21"/>
                                        </p:tgtEl>
                                      </p:cBhvr>
                                      <p:to x="100000" y="80000"/>
                                    </p:animScale>
                                    <p:animScale>
                                      <p:cBhvr>
                                        <p:cTn id="24" dur="41" decel="50000">
                                          <p:stCondLst>
                                            <p:cond delay="335"/>
                                          </p:stCondLst>
                                        </p:cTn>
                                        <p:tgtEl>
                                          <p:spTgt spid="21"/>
                                        </p:tgtEl>
                                      </p:cBhvr>
                                      <p:to x="100000" y="100000"/>
                                    </p:animScale>
                                    <p:animScale>
                                      <p:cBhvr>
                                        <p:cTn id="25" dur="7">
                                          <p:stCondLst>
                                            <p:cond delay="410"/>
                                          </p:stCondLst>
                                        </p:cTn>
                                        <p:tgtEl>
                                          <p:spTgt spid="21"/>
                                        </p:tgtEl>
                                      </p:cBhvr>
                                      <p:to x="100000" y="90000"/>
                                    </p:animScale>
                                    <p:animScale>
                                      <p:cBhvr>
                                        <p:cTn id="26" dur="41" decel="50000">
                                          <p:stCondLst>
                                            <p:cond delay="417"/>
                                          </p:stCondLst>
                                        </p:cTn>
                                        <p:tgtEl>
                                          <p:spTgt spid="21"/>
                                        </p:tgtEl>
                                      </p:cBhvr>
                                      <p:to x="100000" y="100000"/>
                                    </p:animScale>
                                    <p:animScale>
                                      <p:cBhvr>
                                        <p:cTn id="27" dur="7">
                                          <p:stCondLst>
                                            <p:cond delay="452"/>
                                          </p:stCondLst>
                                        </p:cTn>
                                        <p:tgtEl>
                                          <p:spTgt spid="21"/>
                                        </p:tgtEl>
                                      </p:cBhvr>
                                      <p:to x="100000" y="95000"/>
                                    </p:animScale>
                                    <p:animScale>
                                      <p:cBhvr>
                                        <p:cTn id="28" dur="41" decel="50000">
                                          <p:stCondLst>
                                            <p:cond delay="459"/>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p:cNvSpPr/>
          <p:nvPr/>
        </p:nvSpPr>
        <p:spPr>
          <a:xfrm>
            <a:off x="1835150" y="792163"/>
            <a:ext cx="6121400" cy="1439862"/>
          </a:xfrm>
          <a:prstGeom prst="flowChartManualInput">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endParaRPr lang="ar-EG"/>
          </a:p>
        </p:txBody>
      </p:sp>
      <p:sp>
        <p:nvSpPr>
          <p:cNvPr id="8" name="Sun 7"/>
          <p:cNvSpPr/>
          <p:nvPr/>
        </p:nvSpPr>
        <p:spPr>
          <a:xfrm>
            <a:off x="2124075" y="483397"/>
            <a:ext cx="503238" cy="693738"/>
          </a:xfrm>
          <a:prstGeom prst="sun">
            <a:avLst>
              <a:gd name="adj" fmla="val 46875"/>
            </a:avLst>
          </a:prstGeom>
          <a:ln/>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endParaRPr lang="ar-EG"/>
          </a:p>
        </p:txBody>
      </p:sp>
      <p:sp>
        <p:nvSpPr>
          <p:cNvPr id="12" name="Sun 11"/>
          <p:cNvSpPr/>
          <p:nvPr/>
        </p:nvSpPr>
        <p:spPr>
          <a:xfrm>
            <a:off x="4337472" y="430983"/>
            <a:ext cx="504825" cy="692150"/>
          </a:xfrm>
          <a:prstGeom prst="sun">
            <a:avLst>
              <a:gd name="adj" fmla="val 46875"/>
            </a:avLst>
          </a:prstGeom>
          <a:ln/>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endParaRPr lang="ar-EG"/>
          </a:p>
        </p:txBody>
      </p:sp>
      <p:sp>
        <p:nvSpPr>
          <p:cNvPr id="13" name="Sun 12"/>
          <p:cNvSpPr/>
          <p:nvPr/>
        </p:nvSpPr>
        <p:spPr>
          <a:xfrm>
            <a:off x="6767512" y="452182"/>
            <a:ext cx="504825" cy="692150"/>
          </a:xfrm>
          <a:prstGeom prst="sun">
            <a:avLst>
              <a:gd name="adj" fmla="val 46875"/>
            </a:avLst>
          </a:prstGeom>
          <a:ln/>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endParaRPr lang="ar-EG"/>
          </a:p>
        </p:txBody>
      </p:sp>
      <p:sp>
        <p:nvSpPr>
          <p:cNvPr id="20487" name="TextBox 13"/>
          <p:cNvSpPr txBox="1">
            <a:spLocks noChangeArrowheads="1"/>
          </p:cNvSpPr>
          <p:nvPr/>
        </p:nvSpPr>
        <p:spPr bwMode="auto">
          <a:xfrm>
            <a:off x="2124075" y="1055688"/>
            <a:ext cx="5832475" cy="1077218"/>
          </a:xfrm>
          <a:prstGeom prst="rect">
            <a:avLst/>
          </a:prstGeom>
          <a:noFill/>
          <a:ln w="9525">
            <a:noFill/>
            <a:miter lim="800000"/>
            <a:headEnd/>
            <a:tailEnd/>
          </a:ln>
        </p:spPr>
        <p:txBody>
          <a:bodyPr>
            <a:spAutoFit/>
          </a:bodyPr>
          <a:lstStyle/>
          <a:p>
            <a:pPr algn="ctr"/>
            <a:r>
              <a:rPr lang="ar-EG" sz="3200" b="1" dirty="0">
                <a:solidFill>
                  <a:srgbClr val="002060"/>
                </a:solidFill>
                <a:latin typeface="Calibri" pitchFamily="34" charset="0"/>
              </a:rPr>
              <a:t>1- أقوم مع مجموعتي بتصويب الأخطاء الواردة في العبارات الآتية:</a:t>
            </a:r>
            <a:endParaRPr lang="en-US" sz="3200" dirty="0">
              <a:solidFill>
                <a:srgbClr val="002060"/>
              </a:solidFill>
              <a:latin typeface="Calibri" pitchFamily="34" charset="0"/>
            </a:endParaRPr>
          </a:p>
        </p:txBody>
      </p:sp>
      <p:sp>
        <p:nvSpPr>
          <p:cNvPr id="14" name="Rounded Rectangle 14"/>
          <p:cNvSpPr/>
          <p:nvPr/>
        </p:nvSpPr>
        <p:spPr>
          <a:xfrm>
            <a:off x="1643042" y="4509120"/>
            <a:ext cx="6066282" cy="1380122"/>
          </a:xfrm>
          <a:prstGeom prst="roundRect">
            <a:avLst/>
          </a:prstGeom>
          <a:solidFill>
            <a:schemeClr val="accent2">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1" anchor="ctr"/>
          <a:lstStyle/>
          <a:p>
            <a:pPr algn="ctr" fontAlgn="auto">
              <a:spcBef>
                <a:spcPts val="0"/>
              </a:spcBef>
              <a:spcAft>
                <a:spcPts val="0"/>
              </a:spcAft>
              <a:defRPr/>
            </a:pPr>
            <a:r>
              <a:rPr lang="ar-EG" sz="1000" dirty="0">
                <a:solidFill>
                  <a:schemeClr val="tx1"/>
                </a:solidFill>
              </a:rPr>
              <a:t>.....................................................................................................................................</a:t>
            </a:r>
          </a:p>
        </p:txBody>
      </p:sp>
      <p:sp>
        <p:nvSpPr>
          <p:cNvPr id="19" name="TextBox 15"/>
          <p:cNvSpPr txBox="1">
            <a:spLocks noChangeArrowheads="1"/>
          </p:cNvSpPr>
          <p:nvPr/>
        </p:nvSpPr>
        <p:spPr bwMode="auto">
          <a:xfrm>
            <a:off x="2432635" y="4758621"/>
            <a:ext cx="4515629" cy="769441"/>
          </a:xfrm>
          <a:prstGeom prst="rect">
            <a:avLst/>
          </a:prstGeom>
          <a:noFill/>
          <a:ln w="9525">
            <a:noFill/>
            <a:miter lim="800000"/>
            <a:headEnd/>
            <a:tailEnd/>
          </a:ln>
        </p:spPr>
        <p:txBody>
          <a:bodyPr wrap="square">
            <a:spAutoFit/>
          </a:bodyPr>
          <a:lstStyle/>
          <a:p>
            <a:pPr algn="ctr"/>
            <a:r>
              <a:rPr lang="ar-EG" sz="4400" b="1" dirty="0">
                <a:solidFill>
                  <a:srgbClr val="0000FF"/>
                </a:solidFill>
              </a:rPr>
              <a:t>السعرات الحرارية تزيد</a:t>
            </a:r>
            <a:endParaRPr lang="en-US" sz="4400" dirty="0">
              <a:solidFill>
                <a:srgbClr val="0000FF"/>
              </a:solidFill>
            </a:endParaRPr>
          </a:p>
        </p:txBody>
      </p:sp>
      <p:sp>
        <p:nvSpPr>
          <p:cNvPr id="16" name="Rectangle 26"/>
          <p:cNvSpPr>
            <a:spLocks noChangeArrowheads="1"/>
          </p:cNvSpPr>
          <p:nvPr/>
        </p:nvSpPr>
        <p:spPr bwMode="auto">
          <a:xfrm>
            <a:off x="539626" y="2783830"/>
            <a:ext cx="8064822" cy="1077218"/>
          </a:xfrm>
          <a:prstGeom prst="rect">
            <a:avLst/>
          </a:prstGeom>
          <a:noFill/>
          <a:ln w="9525">
            <a:noFill/>
            <a:miter lim="800000"/>
            <a:headEnd/>
            <a:tailEnd/>
          </a:ln>
        </p:spPr>
        <p:txBody>
          <a:bodyPr wrap="square">
            <a:spAutoFit/>
          </a:bodyPr>
          <a:lstStyle/>
          <a:p>
            <a:pPr algn="ctr"/>
            <a:r>
              <a:rPr lang="ar-EG" sz="3200" b="1" dirty="0">
                <a:solidFill>
                  <a:srgbClr val="000099"/>
                </a:solidFill>
                <a:latin typeface="Calibri" pitchFamily="34" charset="0"/>
              </a:rPr>
              <a:t>أ- إذا احتوت منتجات الحليب على المنكهات: مثل نكهة الفراولة أو الشكولاتة فإن نسبة السعرات تقل.</a:t>
            </a:r>
            <a:endParaRPr lang="en-US" sz="3200" dirty="0">
              <a:solidFill>
                <a:srgbClr val="000099"/>
              </a:solidFill>
              <a:latin typeface="Calibri"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3"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487"/>
                                        </p:tgtEl>
                                        <p:attrNameLst>
                                          <p:attrName>style.visibility</p:attrName>
                                        </p:attrNameLst>
                                      </p:cBhvr>
                                      <p:to>
                                        <p:strVal val="visible"/>
                                      </p:to>
                                    </p:set>
                                    <p:anim calcmode="lin" valueType="num">
                                      <p:cBhvr additive="base">
                                        <p:cTn id="11" dur="500" fill="hold"/>
                                        <p:tgtEl>
                                          <p:spTgt spid="20487"/>
                                        </p:tgtEl>
                                        <p:attrNameLst>
                                          <p:attrName>ppt_x</p:attrName>
                                        </p:attrNameLst>
                                      </p:cBhvr>
                                      <p:tavLst>
                                        <p:tav tm="0">
                                          <p:val>
                                            <p:strVal val="#ppt_x"/>
                                          </p:val>
                                        </p:tav>
                                        <p:tav tm="100000">
                                          <p:val>
                                            <p:strVal val="#ppt_x"/>
                                          </p:val>
                                        </p:tav>
                                      </p:tavLst>
                                    </p:anim>
                                    <p:anim calcmode="lin" valueType="num">
                                      <p:cBhvr additive="base">
                                        <p:cTn id="12" dur="500" fill="hold"/>
                                        <p:tgtEl>
                                          <p:spTgt spid="2048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487" grpId="0"/>
      <p:bldP spid="14" grpId="0" animBg="1"/>
      <p:bldP spid="19"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p:cNvSpPr/>
          <p:nvPr/>
        </p:nvSpPr>
        <p:spPr>
          <a:xfrm>
            <a:off x="1402507" y="765473"/>
            <a:ext cx="6121400" cy="1439862"/>
          </a:xfrm>
          <a:prstGeom prst="flowChartManualInput">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endParaRPr lang="ar-EG"/>
          </a:p>
        </p:txBody>
      </p:sp>
      <p:sp>
        <p:nvSpPr>
          <p:cNvPr id="8" name="Sun 7"/>
          <p:cNvSpPr/>
          <p:nvPr/>
        </p:nvSpPr>
        <p:spPr>
          <a:xfrm>
            <a:off x="2124075" y="260350"/>
            <a:ext cx="503238" cy="693738"/>
          </a:xfrm>
          <a:prstGeom prst="sun">
            <a:avLst>
              <a:gd name="adj" fmla="val 46875"/>
            </a:avLst>
          </a:prstGeom>
          <a:ln/>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endParaRPr lang="ar-EG"/>
          </a:p>
        </p:txBody>
      </p:sp>
      <p:sp>
        <p:nvSpPr>
          <p:cNvPr id="12" name="Sun 11"/>
          <p:cNvSpPr/>
          <p:nvPr/>
        </p:nvSpPr>
        <p:spPr>
          <a:xfrm>
            <a:off x="4427538" y="188913"/>
            <a:ext cx="504825" cy="692150"/>
          </a:xfrm>
          <a:prstGeom prst="sun">
            <a:avLst>
              <a:gd name="adj" fmla="val 46875"/>
            </a:avLst>
          </a:prstGeom>
          <a:ln/>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endParaRPr lang="ar-EG"/>
          </a:p>
        </p:txBody>
      </p:sp>
      <p:sp>
        <p:nvSpPr>
          <p:cNvPr id="13" name="Sun 12"/>
          <p:cNvSpPr/>
          <p:nvPr/>
        </p:nvSpPr>
        <p:spPr>
          <a:xfrm>
            <a:off x="6875463" y="44450"/>
            <a:ext cx="504825" cy="692150"/>
          </a:xfrm>
          <a:prstGeom prst="sun">
            <a:avLst>
              <a:gd name="adj" fmla="val 46875"/>
            </a:avLst>
          </a:prstGeom>
          <a:ln/>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endParaRPr lang="ar-EG"/>
          </a:p>
        </p:txBody>
      </p:sp>
      <p:sp>
        <p:nvSpPr>
          <p:cNvPr id="20487" name="TextBox 13"/>
          <p:cNvSpPr txBox="1">
            <a:spLocks noChangeArrowheads="1"/>
          </p:cNvSpPr>
          <p:nvPr/>
        </p:nvSpPr>
        <p:spPr bwMode="auto">
          <a:xfrm>
            <a:off x="1691432" y="1028998"/>
            <a:ext cx="5832475" cy="1077218"/>
          </a:xfrm>
          <a:prstGeom prst="rect">
            <a:avLst/>
          </a:prstGeom>
          <a:noFill/>
          <a:ln w="9525">
            <a:noFill/>
            <a:miter lim="800000"/>
            <a:headEnd/>
            <a:tailEnd/>
          </a:ln>
        </p:spPr>
        <p:txBody>
          <a:bodyPr>
            <a:spAutoFit/>
          </a:bodyPr>
          <a:lstStyle/>
          <a:p>
            <a:pPr algn="ctr"/>
            <a:r>
              <a:rPr lang="ar-EG" sz="3200" b="1" dirty="0">
                <a:solidFill>
                  <a:srgbClr val="002060"/>
                </a:solidFill>
                <a:latin typeface="Calibri" pitchFamily="34" charset="0"/>
              </a:rPr>
              <a:t>1- أقوم مع مجموعتي بتصويب الأخطاء الواردة في العبارات الآتية:</a:t>
            </a:r>
            <a:endParaRPr lang="en-US" sz="3200" dirty="0">
              <a:solidFill>
                <a:srgbClr val="002060"/>
              </a:solidFill>
              <a:latin typeface="Calibri" pitchFamily="34" charset="0"/>
            </a:endParaRPr>
          </a:p>
        </p:txBody>
      </p:sp>
      <p:sp>
        <p:nvSpPr>
          <p:cNvPr id="19" name="TextBox 15"/>
          <p:cNvSpPr txBox="1">
            <a:spLocks noChangeArrowheads="1"/>
          </p:cNvSpPr>
          <p:nvPr/>
        </p:nvSpPr>
        <p:spPr bwMode="auto">
          <a:xfrm>
            <a:off x="827584" y="4532927"/>
            <a:ext cx="7488832" cy="120032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ar-EG" sz="3600" b="1" dirty="0">
                <a:solidFill>
                  <a:srgbClr val="0000FF"/>
                </a:solidFill>
              </a:rPr>
              <a:t>يحفظه منذ وقت إنتاجه إلى وقت انتهاء صلاحيته التي لا تتعدى الأسبوع فهو سريع الفساد</a:t>
            </a:r>
            <a:endParaRPr lang="en-US" sz="3600" b="1" dirty="0">
              <a:solidFill>
                <a:srgbClr val="0000FF"/>
              </a:solidFill>
            </a:endParaRPr>
          </a:p>
        </p:txBody>
      </p:sp>
      <p:sp>
        <p:nvSpPr>
          <p:cNvPr id="16" name="Rectangle 26"/>
          <p:cNvSpPr>
            <a:spLocks noChangeArrowheads="1"/>
          </p:cNvSpPr>
          <p:nvPr/>
        </p:nvSpPr>
        <p:spPr bwMode="auto">
          <a:xfrm>
            <a:off x="611634" y="2854677"/>
            <a:ext cx="8064822" cy="646331"/>
          </a:xfrm>
          <a:prstGeom prst="rect">
            <a:avLst/>
          </a:prstGeom>
          <a:noFill/>
          <a:ln w="9525">
            <a:noFill/>
            <a:miter lim="800000"/>
            <a:headEnd/>
            <a:tailEnd/>
          </a:ln>
        </p:spPr>
        <p:txBody>
          <a:bodyPr wrap="square">
            <a:spAutoFit/>
          </a:bodyPr>
          <a:lstStyle/>
          <a:p>
            <a:pPr algn="ctr"/>
            <a:r>
              <a:rPr lang="ar-EG" sz="3600" b="1" dirty="0">
                <a:solidFill>
                  <a:srgbClr val="000099"/>
                </a:solidFill>
                <a:latin typeface="Calibri" pitchFamily="34" charset="0"/>
              </a:rPr>
              <a:t>ب- الحليب الطازج يحفظ مبرداً ويستهلك خلال شهر</a:t>
            </a:r>
            <a:endParaRPr lang="en-US" sz="3600" dirty="0">
              <a:solidFill>
                <a:srgbClr val="000099"/>
              </a:solidFill>
              <a:latin typeface="Calibri" pitchFamily="34" charset="0"/>
            </a:endParaRPr>
          </a:p>
        </p:txBody>
      </p:sp>
    </p:spTree>
    <p:extLst>
      <p:ext uri="{BB962C8B-B14F-4D97-AF65-F5344CB8AC3E}">
        <p14:creationId xmlns:p14="http://schemas.microsoft.com/office/powerpoint/2010/main" val="3711398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5"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487"/>
                                        </p:tgtEl>
                                        <p:attrNameLst>
                                          <p:attrName>style.visibility</p:attrName>
                                        </p:attrNameLst>
                                      </p:cBhvr>
                                      <p:to>
                                        <p:strVal val="visible"/>
                                      </p:to>
                                    </p:set>
                                    <p:anim calcmode="lin" valueType="num">
                                      <p:cBhvr additive="base">
                                        <p:cTn id="11" dur="500" fill="hold"/>
                                        <p:tgtEl>
                                          <p:spTgt spid="20487"/>
                                        </p:tgtEl>
                                        <p:attrNameLst>
                                          <p:attrName>ppt_x</p:attrName>
                                        </p:attrNameLst>
                                      </p:cBhvr>
                                      <p:tavLst>
                                        <p:tav tm="0">
                                          <p:val>
                                            <p:strVal val="#ppt_x"/>
                                          </p:val>
                                        </p:tav>
                                        <p:tav tm="100000">
                                          <p:val>
                                            <p:strVal val="#ppt_x"/>
                                          </p:val>
                                        </p:tav>
                                      </p:tavLst>
                                    </p:anim>
                                    <p:anim calcmode="lin" valueType="num">
                                      <p:cBhvr additive="base">
                                        <p:cTn id="12" dur="500" fill="hold"/>
                                        <p:tgtEl>
                                          <p:spTgt spid="2048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487" grpId="0"/>
      <p:bldP spid="19"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Input 6"/>
          <p:cNvSpPr/>
          <p:nvPr/>
        </p:nvSpPr>
        <p:spPr>
          <a:xfrm>
            <a:off x="2987824" y="792163"/>
            <a:ext cx="4968726" cy="1196677"/>
          </a:xfrm>
          <a:prstGeom prst="flowChartManualInput">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endParaRPr lang="ar-EG"/>
          </a:p>
        </p:txBody>
      </p:sp>
      <p:sp>
        <p:nvSpPr>
          <p:cNvPr id="8" name="Sun 7"/>
          <p:cNvSpPr/>
          <p:nvPr/>
        </p:nvSpPr>
        <p:spPr>
          <a:xfrm>
            <a:off x="3022646" y="693517"/>
            <a:ext cx="408477" cy="576569"/>
          </a:xfrm>
          <a:prstGeom prst="sun">
            <a:avLst>
              <a:gd name="adj" fmla="val 46875"/>
            </a:avLst>
          </a:prstGeom>
          <a:ln/>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endParaRPr lang="ar-EG"/>
          </a:p>
        </p:txBody>
      </p:sp>
      <p:sp>
        <p:nvSpPr>
          <p:cNvPr id="12" name="Sun 11"/>
          <p:cNvSpPr/>
          <p:nvPr/>
        </p:nvSpPr>
        <p:spPr>
          <a:xfrm>
            <a:off x="4906119" y="625739"/>
            <a:ext cx="409765" cy="575250"/>
          </a:xfrm>
          <a:prstGeom prst="sun">
            <a:avLst>
              <a:gd name="adj" fmla="val 46875"/>
            </a:avLst>
          </a:prstGeom>
          <a:ln/>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endParaRPr lang="ar-EG"/>
          </a:p>
        </p:txBody>
      </p:sp>
      <p:sp>
        <p:nvSpPr>
          <p:cNvPr id="13" name="Sun 12"/>
          <p:cNvSpPr/>
          <p:nvPr/>
        </p:nvSpPr>
        <p:spPr>
          <a:xfrm>
            <a:off x="6842899" y="520506"/>
            <a:ext cx="409765" cy="575250"/>
          </a:xfrm>
          <a:prstGeom prst="sun">
            <a:avLst>
              <a:gd name="adj" fmla="val 46875"/>
            </a:avLst>
          </a:prstGeom>
          <a:ln/>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endParaRPr lang="ar-EG"/>
          </a:p>
        </p:txBody>
      </p:sp>
      <p:sp>
        <p:nvSpPr>
          <p:cNvPr id="20487" name="TextBox 13"/>
          <p:cNvSpPr txBox="1">
            <a:spLocks noChangeArrowheads="1"/>
          </p:cNvSpPr>
          <p:nvPr/>
        </p:nvSpPr>
        <p:spPr bwMode="auto">
          <a:xfrm>
            <a:off x="2483941" y="1116033"/>
            <a:ext cx="5832475" cy="584775"/>
          </a:xfrm>
          <a:prstGeom prst="rect">
            <a:avLst/>
          </a:prstGeom>
          <a:noFill/>
          <a:ln w="9525">
            <a:noFill/>
            <a:miter lim="800000"/>
            <a:headEnd/>
            <a:tailEnd/>
          </a:ln>
        </p:spPr>
        <p:txBody>
          <a:bodyPr>
            <a:spAutoFit/>
          </a:bodyPr>
          <a:lstStyle/>
          <a:p>
            <a:pPr algn="ctr"/>
            <a:r>
              <a:rPr lang="ar-EG" sz="3200" b="1" dirty="0">
                <a:solidFill>
                  <a:srgbClr val="002060"/>
                </a:solidFill>
                <a:latin typeface="Calibri" pitchFamily="34" charset="0"/>
              </a:rPr>
              <a:t>2- أبدي رأيي في:</a:t>
            </a:r>
            <a:endParaRPr lang="en-US" sz="3200" dirty="0">
              <a:solidFill>
                <a:srgbClr val="002060"/>
              </a:solidFill>
              <a:latin typeface="Calibri" pitchFamily="34" charset="0"/>
            </a:endParaRPr>
          </a:p>
        </p:txBody>
      </p:sp>
      <p:sp>
        <p:nvSpPr>
          <p:cNvPr id="19" name="TextBox 15"/>
          <p:cNvSpPr txBox="1">
            <a:spLocks noChangeArrowheads="1"/>
          </p:cNvSpPr>
          <p:nvPr/>
        </p:nvSpPr>
        <p:spPr bwMode="auto">
          <a:xfrm>
            <a:off x="755575" y="4502730"/>
            <a:ext cx="7560841" cy="132343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ar-EG" sz="4000" b="1" dirty="0">
                <a:solidFill>
                  <a:srgbClr val="0000FF"/>
                </a:solidFill>
              </a:rPr>
              <a:t>عنوان يتناسب مع موضوع الدرس لأن اللبن يحتوي على كمية عالية من الكالسيوم</a:t>
            </a:r>
            <a:endParaRPr lang="en-US" sz="4000" b="1" dirty="0">
              <a:solidFill>
                <a:srgbClr val="0000FF"/>
              </a:solidFill>
            </a:endParaRPr>
          </a:p>
        </p:txBody>
      </p:sp>
      <p:sp>
        <p:nvSpPr>
          <p:cNvPr id="16" name="Rectangle 26"/>
          <p:cNvSpPr>
            <a:spLocks noChangeArrowheads="1"/>
          </p:cNvSpPr>
          <p:nvPr/>
        </p:nvSpPr>
        <p:spPr bwMode="auto">
          <a:xfrm>
            <a:off x="467618" y="2854677"/>
            <a:ext cx="8064822" cy="646331"/>
          </a:xfrm>
          <a:prstGeom prst="rect">
            <a:avLst/>
          </a:prstGeom>
          <a:noFill/>
          <a:ln w="9525">
            <a:noFill/>
            <a:miter lim="800000"/>
            <a:headEnd/>
            <a:tailEnd/>
          </a:ln>
        </p:spPr>
        <p:txBody>
          <a:bodyPr wrap="square">
            <a:spAutoFit/>
          </a:bodyPr>
          <a:lstStyle/>
          <a:p>
            <a:pPr algn="ctr"/>
            <a:r>
              <a:rPr lang="ar-EG" sz="3600" b="1" dirty="0">
                <a:solidFill>
                  <a:srgbClr val="C00000"/>
                </a:solidFill>
                <a:latin typeface="Calibri" pitchFamily="34" charset="0"/>
              </a:rPr>
              <a:t>ا- عنوان النص (منجم الكالسيوم)</a:t>
            </a:r>
            <a:endParaRPr lang="en-US" sz="3600" dirty="0">
              <a:solidFill>
                <a:srgbClr val="C00000"/>
              </a:solidFill>
              <a:latin typeface="Calibri" pitchFamily="34" charset="0"/>
            </a:endParaRPr>
          </a:p>
        </p:txBody>
      </p:sp>
    </p:spTree>
    <p:extLst>
      <p:ext uri="{BB962C8B-B14F-4D97-AF65-F5344CB8AC3E}">
        <p14:creationId xmlns:p14="http://schemas.microsoft.com/office/powerpoint/2010/main" val="1847487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3"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487"/>
                                        </p:tgtEl>
                                        <p:attrNameLst>
                                          <p:attrName>style.visibility</p:attrName>
                                        </p:attrNameLst>
                                      </p:cBhvr>
                                      <p:to>
                                        <p:strVal val="visible"/>
                                      </p:to>
                                    </p:set>
                                    <p:anim calcmode="lin" valueType="num">
                                      <p:cBhvr additive="base">
                                        <p:cTn id="11" dur="500" fill="hold"/>
                                        <p:tgtEl>
                                          <p:spTgt spid="20487"/>
                                        </p:tgtEl>
                                        <p:attrNameLst>
                                          <p:attrName>ppt_x</p:attrName>
                                        </p:attrNameLst>
                                      </p:cBhvr>
                                      <p:tavLst>
                                        <p:tav tm="0">
                                          <p:val>
                                            <p:strVal val="#ppt_x"/>
                                          </p:val>
                                        </p:tav>
                                        <p:tav tm="100000">
                                          <p:val>
                                            <p:strVal val="#ppt_x"/>
                                          </p:val>
                                        </p:tav>
                                      </p:tavLst>
                                    </p:anim>
                                    <p:anim calcmode="lin" valueType="num">
                                      <p:cBhvr additive="base">
                                        <p:cTn id="12" dur="500" fill="hold"/>
                                        <p:tgtEl>
                                          <p:spTgt spid="20487"/>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487" grpId="0"/>
      <p:bldP spid="19" grpId="0" animBg="1"/>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4"/>
          <p:cNvSpPr/>
          <p:nvPr/>
        </p:nvSpPr>
        <p:spPr>
          <a:xfrm>
            <a:off x="761803" y="4502730"/>
            <a:ext cx="7554613" cy="1446550"/>
          </a:xfrm>
          <a:prstGeom prst="roundRect">
            <a:avLst/>
          </a:prstGeom>
          <a:solidFill>
            <a:srgbClr val="92D050"/>
          </a:solidFill>
          <a:ln/>
        </p:spPr>
        <p:style>
          <a:lnRef idx="1">
            <a:schemeClr val="accent6"/>
          </a:lnRef>
          <a:fillRef idx="2">
            <a:schemeClr val="accent6"/>
          </a:fillRef>
          <a:effectRef idx="1">
            <a:schemeClr val="accent6"/>
          </a:effectRef>
          <a:fontRef idx="minor">
            <a:schemeClr val="dk1"/>
          </a:fontRef>
        </p:style>
        <p:txBody>
          <a:bodyPr rtlCol="1" anchor="ctr"/>
          <a:lstStyle/>
          <a:p>
            <a:pPr algn="ctr" fontAlgn="auto">
              <a:spcBef>
                <a:spcPts val="0"/>
              </a:spcBef>
              <a:spcAft>
                <a:spcPts val="0"/>
              </a:spcAft>
              <a:defRPr/>
            </a:pPr>
            <a:r>
              <a:rPr lang="ar-EG" sz="1000" dirty="0">
                <a:solidFill>
                  <a:schemeClr val="tx1"/>
                </a:solidFill>
              </a:rPr>
              <a:t>.....................................................................................................................................</a:t>
            </a:r>
          </a:p>
        </p:txBody>
      </p:sp>
      <p:sp>
        <p:nvSpPr>
          <p:cNvPr id="19" name="TextBox 15"/>
          <p:cNvSpPr txBox="1">
            <a:spLocks noChangeArrowheads="1"/>
          </p:cNvSpPr>
          <p:nvPr/>
        </p:nvSpPr>
        <p:spPr bwMode="auto">
          <a:xfrm>
            <a:off x="611635" y="4502730"/>
            <a:ext cx="7848797" cy="14465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ar-EG" sz="4400" b="1" dirty="0">
                <a:solidFill>
                  <a:srgbClr val="0000FF"/>
                </a:solidFill>
              </a:rPr>
              <a:t>تصرف خطأ وسوف يسبب لهم الكثير من المشاكل الصحية</a:t>
            </a:r>
            <a:endParaRPr lang="en-US" sz="4400" b="1" dirty="0">
              <a:solidFill>
                <a:srgbClr val="0000FF"/>
              </a:solidFill>
            </a:endParaRPr>
          </a:p>
        </p:txBody>
      </p:sp>
      <p:sp>
        <p:nvSpPr>
          <p:cNvPr id="15" name="Flowchart: Terminator 25"/>
          <p:cNvSpPr/>
          <p:nvPr/>
        </p:nvSpPr>
        <p:spPr>
          <a:xfrm>
            <a:off x="611559" y="2565201"/>
            <a:ext cx="7704857" cy="1439863"/>
          </a:xfrm>
          <a:prstGeom prst="flowChartTerminator">
            <a:avLst/>
          </a:prstGeom>
          <a:noFill/>
          <a:ln>
            <a:noFill/>
          </a:ln>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endParaRPr lang="ar-EG">
              <a:solidFill>
                <a:srgbClr val="C00000"/>
              </a:solidFill>
            </a:endParaRPr>
          </a:p>
        </p:txBody>
      </p:sp>
      <p:sp>
        <p:nvSpPr>
          <p:cNvPr id="16" name="Rectangle 26"/>
          <p:cNvSpPr>
            <a:spLocks noChangeArrowheads="1"/>
          </p:cNvSpPr>
          <p:nvPr/>
        </p:nvSpPr>
        <p:spPr bwMode="auto">
          <a:xfrm>
            <a:off x="467618" y="2854677"/>
            <a:ext cx="8064822" cy="646331"/>
          </a:xfrm>
          <a:prstGeom prst="rect">
            <a:avLst/>
          </a:prstGeom>
          <a:noFill/>
          <a:ln w="9525">
            <a:noFill/>
            <a:miter lim="800000"/>
            <a:headEnd/>
            <a:tailEnd/>
          </a:ln>
        </p:spPr>
        <p:txBody>
          <a:bodyPr wrap="square">
            <a:spAutoFit/>
          </a:bodyPr>
          <a:lstStyle/>
          <a:p>
            <a:pPr algn="ctr"/>
            <a:r>
              <a:rPr lang="ar-EG" sz="3600" b="1" dirty="0">
                <a:solidFill>
                  <a:srgbClr val="C00000"/>
                </a:solidFill>
                <a:latin typeface="Calibri" pitchFamily="34" charset="0"/>
              </a:rPr>
              <a:t>ب- إحجام الأطفال والشباب عن تناول الحليب</a:t>
            </a:r>
            <a:endParaRPr lang="en-US" sz="3600" dirty="0">
              <a:solidFill>
                <a:srgbClr val="C00000"/>
              </a:solidFill>
              <a:latin typeface="Calibri" pitchFamily="34" charset="0"/>
            </a:endParaRPr>
          </a:p>
        </p:txBody>
      </p:sp>
      <p:sp>
        <p:nvSpPr>
          <p:cNvPr id="8" name="Flowchart: Manual Input 6">
            <a:extLst>
              <a:ext uri="{FF2B5EF4-FFF2-40B4-BE49-F238E27FC236}">
                <a16:creationId xmlns:a16="http://schemas.microsoft.com/office/drawing/2014/main" id="{0A8A1F92-009A-4638-A12F-5326F994D20B}"/>
              </a:ext>
            </a:extLst>
          </p:cNvPr>
          <p:cNvSpPr/>
          <p:nvPr/>
        </p:nvSpPr>
        <p:spPr>
          <a:xfrm>
            <a:off x="2987824" y="792163"/>
            <a:ext cx="4968726" cy="1196677"/>
          </a:xfrm>
          <a:prstGeom prst="flowChartManualInput">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endParaRPr lang="ar-EG"/>
          </a:p>
        </p:txBody>
      </p:sp>
      <p:sp>
        <p:nvSpPr>
          <p:cNvPr id="9" name="Sun 7">
            <a:extLst>
              <a:ext uri="{FF2B5EF4-FFF2-40B4-BE49-F238E27FC236}">
                <a16:creationId xmlns:a16="http://schemas.microsoft.com/office/drawing/2014/main" id="{ED18D1CC-2511-4988-934E-AE5289292498}"/>
              </a:ext>
            </a:extLst>
          </p:cNvPr>
          <p:cNvSpPr/>
          <p:nvPr/>
        </p:nvSpPr>
        <p:spPr>
          <a:xfrm>
            <a:off x="3022646" y="693517"/>
            <a:ext cx="408477" cy="576569"/>
          </a:xfrm>
          <a:prstGeom prst="sun">
            <a:avLst>
              <a:gd name="adj" fmla="val 46875"/>
            </a:avLst>
          </a:prstGeom>
          <a:ln/>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endParaRPr lang="ar-EG"/>
          </a:p>
        </p:txBody>
      </p:sp>
      <p:sp>
        <p:nvSpPr>
          <p:cNvPr id="10" name="Sun 11">
            <a:extLst>
              <a:ext uri="{FF2B5EF4-FFF2-40B4-BE49-F238E27FC236}">
                <a16:creationId xmlns:a16="http://schemas.microsoft.com/office/drawing/2014/main" id="{071362F9-2703-4102-A97F-29874C4B4C3A}"/>
              </a:ext>
            </a:extLst>
          </p:cNvPr>
          <p:cNvSpPr/>
          <p:nvPr/>
        </p:nvSpPr>
        <p:spPr>
          <a:xfrm>
            <a:off x="4906119" y="625739"/>
            <a:ext cx="409765" cy="575250"/>
          </a:xfrm>
          <a:prstGeom prst="sun">
            <a:avLst>
              <a:gd name="adj" fmla="val 46875"/>
            </a:avLst>
          </a:prstGeom>
          <a:ln/>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endParaRPr lang="ar-EG"/>
          </a:p>
        </p:txBody>
      </p:sp>
      <p:sp>
        <p:nvSpPr>
          <p:cNvPr id="11" name="Sun 12">
            <a:extLst>
              <a:ext uri="{FF2B5EF4-FFF2-40B4-BE49-F238E27FC236}">
                <a16:creationId xmlns:a16="http://schemas.microsoft.com/office/drawing/2014/main" id="{7CCAD92B-EFEA-4C4B-A4A4-FFE0C893709A}"/>
              </a:ext>
            </a:extLst>
          </p:cNvPr>
          <p:cNvSpPr/>
          <p:nvPr/>
        </p:nvSpPr>
        <p:spPr>
          <a:xfrm>
            <a:off x="6842899" y="520506"/>
            <a:ext cx="409765" cy="575250"/>
          </a:xfrm>
          <a:prstGeom prst="sun">
            <a:avLst>
              <a:gd name="adj" fmla="val 46875"/>
            </a:avLst>
          </a:prstGeom>
          <a:ln/>
        </p:spPr>
        <p:style>
          <a:lnRef idx="2">
            <a:schemeClr val="accent2"/>
          </a:lnRef>
          <a:fillRef idx="1">
            <a:schemeClr val="lt1"/>
          </a:fillRef>
          <a:effectRef idx="0">
            <a:schemeClr val="accent2"/>
          </a:effectRef>
          <a:fontRef idx="minor">
            <a:schemeClr val="dk1"/>
          </a:fontRef>
        </p:style>
        <p:txBody>
          <a:bodyPr rtlCol="1" anchor="ctr"/>
          <a:lstStyle/>
          <a:p>
            <a:pPr algn="ctr" fontAlgn="auto">
              <a:spcBef>
                <a:spcPts val="0"/>
              </a:spcBef>
              <a:spcAft>
                <a:spcPts val="0"/>
              </a:spcAft>
              <a:defRPr/>
            </a:pPr>
            <a:endParaRPr lang="ar-EG"/>
          </a:p>
        </p:txBody>
      </p:sp>
      <p:sp>
        <p:nvSpPr>
          <p:cNvPr id="12" name="TextBox 13">
            <a:extLst>
              <a:ext uri="{FF2B5EF4-FFF2-40B4-BE49-F238E27FC236}">
                <a16:creationId xmlns:a16="http://schemas.microsoft.com/office/drawing/2014/main" id="{C8D0891A-4D0E-4C32-BB85-806AFEED7EEB}"/>
              </a:ext>
            </a:extLst>
          </p:cNvPr>
          <p:cNvSpPr txBox="1">
            <a:spLocks noChangeArrowheads="1"/>
          </p:cNvSpPr>
          <p:nvPr/>
        </p:nvSpPr>
        <p:spPr bwMode="auto">
          <a:xfrm>
            <a:off x="2483941" y="1116033"/>
            <a:ext cx="5832475" cy="584775"/>
          </a:xfrm>
          <a:prstGeom prst="rect">
            <a:avLst/>
          </a:prstGeom>
          <a:noFill/>
          <a:ln w="9525">
            <a:noFill/>
            <a:miter lim="800000"/>
            <a:headEnd/>
            <a:tailEnd/>
          </a:ln>
        </p:spPr>
        <p:txBody>
          <a:bodyPr>
            <a:spAutoFit/>
          </a:bodyPr>
          <a:lstStyle/>
          <a:p>
            <a:pPr algn="ctr"/>
            <a:r>
              <a:rPr lang="ar-EG" sz="3200" b="1" dirty="0">
                <a:solidFill>
                  <a:srgbClr val="002060"/>
                </a:solidFill>
                <a:latin typeface="Calibri" pitchFamily="34" charset="0"/>
              </a:rPr>
              <a:t>2- أبدي رأيي في:</a:t>
            </a:r>
            <a:endParaRPr lang="en-US" sz="3200" dirty="0">
              <a:solidFill>
                <a:srgbClr val="002060"/>
              </a:solidFill>
              <a:latin typeface="Calibri" pitchFamily="34" charset="0"/>
            </a:endParaRPr>
          </a:p>
        </p:txBody>
      </p:sp>
    </p:spTree>
    <p:extLst>
      <p:ext uri="{BB962C8B-B14F-4D97-AF65-F5344CB8AC3E}">
        <p14:creationId xmlns:p14="http://schemas.microsoft.com/office/powerpoint/2010/main" val="3709873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3"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16" grpId="0"/>
      <p:bldP spid="8"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Manual Input 5"/>
          <p:cNvSpPr/>
          <p:nvPr/>
        </p:nvSpPr>
        <p:spPr>
          <a:xfrm>
            <a:off x="1512093" y="657672"/>
            <a:ext cx="6119813" cy="1498007"/>
          </a:xfrm>
          <a:prstGeom prst="flowChartManualInp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21511" name="TextBox 13"/>
          <p:cNvSpPr txBox="1">
            <a:spLocks noChangeArrowheads="1"/>
          </p:cNvSpPr>
          <p:nvPr/>
        </p:nvSpPr>
        <p:spPr bwMode="auto">
          <a:xfrm>
            <a:off x="1763688" y="1055688"/>
            <a:ext cx="5832475" cy="1077218"/>
          </a:xfrm>
          <a:prstGeom prst="rect">
            <a:avLst/>
          </a:prstGeom>
          <a:noFill/>
          <a:ln w="9525">
            <a:noFill/>
            <a:miter lim="800000"/>
            <a:headEnd/>
            <a:tailEnd/>
          </a:ln>
        </p:spPr>
        <p:txBody>
          <a:bodyPr>
            <a:spAutoFit/>
          </a:bodyPr>
          <a:lstStyle/>
          <a:p>
            <a:pPr algn="ctr"/>
            <a:r>
              <a:rPr lang="ar-EG" sz="3200" b="1" dirty="0">
                <a:solidFill>
                  <a:srgbClr val="002060"/>
                </a:solidFill>
                <a:latin typeface="Calibri" pitchFamily="34" charset="0"/>
              </a:rPr>
              <a:t>3- من خلال استماعي للنص أكتب تعليق مناسب تحت الصورتين:</a:t>
            </a:r>
            <a:endParaRPr lang="en-US" sz="3200" dirty="0">
              <a:solidFill>
                <a:srgbClr val="002060"/>
              </a:solidFill>
              <a:latin typeface="Calibri" pitchFamily="34" charset="0"/>
            </a:endParaRPr>
          </a:p>
        </p:txBody>
      </p:sp>
      <p:sp>
        <p:nvSpPr>
          <p:cNvPr id="14" name="Rounded Rectangle 14"/>
          <p:cNvSpPr/>
          <p:nvPr/>
        </p:nvSpPr>
        <p:spPr>
          <a:xfrm>
            <a:off x="2433971" y="4786322"/>
            <a:ext cx="4730318" cy="1306974"/>
          </a:xfrm>
          <a:prstGeom prst="roundRect">
            <a:avLst/>
          </a:prstGeom>
          <a:ln/>
        </p:spPr>
        <p:style>
          <a:lnRef idx="1">
            <a:schemeClr val="accent6"/>
          </a:lnRef>
          <a:fillRef idx="2">
            <a:schemeClr val="accent6"/>
          </a:fillRef>
          <a:effectRef idx="1">
            <a:schemeClr val="accent6"/>
          </a:effectRef>
          <a:fontRef idx="minor">
            <a:schemeClr val="dk1"/>
          </a:fontRef>
        </p:style>
        <p:txBody>
          <a:bodyPr rtlCol="1" anchor="ctr"/>
          <a:lstStyle/>
          <a:p>
            <a:pPr algn="ctr" fontAlgn="auto">
              <a:spcBef>
                <a:spcPts val="0"/>
              </a:spcBef>
              <a:spcAft>
                <a:spcPts val="0"/>
              </a:spcAft>
              <a:defRPr/>
            </a:pPr>
            <a:r>
              <a:rPr lang="ar-EG" sz="1000" dirty="0">
                <a:solidFill>
                  <a:schemeClr val="tx1"/>
                </a:solidFill>
              </a:rPr>
              <a:t>.....................................................................................................................................</a:t>
            </a:r>
          </a:p>
        </p:txBody>
      </p:sp>
      <p:sp>
        <p:nvSpPr>
          <p:cNvPr id="19" name="TextBox 15"/>
          <p:cNvSpPr txBox="1">
            <a:spLocks noChangeArrowheads="1"/>
          </p:cNvSpPr>
          <p:nvPr/>
        </p:nvSpPr>
        <p:spPr bwMode="auto">
          <a:xfrm>
            <a:off x="2756267" y="4901200"/>
            <a:ext cx="4082245" cy="1077218"/>
          </a:xfrm>
          <a:prstGeom prst="rect">
            <a:avLst/>
          </a:prstGeom>
          <a:noFill/>
          <a:ln w="9525">
            <a:noFill/>
            <a:miter lim="800000"/>
            <a:headEnd/>
            <a:tailEnd/>
          </a:ln>
        </p:spPr>
        <p:txBody>
          <a:bodyPr wrap="square">
            <a:spAutoFit/>
          </a:bodyPr>
          <a:lstStyle/>
          <a:p>
            <a:pPr algn="ctr"/>
            <a:r>
              <a:rPr lang="ar-EG" sz="3200" b="1" dirty="0">
                <a:solidFill>
                  <a:srgbClr val="0000FF"/>
                </a:solidFill>
              </a:rPr>
              <a:t>شرب اللبن أكثر فائدة من أكل الحلوى</a:t>
            </a:r>
            <a:endParaRPr lang="en-US" sz="3200" dirty="0">
              <a:solidFill>
                <a:srgbClr val="0000FF"/>
              </a:solidFill>
            </a:endParaRPr>
          </a:p>
        </p:txBody>
      </p:sp>
      <p:pic>
        <p:nvPicPr>
          <p:cNvPr id="2" name="صورة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64324" y="2420888"/>
            <a:ext cx="6866132" cy="21002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4"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11"/>
                                        </p:tgtEl>
                                        <p:attrNameLst>
                                          <p:attrName>style.visibility</p:attrName>
                                        </p:attrNameLst>
                                      </p:cBhvr>
                                      <p:to>
                                        <p:strVal val="visible"/>
                                      </p:to>
                                    </p:set>
                                    <p:anim calcmode="lin" valueType="num">
                                      <p:cBhvr additive="base">
                                        <p:cTn id="11" dur="500" fill="hold"/>
                                        <p:tgtEl>
                                          <p:spTgt spid="21511"/>
                                        </p:tgtEl>
                                        <p:attrNameLst>
                                          <p:attrName>ppt_x</p:attrName>
                                        </p:attrNameLst>
                                      </p:cBhvr>
                                      <p:tavLst>
                                        <p:tav tm="0">
                                          <p:val>
                                            <p:strVal val="#ppt_x"/>
                                          </p:val>
                                        </p:tav>
                                        <p:tav tm="100000">
                                          <p:val>
                                            <p:strVal val="#ppt_x"/>
                                          </p:val>
                                        </p:tav>
                                      </p:tavLst>
                                    </p:anim>
                                    <p:anim calcmode="lin" valueType="num">
                                      <p:cBhvr additive="base">
                                        <p:cTn id="12" dur="500" fill="hold"/>
                                        <p:tgtEl>
                                          <p:spTgt spid="21511"/>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80">
                                          <p:stCondLst>
                                            <p:cond delay="0"/>
                                          </p:stCondLst>
                                        </p:cTn>
                                        <p:tgtEl>
                                          <p:spTgt spid="14"/>
                                        </p:tgtEl>
                                      </p:cBhvr>
                                    </p:animEffect>
                                    <p:anim calcmode="lin" valueType="num">
                                      <p:cBhvr>
                                        <p:cTn id="2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7" dur="26">
                                          <p:stCondLst>
                                            <p:cond delay="650"/>
                                          </p:stCondLst>
                                        </p:cTn>
                                        <p:tgtEl>
                                          <p:spTgt spid="14"/>
                                        </p:tgtEl>
                                      </p:cBhvr>
                                      <p:to x="100000" y="60000"/>
                                    </p:animScale>
                                    <p:animScale>
                                      <p:cBhvr>
                                        <p:cTn id="28" dur="166" decel="50000">
                                          <p:stCondLst>
                                            <p:cond delay="676"/>
                                          </p:stCondLst>
                                        </p:cTn>
                                        <p:tgtEl>
                                          <p:spTgt spid="14"/>
                                        </p:tgtEl>
                                      </p:cBhvr>
                                      <p:to x="100000" y="100000"/>
                                    </p:animScale>
                                    <p:animScale>
                                      <p:cBhvr>
                                        <p:cTn id="29" dur="26">
                                          <p:stCondLst>
                                            <p:cond delay="1312"/>
                                          </p:stCondLst>
                                        </p:cTn>
                                        <p:tgtEl>
                                          <p:spTgt spid="14"/>
                                        </p:tgtEl>
                                      </p:cBhvr>
                                      <p:to x="100000" y="80000"/>
                                    </p:animScale>
                                    <p:animScale>
                                      <p:cBhvr>
                                        <p:cTn id="30" dur="166" decel="50000">
                                          <p:stCondLst>
                                            <p:cond delay="1338"/>
                                          </p:stCondLst>
                                        </p:cTn>
                                        <p:tgtEl>
                                          <p:spTgt spid="14"/>
                                        </p:tgtEl>
                                      </p:cBhvr>
                                      <p:to x="100000" y="100000"/>
                                    </p:animScale>
                                    <p:animScale>
                                      <p:cBhvr>
                                        <p:cTn id="31" dur="26">
                                          <p:stCondLst>
                                            <p:cond delay="1642"/>
                                          </p:stCondLst>
                                        </p:cTn>
                                        <p:tgtEl>
                                          <p:spTgt spid="14"/>
                                        </p:tgtEl>
                                      </p:cBhvr>
                                      <p:to x="100000" y="90000"/>
                                    </p:animScale>
                                    <p:animScale>
                                      <p:cBhvr>
                                        <p:cTn id="32" dur="166" decel="50000">
                                          <p:stCondLst>
                                            <p:cond delay="1668"/>
                                          </p:stCondLst>
                                        </p:cTn>
                                        <p:tgtEl>
                                          <p:spTgt spid="14"/>
                                        </p:tgtEl>
                                      </p:cBhvr>
                                      <p:to x="100000" y="100000"/>
                                    </p:animScale>
                                    <p:animScale>
                                      <p:cBhvr>
                                        <p:cTn id="33" dur="26">
                                          <p:stCondLst>
                                            <p:cond delay="1808"/>
                                          </p:stCondLst>
                                        </p:cTn>
                                        <p:tgtEl>
                                          <p:spTgt spid="14"/>
                                        </p:tgtEl>
                                      </p:cBhvr>
                                      <p:to x="100000" y="95000"/>
                                    </p:animScale>
                                    <p:animScale>
                                      <p:cBhvr>
                                        <p:cTn id="34" dur="166" decel="50000">
                                          <p:stCondLst>
                                            <p:cond delay="1834"/>
                                          </p:stCondLst>
                                        </p:cTn>
                                        <p:tgtEl>
                                          <p:spTgt spid="14"/>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80">
                                          <p:stCondLst>
                                            <p:cond delay="0"/>
                                          </p:stCondLst>
                                        </p:cTn>
                                        <p:tgtEl>
                                          <p:spTgt spid="19"/>
                                        </p:tgtEl>
                                      </p:cBhvr>
                                    </p:animEffect>
                                    <p:anim calcmode="lin" valueType="num">
                                      <p:cBhvr>
                                        <p:cTn id="3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3" dur="26">
                                          <p:stCondLst>
                                            <p:cond delay="650"/>
                                          </p:stCondLst>
                                        </p:cTn>
                                        <p:tgtEl>
                                          <p:spTgt spid="19"/>
                                        </p:tgtEl>
                                      </p:cBhvr>
                                      <p:to x="100000" y="60000"/>
                                    </p:animScale>
                                    <p:animScale>
                                      <p:cBhvr>
                                        <p:cTn id="44" dur="166" decel="50000">
                                          <p:stCondLst>
                                            <p:cond delay="676"/>
                                          </p:stCondLst>
                                        </p:cTn>
                                        <p:tgtEl>
                                          <p:spTgt spid="19"/>
                                        </p:tgtEl>
                                      </p:cBhvr>
                                      <p:to x="100000" y="100000"/>
                                    </p:animScale>
                                    <p:animScale>
                                      <p:cBhvr>
                                        <p:cTn id="45" dur="26">
                                          <p:stCondLst>
                                            <p:cond delay="1312"/>
                                          </p:stCondLst>
                                        </p:cTn>
                                        <p:tgtEl>
                                          <p:spTgt spid="19"/>
                                        </p:tgtEl>
                                      </p:cBhvr>
                                      <p:to x="100000" y="80000"/>
                                    </p:animScale>
                                    <p:animScale>
                                      <p:cBhvr>
                                        <p:cTn id="46" dur="166" decel="50000">
                                          <p:stCondLst>
                                            <p:cond delay="1338"/>
                                          </p:stCondLst>
                                        </p:cTn>
                                        <p:tgtEl>
                                          <p:spTgt spid="19"/>
                                        </p:tgtEl>
                                      </p:cBhvr>
                                      <p:to x="100000" y="100000"/>
                                    </p:animScale>
                                    <p:animScale>
                                      <p:cBhvr>
                                        <p:cTn id="47" dur="26">
                                          <p:stCondLst>
                                            <p:cond delay="1642"/>
                                          </p:stCondLst>
                                        </p:cTn>
                                        <p:tgtEl>
                                          <p:spTgt spid="19"/>
                                        </p:tgtEl>
                                      </p:cBhvr>
                                      <p:to x="100000" y="90000"/>
                                    </p:animScale>
                                    <p:animScale>
                                      <p:cBhvr>
                                        <p:cTn id="48" dur="166" decel="50000">
                                          <p:stCondLst>
                                            <p:cond delay="1668"/>
                                          </p:stCondLst>
                                        </p:cTn>
                                        <p:tgtEl>
                                          <p:spTgt spid="19"/>
                                        </p:tgtEl>
                                      </p:cBhvr>
                                      <p:to x="100000" y="100000"/>
                                    </p:animScale>
                                    <p:animScale>
                                      <p:cBhvr>
                                        <p:cTn id="49" dur="26">
                                          <p:stCondLst>
                                            <p:cond delay="1808"/>
                                          </p:stCondLst>
                                        </p:cTn>
                                        <p:tgtEl>
                                          <p:spTgt spid="19"/>
                                        </p:tgtEl>
                                      </p:cBhvr>
                                      <p:to x="100000" y="95000"/>
                                    </p:animScale>
                                    <p:animScale>
                                      <p:cBhvr>
                                        <p:cTn id="5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511" grpId="0"/>
      <p:bldP spid="14"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صورة 15">
            <a:extLst>
              <a:ext uri="{FF2B5EF4-FFF2-40B4-BE49-F238E27FC236}">
                <a16:creationId xmlns:a16="http://schemas.microsoft.com/office/drawing/2014/main" id="{F381132B-8EEC-465A-BD34-BA4385EBEEE2}"/>
              </a:ext>
            </a:extLst>
          </p:cNvPr>
          <p:cNvPicPr>
            <a:picLocks noChangeAspect="1"/>
          </p:cNvPicPr>
          <p:nvPr/>
        </p:nvPicPr>
        <p:blipFill>
          <a:blip r:embed="rId3">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498810" y="404664"/>
            <a:ext cx="8105638" cy="6120680"/>
          </a:xfrm>
          <a:prstGeom prst="rect">
            <a:avLst/>
          </a:prstGeom>
        </p:spPr>
      </p:pic>
      <p:sp>
        <p:nvSpPr>
          <p:cNvPr id="17" name="مربع نص 16"/>
          <p:cNvSpPr txBox="1"/>
          <p:nvPr/>
        </p:nvSpPr>
        <p:spPr>
          <a:xfrm>
            <a:off x="3419872" y="1936283"/>
            <a:ext cx="5015926" cy="2985433"/>
          </a:xfrm>
          <a:prstGeom prst="rect">
            <a:avLst/>
          </a:prstGeom>
          <a:noFill/>
        </p:spPr>
        <p:txBody>
          <a:bodyPr wrap="square" rtlCol="0">
            <a:spAutoFit/>
          </a:bodyPr>
          <a:lstStyle/>
          <a:p>
            <a:pPr marL="571500" indent="-571500" rtl="1">
              <a:buFont typeface="Wingdings" pitchFamily="2" charset="2"/>
              <a:buChar char="v"/>
            </a:pPr>
            <a:r>
              <a:rPr lang="ar-EG" sz="44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نشاط أسري</a:t>
            </a:r>
          </a:p>
          <a:p>
            <a:pPr marL="571500" indent="-571500" rtl="1">
              <a:buFont typeface="Wingdings" pitchFamily="2" charset="2"/>
              <a:buChar char="ü"/>
            </a:pPr>
            <a:r>
              <a:rPr lang="ar-EG" sz="3600" dirty="0">
                <a:ln>
                  <a:solidFill>
                    <a:srgbClr val="C00000"/>
                  </a:solidFill>
                </a:ln>
                <a:solidFill>
                  <a:srgbClr val="FF0000"/>
                </a:solidFill>
              </a:rPr>
              <a:t>بالتعاون مع أفراد أسرتي نقترح أكبر عدد من الطرائق لإدخال الحليب في الوجبات ونطبقها.</a:t>
            </a:r>
            <a:endParaRPr lang="en-US" sz="3600" dirty="0">
              <a:ln>
                <a:solidFill>
                  <a:srgbClr val="C00000"/>
                </a:solidFill>
              </a:ln>
              <a:solidFill>
                <a:srgbClr val="FF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4"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217">
                                          <p:stCondLst>
                                            <p:cond delay="0"/>
                                          </p:stCondLst>
                                        </p:cTn>
                                        <p:tgtEl>
                                          <p:spTgt spid="17"/>
                                        </p:tgtEl>
                                      </p:cBhvr>
                                    </p:animEffect>
                                    <p:anim calcmode="lin" valueType="num">
                                      <p:cBhvr>
                                        <p:cTn id="8" dur="683"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249"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249" tmFilter="0, 0; 0.125,0.2665; 0.25,0.4; 0.375,0.465; 0.5,0.5;  0.625,0.535; 0.75,0.6; 0.875,0.7335; 1,1">
                                          <p:stCondLst>
                                            <p:cond delay="249"/>
                                          </p:stCondLst>
                                        </p:cTn>
                                        <p:tgtEl>
                                          <p:spTgt spid="17"/>
                                        </p:tgtEl>
                                        <p:attrNameLst>
                                          <p:attrName>ppt_y</p:attrName>
                                        </p:attrNameLst>
                                      </p:cBhvr>
                                      <p:tavLst>
                                        <p:tav tm="0" fmla="#ppt_y-sin(pi*$)/9">
                                          <p:val>
                                            <p:fltVal val="0"/>
                                          </p:val>
                                        </p:tav>
                                        <p:tav tm="100000">
                                          <p:val>
                                            <p:fltVal val="1"/>
                                          </p:val>
                                        </p:tav>
                                      </p:tavLst>
                                    </p:anim>
                                    <p:anim calcmode="lin" valueType="num">
                                      <p:cBhvr>
                                        <p:cTn id="11" dur="124" tmFilter="0, 0; 0.125,0.2665; 0.25,0.4; 0.375,0.465; 0.5,0.5;  0.625,0.535; 0.75,0.6; 0.875,0.7335; 1,1">
                                          <p:stCondLst>
                                            <p:cond delay="497"/>
                                          </p:stCondLst>
                                        </p:cTn>
                                        <p:tgtEl>
                                          <p:spTgt spid="17"/>
                                        </p:tgtEl>
                                        <p:attrNameLst>
                                          <p:attrName>ppt_y</p:attrName>
                                        </p:attrNameLst>
                                      </p:cBhvr>
                                      <p:tavLst>
                                        <p:tav tm="0" fmla="#ppt_y-sin(pi*$)/27">
                                          <p:val>
                                            <p:fltVal val="0"/>
                                          </p:val>
                                        </p:tav>
                                        <p:tav tm="100000">
                                          <p:val>
                                            <p:fltVal val="1"/>
                                          </p:val>
                                        </p:tav>
                                      </p:tavLst>
                                    </p:anim>
                                    <p:anim calcmode="lin" valueType="num">
                                      <p:cBhvr>
                                        <p:cTn id="12" dur="62" tmFilter="0, 0; 0.125,0.2665; 0.25,0.4; 0.375,0.465; 0.5,0.5;  0.625,0.535; 0.75,0.6; 0.875,0.7335; 1,1">
                                          <p:stCondLst>
                                            <p:cond delay="621"/>
                                          </p:stCondLst>
                                        </p:cTn>
                                        <p:tgtEl>
                                          <p:spTgt spid="17"/>
                                        </p:tgtEl>
                                        <p:attrNameLst>
                                          <p:attrName>ppt_y</p:attrName>
                                        </p:attrNameLst>
                                      </p:cBhvr>
                                      <p:tavLst>
                                        <p:tav tm="0" fmla="#ppt_y-sin(pi*$)/81">
                                          <p:val>
                                            <p:fltVal val="0"/>
                                          </p:val>
                                        </p:tav>
                                        <p:tav tm="100000">
                                          <p:val>
                                            <p:fltVal val="1"/>
                                          </p:val>
                                        </p:tav>
                                      </p:tavLst>
                                    </p:anim>
                                    <p:animScale>
                                      <p:cBhvr>
                                        <p:cTn id="13" dur="10">
                                          <p:stCondLst>
                                            <p:cond delay="244"/>
                                          </p:stCondLst>
                                        </p:cTn>
                                        <p:tgtEl>
                                          <p:spTgt spid="17"/>
                                        </p:tgtEl>
                                      </p:cBhvr>
                                      <p:to x="100000" y="60000"/>
                                    </p:animScale>
                                    <p:animScale>
                                      <p:cBhvr>
                                        <p:cTn id="14" dur="62" decel="50000">
                                          <p:stCondLst>
                                            <p:cond delay="254"/>
                                          </p:stCondLst>
                                        </p:cTn>
                                        <p:tgtEl>
                                          <p:spTgt spid="17"/>
                                        </p:tgtEl>
                                      </p:cBhvr>
                                      <p:to x="100000" y="100000"/>
                                    </p:animScale>
                                    <p:animScale>
                                      <p:cBhvr>
                                        <p:cTn id="15" dur="10">
                                          <p:stCondLst>
                                            <p:cond delay="492"/>
                                          </p:stCondLst>
                                        </p:cTn>
                                        <p:tgtEl>
                                          <p:spTgt spid="17"/>
                                        </p:tgtEl>
                                      </p:cBhvr>
                                      <p:to x="100000" y="80000"/>
                                    </p:animScale>
                                    <p:animScale>
                                      <p:cBhvr>
                                        <p:cTn id="16" dur="62" decel="50000">
                                          <p:stCondLst>
                                            <p:cond delay="502"/>
                                          </p:stCondLst>
                                        </p:cTn>
                                        <p:tgtEl>
                                          <p:spTgt spid="17"/>
                                        </p:tgtEl>
                                      </p:cBhvr>
                                      <p:to x="100000" y="100000"/>
                                    </p:animScale>
                                    <p:animScale>
                                      <p:cBhvr>
                                        <p:cTn id="17" dur="10">
                                          <p:stCondLst>
                                            <p:cond delay="616"/>
                                          </p:stCondLst>
                                        </p:cTn>
                                        <p:tgtEl>
                                          <p:spTgt spid="17"/>
                                        </p:tgtEl>
                                      </p:cBhvr>
                                      <p:to x="100000" y="90000"/>
                                    </p:animScale>
                                    <p:animScale>
                                      <p:cBhvr>
                                        <p:cTn id="18" dur="62" decel="50000">
                                          <p:stCondLst>
                                            <p:cond delay="625"/>
                                          </p:stCondLst>
                                        </p:cTn>
                                        <p:tgtEl>
                                          <p:spTgt spid="17"/>
                                        </p:tgtEl>
                                      </p:cBhvr>
                                      <p:to x="100000" y="100000"/>
                                    </p:animScale>
                                    <p:animScale>
                                      <p:cBhvr>
                                        <p:cTn id="19" dur="10">
                                          <p:stCondLst>
                                            <p:cond delay="678"/>
                                          </p:stCondLst>
                                        </p:cTn>
                                        <p:tgtEl>
                                          <p:spTgt spid="17"/>
                                        </p:tgtEl>
                                      </p:cBhvr>
                                      <p:to x="100000" y="95000"/>
                                    </p:animScale>
                                    <p:animScale>
                                      <p:cBhvr>
                                        <p:cTn id="20" dur="62" decel="50000">
                                          <p:stCondLst>
                                            <p:cond delay="688"/>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a:extLst>
              <a:ext uri="{FF2B5EF4-FFF2-40B4-BE49-F238E27FC236}">
                <a16:creationId xmlns:a16="http://schemas.microsoft.com/office/drawing/2014/main" id="{27B0B345-051F-4B2F-9AD4-2AF0F9B30958}"/>
              </a:ext>
            </a:extLst>
          </p:cNvPr>
          <p:cNvSpPr/>
          <p:nvPr/>
        </p:nvSpPr>
        <p:spPr>
          <a:xfrm>
            <a:off x="1151620" y="1268760"/>
            <a:ext cx="6840760" cy="3960440"/>
          </a:xfrm>
          <a:prstGeom prst="ellipse">
            <a:avLst/>
          </a:prstGeom>
          <a:gradFill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path path="circl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rtlCol="1" anchor="ctr"/>
          <a:lstStyle/>
          <a:p>
            <a:pPr algn="ctr"/>
            <a:r>
              <a:rPr lang="ar-EG" sz="6000" b="1" dirty="0">
                <a:solidFill>
                  <a:srgbClr val="C00000"/>
                </a:solidFill>
                <a:effectLst>
                  <a:outerShdw blurRad="38100" dist="38100" dir="2700000" algn="tl">
                    <a:srgbClr val="000000">
                      <a:alpha val="43137"/>
                    </a:srgbClr>
                  </a:outerShdw>
                </a:effectLst>
              </a:rPr>
              <a:t>نص الاستماع</a:t>
            </a:r>
          </a:p>
          <a:p>
            <a:pPr algn="ctr"/>
            <a:endParaRPr lang="ar-EG" sz="6000" b="1" dirty="0">
              <a:solidFill>
                <a:srgbClr val="C00000"/>
              </a:solidFill>
              <a:effectLst>
                <a:outerShdw blurRad="38100" dist="38100" dir="2700000" algn="tl">
                  <a:srgbClr val="000000">
                    <a:alpha val="43137"/>
                  </a:srgbClr>
                </a:outerShdw>
              </a:effectLst>
            </a:endParaRPr>
          </a:p>
          <a:p>
            <a:pPr algn="ctr"/>
            <a:r>
              <a:rPr lang="ar-EG" sz="6000" b="1" dirty="0">
                <a:solidFill>
                  <a:srgbClr val="002060"/>
                </a:solidFill>
                <a:effectLst>
                  <a:outerShdw blurRad="38100" dist="38100" dir="2700000" algn="tl">
                    <a:srgbClr val="000000">
                      <a:alpha val="43137"/>
                    </a:srgbClr>
                  </a:outerShdw>
                </a:effectLst>
              </a:rPr>
              <a:t>منجم الكالسيوم</a:t>
            </a:r>
          </a:p>
        </p:txBody>
      </p:sp>
    </p:spTree>
    <p:extLst>
      <p:ext uri="{BB962C8B-B14F-4D97-AF65-F5344CB8AC3E}">
        <p14:creationId xmlns:p14="http://schemas.microsoft.com/office/powerpoint/2010/main" val="89897888"/>
      </p:ext>
    </p:extLst>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
          <p:cNvSpPr>
            <a:spLocks noChangeArrowheads="1"/>
          </p:cNvSpPr>
          <p:nvPr/>
        </p:nvSpPr>
        <p:spPr bwMode="auto">
          <a:xfrm>
            <a:off x="755576" y="1772816"/>
            <a:ext cx="7776864" cy="584775"/>
          </a:xfrm>
          <a:prstGeom prst="rect">
            <a:avLst/>
          </a:prstGeom>
          <a:solidFill>
            <a:schemeClr val="accent6">
              <a:lumMod val="20000"/>
              <a:lumOff val="80000"/>
            </a:schemeClr>
          </a:solidFill>
          <a:ln w="9525">
            <a:noFill/>
            <a:miter lim="800000"/>
            <a:headEnd/>
            <a:tailEnd/>
          </a:ln>
          <a:effectLst>
            <a:softEdge rad="127000"/>
          </a:effectLst>
        </p:spPr>
        <p:txBody>
          <a:bodyPr wrap="square" anchor="ctr">
            <a:spAutoFit/>
          </a:bodyPr>
          <a:lstStyle/>
          <a:p>
            <a:pPr algn="r">
              <a:buFont typeface="Wingdings" pitchFamily="2" charset="2"/>
              <a:buChar char="q"/>
              <a:defRPr/>
            </a:pPr>
            <a:r>
              <a:rPr lang="ar-EG" sz="3200" b="1" dirty="0">
                <a:solidFill>
                  <a:srgbClr val="660066"/>
                </a:solidFill>
                <a:cs typeface="+mn-cs"/>
              </a:rPr>
              <a:t>الإصغاء الجيد</a:t>
            </a:r>
            <a:endParaRPr lang="en-US" sz="3200" b="1" dirty="0">
              <a:solidFill>
                <a:srgbClr val="660066"/>
              </a:solidFill>
              <a:cs typeface="+mn-cs"/>
            </a:endParaRPr>
          </a:p>
        </p:txBody>
      </p:sp>
      <p:sp>
        <p:nvSpPr>
          <p:cNvPr id="18" name="Rectangle 1"/>
          <p:cNvSpPr>
            <a:spLocks noChangeArrowheads="1"/>
          </p:cNvSpPr>
          <p:nvPr/>
        </p:nvSpPr>
        <p:spPr bwMode="auto">
          <a:xfrm>
            <a:off x="755576" y="2534707"/>
            <a:ext cx="7776864" cy="584775"/>
          </a:xfrm>
          <a:prstGeom prst="rect">
            <a:avLst/>
          </a:prstGeom>
          <a:solidFill>
            <a:schemeClr val="accent6">
              <a:lumMod val="20000"/>
              <a:lumOff val="80000"/>
            </a:schemeClr>
          </a:solidFill>
          <a:ln w="9525">
            <a:noFill/>
            <a:miter lim="800000"/>
            <a:headEnd/>
            <a:tailEnd/>
          </a:ln>
          <a:effectLst>
            <a:softEdge rad="127000"/>
          </a:effectLst>
        </p:spPr>
        <p:txBody>
          <a:bodyPr wrap="square" anchor="ctr">
            <a:spAutoFit/>
          </a:bodyPr>
          <a:lstStyle/>
          <a:p>
            <a:pPr algn="r">
              <a:buFont typeface="Wingdings" pitchFamily="2" charset="2"/>
              <a:buChar char="q"/>
              <a:defRPr/>
            </a:pPr>
            <a:r>
              <a:rPr lang="ar-EG" sz="3200" b="1" dirty="0">
                <a:solidFill>
                  <a:srgbClr val="660066"/>
                </a:solidFill>
                <a:cs typeface="+mn-cs"/>
              </a:rPr>
              <a:t>تجنب كثرة الحركة</a:t>
            </a:r>
            <a:endParaRPr lang="en-US" sz="3200" b="1" dirty="0">
              <a:solidFill>
                <a:srgbClr val="660066"/>
              </a:solidFill>
              <a:cs typeface="+mn-cs"/>
            </a:endParaRPr>
          </a:p>
        </p:txBody>
      </p:sp>
      <p:sp>
        <p:nvSpPr>
          <p:cNvPr id="19" name="Rectangle 1"/>
          <p:cNvSpPr>
            <a:spLocks noChangeArrowheads="1"/>
          </p:cNvSpPr>
          <p:nvPr/>
        </p:nvSpPr>
        <p:spPr bwMode="auto">
          <a:xfrm>
            <a:off x="755576" y="3326795"/>
            <a:ext cx="7776864" cy="584775"/>
          </a:xfrm>
          <a:prstGeom prst="rect">
            <a:avLst/>
          </a:prstGeom>
          <a:solidFill>
            <a:schemeClr val="accent6">
              <a:lumMod val="20000"/>
              <a:lumOff val="80000"/>
            </a:schemeClr>
          </a:solidFill>
          <a:ln w="9525">
            <a:noFill/>
            <a:miter lim="800000"/>
            <a:headEnd/>
            <a:tailEnd/>
          </a:ln>
          <a:effectLst>
            <a:softEdge rad="127000"/>
          </a:effectLst>
        </p:spPr>
        <p:txBody>
          <a:bodyPr wrap="square" anchor="ctr">
            <a:spAutoFit/>
          </a:bodyPr>
          <a:lstStyle/>
          <a:p>
            <a:pPr algn="r">
              <a:buFont typeface="Wingdings" pitchFamily="2" charset="2"/>
              <a:buChar char="q"/>
              <a:defRPr/>
            </a:pPr>
            <a:r>
              <a:rPr lang="ar-EG" sz="3200" b="1" dirty="0">
                <a:solidFill>
                  <a:srgbClr val="660066"/>
                </a:solidFill>
                <a:cs typeface="+mn-cs"/>
              </a:rPr>
              <a:t>النظر إلى المتحدث</a:t>
            </a:r>
            <a:endParaRPr lang="en-US" sz="3200" b="1" dirty="0">
              <a:solidFill>
                <a:srgbClr val="660066"/>
              </a:solidFill>
              <a:cs typeface="+mn-cs"/>
            </a:endParaRPr>
          </a:p>
        </p:txBody>
      </p:sp>
      <p:sp>
        <p:nvSpPr>
          <p:cNvPr id="20" name="Rectangle 1"/>
          <p:cNvSpPr>
            <a:spLocks noChangeArrowheads="1"/>
          </p:cNvSpPr>
          <p:nvPr/>
        </p:nvSpPr>
        <p:spPr bwMode="auto">
          <a:xfrm>
            <a:off x="755576" y="4118883"/>
            <a:ext cx="7776864" cy="584775"/>
          </a:xfrm>
          <a:prstGeom prst="rect">
            <a:avLst/>
          </a:prstGeom>
          <a:solidFill>
            <a:schemeClr val="accent6">
              <a:lumMod val="20000"/>
              <a:lumOff val="80000"/>
            </a:schemeClr>
          </a:solidFill>
          <a:ln w="9525">
            <a:noFill/>
            <a:miter lim="800000"/>
            <a:headEnd/>
            <a:tailEnd/>
          </a:ln>
          <a:effectLst>
            <a:softEdge rad="127000"/>
          </a:effectLst>
        </p:spPr>
        <p:txBody>
          <a:bodyPr wrap="square" anchor="ctr">
            <a:spAutoFit/>
          </a:bodyPr>
          <a:lstStyle/>
          <a:p>
            <a:pPr algn="r">
              <a:buFont typeface="Wingdings" pitchFamily="2" charset="2"/>
              <a:buChar char="q"/>
              <a:defRPr/>
            </a:pPr>
            <a:r>
              <a:rPr lang="ar-EG" sz="3200" b="1" dirty="0">
                <a:solidFill>
                  <a:srgbClr val="660066"/>
                </a:solidFill>
                <a:cs typeface="+mn-cs"/>
              </a:rPr>
              <a:t>إظهار ملامح الفهم</a:t>
            </a:r>
            <a:endParaRPr lang="en-US" sz="3200" b="1" dirty="0">
              <a:solidFill>
                <a:srgbClr val="660066"/>
              </a:solidFill>
              <a:cs typeface="+mn-cs"/>
            </a:endParaRPr>
          </a:p>
        </p:txBody>
      </p:sp>
      <p:sp>
        <p:nvSpPr>
          <p:cNvPr id="21" name="Rectangle 1"/>
          <p:cNvSpPr>
            <a:spLocks noChangeArrowheads="1"/>
          </p:cNvSpPr>
          <p:nvPr/>
        </p:nvSpPr>
        <p:spPr bwMode="auto">
          <a:xfrm>
            <a:off x="755576" y="4754168"/>
            <a:ext cx="7776864" cy="584775"/>
          </a:xfrm>
          <a:prstGeom prst="rect">
            <a:avLst/>
          </a:prstGeom>
          <a:solidFill>
            <a:schemeClr val="accent6">
              <a:lumMod val="20000"/>
              <a:lumOff val="80000"/>
            </a:schemeClr>
          </a:solidFill>
          <a:ln w="9525">
            <a:noFill/>
            <a:miter lim="800000"/>
            <a:headEnd/>
            <a:tailEnd/>
          </a:ln>
          <a:effectLst>
            <a:softEdge rad="127000"/>
          </a:effectLst>
        </p:spPr>
        <p:txBody>
          <a:bodyPr wrap="square" anchor="ctr">
            <a:spAutoFit/>
          </a:bodyPr>
          <a:lstStyle/>
          <a:p>
            <a:pPr algn="r">
              <a:buFont typeface="Wingdings" pitchFamily="2" charset="2"/>
              <a:buChar char="q"/>
              <a:defRPr/>
            </a:pPr>
            <a:r>
              <a:rPr lang="ar-EG" sz="3200" b="1" dirty="0">
                <a:solidFill>
                  <a:srgbClr val="660066"/>
                </a:solidFill>
                <a:cs typeface="+mn-cs"/>
              </a:rPr>
              <a:t>تجنب المقاطعة</a:t>
            </a:r>
            <a:endParaRPr lang="en-US" sz="3200" b="1" dirty="0">
              <a:solidFill>
                <a:srgbClr val="660066"/>
              </a:solidFill>
              <a:cs typeface="+mn-cs"/>
            </a:endParaRPr>
          </a:p>
        </p:txBody>
      </p:sp>
      <p:sp>
        <p:nvSpPr>
          <p:cNvPr id="22" name="Rectangle 1"/>
          <p:cNvSpPr>
            <a:spLocks noChangeArrowheads="1"/>
          </p:cNvSpPr>
          <p:nvPr/>
        </p:nvSpPr>
        <p:spPr bwMode="auto">
          <a:xfrm>
            <a:off x="755576" y="5478324"/>
            <a:ext cx="7776864" cy="584775"/>
          </a:xfrm>
          <a:prstGeom prst="rect">
            <a:avLst/>
          </a:prstGeom>
          <a:solidFill>
            <a:schemeClr val="accent6">
              <a:lumMod val="20000"/>
              <a:lumOff val="80000"/>
            </a:schemeClr>
          </a:solidFill>
          <a:ln w="9525">
            <a:noFill/>
            <a:miter lim="800000"/>
            <a:headEnd/>
            <a:tailEnd/>
          </a:ln>
          <a:effectLst>
            <a:softEdge rad="127000"/>
          </a:effectLst>
        </p:spPr>
        <p:txBody>
          <a:bodyPr wrap="square" anchor="ctr">
            <a:spAutoFit/>
          </a:bodyPr>
          <a:lstStyle/>
          <a:p>
            <a:pPr algn="r">
              <a:buFont typeface="Wingdings" pitchFamily="2" charset="2"/>
              <a:buChar char="q"/>
              <a:defRPr/>
            </a:pPr>
            <a:r>
              <a:rPr lang="ar-EG" sz="3200" b="1" dirty="0">
                <a:solidFill>
                  <a:srgbClr val="660066"/>
                </a:solidFill>
                <a:cs typeface="+mn-cs"/>
              </a:rPr>
              <a:t>الاستجابة للمتحدث والتفاعل معه</a:t>
            </a:r>
            <a:endParaRPr lang="en-US" sz="3200" b="1" dirty="0">
              <a:solidFill>
                <a:srgbClr val="660066"/>
              </a:solidFill>
              <a:cs typeface="+mn-cs"/>
            </a:endParaRPr>
          </a:p>
        </p:txBody>
      </p:sp>
      <p:sp>
        <p:nvSpPr>
          <p:cNvPr id="5" name="مستطيل: زوايا علوية مستديرة 4">
            <a:extLst>
              <a:ext uri="{FF2B5EF4-FFF2-40B4-BE49-F238E27FC236}">
                <a16:creationId xmlns:a16="http://schemas.microsoft.com/office/drawing/2014/main" id="{1CA1562B-E5AA-4816-921A-2F97DFEDFD0C}"/>
              </a:ext>
            </a:extLst>
          </p:cNvPr>
          <p:cNvSpPr/>
          <p:nvPr/>
        </p:nvSpPr>
        <p:spPr>
          <a:xfrm>
            <a:off x="1331640" y="620688"/>
            <a:ext cx="6912768" cy="944815"/>
          </a:xfrm>
          <a:prstGeom prst="round2SameRect">
            <a:avLst/>
          </a:prstGeom>
        </p:spPr>
        <p:style>
          <a:lnRef idx="1">
            <a:schemeClr val="accent1"/>
          </a:lnRef>
          <a:fillRef idx="2">
            <a:schemeClr val="accent1"/>
          </a:fillRef>
          <a:effectRef idx="1">
            <a:schemeClr val="accent1"/>
          </a:effectRef>
          <a:fontRef idx="minor">
            <a:schemeClr val="dk1"/>
          </a:fontRef>
        </p:style>
        <p:txBody>
          <a:bodyPr rtlCol="1" anchor="ct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a:ln>
                  <a:noFill/>
                </a:ln>
                <a:solidFill>
                  <a:srgbClr val="C00000"/>
                </a:solidFill>
                <a:effectLst/>
                <a:uLnTx/>
                <a:uFillTx/>
                <a:latin typeface="Calibri" pitchFamily="34" charset="0"/>
                <a:ea typeface="+mn-ea"/>
                <a:cs typeface="Arial" pitchFamily="34" charset="0"/>
              </a:rPr>
              <a:t>آداب الاستماع</a:t>
            </a:r>
            <a:endParaRPr kumimoji="0" lang="ar-EG" sz="3600" b="1" i="0" u="none" strike="noStrike" kern="1200" cap="none" spc="0" normalizeH="0" baseline="0" noProof="0" dirty="0">
              <a:ln>
                <a:noFill/>
              </a:ln>
              <a:solidFill>
                <a:srgbClr val="C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248373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3"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 calcmode="lin" valueType="num">
                                      <p:cBhvr additive="base">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 calcmode="lin" valueType="num">
                                      <p:cBhvr additive="base">
                                        <p:cTn id="1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 calcmode="lin" valueType="num">
                                      <p:cBhvr additive="base">
                                        <p:cTn id="2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ppt_x"/>
                                          </p:val>
                                        </p:tav>
                                        <p:tav tm="100000">
                                          <p:val>
                                            <p:strVal val="#ppt_x"/>
                                          </p:val>
                                        </p:tav>
                                      </p:tavLst>
                                    </p:anim>
                                    <p:anim calcmode="lin" valueType="num">
                                      <p:cBhvr additive="base">
                                        <p:cTn id="3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5981FD2F-506A-49B9-A30D-328833935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2060848"/>
            <a:ext cx="5409524" cy="1819048"/>
          </a:xfrm>
          <a:prstGeom prst="rect">
            <a:avLst/>
          </a:prstGeom>
        </p:spPr>
      </p:pic>
      <p:sp>
        <p:nvSpPr>
          <p:cNvPr id="12" name="مربع نص 11">
            <a:extLst>
              <a:ext uri="{FF2B5EF4-FFF2-40B4-BE49-F238E27FC236}">
                <a16:creationId xmlns:a16="http://schemas.microsoft.com/office/drawing/2014/main" id="{7280F15B-9905-4875-9D46-4AF91115868D}"/>
              </a:ext>
            </a:extLst>
          </p:cNvPr>
          <p:cNvSpPr txBox="1"/>
          <p:nvPr/>
        </p:nvSpPr>
        <p:spPr>
          <a:xfrm>
            <a:off x="2047356" y="2780928"/>
            <a:ext cx="4518025" cy="769441"/>
          </a:xfrm>
          <a:prstGeom prst="rect">
            <a:avLst/>
          </a:prstGeom>
          <a:noFill/>
          <a:ln>
            <a:noFill/>
          </a:ln>
        </p:spPr>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400" b="1" i="0" u="none" strike="noStrike" kern="1200" cap="none" spc="0" normalizeH="0" baseline="0" noProof="0" dirty="0">
                <a:ln>
                  <a:noFill/>
                </a:ln>
                <a:solidFill>
                  <a:srgbClr val="C00000"/>
                </a:solidFill>
                <a:effectLst/>
                <a:uLnTx/>
                <a:uFillTx/>
                <a:latin typeface="Calibri" pitchFamily="34" charset="0"/>
                <a:ea typeface="+mn-ea"/>
                <a:cs typeface="Arial" pitchFamily="34" charset="0"/>
              </a:rPr>
              <a:t>أستمع ثم أجيب</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4"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750"/>
                                        <p:tgtEl>
                                          <p:spTgt spid="3"/>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ame Side Corner Rectangle 19"/>
          <p:cNvSpPr/>
          <p:nvPr/>
        </p:nvSpPr>
        <p:spPr>
          <a:xfrm>
            <a:off x="1822850" y="2493640"/>
            <a:ext cx="5111750" cy="1295400"/>
          </a:xfrm>
          <a:prstGeom prst="round2SameRect">
            <a:avLst/>
          </a:prstGeom>
          <a:ln/>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endParaRPr lang="ar-EG"/>
          </a:p>
        </p:txBody>
      </p:sp>
      <p:sp>
        <p:nvSpPr>
          <p:cNvPr id="15" name="Rectangle 2"/>
          <p:cNvSpPr>
            <a:spLocks noChangeArrowheads="1"/>
          </p:cNvSpPr>
          <p:nvPr/>
        </p:nvSpPr>
        <p:spPr bwMode="auto">
          <a:xfrm>
            <a:off x="2193384" y="2818174"/>
            <a:ext cx="4608512" cy="646331"/>
          </a:xfrm>
          <a:prstGeom prst="rect">
            <a:avLst/>
          </a:prstGeom>
          <a:noFill/>
          <a:ln w="9525">
            <a:noFill/>
            <a:miter lim="800000"/>
            <a:headEnd/>
            <a:tailEnd/>
          </a:ln>
        </p:spPr>
        <p:txBody>
          <a:bodyPr anchor="ctr">
            <a:spAutoFit/>
          </a:bodyPr>
          <a:lstStyle/>
          <a:p>
            <a:pPr algn="ctr"/>
            <a:r>
              <a:rPr lang="ar-EG" sz="3600" b="1" dirty="0">
                <a:solidFill>
                  <a:srgbClr val="002060"/>
                </a:solidFill>
                <a:latin typeface="Calibri" pitchFamily="34" charset="0"/>
              </a:rPr>
              <a:t>1- أكمل الفراغات الآتية</a:t>
            </a:r>
            <a:endParaRPr lang="en-US" sz="3600" dirty="0">
              <a:solidFill>
                <a:srgbClr val="002060"/>
              </a:solidFill>
              <a:latin typeface="Calibri" pitchFamily="34" charset="0"/>
            </a:endParaRPr>
          </a:p>
        </p:txBody>
      </p:sp>
    </p:spTree>
    <p:extLst>
      <p:ext uri="{BB962C8B-B14F-4D97-AF65-F5344CB8AC3E}">
        <p14:creationId xmlns:p14="http://schemas.microsoft.com/office/powerpoint/2010/main" val="4036716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4"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p:cNvSpPr/>
          <p:nvPr/>
        </p:nvSpPr>
        <p:spPr>
          <a:xfrm>
            <a:off x="667904" y="836712"/>
            <a:ext cx="7808192" cy="1439863"/>
          </a:xfrm>
          <a:prstGeom prst="flowChartTerminator">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3600" b="1" dirty="0">
                <a:solidFill>
                  <a:srgbClr val="000099"/>
                </a:solidFill>
                <a:latin typeface="Calibri" pitchFamily="34" charset="0"/>
              </a:rPr>
              <a:t>يمكن الحصول على الحليب من عدة مصادر مختلفة هي:</a:t>
            </a:r>
            <a:endParaRPr lang="en-US" sz="3600" dirty="0">
              <a:solidFill>
                <a:srgbClr val="000099"/>
              </a:solidFill>
              <a:latin typeface="Calibri" pitchFamily="34" charset="0"/>
            </a:endParaRPr>
          </a:p>
        </p:txBody>
      </p:sp>
      <p:sp>
        <p:nvSpPr>
          <p:cNvPr id="4" name="مربع نص 3">
            <a:extLst>
              <a:ext uri="{FF2B5EF4-FFF2-40B4-BE49-F238E27FC236}">
                <a16:creationId xmlns:a16="http://schemas.microsoft.com/office/drawing/2014/main" id="{650589C5-48B2-4869-BFB2-F56E1788DC50}"/>
              </a:ext>
            </a:extLst>
          </p:cNvPr>
          <p:cNvSpPr txBox="1">
            <a:spLocks noChangeArrowheads="1"/>
          </p:cNvSpPr>
          <p:nvPr/>
        </p:nvSpPr>
        <p:spPr bwMode="auto">
          <a:xfrm>
            <a:off x="6156176" y="2564904"/>
            <a:ext cx="1368152" cy="707886"/>
          </a:xfrm>
          <a:prstGeom prst="rect">
            <a:avLst/>
          </a:prstGeom>
          <a:noFill/>
          <a:ln w="9525">
            <a:noFill/>
            <a:miter lim="800000"/>
            <a:headEnd/>
            <a:tailEnd/>
          </a:ln>
        </p:spPr>
        <p:txBody>
          <a:bodyPr wrap="square">
            <a:spAutoFit/>
          </a:bodyPr>
          <a:lstStyle/>
          <a:p>
            <a:r>
              <a:rPr lang="ar-EG" sz="4000" b="1" dirty="0">
                <a:solidFill>
                  <a:srgbClr val="003300"/>
                </a:solidFill>
              </a:rPr>
              <a:t>الماعز</a:t>
            </a:r>
            <a:endParaRPr lang="en-US" sz="4000" dirty="0">
              <a:solidFill>
                <a:srgbClr val="003300"/>
              </a:solidFill>
            </a:endParaRPr>
          </a:p>
        </p:txBody>
      </p:sp>
      <p:sp>
        <p:nvSpPr>
          <p:cNvPr id="5" name="مربع نص 4">
            <a:extLst>
              <a:ext uri="{FF2B5EF4-FFF2-40B4-BE49-F238E27FC236}">
                <a16:creationId xmlns:a16="http://schemas.microsoft.com/office/drawing/2014/main" id="{850FB54B-22A2-4421-98FC-DB74269813DE}"/>
              </a:ext>
            </a:extLst>
          </p:cNvPr>
          <p:cNvSpPr txBox="1">
            <a:spLocks noChangeArrowheads="1"/>
          </p:cNvSpPr>
          <p:nvPr/>
        </p:nvSpPr>
        <p:spPr bwMode="auto">
          <a:xfrm>
            <a:off x="5457212" y="3300222"/>
            <a:ext cx="1368152" cy="707886"/>
          </a:xfrm>
          <a:prstGeom prst="rect">
            <a:avLst/>
          </a:prstGeom>
          <a:noFill/>
          <a:ln w="9525">
            <a:noFill/>
            <a:miter lim="800000"/>
            <a:headEnd/>
            <a:tailEnd/>
          </a:ln>
        </p:spPr>
        <p:txBody>
          <a:bodyPr wrap="square">
            <a:spAutoFit/>
          </a:bodyPr>
          <a:lstStyle/>
          <a:p>
            <a:r>
              <a:rPr lang="ar-EG" sz="4000" b="1" dirty="0">
                <a:solidFill>
                  <a:srgbClr val="003300"/>
                </a:solidFill>
              </a:rPr>
              <a:t>الأغنام</a:t>
            </a:r>
            <a:endParaRPr lang="en-US" sz="4000" dirty="0">
              <a:solidFill>
                <a:srgbClr val="003300"/>
              </a:solidFill>
            </a:endParaRPr>
          </a:p>
        </p:txBody>
      </p:sp>
      <p:sp>
        <p:nvSpPr>
          <p:cNvPr id="6" name="مربع نص 5">
            <a:extLst>
              <a:ext uri="{FF2B5EF4-FFF2-40B4-BE49-F238E27FC236}">
                <a16:creationId xmlns:a16="http://schemas.microsoft.com/office/drawing/2014/main" id="{4C8462F1-0CFE-47F7-9855-D5EE051211B7}"/>
              </a:ext>
            </a:extLst>
          </p:cNvPr>
          <p:cNvSpPr txBox="1">
            <a:spLocks noChangeArrowheads="1"/>
          </p:cNvSpPr>
          <p:nvPr/>
        </p:nvSpPr>
        <p:spPr bwMode="auto">
          <a:xfrm>
            <a:off x="4071900" y="3873540"/>
            <a:ext cx="1368152" cy="707886"/>
          </a:xfrm>
          <a:prstGeom prst="rect">
            <a:avLst/>
          </a:prstGeom>
          <a:noFill/>
          <a:ln w="9525">
            <a:noFill/>
            <a:miter lim="800000"/>
            <a:headEnd/>
            <a:tailEnd/>
          </a:ln>
        </p:spPr>
        <p:txBody>
          <a:bodyPr wrap="square">
            <a:spAutoFit/>
          </a:bodyPr>
          <a:lstStyle/>
          <a:p>
            <a:r>
              <a:rPr lang="ar-EG" sz="4000" b="1" dirty="0">
                <a:solidFill>
                  <a:srgbClr val="003300"/>
                </a:solidFill>
              </a:rPr>
              <a:t>البقر</a:t>
            </a:r>
            <a:endParaRPr lang="en-US" sz="4000" dirty="0">
              <a:solidFill>
                <a:srgbClr val="003300"/>
              </a:solidFill>
            </a:endParaRPr>
          </a:p>
        </p:txBody>
      </p:sp>
      <p:sp>
        <p:nvSpPr>
          <p:cNvPr id="8" name="مربع نص 7">
            <a:extLst>
              <a:ext uri="{FF2B5EF4-FFF2-40B4-BE49-F238E27FC236}">
                <a16:creationId xmlns:a16="http://schemas.microsoft.com/office/drawing/2014/main" id="{5D832FC1-ECD6-4498-8300-E3A123D8E885}"/>
              </a:ext>
            </a:extLst>
          </p:cNvPr>
          <p:cNvSpPr txBox="1">
            <a:spLocks noChangeArrowheads="1"/>
          </p:cNvSpPr>
          <p:nvPr/>
        </p:nvSpPr>
        <p:spPr bwMode="auto">
          <a:xfrm>
            <a:off x="3059832" y="4581426"/>
            <a:ext cx="1368152" cy="707886"/>
          </a:xfrm>
          <a:prstGeom prst="rect">
            <a:avLst/>
          </a:prstGeom>
          <a:noFill/>
          <a:ln w="9525">
            <a:noFill/>
            <a:miter lim="800000"/>
            <a:headEnd/>
            <a:tailEnd/>
          </a:ln>
        </p:spPr>
        <p:txBody>
          <a:bodyPr wrap="square">
            <a:spAutoFit/>
          </a:bodyPr>
          <a:lstStyle/>
          <a:p>
            <a:r>
              <a:rPr lang="ar-EG" sz="4000" b="1" dirty="0">
                <a:solidFill>
                  <a:srgbClr val="003300"/>
                </a:solidFill>
              </a:rPr>
              <a:t>الإبل</a:t>
            </a:r>
            <a:endParaRPr lang="en-US" sz="4000" dirty="0">
              <a:solidFill>
                <a:srgbClr val="003300"/>
              </a:solidFill>
            </a:endParaRPr>
          </a:p>
        </p:txBody>
      </p:sp>
    </p:spTree>
    <p:extLst>
      <p:ext uri="{BB962C8B-B14F-4D97-AF65-F5344CB8AC3E}">
        <p14:creationId xmlns:p14="http://schemas.microsoft.com/office/powerpoint/2010/main" val="2984429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4"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a:spLocks noChangeArrowheads="1"/>
          </p:cNvSpPr>
          <p:nvPr/>
        </p:nvSpPr>
        <p:spPr bwMode="auto">
          <a:xfrm>
            <a:off x="2411760" y="836712"/>
            <a:ext cx="4752901" cy="769441"/>
          </a:xfrm>
          <a:prstGeom prst="rect">
            <a:avLst/>
          </a:prstGeom>
          <a:noFill/>
          <a:ln w="9525">
            <a:noFill/>
            <a:miter lim="800000"/>
            <a:headEnd/>
            <a:tailEnd/>
          </a:ln>
        </p:spPr>
        <p:txBody>
          <a:bodyPr wrap="square">
            <a:spAutoFit/>
          </a:bodyPr>
          <a:lstStyle/>
          <a:p>
            <a:r>
              <a:rPr lang="ar-EG" sz="4400" b="1" dirty="0">
                <a:solidFill>
                  <a:srgbClr val="000099"/>
                </a:solidFill>
                <a:latin typeface="Calibri" pitchFamily="34" charset="0"/>
              </a:rPr>
              <a:t>للحليب عدة أنواع منها:</a:t>
            </a:r>
            <a:endParaRPr lang="en-US" sz="4400" dirty="0">
              <a:solidFill>
                <a:srgbClr val="000099"/>
              </a:solidFill>
              <a:latin typeface="Calibri" pitchFamily="34" charset="0"/>
            </a:endParaRPr>
          </a:p>
        </p:txBody>
      </p:sp>
      <p:sp>
        <p:nvSpPr>
          <p:cNvPr id="6" name="TextBox 13"/>
          <p:cNvSpPr txBox="1">
            <a:spLocks noChangeArrowheads="1"/>
          </p:cNvSpPr>
          <p:nvPr/>
        </p:nvSpPr>
        <p:spPr bwMode="auto">
          <a:xfrm>
            <a:off x="627063" y="3066925"/>
            <a:ext cx="7776864" cy="2308324"/>
          </a:xfrm>
          <a:prstGeom prst="rect">
            <a:avLst/>
          </a:prstGeom>
          <a:noFill/>
          <a:ln w="9525">
            <a:noFill/>
            <a:miter lim="800000"/>
            <a:headEnd/>
            <a:tailEnd/>
          </a:ln>
        </p:spPr>
        <p:txBody>
          <a:bodyPr wrap="square">
            <a:spAutoFit/>
          </a:bodyPr>
          <a:lstStyle/>
          <a:p>
            <a:pPr algn="ctr"/>
            <a:r>
              <a:rPr lang="ar-EG" sz="3600" b="1" dirty="0">
                <a:ln>
                  <a:solidFill>
                    <a:srgbClr val="C00000"/>
                  </a:solidFill>
                </a:ln>
                <a:solidFill>
                  <a:srgbClr val="C00000"/>
                </a:solidFill>
              </a:rPr>
              <a:t>حليب مجفف – حليب طويل الأجل – الحليب الطازج – الحليب المكثف المحلى – اللبن والزبادي والأجبان الصلبة البيضاء – الأجبان الكريمية والقشدة والزبدة واللبنة والآيس كريم</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4"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lowchart: Terminator 25"/>
          <p:cNvSpPr/>
          <p:nvPr/>
        </p:nvSpPr>
        <p:spPr>
          <a:xfrm>
            <a:off x="827584" y="476201"/>
            <a:ext cx="7642961" cy="936576"/>
          </a:xfrm>
          <a:prstGeom prst="flowChartTerminator">
            <a:avLst/>
          </a:prstGeom>
          <a:noFill/>
          <a:ln>
            <a:noFill/>
          </a:ln>
        </p:spPr>
        <p:style>
          <a:lnRef idx="1">
            <a:schemeClr val="accent3"/>
          </a:lnRef>
          <a:fillRef idx="2">
            <a:schemeClr val="accent3"/>
          </a:fillRef>
          <a:effectRef idx="1">
            <a:schemeClr val="accent3"/>
          </a:effectRef>
          <a:fontRef idx="minor">
            <a:schemeClr val="dk1"/>
          </a:fontRef>
        </p:style>
        <p:txBody>
          <a:bodyPr rtlCol="1" anchor="ctr"/>
          <a:lstStyle/>
          <a:p>
            <a:pPr algn="ctr" fontAlgn="auto">
              <a:spcBef>
                <a:spcPts val="0"/>
              </a:spcBef>
              <a:spcAft>
                <a:spcPts val="0"/>
              </a:spcAft>
              <a:defRPr/>
            </a:pPr>
            <a:endParaRPr lang="ar-EG" sz="2400"/>
          </a:p>
        </p:txBody>
      </p:sp>
      <p:sp>
        <p:nvSpPr>
          <p:cNvPr id="27" name="Rectangle 26"/>
          <p:cNvSpPr>
            <a:spLocks noChangeArrowheads="1"/>
          </p:cNvSpPr>
          <p:nvPr/>
        </p:nvSpPr>
        <p:spPr bwMode="auto">
          <a:xfrm>
            <a:off x="684213" y="550020"/>
            <a:ext cx="7848600" cy="707886"/>
          </a:xfrm>
          <a:prstGeom prst="rect">
            <a:avLst/>
          </a:prstGeom>
          <a:noFill/>
          <a:ln w="9525">
            <a:noFill/>
            <a:miter lim="800000"/>
            <a:headEnd/>
            <a:tailEnd/>
          </a:ln>
        </p:spPr>
        <p:txBody>
          <a:bodyPr>
            <a:spAutoFit/>
          </a:bodyPr>
          <a:lstStyle/>
          <a:p>
            <a:pPr algn="ctr"/>
            <a:r>
              <a:rPr lang="ar-EG" sz="4000" b="1" dirty="0">
                <a:solidFill>
                  <a:srgbClr val="000099"/>
                </a:solidFill>
                <a:latin typeface="Calibri" pitchFamily="34" charset="0"/>
              </a:rPr>
              <a:t>من الفوائد الصحية للحليب:</a:t>
            </a:r>
            <a:endParaRPr lang="en-US" sz="4000" dirty="0">
              <a:solidFill>
                <a:srgbClr val="000099"/>
              </a:solidFill>
              <a:latin typeface="Calibri" pitchFamily="34" charset="0"/>
            </a:endParaRPr>
          </a:p>
        </p:txBody>
      </p:sp>
      <p:sp>
        <p:nvSpPr>
          <p:cNvPr id="5" name="TextBox 13">
            <a:extLst>
              <a:ext uri="{FF2B5EF4-FFF2-40B4-BE49-F238E27FC236}">
                <a16:creationId xmlns:a16="http://schemas.microsoft.com/office/drawing/2014/main" id="{D4FC515C-0851-44D7-90E0-14E02BE21B4E}"/>
              </a:ext>
            </a:extLst>
          </p:cNvPr>
          <p:cNvSpPr txBox="1">
            <a:spLocks noChangeArrowheads="1"/>
          </p:cNvSpPr>
          <p:nvPr/>
        </p:nvSpPr>
        <p:spPr bwMode="auto">
          <a:xfrm>
            <a:off x="683568" y="2348880"/>
            <a:ext cx="7776864" cy="3416320"/>
          </a:xfrm>
          <a:prstGeom prst="rect">
            <a:avLst/>
          </a:prstGeom>
          <a:noFill/>
          <a:ln w="9525">
            <a:noFill/>
            <a:miter lim="800000"/>
            <a:headEnd/>
            <a:tailEnd/>
          </a:ln>
        </p:spPr>
        <p:txBody>
          <a:bodyPr wrap="square">
            <a:spAutoFit/>
          </a:bodyPr>
          <a:lstStyle/>
          <a:p>
            <a:pPr marL="571500" indent="-571500">
              <a:buFont typeface="Arial" panose="020B0604020202020204" pitchFamily="34" charset="0"/>
              <a:buChar char="•"/>
            </a:pPr>
            <a:r>
              <a:rPr lang="ar-EG" sz="3600" dirty="0">
                <a:ln>
                  <a:solidFill>
                    <a:srgbClr val="C00000"/>
                  </a:solidFill>
                </a:ln>
                <a:solidFill>
                  <a:srgbClr val="C00000"/>
                </a:solidFill>
              </a:rPr>
              <a:t>غني بالعناصر الغذائية.</a:t>
            </a:r>
          </a:p>
          <a:p>
            <a:pPr marL="571500" indent="-571500">
              <a:buFont typeface="Arial" panose="020B0604020202020204" pitchFamily="34" charset="0"/>
              <a:buChar char="•"/>
            </a:pPr>
            <a:r>
              <a:rPr lang="ar-EG" sz="3600" dirty="0">
                <a:ln>
                  <a:solidFill>
                    <a:srgbClr val="C00000"/>
                  </a:solidFill>
                </a:ln>
                <a:solidFill>
                  <a:srgbClr val="C00000"/>
                </a:solidFill>
              </a:rPr>
              <a:t>يحتوي على البروتين الجيد.</a:t>
            </a:r>
          </a:p>
          <a:p>
            <a:pPr marL="571500" indent="-571500">
              <a:buFont typeface="Arial" panose="020B0604020202020204" pitchFamily="34" charset="0"/>
              <a:buChar char="•"/>
            </a:pPr>
            <a:r>
              <a:rPr lang="ar-EG" sz="3600" dirty="0">
                <a:ln>
                  <a:solidFill>
                    <a:srgbClr val="C00000"/>
                  </a:solidFill>
                </a:ln>
                <a:solidFill>
                  <a:srgbClr val="C00000"/>
                </a:solidFill>
              </a:rPr>
              <a:t>مفيد لصحة العظام.</a:t>
            </a:r>
          </a:p>
          <a:p>
            <a:pPr marL="571500" indent="-571500">
              <a:buFont typeface="Arial" panose="020B0604020202020204" pitchFamily="34" charset="0"/>
              <a:buChar char="•"/>
            </a:pPr>
            <a:r>
              <a:rPr lang="ar-EG" sz="3600" dirty="0">
                <a:ln>
                  <a:solidFill>
                    <a:srgbClr val="C00000"/>
                  </a:solidFill>
                </a:ln>
                <a:solidFill>
                  <a:srgbClr val="C00000"/>
                </a:solidFill>
              </a:rPr>
              <a:t>صحة القلب.</a:t>
            </a:r>
          </a:p>
          <a:p>
            <a:pPr marL="571500" indent="-571500">
              <a:buFont typeface="Arial" panose="020B0604020202020204" pitchFamily="34" charset="0"/>
              <a:buChar char="•"/>
            </a:pPr>
            <a:r>
              <a:rPr lang="ar-EG" sz="3600" dirty="0">
                <a:ln>
                  <a:solidFill>
                    <a:srgbClr val="C00000"/>
                  </a:solidFill>
                </a:ln>
                <a:solidFill>
                  <a:srgbClr val="C00000"/>
                </a:solidFill>
              </a:rPr>
              <a:t>يساعد على منع زيادة الوزن.</a:t>
            </a:r>
          </a:p>
          <a:p>
            <a:pPr marL="571500" indent="-571500">
              <a:buFont typeface="Arial" panose="020B0604020202020204" pitchFamily="34" charset="0"/>
              <a:buChar char="•"/>
            </a:pPr>
            <a:r>
              <a:rPr lang="ar-EG" sz="3600" dirty="0">
                <a:ln>
                  <a:solidFill>
                    <a:srgbClr val="C00000"/>
                  </a:solidFill>
                </a:ln>
                <a:solidFill>
                  <a:srgbClr val="C00000"/>
                </a:solidFill>
              </a:rPr>
              <a:t>يقلل من احتمال الإصابة بالسرطان.</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2" name="3.wav"/>
          </p:stSnd>
        </p:sndAc>
      </p:transition>
    </mc:Choice>
    <mc:Fallback xmlns="">
      <p:transition spd="slow">
        <p:fade/>
        <p:sndAc>
          <p:stSnd>
            <p:snd r:embed="rId4" name="3.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9750</TotalTime>
  <Words>608</Words>
  <Application>Microsoft Office PowerPoint</Application>
  <PresentationFormat>عرض على الشاشة (4:3)</PresentationFormat>
  <Paragraphs>88</Paragraphs>
  <Slides>28</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3</vt:i4>
      </vt:variant>
      <vt:variant>
        <vt:lpstr>عناوين الشرائح</vt:lpstr>
      </vt:variant>
      <vt:variant>
        <vt:i4>28</vt:i4>
      </vt:variant>
    </vt:vector>
  </HeadingPairs>
  <TitlesOfParts>
    <vt:vector size="35" baseType="lpstr">
      <vt:lpstr>Arial</vt:lpstr>
      <vt:lpstr>Arial Unicode MS</vt:lpstr>
      <vt:lpstr>Calibri</vt:lpstr>
      <vt:lpstr>Wingdings</vt:lpstr>
      <vt:lpstr>Office Theme</vt:lpstr>
      <vt:lpstr>3_Office Theme</vt:lpstr>
      <vt:lpstr>1_Office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لغتي - الصف السادس الابتدائي - الفصل الدراسي الثاني</dc:title>
  <cp:lastModifiedBy>Eman Adel</cp:lastModifiedBy>
  <cp:revision>443</cp:revision>
  <dcterms:created xsi:type="dcterms:W3CDTF">2011-06-01T16:59:15Z</dcterms:created>
  <dcterms:modified xsi:type="dcterms:W3CDTF">2020-12-05T19:45:49Z</dcterms:modified>
</cp:coreProperties>
</file>