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0" r:id="rId2"/>
    <p:sldId id="301" r:id="rId3"/>
    <p:sldId id="302" r:id="rId4"/>
    <p:sldId id="303" r:id="rId5"/>
    <p:sldId id="304" r:id="rId6"/>
    <p:sldId id="305" r:id="rId7"/>
    <p:sldId id="306" r:id="rId8"/>
    <p:sldId id="30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20" y="8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32800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14723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970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66092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9924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79018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03508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37570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45755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42561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24749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1"/>
            <a:fld id="{1B8ABB09-4A1D-463E-8065-109CC2B7EFAA}" type="datetimeFigureOut">
              <a:rPr lang="ar-SA" smtClean="0">
                <a:solidFill>
                  <a:prstClr val="black">
                    <a:tint val="75000"/>
                  </a:prstClr>
                </a:solidFill>
              </a:rPr>
              <a:pPr rtl="1"/>
              <a:t>17/06/1442</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1"/>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1"/>
            <a:fld id="{0B34F065-1154-456A-91E3-76DE8E75E17B}"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752242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2.xml"/><Relationship Id="rId5" Type="http://schemas.openxmlformats.org/officeDocument/2006/relationships/image" Target="../media/image2.png"/><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7.xml"/><Relationship Id="rId5" Type="http://schemas.openxmlformats.org/officeDocument/2006/relationships/image" Target="../media/image3.png"/><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image" Target="../media/image4.pn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382738"/>
            <a:ext cx="9144000" cy="5720027"/>
          </a:xfrm>
          <a:prstGeom prst="rect">
            <a:avLst/>
          </a:prstGeom>
        </p:spPr>
        <p:txBody>
          <a:bodyPr wrap="square">
            <a:spAutoFit/>
          </a:bodyPr>
          <a:lstStyle/>
          <a:p>
            <a:pPr algn="r" rtl="1">
              <a:lnSpc>
                <a:spcPct val="115000"/>
              </a:lnSpc>
            </a:pPr>
            <a:r>
              <a:rPr lang="ar-EG" sz="2000" b="1" dirty="0">
                <a:solidFill>
                  <a:prstClr val="black"/>
                </a:solidFill>
                <a:latin typeface="Arial" panose="020B0604020202020204" pitchFamily="34" charset="0"/>
                <a:ea typeface="Arial" panose="020B0604020202020204" pitchFamily="34" charset="0"/>
              </a:rPr>
              <a:t>الظاهرة الإملائية                                                   أهداف الدرس</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رسم (المدة) في أول الكلمة ووسطها (آ - ــآ)             - رسم المدة في أول</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                                                                             الكلمة ووسطها رسما</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                                                                              صحيحا.</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 لفظ صوت الهمزة الممدودة في أول الكلمة ووسطها لفظا صحيحا.</a:t>
            </a:r>
            <a:endParaRPr lang="en-US" sz="1400" b="1" dirty="0">
              <a:solidFill>
                <a:prstClr val="black"/>
              </a:solidFill>
              <a:latin typeface="Arial" panose="020B0604020202020204" pitchFamily="34" charset="0"/>
              <a:ea typeface="Arial" panose="020B0604020202020204" pitchFamily="34" charset="0"/>
            </a:endParaRPr>
          </a:p>
          <a:p>
            <a:pPr algn="just" rtl="1">
              <a:lnSpc>
                <a:spcPct val="115000"/>
              </a:lnSpc>
            </a:pPr>
            <a:r>
              <a:rPr lang="ar-EG" sz="2000" b="1" dirty="0">
                <a:solidFill>
                  <a:prstClr val="black"/>
                </a:solidFill>
                <a:latin typeface="Arial" panose="020B0604020202020204" pitchFamily="34" charset="0"/>
                <a:ea typeface="Arial" panose="020B0604020202020204" pitchFamily="34" charset="0"/>
              </a:rPr>
              <a:t>«سجل المخترعين حافل بـآثارهم العظيمة، ومفاجآتهم المدهشة، ونجاحهم في تحقيق مآربهم وآمالهم»</a:t>
            </a:r>
            <a:endParaRPr lang="en-US" sz="1400" b="1" dirty="0">
              <a:solidFill>
                <a:prstClr val="black"/>
              </a:solidFill>
              <a:latin typeface="Arial" panose="020B0604020202020204" pitchFamily="34" charset="0"/>
              <a:ea typeface="Arial" panose="020B0604020202020204" pitchFamily="34" charset="0"/>
            </a:endParaRPr>
          </a:p>
          <a:p>
            <a:pPr algn="just" rtl="1">
              <a:lnSpc>
                <a:spcPct val="115000"/>
              </a:lnSpc>
            </a:pPr>
            <a:r>
              <a:rPr lang="ar-EG" sz="2000" b="1" dirty="0">
                <a:solidFill>
                  <a:prstClr val="black"/>
                </a:solidFill>
                <a:latin typeface="Arial" panose="020B0604020202020204" pitchFamily="34" charset="0"/>
                <a:ea typeface="Arial" panose="020B0604020202020204" pitchFamily="34" charset="0"/>
              </a:rPr>
              <a:t>ألاحظ الكلمات الملونة فأجد فيها همزة ممدودة في أول الكلمة أو وسطها.</a:t>
            </a:r>
            <a:endParaRPr lang="en-US" sz="1400" b="1" dirty="0">
              <a:solidFill>
                <a:prstClr val="black"/>
              </a:solidFill>
              <a:latin typeface="Arial" panose="020B0604020202020204" pitchFamily="34" charset="0"/>
              <a:ea typeface="Arial" panose="020B0604020202020204" pitchFamily="34" charset="0"/>
            </a:endParaRPr>
          </a:p>
          <a:p>
            <a:pPr algn="just" rtl="1">
              <a:lnSpc>
                <a:spcPct val="115000"/>
              </a:lnSpc>
            </a:pPr>
            <a:r>
              <a:rPr lang="ar-EG" sz="2000" b="1" dirty="0">
                <a:solidFill>
                  <a:prstClr val="black"/>
                </a:solidFill>
                <a:latin typeface="Arial" panose="020B0604020202020204" pitchFamily="34" charset="0"/>
                <a:ea typeface="Arial" panose="020B0604020202020204" pitchFamily="34" charset="0"/>
              </a:rPr>
              <a:t>أتأمل الهمزة الممدودة فأجد أنها همزة مفتوحة على ألف بعدها همزة ساكنة (آمال: أأمال، آثار: أأثار) أو بعدها ألف (مفاجأت: مفاجأات، مآرب: مأارب) ولذا قلبتا مدة هكذا (آ).</a:t>
            </a:r>
            <a:endParaRPr lang="en-US" sz="1400" b="1" dirty="0">
              <a:solidFill>
                <a:prstClr val="black"/>
              </a:solidFill>
              <a:latin typeface="Arial" panose="020B0604020202020204" pitchFamily="34" charset="0"/>
              <a:ea typeface="Arial" panose="020B0604020202020204" pitchFamily="34" charset="0"/>
            </a:endParaRPr>
          </a:p>
          <a:p>
            <a:pPr algn="just" rtl="1">
              <a:lnSpc>
                <a:spcPct val="115000"/>
              </a:lnSpc>
            </a:pPr>
            <a:r>
              <a:rPr lang="ar-EG" sz="2000" b="1" dirty="0">
                <a:solidFill>
                  <a:prstClr val="black"/>
                </a:solidFill>
                <a:latin typeface="Arial" panose="020B0604020202020204" pitchFamily="34" charset="0"/>
                <a:ea typeface="Arial" panose="020B0604020202020204" pitchFamily="34" charset="0"/>
              </a:rPr>
              <a:t>أقرأ</a:t>
            </a:r>
            <a:endParaRPr lang="en-US" sz="1400" b="1" dirty="0">
              <a:solidFill>
                <a:prstClr val="black"/>
              </a:solidFill>
              <a:latin typeface="Arial" panose="020B0604020202020204" pitchFamily="34" charset="0"/>
              <a:ea typeface="Arial" panose="020B0604020202020204" pitchFamily="34" charset="0"/>
            </a:endParaRPr>
          </a:p>
          <a:p>
            <a:pPr algn="just" rtl="1">
              <a:lnSpc>
                <a:spcPct val="115000"/>
              </a:lnSpc>
            </a:pPr>
            <a:r>
              <a:rPr lang="ar-EG" sz="2000" b="1" dirty="0">
                <a:solidFill>
                  <a:prstClr val="black"/>
                </a:solidFill>
                <a:latin typeface="Arial" panose="020B0604020202020204" pitchFamily="34" charset="0"/>
                <a:ea typeface="Arial" panose="020B0604020202020204" pitchFamily="34" charset="0"/>
              </a:rPr>
              <a:t>أقرأ الجمل الآتية وأركز على نطق الكلمات الملونة.</a:t>
            </a:r>
            <a:endParaRPr lang="en-US" sz="1400" b="1" dirty="0">
              <a:solidFill>
                <a:prstClr val="black"/>
              </a:solidFill>
              <a:latin typeface="Arial" panose="020B0604020202020204" pitchFamily="34" charset="0"/>
              <a:ea typeface="Arial" panose="020B0604020202020204" pitchFamily="34" charset="0"/>
            </a:endParaRPr>
          </a:p>
          <a:p>
            <a:pPr marL="342900" indent="-342900" algn="just" rtl="1">
              <a:lnSpc>
                <a:spcPct val="115000"/>
              </a:lnSpc>
              <a:buFont typeface="Symbol" panose="05050102010706020507" pitchFamily="18" charset="2"/>
              <a:buChar char=""/>
            </a:pPr>
            <a:r>
              <a:rPr lang="ar-EG" sz="2000" b="1" dirty="0">
                <a:solidFill>
                  <a:prstClr val="black"/>
                </a:solidFill>
                <a:latin typeface="Cambria" panose="02040503050406030204" pitchFamily="18" charset="0"/>
                <a:ea typeface="Cambria" panose="02040503050406030204" pitchFamily="18" charset="0"/>
              </a:rPr>
              <a:t>أجرى (برايل) تجاربه فتحققت آماله.</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just" rtl="1">
              <a:lnSpc>
                <a:spcPct val="115000"/>
              </a:lnSpc>
              <a:buFont typeface="Symbol" panose="05050102010706020507" pitchFamily="18" charset="2"/>
              <a:buChar char=""/>
            </a:pPr>
            <a:r>
              <a:rPr lang="ar-EG" sz="2000" b="1" dirty="0">
                <a:solidFill>
                  <a:prstClr val="black"/>
                </a:solidFill>
                <a:latin typeface="Cambria" panose="02040503050406030204" pitchFamily="18" charset="0"/>
                <a:ea typeface="Cambria" panose="02040503050406030204" pitchFamily="18" charset="0"/>
              </a:rPr>
              <a:t>المنشآت الصناعية كثيرة في بلادنا.</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just" rtl="1">
              <a:lnSpc>
                <a:spcPct val="115000"/>
              </a:lnSpc>
              <a:buFont typeface="Symbol" panose="05050102010706020507" pitchFamily="18" charset="2"/>
              <a:buChar char=""/>
            </a:pPr>
            <a:r>
              <a:rPr lang="ar-EG" sz="2000" b="1" dirty="0">
                <a:solidFill>
                  <a:prstClr val="black"/>
                </a:solidFill>
                <a:latin typeface="Cambria" panose="02040503050406030204" pitchFamily="18" charset="0"/>
                <a:ea typeface="Cambria" panose="02040503050406030204" pitchFamily="18" charset="0"/>
              </a:rPr>
              <a:t>المخترع آخذ حقه من التكريم والتقدير.</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just" rtl="1">
              <a:lnSpc>
                <a:spcPct val="115000"/>
              </a:lnSpc>
              <a:buFont typeface="Symbol" panose="05050102010706020507" pitchFamily="18" charset="2"/>
              <a:buChar char=""/>
            </a:pPr>
            <a:r>
              <a:rPr lang="ar-EG" sz="2000" b="1" dirty="0">
                <a:solidFill>
                  <a:prstClr val="black"/>
                </a:solidFill>
                <a:latin typeface="Cambria" panose="02040503050406030204" pitchFamily="18" charset="0"/>
                <a:ea typeface="Cambria" panose="02040503050406030204" pitchFamily="18" charset="0"/>
              </a:rPr>
              <a:t>الاختراعات الحديثة مرآة التقدم العلمي.</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just" rtl="1">
              <a:lnSpc>
                <a:spcPct val="115000"/>
              </a:lnSpc>
              <a:spcAft>
                <a:spcPts val="1000"/>
              </a:spcAft>
              <a:buFont typeface="Symbol" panose="05050102010706020507" pitchFamily="18" charset="2"/>
              <a:buChar char=""/>
            </a:pPr>
            <a:r>
              <a:rPr lang="ar-EG" sz="2000" b="1" dirty="0">
                <a:solidFill>
                  <a:prstClr val="black"/>
                </a:solidFill>
                <a:latin typeface="Cambria" panose="02040503050406030204" pitchFamily="18" charset="0"/>
                <a:ea typeface="Cambria" panose="02040503050406030204" pitchFamily="18" charset="0"/>
              </a:rPr>
              <a:t>آمن المجد بأن العمل يحقق المآرب.</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spTree>
    <p:custDataLst>
      <p:tags r:id="rId1"/>
    </p:custDataLst>
    <p:extLst>
      <p:ext uri="{BB962C8B-B14F-4D97-AF65-F5344CB8AC3E}">
        <p14:creationId xmlns:p14="http://schemas.microsoft.com/office/powerpoint/2010/main" val="1344606023"/>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 calcmode="lin" valueType="num">
                                      <p:cBhvr>
                                        <p:cTn id="16" dur="1000" fill="hold"/>
                                        <p:tgtEl>
                                          <p:spTgt spid="2"/>
                                        </p:tgtEl>
                                        <p:attrNameLst>
                                          <p:attrName>style.rotation</p:attrName>
                                        </p:attrNameLst>
                                      </p:cBhvr>
                                      <p:tavLst>
                                        <p:tav tm="0">
                                          <p:val>
                                            <p:fltVal val="90"/>
                                          </p:val>
                                        </p:tav>
                                        <p:tav tm="100000">
                                          <p:val>
                                            <p:fltVal val="0"/>
                                          </p:val>
                                        </p:tav>
                                      </p:tavLst>
                                    </p:anim>
                                    <p:animEffect transition="in" filter="fade">
                                      <p:cBhvr>
                                        <p:cTn id="1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525448"/>
            <a:ext cx="9144000" cy="3277820"/>
          </a:xfrm>
          <a:prstGeom prst="rect">
            <a:avLst/>
          </a:prstGeom>
        </p:spPr>
        <p:txBody>
          <a:bodyPr wrap="square">
            <a:spAutoFit/>
          </a:bodyPr>
          <a:lstStyle/>
          <a:p>
            <a:pPr algn="just" rtl="1">
              <a:lnSpc>
                <a:spcPct val="115000"/>
              </a:lnSpc>
            </a:pPr>
            <a:r>
              <a:rPr lang="ar-EG" b="1" dirty="0">
                <a:solidFill>
                  <a:prstClr val="black"/>
                </a:solidFill>
                <a:latin typeface="Arial" panose="020B0604020202020204" pitchFamily="34" charset="0"/>
                <a:ea typeface="Arial" panose="020B0604020202020204" pitchFamily="34" charset="0"/>
              </a:rPr>
              <a:t>ألاحظ</a:t>
            </a:r>
            <a:endParaRPr lang="en-US" sz="1200" dirty="0">
              <a:solidFill>
                <a:prstClr val="black"/>
              </a:solidFill>
              <a:latin typeface="Arial" panose="020B0604020202020204" pitchFamily="34" charset="0"/>
              <a:ea typeface="Arial" panose="020B0604020202020204" pitchFamily="34" charset="0"/>
            </a:endParaRPr>
          </a:p>
          <a:p>
            <a:pPr algn="just" rtl="1">
              <a:lnSpc>
                <a:spcPct val="115000"/>
              </a:lnSpc>
            </a:pPr>
            <a:r>
              <a:rPr lang="ar-EG" b="1" dirty="0">
                <a:solidFill>
                  <a:prstClr val="black"/>
                </a:solidFill>
                <a:latin typeface="Arial" panose="020B0604020202020204" pitchFamily="34" charset="0"/>
                <a:ea typeface="Arial" panose="020B0604020202020204" pitchFamily="34" charset="0"/>
              </a:rPr>
              <a:t>أصنف الكلمات الملونة وفق الجدول الآتي، وألاحظ المدة المرسومة عليها:</a:t>
            </a:r>
            <a:endParaRPr lang="en-US" sz="1200" dirty="0">
              <a:solidFill>
                <a:prstClr val="black"/>
              </a:solidFill>
              <a:latin typeface="Arial" panose="020B0604020202020204" pitchFamily="34" charset="0"/>
              <a:ea typeface="Arial" panose="020B0604020202020204" pitchFamily="34" charset="0"/>
            </a:endParaRPr>
          </a:p>
          <a:p>
            <a:pPr algn="just" rtl="1">
              <a:lnSpc>
                <a:spcPct val="115000"/>
              </a:lnSpc>
            </a:pPr>
            <a:r>
              <a:rPr lang="ar-EG" b="1" dirty="0">
                <a:solidFill>
                  <a:prstClr val="black"/>
                </a:solidFill>
                <a:latin typeface="Arial" panose="020B0604020202020204" pitchFamily="34" charset="0"/>
                <a:ea typeface="Arial" panose="020B0604020202020204" pitchFamily="34" charset="0"/>
              </a:rPr>
              <a:t>      المدة في أول الكلمة                              المدة في وسط الكلمة</a:t>
            </a:r>
            <a:endParaRPr lang="en-US" sz="1200" dirty="0">
              <a:solidFill>
                <a:prstClr val="black"/>
              </a:solidFill>
              <a:latin typeface="Arial" panose="020B0604020202020204" pitchFamily="34" charset="0"/>
              <a:ea typeface="Arial" panose="020B0604020202020204" pitchFamily="34" charset="0"/>
            </a:endParaRPr>
          </a:p>
          <a:p>
            <a:pPr algn="just" rtl="1">
              <a:lnSpc>
                <a:spcPct val="115000"/>
              </a:lnSpc>
            </a:pPr>
            <a:r>
              <a:rPr lang="ar-EG" dirty="0">
                <a:solidFill>
                  <a:prstClr val="black"/>
                </a:solidFill>
                <a:latin typeface="Arial" panose="020B0604020202020204" pitchFamily="34" charset="0"/>
                <a:ea typeface="Arial" panose="020B0604020202020204" pitchFamily="34" charset="0"/>
              </a:rPr>
              <a:t>.........................................................................</a:t>
            </a:r>
            <a:r>
              <a:rPr lang="ar-EG" b="1" dirty="0">
                <a:solidFill>
                  <a:prstClr val="black"/>
                </a:solidFill>
                <a:latin typeface="Arial" panose="020B0604020202020204" pitchFamily="34" charset="0"/>
                <a:ea typeface="Arial" panose="020B0604020202020204" pitchFamily="34" charset="0"/>
              </a:rPr>
              <a:t>               </a:t>
            </a:r>
            <a:r>
              <a:rPr lang="ar-EG" dirty="0">
                <a:solidFill>
                  <a:prstClr val="black"/>
                </a:solidFill>
                <a:latin typeface="Arial" panose="020B0604020202020204" pitchFamily="34" charset="0"/>
                <a:ea typeface="Arial" panose="020B0604020202020204" pitchFamily="34" charset="0"/>
              </a:rPr>
              <a:t>.........................................................................</a:t>
            </a:r>
            <a:endParaRPr lang="en-US" sz="1200" dirty="0">
              <a:solidFill>
                <a:prstClr val="black"/>
              </a:solidFill>
              <a:latin typeface="Arial" panose="020B0604020202020204" pitchFamily="34" charset="0"/>
              <a:ea typeface="Arial" panose="020B0604020202020204" pitchFamily="34" charset="0"/>
            </a:endParaRPr>
          </a:p>
          <a:p>
            <a:pPr algn="just" rtl="1">
              <a:lnSpc>
                <a:spcPct val="115000"/>
              </a:lnSpc>
            </a:pPr>
            <a:r>
              <a:rPr lang="ar-EG" dirty="0">
                <a:solidFill>
                  <a:prstClr val="black"/>
                </a:solidFill>
                <a:latin typeface="Arial" panose="020B0604020202020204" pitchFamily="34" charset="0"/>
                <a:ea typeface="Arial" panose="020B0604020202020204" pitchFamily="34" charset="0"/>
              </a:rPr>
              <a:t>.........................................................................</a:t>
            </a:r>
            <a:r>
              <a:rPr lang="ar-EG" b="1" dirty="0">
                <a:solidFill>
                  <a:prstClr val="black"/>
                </a:solidFill>
                <a:latin typeface="Arial" panose="020B0604020202020204" pitchFamily="34" charset="0"/>
                <a:ea typeface="Arial" panose="020B0604020202020204" pitchFamily="34" charset="0"/>
              </a:rPr>
              <a:t>               </a:t>
            </a:r>
            <a:r>
              <a:rPr lang="ar-EG" dirty="0">
                <a:solidFill>
                  <a:prstClr val="black"/>
                </a:solidFill>
                <a:latin typeface="Arial" panose="020B0604020202020204" pitchFamily="34" charset="0"/>
                <a:ea typeface="Arial" panose="020B0604020202020204" pitchFamily="34" charset="0"/>
              </a:rPr>
              <a:t>.........................................................................</a:t>
            </a:r>
            <a:r>
              <a:rPr lang="ar-EG" b="1" dirty="0">
                <a:solidFill>
                  <a:prstClr val="black"/>
                </a:solidFill>
                <a:latin typeface="Arial" panose="020B0604020202020204" pitchFamily="34" charset="0"/>
                <a:ea typeface="Arial" panose="020B0604020202020204" pitchFamily="34" charset="0"/>
              </a:rPr>
              <a:t>      </a:t>
            </a:r>
            <a:endParaRPr lang="en-US" sz="1200" dirty="0">
              <a:solidFill>
                <a:prstClr val="black"/>
              </a:solidFill>
              <a:latin typeface="Arial" panose="020B0604020202020204" pitchFamily="34" charset="0"/>
              <a:ea typeface="Arial" panose="020B0604020202020204" pitchFamily="34" charset="0"/>
            </a:endParaRPr>
          </a:p>
          <a:p>
            <a:pPr algn="just" rtl="1">
              <a:lnSpc>
                <a:spcPct val="115000"/>
              </a:lnSpc>
            </a:pPr>
            <a:r>
              <a:rPr lang="ar-EG" dirty="0">
                <a:solidFill>
                  <a:prstClr val="black"/>
                </a:solidFill>
                <a:latin typeface="Arial" panose="020B0604020202020204" pitchFamily="34" charset="0"/>
                <a:ea typeface="Arial" panose="020B0604020202020204" pitchFamily="34" charset="0"/>
              </a:rPr>
              <a:t>.........................................................................</a:t>
            </a:r>
            <a:r>
              <a:rPr lang="ar-EG" b="1" dirty="0">
                <a:solidFill>
                  <a:prstClr val="black"/>
                </a:solidFill>
                <a:latin typeface="Arial" panose="020B0604020202020204" pitchFamily="34" charset="0"/>
                <a:ea typeface="Arial" panose="020B0604020202020204" pitchFamily="34" charset="0"/>
              </a:rPr>
              <a:t>               </a:t>
            </a:r>
            <a:r>
              <a:rPr lang="ar-EG" dirty="0">
                <a:solidFill>
                  <a:prstClr val="black"/>
                </a:solidFill>
                <a:latin typeface="Arial" panose="020B0604020202020204" pitchFamily="34" charset="0"/>
                <a:ea typeface="Arial" panose="020B0604020202020204" pitchFamily="34" charset="0"/>
              </a:rPr>
              <a:t>.........................................................................</a:t>
            </a:r>
            <a:endParaRPr lang="en-US" sz="1200" dirty="0">
              <a:solidFill>
                <a:prstClr val="black"/>
              </a:solidFill>
              <a:latin typeface="Arial" panose="020B0604020202020204" pitchFamily="34" charset="0"/>
              <a:ea typeface="Arial" panose="020B0604020202020204" pitchFamily="34" charset="0"/>
            </a:endParaRPr>
          </a:p>
          <a:p>
            <a:pPr algn="just" rtl="1">
              <a:lnSpc>
                <a:spcPct val="115000"/>
              </a:lnSpc>
            </a:pPr>
            <a:r>
              <a:rPr lang="ar-EG" b="1" dirty="0">
                <a:solidFill>
                  <a:prstClr val="black"/>
                </a:solidFill>
                <a:latin typeface="Arial" panose="020B0604020202020204" pitchFamily="34" charset="0"/>
                <a:ea typeface="Arial" panose="020B0604020202020204" pitchFamily="34" charset="0"/>
              </a:rPr>
              <a:t> </a:t>
            </a:r>
            <a:endParaRPr lang="en-US" sz="1200"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sp>
        <p:nvSpPr>
          <p:cNvPr id="3" name="Rectangle 2"/>
          <p:cNvSpPr/>
          <p:nvPr/>
        </p:nvSpPr>
        <p:spPr>
          <a:xfrm>
            <a:off x="171450" y="3098495"/>
            <a:ext cx="8972550" cy="3171637"/>
          </a:xfrm>
          <a:prstGeom prst="rect">
            <a:avLst/>
          </a:prstGeom>
        </p:spPr>
        <p:txBody>
          <a:bodyPr wrap="square">
            <a:spAutoFit/>
          </a:bodyPr>
          <a:lstStyle/>
          <a:p>
            <a:pPr algn="just" rtl="1">
              <a:lnSpc>
                <a:spcPct val="115000"/>
              </a:lnSpc>
            </a:pPr>
            <a:endParaRPr lang="en-US" sz="1200" dirty="0">
              <a:solidFill>
                <a:prstClr val="black"/>
              </a:solidFill>
              <a:latin typeface="Arial" panose="020B0604020202020204" pitchFamily="34" charset="0"/>
              <a:ea typeface="Arial" panose="020B0604020202020204" pitchFamily="34" charset="0"/>
            </a:endParaRPr>
          </a:p>
          <a:p>
            <a:pPr algn="just" rtl="1">
              <a:lnSpc>
                <a:spcPct val="115000"/>
              </a:lnSpc>
            </a:pPr>
            <a:r>
              <a:rPr lang="ar-EG" b="1" dirty="0">
                <a:solidFill>
                  <a:prstClr val="black"/>
                </a:solidFill>
                <a:latin typeface="Arial" panose="020B0604020202020204" pitchFamily="34" charset="0"/>
                <a:ea typeface="Arial" panose="020B0604020202020204" pitchFamily="34" charset="0"/>
              </a:rPr>
              <a:t>أحلل وأفهم</a:t>
            </a:r>
            <a:endParaRPr lang="en-US" sz="1200" dirty="0">
              <a:solidFill>
                <a:prstClr val="black"/>
              </a:solidFill>
              <a:latin typeface="Arial" panose="020B0604020202020204" pitchFamily="34" charset="0"/>
              <a:ea typeface="Arial" panose="020B0604020202020204" pitchFamily="34" charset="0"/>
            </a:endParaRPr>
          </a:p>
          <a:p>
            <a:pPr algn="just" rtl="1">
              <a:lnSpc>
                <a:spcPct val="115000"/>
              </a:lnSpc>
            </a:pPr>
            <a:r>
              <a:rPr lang="ar-EG" b="1" dirty="0">
                <a:solidFill>
                  <a:prstClr val="black"/>
                </a:solidFill>
                <a:latin typeface="Arial" panose="020B0604020202020204" pitchFamily="34" charset="0"/>
                <a:ea typeface="Arial" panose="020B0604020202020204" pitchFamily="34" charset="0"/>
              </a:rPr>
              <a:t>أ. أنطق الكلمات الآتية كما هي مكتوبة:</a:t>
            </a:r>
            <a:endParaRPr lang="en-US" sz="1200" dirty="0">
              <a:solidFill>
                <a:prstClr val="black"/>
              </a:solidFill>
              <a:latin typeface="Arial" panose="020B0604020202020204" pitchFamily="34" charset="0"/>
              <a:ea typeface="Arial" panose="020B0604020202020204" pitchFamily="34" charset="0"/>
            </a:endParaRPr>
          </a:p>
          <a:p>
            <a:pPr algn="just" rtl="1">
              <a:lnSpc>
                <a:spcPct val="115000"/>
              </a:lnSpc>
            </a:pPr>
            <a:r>
              <a:rPr lang="ar-EG" dirty="0">
                <a:solidFill>
                  <a:prstClr val="black"/>
                </a:solidFill>
                <a:latin typeface="Arial" panose="020B0604020202020204" pitchFamily="34" charset="0"/>
                <a:ea typeface="Arial" panose="020B0604020202020204" pitchFamily="34" charset="0"/>
              </a:rPr>
              <a:t>ءامن         ءاماله         ءاخذ         مرءاة         مءارب            المنشءات</a:t>
            </a:r>
            <a:endParaRPr lang="en-US" sz="1200" dirty="0">
              <a:solidFill>
                <a:prstClr val="black"/>
              </a:solidFill>
              <a:latin typeface="Arial" panose="020B0604020202020204" pitchFamily="34" charset="0"/>
              <a:ea typeface="Arial" panose="020B0604020202020204" pitchFamily="34" charset="0"/>
            </a:endParaRPr>
          </a:p>
          <a:p>
            <a:pPr algn="just" rtl="1">
              <a:lnSpc>
                <a:spcPct val="115000"/>
              </a:lnSpc>
            </a:pPr>
            <a:r>
              <a:rPr lang="ar-EG" b="1" dirty="0">
                <a:solidFill>
                  <a:prstClr val="black"/>
                </a:solidFill>
                <a:latin typeface="Arial" panose="020B0604020202020204" pitchFamily="34" charset="0"/>
                <a:ea typeface="Arial" panose="020B0604020202020204" pitchFamily="34" charset="0"/>
              </a:rPr>
              <a:t>ب. أعيد قراءة الكلمات الملونة، مع مراعاة لفظ صوت الهمزة لفظا صحيحا، ثم أجيب عن الأسئلة الآتية:</a:t>
            </a:r>
            <a:endParaRPr lang="en-US" sz="1200" dirty="0">
              <a:solidFill>
                <a:prstClr val="black"/>
              </a:solidFill>
              <a:latin typeface="Arial" panose="020B0604020202020204" pitchFamily="34" charset="0"/>
              <a:ea typeface="Arial" panose="020B0604020202020204" pitchFamily="34" charset="0"/>
            </a:endParaRPr>
          </a:p>
          <a:p>
            <a:pPr marL="342900" indent="-342900" algn="just" rtl="1">
              <a:lnSpc>
                <a:spcPct val="115000"/>
              </a:lnSpc>
              <a:buFont typeface="Symbol" panose="05050102010706020507" pitchFamily="18" charset="2"/>
              <a:buChar char=""/>
            </a:pPr>
            <a:r>
              <a:rPr lang="ar-EG" dirty="0">
                <a:solidFill>
                  <a:prstClr val="black"/>
                </a:solidFill>
                <a:latin typeface="Cambria" panose="02040503050406030204" pitchFamily="18" charset="0"/>
                <a:ea typeface="Cambria" panose="02040503050406030204" pitchFamily="18" charset="0"/>
              </a:rPr>
              <a:t>ماذا جاء بعد الهمزة؟ ......................................................................................................... .</a:t>
            </a:r>
            <a:endParaRPr lang="en-US" sz="12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just" rtl="1">
              <a:lnSpc>
                <a:spcPct val="115000"/>
              </a:lnSpc>
              <a:buFont typeface="Symbol" panose="05050102010706020507" pitchFamily="18" charset="2"/>
              <a:buChar char=""/>
            </a:pPr>
            <a:r>
              <a:rPr lang="ar-EG" dirty="0">
                <a:solidFill>
                  <a:prstClr val="black"/>
                </a:solidFill>
                <a:latin typeface="Cambria" panose="02040503050406030204" pitchFamily="18" charset="0"/>
                <a:ea typeface="Cambria" panose="02040503050406030204" pitchFamily="18" charset="0"/>
              </a:rPr>
              <a:t> كم عدد الحروف التي يتكون منها المد؟ ........................................................................... .</a:t>
            </a:r>
            <a:endParaRPr lang="en-US" sz="12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just" rtl="1">
              <a:lnSpc>
                <a:spcPct val="115000"/>
              </a:lnSpc>
              <a:buFont typeface="Symbol" panose="05050102010706020507" pitchFamily="18" charset="2"/>
              <a:buChar char=""/>
            </a:pPr>
            <a:r>
              <a:rPr lang="ar-EG" dirty="0">
                <a:solidFill>
                  <a:prstClr val="black"/>
                </a:solidFill>
                <a:latin typeface="Cambria" panose="02040503050406030204" pitchFamily="18" charset="0"/>
                <a:ea typeface="Cambria" panose="02040503050406030204" pitchFamily="18" charset="0"/>
              </a:rPr>
              <a:t>ما الحرفان اللذان تتكون منهما المدة؟ .................................................................................. .</a:t>
            </a:r>
            <a:endParaRPr lang="en-US" sz="12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just" rtl="1">
              <a:lnSpc>
                <a:spcPct val="115000"/>
              </a:lnSpc>
              <a:buFont typeface="Symbol" panose="05050102010706020507" pitchFamily="18" charset="2"/>
              <a:buChar char=""/>
            </a:pPr>
            <a:r>
              <a:rPr lang="ar-EG" dirty="0">
                <a:solidFill>
                  <a:prstClr val="black"/>
                </a:solidFill>
                <a:latin typeface="Cambria" panose="02040503050406030204" pitchFamily="18" charset="0"/>
                <a:ea typeface="Cambria" panose="02040503050406030204" pitchFamily="18" charset="0"/>
              </a:rPr>
              <a:t>كيف يكتبان عندما يتتاليان؟ ................................................................................................. .</a:t>
            </a:r>
            <a:endParaRPr lang="en-US" sz="12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just" rtl="1">
              <a:lnSpc>
                <a:spcPct val="115000"/>
              </a:lnSpc>
              <a:spcAft>
                <a:spcPts val="1000"/>
              </a:spcAft>
              <a:buFont typeface="Symbol" panose="05050102010706020507" pitchFamily="18" charset="2"/>
              <a:buChar char=""/>
            </a:pPr>
            <a:r>
              <a:rPr lang="ar-EG" dirty="0">
                <a:solidFill>
                  <a:prstClr val="black"/>
                </a:solidFill>
                <a:latin typeface="Cambria" panose="02040503050406030204" pitchFamily="18" charset="0"/>
                <a:ea typeface="Cambria" panose="02040503050406030204" pitchFamily="18" charset="0"/>
              </a:rPr>
              <a:t>ما المدة؟ ........................................................................................................................ .</a:t>
            </a:r>
            <a:endParaRPr lang="en-US" sz="1200"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pic>
        <p:nvPicPr>
          <p:cNvPr id="4" name="Picture 3">
            <a:extLst>
              <a:ext uri="{FF2B5EF4-FFF2-40B4-BE49-F238E27FC236}">
                <a16:creationId xmlns:a16="http://schemas.microsoft.com/office/drawing/2014/main" id="{EAF4C822-D05F-47BE-97E5-BA3AE27D6692}"/>
              </a:ext>
            </a:extLst>
          </p:cNvPr>
          <p:cNvPicPr>
            <a:picLocks noChangeAspect="1"/>
          </p:cNvPicPr>
          <p:nvPr/>
        </p:nvPicPr>
        <p:blipFill>
          <a:blip r:embed="rId5"/>
          <a:stretch>
            <a:fillRect/>
          </a:stretch>
        </p:blipFill>
        <p:spPr>
          <a:xfrm>
            <a:off x="4023384" y="1940421"/>
            <a:ext cx="3638550" cy="895350"/>
          </a:xfrm>
          <a:prstGeom prst="rect">
            <a:avLst/>
          </a:prstGeom>
        </p:spPr>
      </p:pic>
      <p:sp>
        <p:nvSpPr>
          <p:cNvPr id="9" name="Rectangle 8">
            <a:extLst>
              <a:ext uri="{FF2B5EF4-FFF2-40B4-BE49-F238E27FC236}">
                <a16:creationId xmlns:a16="http://schemas.microsoft.com/office/drawing/2014/main" id="{B1961DCF-4FB3-4FF8-8953-051869DD3105}"/>
              </a:ext>
            </a:extLst>
          </p:cNvPr>
          <p:cNvSpPr/>
          <p:nvPr/>
        </p:nvSpPr>
        <p:spPr>
          <a:xfrm>
            <a:off x="453967" y="4684313"/>
            <a:ext cx="7309792" cy="420628"/>
          </a:xfrm>
          <a:prstGeom prst="rect">
            <a:avLst/>
          </a:prstGeom>
        </p:spPr>
        <p:txBody>
          <a:bodyPr wrap="square">
            <a:spAutoFit/>
          </a:bodyPr>
          <a:lstStyle/>
          <a:p>
            <a:pPr algn="ctr" rtl="1"/>
            <a:r>
              <a:rPr lang="ar-EG" sz="3200" b="1" i="1" baseline="30000" dirty="0">
                <a:solidFill>
                  <a:srgbClr val="2C4A99"/>
                </a:solidFill>
                <a:latin typeface="AdobeArabic-BoldItalic"/>
              </a:rPr>
              <a:t>ألف</a:t>
            </a:r>
            <a:endParaRPr lang="ar-YE" sz="3200" b="1" i="1" baseline="30000" dirty="0">
              <a:solidFill>
                <a:srgbClr val="2C4A99"/>
              </a:solidFill>
              <a:latin typeface="AdobeArabic-BoldItalic"/>
            </a:endParaRPr>
          </a:p>
        </p:txBody>
      </p:sp>
      <p:sp>
        <p:nvSpPr>
          <p:cNvPr id="10" name="Rectangle 9">
            <a:extLst>
              <a:ext uri="{FF2B5EF4-FFF2-40B4-BE49-F238E27FC236}">
                <a16:creationId xmlns:a16="http://schemas.microsoft.com/office/drawing/2014/main" id="{E80B2D8E-7942-46C7-BB63-370548D4D798}"/>
              </a:ext>
            </a:extLst>
          </p:cNvPr>
          <p:cNvSpPr/>
          <p:nvPr/>
        </p:nvSpPr>
        <p:spPr>
          <a:xfrm>
            <a:off x="453967" y="5007927"/>
            <a:ext cx="7309792" cy="420628"/>
          </a:xfrm>
          <a:prstGeom prst="rect">
            <a:avLst/>
          </a:prstGeom>
        </p:spPr>
        <p:txBody>
          <a:bodyPr wrap="square">
            <a:spAutoFit/>
          </a:bodyPr>
          <a:lstStyle/>
          <a:p>
            <a:pPr algn="ctr" rtl="1"/>
            <a:r>
              <a:rPr lang="ar-EG" sz="3200" b="1" i="1" baseline="30000" dirty="0">
                <a:solidFill>
                  <a:srgbClr val="2C4A99"/>
                </a:solidFill>
                <a:latin typeface="AdobeArabic-BoldItalic"/>
              </a:rPr>
              <a:t>اثنان</a:t>
            </a:r>
            <a:endParaRPr lang="ar-YE" sz="3200" b="1" i="1" baseline="30000" dirty="0">
              <a:solidFill>
                <a:srgbClr val="2C4A99"/>
              </a:solidFill>
              <a:latin typeface="AdobeArabic-BoldItalic"/>
            </a:endParaRPr>
          </a:p>
        </p:txBody>
      </p:sp>
      <p:sp>
        <p:nvSpPr>
          <p:cNvPr id="11" name="Rectangle 10">
            <a:extLst>
              <a:ext uri="{FF2B5EF4-FFF2-40B4-BE49-F238E27FC236}">
                <a16:creationId xmlns:a16="http://schemas.microsoft.com/office/drawing/2014/main" id="{F2DB1115-AC64-47F3-8D65-0FCE853EEA29}"/>
              </a:ext>
            </a:extLst>
          </p:cNvPr>
          <p:cNvSpPr/>
          <p:nvPr/>
        </p:nvSpPr>
        <p:spPr>
          <a:xfrm>
            <a:off x="453967" y="5299248"/>
            <a:ext cx="7309792" cy="420628"/>
          </a:xfrm>
          <a:prstGeom prst="rect">
            <a:avLst/>
          </a:prstGeom>
        </p:spPr>
        <p:txBody>
          <a:bodyPr wrap="square">
            <a:spAutoFit/>
          </a:bodyPr>
          <a:lstStyle/>
          <a:p>
            <a:pPr algn="ctr" rtl="1"/>
            <a:r>
              <a:rPr lang="ar-EG" sz="3200" b="1" i="1" baseline="30000" dirty="0">
                <a:solidFill>
                  <a:srgbClr val="2C4A99"/>
                </a:solidFill>
                <a:latin typeface="AdobeArabic-BoldItalic"/>
              </a:rPr>
              <a:t>الهمزة والألف</a:t>
            </a:r>
            <a:endParaRPr lang="ar-YE" sz="3200" b="1" i="1" baseline="30000" dirty="0">
              <a:solidFill>
                <a:srgbClr val="2C4A99"/>
              </a:solidFill>
              <a:latin typeface="AdobeArabic-BoldItalic"/>
            </a:endParaRPr>
          </a:p>
        </p:txBody>
      </p:sp>
      <p:sp>
        <p:nvSpPr>
          <p:cNvPr id="15" name="Rectangle 14">
            <a:extLst>
              <a:ext uri="{FF2B5EF4-FFF2-40B4-BE49-F238E27FC236}">
                <a16:creationId xmlns:a16="http://schemas.microsoft.com/office/drawing/2014/main" id="{C44E07DE-838D-49F9-A664-689A69BE8391}"/>
              </a:ext>
            </a:extLst>
          </p:cNvPr>
          <p:cNvSpPr/>
          <p:nvPr/>
        </p:nvSpPr>
        <p:spPr>
          <a:xfrm>
            <a:off x="368488" y="5643703"/>
            <a:ext cx="7309792" cy="420628"/>
          </a:xfrm>
          <a:prstGeom prst="rect">
            <a:avLst/>
          </a:prstGeom>
        </p:spPr>
        <p:txBody>
          <a:bodyPr wrap="square">
            <a:spAutoFit/>
          </a:bodyPr>
          <a:lstStyle/>
          <a:p>
            <a:pPr algn="ctr" rtl="1"/>
            <a:r>
              <a:rPr lang="ar-EG" sz="3200" b="1" i="1" baseline="30000" dirty="0">
                <a:solidFill>
                  <a:srgbClr val="2C4A99"/>
                </a:solidFill>
                <a:latin typeface="AdobeArabic-BoldItalic"/>
              </a:rPr>
              <a:t>آ</a:t>
            </a:r>
            <a:endParaRPr lang="ar-YE" sz="3200" b="1" i="1" baseline="30000" dirty="0">
              <a:solidFill>
                <a:srgbClr val="2C4A99"/>
              </a:solidFill>
              <a:latin typeface="AdobeArabic-BoldItalic"/>
            </a:endParaRPr>
          </a:p>
        </p:txBody>
      </p:sp>
      <p:sp>
        <p:nvSpPr>
          <p:cNvPr id="16" name="Rectangle 15">
            <a:extLst>
              <a:ext uri="{FF2B5EF4-FFF2-40B4-BE49-F238E27FC236}">
                <a16:creationId xmlns:a16="http://schemas.microsoft.com/office/drawing/2014/main" id="{0C7D316C-4F19-4C0E-AF67-3B8FB3913942}"/>
              </a:ext>
            </a:extLst>
          </p:cNvPr>
          <p:cNvSpPr/>
          <p:nvPr/>
        </p:nvSpPr>
        <p:spPr>
          <a:xfrm>
            <a:off x="352142" y="5914183"/>
            <a:ext cx="7309792" cy="420628"/>
          </a:xfrm>
          <a:prstGeom prst="rect">
            <a:avLst/>
          </a:prstGeom>
        </p:spPr>
        <p:txBody>
          <a:bodyPr wrap="square">
            <a:spAutoFit/>
          </a:bodyPr>
          <a:lstStyle/>
          <a:p>
            <a:pPr algn="ctr" rtl="1"/>
            <a:r>
              <a:rPr lang="ar-EG" sz="3200" b="1" i="1" baseline="30000" dirty="0">
                <a:solidFill>
                  <a:srgbClr val="2C4A99"/>
                </a:solidFill>
                <a:latin typeface="AdobeArabic-BoldItalic"/>
              </a:rPr>
              <a:t>همزة بعدها ألف</a:t>
            </a:r>
            <a:endParaRPr lang="ar-YE" sz="3200" b="1" i="1" baseline="30000" dirty="0">
              <a:solidFill>
                <a:srgbClr val="2C4A99"/>
              </a:solidFill>
              <a:latin typeface="AdobeArabic-BoldItalic"/>
            </a:endParaRPr>
          </a:p>
        </p:txBody>
      </p:sp>
    </p:spTree>
    <p:custDataLst>
      <p:tags r:id="rId1"/>
    </p:custDataLst>
    <p:extLst>
      <p:ext uri="{BB962C8B-B14F-4D97-AF65-F5344CB8AC3E}">
        <p14:creationId xmlns:p14="http://schemas.microsoft.com/office/powerpoint/2010/main" val="1604355163"/>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5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5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3" grpId="0"/>
      <p:bldP spid="9" grpId="0"/>
      <p:bldP spid="10" grpId="0"/>
      <p:bldP spid="11" grpId="0"/>
      <p:bldP spid="15"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439889"/>
            <a:ext cx="9144000" cy="2450414"/>
          </a:xfrm>
          <a:prstGeom prst="rect">
            <a:avLst/>
          </a:prstGeom>
        </p:spPr>
        <p:txBody>
          <a:bodyPr wrap="square">
            <a:spAutoFit/>
          </a:bodyPr>
          <a:lstStyle/>
          <a:p>
            <a:pPr algn="just" rtl="1">
              <a:lnSpc>
                <a:spcPct val="115000"/>
              </a:lnSpc>
            </a:pPr>
            <a:r>
              <a:rPr lang="ar-EG" b="1" dirty="0">
                <a:solidFill>
                  <a:prstClr val="black"/>
                </a:solidFill>
                <a:latin typeface="Arial" panose="020B0604020202020204" pitchFamily="34" charset="0"/>
                <a:ea typeface="Arial" panose="020B0604020202020204" pitchFamily="34" charset="0"/>
              </a:rPr>
              <a:t>أستنتج:</a:t>
            </a:r>
            <a:endParaRPr lang="en-US" sz="1200" dirty="0">
              <a:solidFill>
                <a:prstClr val="black"/>
              </a:solidFill>
              <a:latin typeface="Arial" panose="020B0604020202020204" pitchFamily="34" charset="0"/>
              <a:ea typeface="Arial" panose="020B0604020202020204" pitchFamily="34" charset="0"/>
            </a:endParaRPr>
          </a:p>
          <a:p>
            <a:pPr marL="342900" indent="-342900" algn="just" rtl="1">
              <a:lnSpc>
                <a:spcPct val="115000"/>
              </a:lnSpc>
              <a:buFont typeface="Symbol" panose="05050102010706020507" pitchFamily="18" charset="2"/>
              <a:buChar char=""/>
            </a:pPr>
            <a:r>
              <a:rPr lang="ar-EG" dirty="0">
                <a:solidFill>
                  <a:prstClr val="black"/>
                </a:solidFill>
                <a:latin typeface="Cambria" panose="02040503050406030204" pitchFamily="18" charset="0"/>
                <a:ea typeface="Cambria" panose="02040503050406030204" pitchFamily="18" charset="0"/>
              </a:rPr>
              <a:t>المدة هي همزة بعدها ألف.</a:t>
            </a:r>
            <a:endParaRPr lang="en-US" sz="12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just" rtl="1">
              <a:lnSpc>
                <a:spcPct val="115000"/>
              </a:lnSpc>
              <a:buFont typeface="Symbol" panose="05050102010706020507" pitchFamily="18" charset="2"/>
              <a:buChar char=""/>
            </a:pPr>
            <a:r>
              <a:rPr lang="ar-EG" dirty="0">
                <a:solidFill>
                  <a:prstClr val="black"/>
                </a:solidFill>
                <a:latin typeface="Cambria" panose="02040503050406030204" pitchFamily="18" charset="0"/>
                <a:ea typeface="Cambria" panose="02040503050406030204" pitchFamily="18" charset="0"/>
              </a:rPr>
              <a:t>تكتب المدة هكذا (آ).</a:t>
            </a:r>
            <a:endParaRPr lang="en-US" sz="12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just" rtl="1">
              <a:lnSpc>
                <a:spcPct val="115000"/>
              </a:lnSpc>
              <a:spcAft>
                <a:spcPts val="1000"/>
              </a:spcAft>
              <a:buFont typeface="Symbol" panose="05050102010706020507" pitchFamily="18" charset="2"/>
              <a:buChar char=""/>
            </a:pPr>
            <a:r>
              <a:rPr lang="ar-EG" dirty="0">
                <a:solidFill>
                  <a:prstClr val="black"/>
                </a:solidFill>
                <a:latin typeface="Cambria" panose="02040503050406030204" pitchFamily="18" charset="0"/>
                <a:ea typeface="Cambria" panose="02040503050406030204" pitchFamily="18" charset="0"/>
              </a:rPr>
              <a:t>تأتي همزة المدة في أول الكلمة وفي وسطها.</a:t>
            </a:r>
            <a:endParaRPr lang="en-US" sz="1200" dirty="0">
              <a:solidFill>
                <a:prstClr val="black"/>
              </a:solidFill>
              <a:latin typeface="Arial" panose="020B0604020202020204" pitchFamily="34" charset="0"/>
              <a:ea typeface="Arial" panose="020B0604020202020204" pitchFamily="34" charset="0"/>
            </a:endParaRPr>
          </a:p>
          <a:p>
            <a:pPr algn="just" rtl="1">
              <a:lnSpc>
                <a:spcPct val="115000"/>
              </a:lnSpc>
            </a:pPr>
            <a:r>
              <a:rPr lang="ar-EG" b="1" dirty="0">
                <a:solidFill>
                  <a:prstClr val="black"/>
                </a:solidFill>
                <a:latin typeface="Arial" panose="020B0604020202020204" pitchFamily="34" charset="0"/>
                <a:ea typeface="Arial" panose="020B0604020202020204" pitchFamily="34" charset="0"/>
              </a:rPr>
              <a:t>تكتب الهمزة ممدودة هكذا (آ) في حالتين:</a:t>
            </a:r>
            <a:endParaRPr lang="en-US" sz="1200" dirty="0">
              <a:solidFill>
                <a:prstClr val="black"/>
              </a:solidFill>
              <a:latin typeface="Arial" panose="020B0604020202020204" pitchFamily="34" charset="0"/>
              <a:ea typeface="Arial" panose="020B0604020202020204" pitchFamily="34" charset="0"/>
            </a:endParaRPr>
          </a:p>
          <a:p>
            <a:pPr algn="just" rtl="1">
              <a:lnSpc>
                <a:spcPct val="115000"/>
              </a:lnSpc>
            </a:pPr>
            <a:r>
              <a:rPr lang="ar-EG" b="1" dirty="0">
                <a:solidFill>
                  <a:prstClr val="black"/>
                </a:solidFill>
                <a:latin typeface="Arial" panose="020B0604020202020204" pitchFamily="34" charset="0"/>
                <a:ea typeface="Arial" panose="020B0604020202020204" pitchFamily="34" charset="0"/>
              </a:rPr>
              <a:t>1. إذا جاء بعد الهمزة المفتوحة على الألف همزة ساكنة في أول الكلمة.</a:t>
            </a:r>
            <a:endParaRPr lang="en-US" sz="1200" dirty="0">
              <a:solidFill>
                <a:prstClr val="black"/>
              </a:solidFill>
              <a:latin typeface="Arial" panose="020B0604020202020204" pitchFamily="34" charset="0"/>
              <a:ea typeface="Arial" panose="020B0604020202020204" pitchFamily="34" charset="0"/>
            </a:endParaRPr>
          </a:p>
          <a:p>
            <a:pPr algn="just" rtl="1">
              <a:lnSpc>
                <a:spcPct val="115000"/>
              </a:lnSpc>
            </a:pPr>
            <a:r>
              <a:rPr lang="ar-EG" b="1" dirty="0">
                <a:solidFill>
                  <a:prstClr val="black"/>
                </a:solidFill>
                <a:latin typeface="Arial" panose="020B0604020202020204" pitchFamily="34" charset="0"/>
                <a:ea typeface="Arial" panose="020B0604020202020204" pitchFamily="34" charset="0"/>
              </a:rPr>
              <a:t>2. إذا جاء بعد الهمزة المفتوحة على الألف ألف في أول الكلمة أو وسطها أو آخرها.</a:t>
            </a:r>
            <a:endParaRPr lang="en-US" sz="1200" dirty="0">
              <a:solidFill>
                <a:prstClr val="black"/>
              </a:solidFill>
              <a:latin typeface="Arial" panose="020B0604020202020204" pitchFamily="34" charset="0"/>
              <a:ea typeface="Arial" panose="020B0604020202020204" pitchFamily="34" charset="0"/>
            </a:endParaRPr>
          </a:p>
        </p:txBody>
      </p:sp>
      <p:sp>
        <p:nvSpPr>
          <p:cNvPr id="3" name="Rectangle 2"/>
          <p:cNvSpPr/>
          <p:nvPr/>
        </p:nvSpPr>
        <p:spPr>
          <a:xfrm>
            <a:off x="171450" y="2808802"/>
            <a:ext cx="8972550" cy="3431709"/>
          </a:xfrm>
          <a:prstGeom prst="rect">
            <a:avLst/>
          </a:prstGeom>
        </p:spPr>
        <p:txBody>
          <a:bodyPr wrap="square">
            <a:spAutoFit/>
          </a:bodyPr>
          <a:lstStyle/>
          <a:p>
            <a:pPr algn="just" rtl="1">
              <a:lnSpc>
                <a:spcPct val="115000"/>
              </a:lnSpc>
            </a:pPr>
            <a:r>
              <a:rPr lang="ar-EG" b="1" dirty="0">
                <a:solidFill>
                  <a:prstClr val="black"/>
                </a:solidFill>
                <a:latin typeface="Arial" panose="020B0604020202020204" pitchFamily="34" charset="0"/>
                <a:ea typeface="Arial" panose="020B0604020202020204" pitchFamily="34" charset="0"/>
              </a:rPr>
              <a:t>أطبق:</a:t>
            </a:r>
            <a:endParaRPr lang="en-US" sz="1200" dirty="0">
              <a:solidFill>
                <a:prstClr val="black"/>
              </a:solidFill>
              <a:latin typeface="Arial" panose="020B0604020202020204" pitchFamily="34" charset="0"/>
              <a:ea typeface="Arial" panose="020B0604020202020204" pitchFamily="34" charset="0"/>
            </a:endParaRPr>
          </a:p>
          <a:p>
            <a:pPr algn="just" rtl="1">
              <a:lnSpc>
                <a:spcPct val="115000"/>
              </a:lnSpc>
            </a:pPr>
            <a:r>
              <a:rPr lang="ar-EG" b="1" dirty="0">
                <a:solidFill>
                  <a:prstClr val="black"/>
                </a:solidFill>
                <a:latin typeface="Arial" panose="020B0604020202020204" pitchFamily="34" charset="0"/>
                <a:ea typeface="Arial" panose="020B0604020202020204" pitchFamily="34" charset="0"/>
              </a:rPr>
              <a:t>1. أجيب عن الأسئلة الآتية بكلمات فيها مدة وألفظها لفظا صحيحا:</a:t>
            </a:r>
            <a:endParaRPr lang="en-US" sz="1200" dirty="0">
              <a:solidFill>
                <a:prstClr val="black"/>
              </a:solidFill>
              <a:latin typeface="Arial" panose="020B0604020202020204" pitchFamily="34" charset="0"/>
              <a:ea typeface="Arial" panose="020B0604020202020204" pitchFamily="34" charset="0"/>
            </a:endParaRPr>
          </a:p>
          <a:p>
            <a:pPr marL="342900" indent="-342900" algn="just" rtl="1">
              <a:lnSpc>
                <a:spcPct val="115000"/>
              </a:lnSpc>
              <a:spcAft>
                <a:spcPts val="1200"/>
              </a:spcAft>
              <a:buFont typeface="Symbol" panose="05050102010706020507" pitchFamily="18" charset="2"/>
              <a:buChar char=""/>
            </a:pPr>
            <a:r>
              <a:rPr lang="ar-EG" dirty="0">
                <a:solidFill>
                  <a:prstClr val="black"/>
                </a:solidFill>
                <a:latin typeface="Cambria" panose="02040503050406030204" pitchFamily="18" charset="0"/>
                <a:ea typeface="Cambria" panose="02040503050406030204" pitchFamily="18" charset="0"/>
              </a:rPr>
              <a:t>ما اسم الكتاب المنزل على نبينا محمد </a:t>
            </a:r>
            <a:r>
              <a:rPr lang="ar-EG" dirty="0">
                <a:solidFill>
                  <a:prstClr val="black"/>
                </a:solidFill>
                <a:latin typeface="Cambria" panose="02040503050406030204" pitchFamily="18" charset="0"/>
                <a:ea typeface="Cambria" panose="02040503050406030204" pitchFamily="18" charset="0"/>
                <a:cs typeface="Arial Unicode MS" panose="020B0604020202020204" pitchFamily="34" charset="-128"/>
              </a:rPr>
              <a:t>ﷺ</a:t>
            </a:r>
            <a:r>
              <a:rPr lang="ar-EG" dirty="0">
                <a:solidFill>
                  <a:prstClr val="black"/>
                </a:solidFill>
                <a:latin typeface="Cambria" panose="02040503050406030204" pitchFamily="18" charset="0"/>
                <a:ea typeface="Cambria" panose="02040503050406030204" pitchFamily="18" charset="0"/>
              </a:rPr>
              <a:t>؟ .................................................................................................................. .</a:t>
            </a:r>
            <a:endParaRPr lang="en-US" sz="12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just" rtl="1">
              <a:lnSpc>
                <a:spcPct val="115000"/>
              </a:lnSpc>
              <a:buFont typeface="Symbol" panose="05050102010706020507" pitchFamily="18" charset="2"/>
              <a:buChar char=""/>
            </a:pPr>
            <a:r>
              <a:rPr lang="ar-EG" dirty="0">
                <a:solidFill>
                  <a:prstClr val="black"/>
                </a:solidFill>
                <a:latin typeface="Cambria" panose="02040503050406030204" pitchFamily="18" charset="0"/>
                <a:ea typeface="Cambria" panose="02040503050406030204" pitchFamily="18" charset="0"/>
              </a:rPr>
              <a:t>ما اسم أبي البشر؟ ........................................................................................................................... .</a:t>
            </a:r>
            <a:endParaRPr lang="en-US" sz="12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just" rtl="1">
              <a:lnSpc>
                <a:spcPct val="115000"/>
              </a:lnSpc>
              <a:buFont typeface="Symbol" panose="05050102010706020507" pitchFamily="18" charset="2"/>
              <a:buChar char=""/>
            </a:pPr>
            <a:r>
              <a:rPr lang="ar-EG" dirty="0">
                <a:solidFill>
                  <a:prstClr val="black"/>
                </a:solidFill>
                <a:latin typeface="Cambria" panose="02040503050406030204" pitchFamily="18" charset="0"/>
                <a:ea typeface="Cambria" panose="02040503050406030204" pitchFamily="18" charset="0"/>
              </a:rPr>
              <a:t>ما اسم الشيء الذي تنظر فيه فتشاهد صورتك؟ ........................................................... .</a:t>
            </a:r>
            <a:endParaRPr lang="en-US" sz="12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just" rtl="1">
              <a:lnSpc>
                <a:spcPct val="115000"/>
              </a:lnSpc>
              <a:buFont typeface="Symbol" panose="05050102010706020507" pitchFamily="18" charset="2"/>
              <a:buChar char=""/>
            </a:pPr>
            <a:r>
              <a:rPr lang="ar-EG" dirty="0">
                <a:solidFill>
                  <a:prstClr val="black"/>
                </a:solidFill>
                <a:latin typeface="Cambria" panose="02040503050406030204" pitchFamily="18" charset="0"/>
                <a:ea typeface="Cambria" panose="02040503050406030204" pitchFamily="18" charset="0"/>
              </a:rPr>
              <a:t>ما ضد (الدنيا)؟ ................................................................................................................................. .</a:t>
            </a:r>
            <a:endParaRPr lang="en-US" sz="12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just" rtl="1">
              <a:lnSpc>
                <a:spcPct val="115000"/>
              </a:lnSpc>
              <a:spcAft>
                <a:spcPts val="1000"/>
              </a:spcAft>
              <a:buFont typeface="Symbol" panose="05050102010706020507" pitchFamily="18" charset="2"/>
              <a:buChar char=""/>
            </a:pPr>
            <a:r>
              <a:rPr lang="ar-EG" dirty="0">
                <a:solidFill>
                  <a:prstClr val="black"/>
                </a:solidFill>
                <a:latin typeface="Cambria" panose="02040503050406030204" pitchFamily="18" charset="0"/>
                <a:ea typeface="Cambria" panose="02040503050406030204" pitchFamily="18" charset="0"/>
              </a:rPr>
              <a:t>ما اسم الأبنية التي ينطلق منها الأذان؟ ............................................................................... .</a:t>
            </a:r>
            <a:endParaRPr lang="en-US" sz="1200"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sp>
        <p:nvSpPr>
          <p:cNvPr id="9" name="Rectangle 8">
            <a:extLst>
              <a:ext uri="{FF2B5EF4-FFF2-40B4-BE49-F238E27FC236}">
                <a16:creationId xmlns:a16="http://schemas.microsoft.com/office/drawing/2014/main" id="{5406F266-E926-4196-AB83-B93B5F56B08C}"/>
              </a:ext>
            </a:extLst>
          </p:cNvPr>
          <p:cNvSpPr/>
          <p:nvPr/>
        </p:nvSpPr>
        <p:spPr>
          <a:xfrm>
            <a:off x="1278417" y="3883501"/>
            <a:ext cx="7309792" cy="420628"/>
          </a:xfrm>
          <a:prstGeom prst="rect">
            <a:avLst/>
          </a:prstGeom>
        </p:spPr>
        <p:txBody>
          <a:bodyPr wrap="square">
            <a:spAutoFit/>
          </a:bodyPr>
          <a:lstStyle/>
          <a:p>
            <a:pPr algn="ctr" rtl="1"/>
            <a:r>
              <a:rPr lang="ar-EG" sz="3200" b="1" i="1" baseline="30000" dirty="0">
                <a:solidFill>
                  <a:srgbClr val="2C4A99"/>
                </a:solidFill>
                <a:latin typeface="AdobeArabic-BoldItalic"/>
              </a:rPr>
              <a:t>القرآن</a:t>
            </a:r>
            <a:endParaRPr lang="ar-YE" sz="3200" b="1" i="1" baseline="30000" dirty="0">
              <a:solidFill>
                <a:srgbClr val="2C4A99"/>
              </a:solidFill>
              <a:latin typeface="AdobeArabic-BoldItalic"/>
            </a:endParaRPr>
          </a:p>
        </p:txBody>
      </p:sp>
      <p:sp>
        <p:nvSpPr>
          <p:cNvPr id="10" name="Rectangle 9">
            <a:extLst>
              <a:ext uri="{FF2B5EF4-FFF2-40B4-BE49-F238E27FC236}">
                <a16:creationId xmlns:a16="http://schemas.microsoft.com/office/drawing/2014/main" id="{92C80DDF-4933-4A47-AB71-FB4F72F18F73}"/>
              </a:ext>
            </a:extLst>
          </p:cNvPr>
          <p:cNvSpPr/>
          <p:nvPr/>
        </p:nvSpPr>
        <p:spPr>
          <a:xfrm>
            <a:off x="1312728" y="4641378"/>
            <a:ext cx="7309792" cy="420628"/>
          </a:xfrm>
          <a:prstGeom prst="rect">
            <a:avLst/>
          </a:prstGeom>
        </p:spPr>
        <p:txBody>
          <a:bodyPr wrap="square">
            <a:spAutoFit/>
          </a:bodyPr>
          <a:lstStyle/>
          <a:p>
            <a:pPr algn="ctr" rtl="1"/>
            <a:r>
              <a:rPr lang="ar-EG" sz="3200" b="1" i="1" baseline="30000" dirty="0">
                <a:solidFill>
                  <a:srgbClr val="2C4A99"/>
                </a:solidFill>
                <a:latin typeface="AdobeArabic-BoldItalic"/>
              </a:rPr>
              <a:t>آدم</a:t>
            </a:r>
            <a:endParaRPr lang="ar-YE" sz="3200" b="1" i="1" baseline="30000" dirty="0">
              <a:solidFill>
                <a:srgbClr val="2C4A99"/>
              </a:solidFill>
              <a:latin typeface="AdobeArabic-BoldItalic"/>
            </a:endParaRPr>
          </a:p>
        </p:txBody>
      </p:sp>
      <p:sp>
        <p:nvSpPr>
          <p:cNvPr id="11" name="Rectangle 10">
            <a:extLst>
              <a:ext uri="{FF2B5EF4-FFF2-40B4-BE49-F238E27FC236}">
                <a16:creationId xmlns:a16="http://schemas.microsoft.com/office/drawing/2014/main" id="{2E20A201-F7C8-41B3-AC1A-D01398CE1A87}"/>
              </a:ext>
            </a:extLst>
          </p:cNvPr>
          <p:cNvSpPr/>
          <p:nvPr/>
        </p:nvSpPr>
        <p:spPr>
          <a:xfrm>
            <a:off x="315201" y="4933628"/>
            <a:ext cx="7309792" cy="420628"/>
          </a:xfrm>
          <a:prstGeom prst="rect">
            <a:avLst/>
          </a:prstGeom>
        </p:spPr>
        <p:txBody>
          <a:bodyPr wrap="square">
            <a:spAutoFit/>
          </a:bodyPr>
          <a:lstStyle/>
          <a:p>
            <a:pPr algn="ctr" rtl="1"/>
            <a:r>
              <a:rPr lang="ar-EG" sz="3200" b="1" i="1" baseline="30000" dirty="0">
                <a:solidFill>
                  <a:srgbClr val="2C4A99"/>
                </a:solidFill>
                <a:latin typeface="AdobeArabic-BoldItalic"/>
              </a:rPr>
              <a:t>مرآة</a:t>
            </a:r>
            <a:endParaRPr lang="ar-YE" sz="3200" b="1" i="1" baseline="30000" dirty="0">
              <a:solidFill>
                <a:srgbClr val="2C4A99"/>
              </a:solidFill>
              <a:latin typeface="AdobeArabic-BoldItalic"/>
            </a:endParaRPr>
          </a:p>
        </p:txBody>
      </p:sp>
      <p:sp>
        <p:nvSpPr>
          <p:cNvPr id="15" name="Rectangle 14">
            <a:extLst>
              <a:ext uri="{FF2B5EF4-FFF2-40B4-BE49-F238E27FC236}">
                <a16:creationId xmlns:a16="http://schemas.microsoft.com/office/drawing/2014/main" id="{41EDF436-20E1-479A-80C9-E06151A1D7A5}"/>
              </a:ext>
            </a:extLst>
          </p:cNvPr>
          <p:cNvSpPr/>
          <p:nvPr/>
        </p:nvSpPr>
        <p:spPr>
          <a:xfrm>
            <a:off x="390192" y="5561612"/>
            <a:ext cx="7309792" cy="420628"/>
          </a:xfrm>
          <a:prstGeom prst="rect">
            <a:avLst/>
          </a:prstGeom>
        </p:spPr>
        <p:txBody>
          <a:bodyPr wrap="square">
            <a:spAutoFit/>
          </a:bodyPr>
          <a:lstStyle/>
          <a:p>
            <a:pPr algn="ctr" rtl="1"/>
            <a:r>
              <a:rPr lang="ar-EG" sz="3200" b="1" i="1" baseline="30000" dirty="0">
                <a:solidFill>
                  <a:srgbClr val="2C4A99"/>
                </a:solidFill>
                <a:latin typeface="AdobeArabic-BoldItalic"/>
              </a:rPr>
              <a:t>الآخرة</a:t>
            </a:r>
            <a:endParaRPr lang="ar-YE" sz="3200" b="1" i="1" baseline="30000" dirty="0">
              <a:solidFill>
                <a:srgbClr val="2C4A99"/>
              </a:solidFill>
              <a:latin typeface="AdobeArabic-BoldItalic"/>
            </a:endParaRPr>
          </a:p>
        </p:txBody>
      </p:sp>
      <p:sp>
        <p:nvSpPr>
          <p:cNvPr id="16" name="Rectangle 15">
            <a:extLst>
              <a:ext uri="{FF2B5EF4-FFF2-40B4-BE49-F238E27FC236}">
                <a16:creationId xmlns:a16="http://schemas.microsoft.com/office/drawing/2014/main" id="{2FAD757C-3559-423C-B873-FAA1A0816874}"/>
              </a:ext>
            </a:extLst>
          </p:cNvPr>
          <p:cNvSpPr/>
          <p:nvPr/>
        </p:nvSpPr>
        <p:spPr>
          <a:xfrm>
            <a:off x="390192" y="5882554"/>
            <a:ext cx="7309792" cy="420628"/>
          </a:xfrm>
          <a:prstGeom prst="rect">
            <a:avLst/>
          </a:prstGeom>
        </p:spPr>
        <p:txBody>
          <a:bodyPr wrap="square">
            <a:spAutoFit/>
          </a:bodyPr>
          <a:lstStyle/>
          <a:p>
            <a:pPr algn="ctr" rtl="1"/>
            <a:r>
              <a:rPr lang="ar-EG" sz="3200" b="1" i="1" baseline="30000" dirty="0">
                <a:solidFill>
                  <a:srgbClr val="2C4A99"/>
                </a:solidFill>
                <a:latin typeface="AdobeArabic-BoldItalic"/>
              </a:rPr>
              <a:t>المآذن</a:t>
            </a:r>
            <a:endParaRPr lang="ar-YE" sz="3200" b="1" i="1" baseline="30000" dirty="0">
              <a:solidFill>
                <a:srgbClr val="2C4A99"/>
              </a:solidFill>
              <a:latin typeface="AdobeArabic-BoldItalic"/>
            </a:endParaRPr>
          </a:p>
        </p:txBody>
      </p:sp>
    </p:spTree>
    <p:custDataLst>
      <p:tags r:id="rId1"/>
    </p:custDataLst>
    <p:extLst>
      <p:ext uri="{BB962C8B-B14F-4D97-AF65-F5344CB8AC3E}">
        <p14:creationId xmlns:p14="http://schemas.microsoft.com/office/powerpoint/2010/main" val="3123866387"/>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down)">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3" grpId="0"/>
      <p:bldP spid="9" grpId="0"/>
      <p:bldP spid="10" grpId="0"/>
      <p:bldP spid="11" grpId="0"/>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37492" y="481465"/>
            <a:ext cx="9144000" cy="5830250"/>
          </a:xfrm>
          <a:prstGeom prst="rect">
            <a:avLst/>
          </a:prstGeom>
        </p:spPr>
        <p:txBody>
          <a:bodyPr wrap="square">
            <a:spAutoFit/>
          </a:bodyPr>
          <a:lstStyle/>
          <a:p>
            <a:pPr algn="just" rtl="1">
              <a:lnSpc>
                <a:spcPct val="115000"/>
              </a:lnSpc>
            </a:pPr>
            <a:r>
              <a:rPr lang="ar-EG" b="1" dirty="0">
                <a:solidFill>
                  <a:prstClr val="black"/>
                </a:solidFill>
                <a:latin typeface="Arial" panose="020B0604020202020204" pitchFamily="34" charset="0"/>
                <a:ea typeface="Arial" panose="020B0604020202020204" pitchFamily="34" charset="0"/>
              </a:rPr>
              <a:t>2. أصحح كتابة ما يأتي بوضع المدة:</a:t>
            </a:r>
            <a:endParaRPr lang="en-US" sz="1200" b="1" dirty="0">
              <a:solidFill>
                <a:prstClr val="black"/>
              </a:solidFill>
              <a:latin typeface="Arial" panose="020B0604020202020204" pitchFamily="34" charset="0"/>
              <a:ea typeface="Arial" panose="020B0604020202020204" pitchFamily="34" charset="0"/>
            </a:endParaRPr>
          </a:p>
          <a:p>
            <a:pPr marL="342900" indent="-342900" algn="just" rtl="1">
              <a:lnSpc>
                <a:spcPct val="115000"/>
              </a:lnSpc>
              <a:buFont typeface="Symbol" panose="05050102010706020507" pitchFamily="18" charset="2"/>
              <a:buChar char=""/>
            </a:pPr>
            <a:r>
              <a:rPr lang="ar-EG" b="1" dirty="0">
                <a:solidFill>
                  <a:prstClr val="black"/>
                </a:solidFill>
                <a:latin typeface="Cambria" panose="02040503050406030204" pitchFamily="18" charset="0"/>
                <a:ea typeface="Cambria" panose="02040503050406030204" pitchFamily="18" charset="0"/>
              </a:rPr>
              <a:t>مأاثر. ................................................................................................................................................ .</a:t>
            </a:r>
            <a:endParaRPr lang="en-US" sz="12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just" rtl="1">
              <a:lnSpc>
                <a:spcPct val="115000"/>
              </a:lnSpc>
              <a:buFont typeface="Symbol" panose="05050102010706020507" pitchFamily="18" charset="2"/>
              <a:buChar char=""/>
            </a:pPr>
            <a:r>
              <a:rPr lang="ar-EG" b="1" dirty="0">
                <a:solidFill>
                  <a:prstClr val="black"/>
                </a:solidFill>
                <a:latin typeface="Cambria" panose="02040503050406030204" pitchFamily="18" charset="0"/>
                <a:ea typeface="Cambria" panose="02040503050406030204" pitchFamily="18" charset="0"/>
              </a:rPr>
              <a:t>أافاق. ................................................................................................................................................ .</a:t>
            </a:r>
            <a:endParaRPr lang="en-US" sz="12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just" rtl="1">
              <a:lnSpc>
                <a:spcPct val="115000"/>
              </a:lnSpc>
              <a:buFont typeface="Symbol" panose="05050102010706020507" pitchFamily="18" charset="2"/>
              <a:buChar char=""/>
            </a:pPr>
            <a:r>
              <a:rPr lang="ar-EG" b="1" dirty="0">
                <a:solidFill>
                  <a:prstClr val="black"/>
                </a:solidFill>
                <a:latin typeface="Cambria" panose="02040503050406030204" pitchFamily="18" charset="0"/>
                <a:ea typeface="Cambria" panose="02040503050406030204" pitchFamily="18" charset="0"/>
              </a:rPr>
              <a:t>ملأان. ................................................................................................................................................ .</a:t>
            </a:r>
            <a:endParaRPr lang="en-US" sz="12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just" rtl="1">
              <a:lnSpc>
                <a:spcPct val="115000"/>
              </a:lnSpc>
              <a:buFont typeface="Symbol" panose="05050102010706020507" pitchFamily="18" charset="2"/>
              <a:buChar char=""/>
            </a:pPr>
            <a:r>
              <a:rPr lang="ar-EG" b="1" dirty="0">
                <a:solidFill>
                  <a:prstClr val="black"/>
                </a:solidFill>
                <a:latin typeface="Cambria" panose="02040503050406030204" pitchFamily="18" charset="0"/>
                <a:ea typeface="Cambria" panose="02040503050406030204" pitchFamily="18" charset="0"/>
              </a:rPr>
              <a:t>أامنة. ................................................................................................................................................ .</a:t>
            </a:r>
            <a:endParaRPr lang="en-US" sz="12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just" rtl="1">
              <a:lnSpc>
                <a:spcPct val="115000"/>
              </a:lnSpc>
              <a:buFont typeface="Symbol" panose="05050102010706020507" pitchFamily="18" charset="2"/>
              <a:buChar char=""/>
            </a:pPr>
            <a:r>
              <a:rPr lang="ar-EG" b="1" dirty="0">
                <a:solidFill>
                  <a:prstClr val="black"/>
                </a:solidFill>
                <a:latin typeface="Cambria" panose="02040503050406030204" pitchFamily="18" charset="0"/>
                <a:ea typeface="Cambria" panose="02040503050406030204" pitchFamily="18" charset="0"/>
              </a:rPr>
              <a:t>أابار. ................................................................................................................................................ .</a:t>
            </a:r>
            <a:endParaRPr lang="en-US" sz="12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just" rtl="1">
              <a:lnSpc>
                <a:spcPct val="115000"/>
              </a:lnSpc>
              <a:spcAft>
                <a:spcPts val="1000"/>
              </a:spcAft>
              <a:buFont typeface="Symbol" panose="05050102010706020507" pitchFamily="18" charset="2"/>
              <a:buChar char=""/>
            </a:pPr>
            <a:r>
              <a:rPr lang="ar-EG" b="1" dirty="0">
                <a:solidFill>
                  <a:prstClr val="black"/>
                </a:solidFill>
                <a:latin typeface="Cambria" panose="02040503050406030204" pitchFamily="18" charset="0"/>
                <a:ea typeface="Cambria" panose="02040503050406030204" pitchFamily="18" charset="0"/>
              </a:rPr>
              <a:t>مأاذن.    </a:t>
            </a:r>
          </a:p>
          <a:p>
            <a:pPr marL="342900" indent="-342900" algn="just" rtl="1">
              <a:lnSpc>
                <a:spcPct val="115000"/>
              </a:lnSpc>
              <a:spcAft>
                <a:spcPts val="1000"/>
              </a:spcAft>
              <a:buFont typeface="Symbol" panose="05050102010706020507" pitchFamily="18" charset="2"/>
              <a:buChar char=""/>
            </a:pPr>
            <a:endParaRPr lang="en-US" sz="1200" b="1" dirty="0">
              <a:solidFill>
                <a:prstClr val="black"/>
              </a:solidFill>
              <a:latin typeface="Arial" panose="020B0604020202020204" pitchFamily="34" charset="0"/>
              <a:ea typeface="Arial" panose="020B0604020202020204" pitchFamily="34" charset="0"/>
            </a:endParaRPr>
          </a:p>
        </p:txBody>
      </p:sp>
      <p:sp>
        <p:nvSpPr>
          <p:cNvPr id="7" name="Rectangle 6">
            <a:extLst>
              <a:ext uri="{FF2B5EF4-FFF2-40B4-BE49-F238E27FC236}">
                <a16:creationId xmlns:a16="http://schemas.microsoft.com/office/drawing/2014/main" id="{33462069-9688-474F-9070-43CA3B241467}"/>
              </a:ext>
            </a:extLst>
          </p:cNvPr>
          <p:cNvSpPr/>
          <p:nvPr/>
        </p:nvSpPr>
        <p:spPr>
          <a:xfrm>
            <a:off x="573133" y="1246942"/>
            <a:ext cx="7309792" cy="420628"/>
          </a:xfrm>
          <a:prstGeom prst="rect">
            <a:avLst/>
          </a:prstGeom>
        </p:spPr>
        <p:txBody>
          <a:bodyPr wrap="square">
            <a:spAutoFit/>
          </a:bodyPr>
          <a:lstStyle/>
          <a:p>
            <a:pPr algn="ctr" rtl="1"/>
            <a:r>
              <a:rPr lang="ar-EG" sz="3200" b="1" i="1" baseline="30000" dirty="0">
                <a:solidFill>
                  <a:srgbClr val="2C4A99"/>
                </a:solidFill>
                <a:latin typeface="AdobeArabic-BoldItalic"/>
              </a:rPr>
              <a:t>مآثر</a:t>
            </a:r>
            <a:endParaRPr lang="ar-YE" sz="3200" b="1" i="1" baseline="30000" dirty="0">
              <a:solidFill>
                <a:srgbClr val="2C4A99"/>
              </a:solidFill>
              <a:latin typeface="AdobeArabic-BoldItalic"/>
            </a:endParaRPr>
          </a:p>
        </p:txBody>
      </p:sp>
      <p:sp>
        <p:nvSpPr>
          <p:cNvPr id="9" name="Rectangle 8">
            <a:extLst>
              <a:ext uri="{FF2B5EF4-FFF2-40B4-BE49-F238E27FC236}">
                <a16:creationId xmlns:a16="http://schemas.microsoft.com/office/drawing/2014/main" id="{7875B393-9715-4075-BCDD-EE978255F895}"/>
              </a:ext>
            </a:extLst>
          </p:cNvPr>
          <p:cNvSpPr/>
          <p:nvPr/>
        </p:nvSpPr>
        <p:spPr>
          <a:xfrm>
            <a:off x="573133" y="2149035"/>
            <a:ext cx="7309792" cy="420628"/>
          </a:xfrm>
          <a:prstGeom prst="rect">
            <a:avLst/>
          </a:prstGeom>
        </p:spPr>
        <p:txBody>
          <a:bodyPr wrap="square">
            <a:spAutoFit/>
          </a:bodyPr>
          <a:lstStyle/>
          <a:p>
            <a:pPr algn="ctr" rtl="1"/>
            <a:r>
              <a:rPr lang="ar-EG" sz="3200" b="1" i="1" baseline="30000" dirty="0">
                <a:solidFill>
                  <a:srgbClr val="2C4A99"/>
                </a:solidFill>
                <a:latin typeface="AdobeArabic-BoldItalic"/>
              </a:rPr>
              <a:t>آفاق</a:t>
            </a:r>
            <a:endParaRPr lang="ar-YE" sz="3200" b="1" i="1" baseline="30000" dirty="0">
              <a:solidFill>
                <a:srgbClr val="2C4A99"/>
              </a:solidFill>
              <a:latin typeface="AdobeArabic-BoldItalic"/>
            </a:endParaRPr>
          </a:p>
        </p:txBody>
      </p:sp>
      <p:sp>
        <p:nvSpPr>
          <p:cNvPr id="10" name="Rectangle 9">
            <a:extLst>
              <a:ext uri="{FF2B5EF4-FFF2-40B4-BE49-F238E27FC236}">
                <a16:creationId xmlns:a16="http://schemas.microsoft.com/office/drawing/2014/main" id="{B227445E-9FA7-4A15-9C1D-8600CCD38DE0}"/>
              </a:ext>
            </a:extLst>
          </p:cNvPr>
          <p:cNvSpPr/>
          <p:nvPr/>
        </p:nvSpPr>
        <p:spPr>
          <a:xfrm>
            <a:off x="573133" y="3051128"/>
            <a:ext cx="7309792" cy="420628"/>
          </a:xfrm>
          <a:prstGeom prst="rect">
            <a:avLst/>
          </a:prstGeom>
        </p:spPr>
        <p:txBody>
          <a:bodyPr wrap="square">
            <a:spAutoFit/>
          </a:bodyPr>
          <a:lstStyle/>
          <a:p>
            <a:pPr algn="ctr" rtl="1"/>
            <a:r>
              <a:rPr lang="ar-EG" sz="3200" b="1" i="1" baseline="30000" dirty="0">
                <a:solidFill>
                  <a:srgbClr val="2C4A99"/>
                </a:solidFill>
                <a:latin typeface="AdobeArabic-BoldItalic"/>
              </a:rPr>
              <a:t>ملآن</a:t>
            </a:r>
            <a:endParaRPr lang="ar-YE" sz="3200" b="1" i="1" baseline="30000" dirty="0">
              <a:solidFill>
                <a:srgbClr val="2C4A99"/>
              </a:solidFill>
              <a:latin typeface="AdobeArabic-BoldItalic"/>
            </a:endParaRPr>
          </a:p>
        </p:txBody>
      </p:sp>
      <p:sp>
        <p:nvSpPr>
          <p:cNvPr id="11" name="Rectangle 10">
            <a:extLst>
              <a:ext uri="{FF2B5EF4-FFF2-40B4-BE49-F238E27FC236}">
                <a16:creationId xmlns:a16="http://schemas.microsoft.com/office/drawing/2014/main" id="{85D01688-28B7-44F5-8266-739637767EC0}"/>
              </a:ext>
            </a:extLst>
          </p:cNvPr>
          <p:cNvSpPr/>
          <p:nvPr/>
        </p:nvSpPr>
        <p:spPr>
          <a:xfrm>
            <a:off x="573133" y="4000703"/>
            <a:ext cx="7309792" cy="420628"/>
          </a:xfrm>
          <a:prstGeom prst="rect">
            <a:avLst/>
          </a:prstGeom>
        </p:spPr>
        <p:txBody>
          <a:bodyPr wrap="square">
            <a:spAutoFit/>
          </a:bodyPr>
          <a:lstStyle/>
          <a:p>
            <a:pPr algn="ctr" rtl="1"/>
            <a:r>
              <a:rPr lang="ar-EG" sz="3200" b="1" i="1" baseline="30000" dirty="0">
                <a:solidFill>
                  <a:srgbClr val="2C4A99"/>
                </a:solidFill>
                <a:latin typeface="AdobeArabic-BoldItalic"/>
              </a:rPr>
              <a:t>آمنة</a:t>
            </a:r>
            <a:endParaRPr lang="ar-YE" sz="3200" b="1" i="1" baseline="30000" dirty="0">
              <a:solidFill>
                <a:srgbClr val="2C4A99"/>
              </a:solidFill>
              <a:latin typeface="AdobeArabic-BoldItalic"/>
            </a:endParaRPr>
          </a:p>
        </p:txBody>
      </p:sp>
      <p:sp>
        <p:nvSpPr>
          <p:cNvPr id="15" name="Rectangle 14">
            <a:extLst>
              <a:ext uri="{FF2B5EF4-FFF2-40B4-BE49-F238E27FC236}">
                <a16:creationId xmlns:a16="http://schemas.microsoft.com/office/drawing/2014/main" id="{D246FE96-660A-4F50-B56F-A8B40F9BB16D}"/>
              </a:ext>
            </a:extLst>
          </p:cNvPr>
          <p:cNvSpPr/>
          <p:nvPr/>
        </p:nvSpPr>
        <p:spPr>
          <a:xfrm>
            <a:off x="573133" y="4918382"/>
            <a:ext cx="7309792" cy="420628"/>
          </a:xfrm>
          <a:prstGeom prst="rect">
            <a:avLst/>
          </a:prstGeom>
        </p:spPr>
        <p:txBody>
          <a:bodyPr wrap="square">
            <a:spAutoFit/>
          </a:bodyPr>
          <a:lstStyle/>
          <a:p>
            <a:pPr algn="ctr" rtl="1"/>
            <a:r>
              <a:rPr lang="ar-EG" sz="3200" b="1" i="1" baseline="30000" dirty="0">
                <a:solidFill>
                  <a:srgbClr val="2C4A99"/>
                </a:solidFill>
                <a:latin typeface="AdobeArabic-BoldItalic"/>
              </a:rPr>
              <a:t>آبار</a:t>
            </a:r>
            <a:endParaRPr lang="ar-YE" sz="3200" b="1" i="1" baseline="30000" dirty="0">
              <a:solidFill>
                <a:srgbClr val="2C4A99"/>
              </a:solidFill>
              <a:latin typeface="AdobeArabic-BoldItalic"/>
            </a:endParaRPr>
          </a:p>
        </p:txBody>
      </p:sp>
      <p:sp>
        <p:nvSpPr>
          <p:cNvPr id="16" name="Rectangle 15">
            <a:extLst>
              <a:ext uri="{FF2B5EF4-FFF2-40B4-BE49-F238E27FC236}">
                <a16:creationId xmlns:a16="http://schemas.microsoft.com/office/drawing/2014/main" id="{6BDFD7C6-E55E-499D-926A-0572A414A398}"/>
              </a:ext>
            </a:extLst>
          </p:cNvPr>
          <p:cNvSpPr/>
          <p:nvPr/>
        </p:nvSpPr>
        <p:spPr>
          <a:xfrm>
            <a:off x="573133" y="5955907"/>
            <a:ext cx="7309792" cy="420628"/>
          </a:xfrm>
          <a:prstGeom prst="rect">
            <a:avLst/>
          </a:prstGeom>
        </p:spPr>
        <p:txBody>
          <a:bodyPr wrap="square">
            <a:spAutoFit/>
          </a:bodyPr>
          <a:lstStyle/>
          <a:p>
            <a:pPr algn="ctr" rtl="1"/>
            <a:r>
              <a:rPr lang="ar-EG" sz="3200" b="1" i="1" baseline="30000" dirty="0">
                <a:solidFill>
                  <a:srgbClr val="2C4A99"/>
                </a:solidFill>
                <a:latin typeface="AdobeArabic-BoldItalic"/>
              </a:rPr>
              <a:t>مآذن</a:t>
            </a:r>
            <a:endParaRPr lang="ar-YE" sz="3200" b="1" i="1" baseline="30000" dirty="0">
              <a:solidFill>
                <a:srgbClr val="2C4A99"/>
              </a:solidFill>
              <a:latin typeface="AdobeArabic-BoldItalic"/>
            </a:endParaRPr>
          </a:p>
        </p:txBody>
      </p:sp>
    </p:spTree>
    <p:custDataLst>
      <p:tags r:id="rId1"/>
    </p:custDataLst>
    <p:extLst>
      <p:ext uri="{BB962C8B-B14F-4D97-AF65-F5344CB8AC3E}">
        <p14:creationId xmlns:p14="http://schemas.microsoft.com/office/powerpoint/2010/main" val="845527017"/>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500"/>
                                        <p:tgtEl>
                                          <p:spTgt spid="15"/>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fade">
                                      <p:cBhvr>
                                        <p:cTn id="4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7" grpId="0"/>
      <p:bldP spid="9" grpId="0"/>
      <p:bldP spid="10" grpId="0"/>
      <p:bldP spid="11" grpId="0"/>
      <p:bldP spid="15"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190500" y="567744"/>
            <a:ext cx="8953500" cy="6038576"/>
          </a:xfrm>
          <a:prstGeom prst="rect">
            <a:avLst/>
          </a:prstGeom>
        </p:spPr>
        <p:txBody>
          <a:bodyPr wrap="square">
            <a:spAutoFit/>
          </a:bodyPr>
          <a:lstStyle/>
          <a:p>
            <a:pPr algn="just" rtl="1">
              <a:lnSpc>
                <a:spcPct val="115000"/>
              </a:lnSpc>
            </a:pPr>
            <a:r>
              <a:rPr lang="ar-EG" sz="2400" b="1" dirty="0">
                <a:solidFill>
                  <a:prstClr val="black"/>
                </a:solidFill>
                <a:latin typeface="Arial" panose="020B0604020202020204" pitchFamily="34" charset="0"/>
                <a:ea typeface="Arial" panose="020B0604020202020204" pitchFamily="34" charset="0"/>
              </a:rPr>
              <a:t>3. أختار المعنى المرادف من القائمة كما في المثال:</a:t>
            </a:r>
            <a:endParaRPr lang="en-US" sz="1600" b="1" dirty="0">
              <a:solidFill>
                <a:prstClr val="black"/>
              </a:solidFill>
              <a:latin typeface="Arial" panose="020B0604020202020204" pitchFamily="34" charset="0"/>
              <a:ea typeface="Arial" panose="020B0604020202020204" pitchFamily="34" charset="0"/>
            </a:endParaRPr>
          </a:p>
          <a:p>
            <a:pPr algn="just" rtl="1">
              <a:lnSpc>
                <a:spcPct val="115000"/>
              </a:lnSpc>
            </a:pPr>
            <a:r>
              <a:rPr lang="ar-EG" sz="2400" b="1" dirty="0">
                <a:solidFill>
                  <a:prstClr val="black"/>
                </a:solidFill>
                <a:latin typeface="Arial" panose="020B0604020202020204" pitchFamily="34" charset="0"/>
                <a:ea typeface="Arial" panose="020B0604020202020204" pitchFamily="34" charset="0"/>
              </a:rPr>
              <a:t> الكلمة                          المرادف                           آلات    -    آثره</a:t>
            </a:r>
            <a:endParaRPr lang="en-US" sz="1600" b="1" dirty="0">
              <a:solidFill>
                <a:prstClr val="black"/>
              </a:solidFill>
              <a:latin typeface="Arial" panose="020B0604020202020204" pitchFamily="34" charset="0"/>
              <a:ea typeface="Arial" panose="020B0604020202020204" pitchFamily="34" charset="0"/>
            </a:endParaRPr>
          </a:p>
          <a:p>
            <a:pPr algn="just" rtl="1">
              <a:lnSpc>
                <a:spcPct val="115000"/>
              </a:lnSpc>
            </a:pPr>
            <a:r>
              <a:rPr lang="ar-EG" sz="2400" b="1" dirty="0">
                <a:solidFill>
                  <a:prstClr val="black"/>
                </a:solidFill>
                <a:latin typeface="Arial" panose="020B0604020202020204" pitchFamily="34" charset="0"/>
                <a:ea typeface="Arial" panose="020B0604020202020204" pitchFamily="34" charset="0"/>
              </a:rPr>
              <a:t>المرجع                           المآل                              آجال    -    ظمآن</a:t>
            </a:r>
            <a:endParaRPr lang="en-US" sz="1600" b="1" dirty="0">
              <a:solidFill>
                <a:prstClr val="black"/>
              </a:solidFill>
              <a:latin typeface="Arial" panose="020B0604020202020204" pitchFamily="34" charset="0"/>
              <a:ea typeface="Arial" panose="020B0604020202020204" pitchFamily="34" charset="0"/>
            </a:endParaRPr>
          </a:p>
          <a:p>
            <a:pPr algn="just" rtl="1">
              <a:lnSpc>
                <a:spcPct val="115000"/>
              </a:lnSpc>
            </a:pPr>
            <a:r>
              <a:rPr lang="ar-EG" sz="2400" b="1" dirty="0">
                <a:solidFill>
                  <a:prstClr val="black"/>
                </a:solidFill>
                <a:latin typeface="Arial" panose="020B0604020202020204" pitchFamily="34" charset="0"/>
                <a:ea typeface="Arial" panose="020B0604020202020204" pitchFamily="34" charset="0"/>
              </a:rPr>
              <a:t>أقسمت                        ................................                       آليت    -    مآرب</a:t>
            </a:r>
            <a:endParaRPr lang="en-US" sz="1600" b="1" dirty="0">
              <a:solidFill>
                <a:prstClr val="black"/>
              </a:solidFill>
              <a:latin typeface="Arial" panose="020B0604020202020204" pitchFamily="34" charset="0"/>
              <a:ea typeface="Arial" panose="020B0604020202020204" pitchFamily="34" charset="0"/>
            </a:endParaRPr>
          </a:p>
          <a:p>
            <a:pPr algn="just" rtl="1">
              <a:lnSpc>
                <a:spcPct val="115000"/>
              </a:lnSpc>
            </a:pPr>
            <a:r>
              <a:rPr lang="ar-EG" sz="2400" b="1" dirty="0">
                <a:solidFill>
                  <a:prstClr val="black"/>
                </a:solidFill>
                <a:latin typeface="Arial" panose="020B0604020202020204" pitchFamily="34" charset="0"/>
                <a:ea typeface="Arial" panose="020B0604020202020204" pitchFamily="34" charset="0"/>
              </a:rPr>
              <a:t>غايات                          ................................                       آثام    -    آسف</a:t>
            </a:r>
            <a:endParaRPr lang="en-US" sz="1600" b="1" dirty="0">
              <a:solidFill>
                <a:prstClr val="black"/>
              </a:solidFill>
              <a:latin typeface="Arial" panose="020B0604020202020204" pitchFamily="34" charset="0"/>
              <a:ea typeface="Arial" panose="020B0604020202020204" pitchFamily="34" charset="0"/>
            </a:endParaRPr>
          </a:p>
          <a:p>
            <a:pPr algn="just" rtl="1">
              <a:lnSpc>
                <a:spcPct val="115000"/>
              </a:lnSpc>
            </a:pPr>
            <a:r>
              <a:rPr lang="ar-EG" sz="2400" b="1" dirty="0">
                <a:solidFill>
                  <a:prstClr val="black"/>
                </a:solidFill>
                <a:latin typeface="Arial" panose="020B0604020202020204" pitchFamily="34" charset="0"/>
                <a:ea typeface="Arial" panose="020B0604020202020204" pitchFamily="34" charset="0"/>
              </a:rPr>
              <a:t>أعمار                           ................................                       المآل    -    آب</a:t>
            </a:r>
            <a:endParaRPr lang="en-US" sz="1600" b="1" dirty="0">
              <a:solidFill>
                <a:prstClr val="black"/>
              </a:solidFill>
              <a:latin typeface="Arial" panose="020B0604020202020204" pitchFamily="34" charset="0"/>
              <a:ea typeface="Arial" panose="020B0604020202020204" pitchFamily="34" charset="0"/>
            </a:endParaRPr>
          </a:p>
          <a:p>
            <a:pPr algn="just" rtl="1">
              <a:lnSpc>
                <a:spcPct val="115000"/>
              </a:lnSpc>
            </a:pPr>
            <a:r>
              <a:rPr lang="ar-EG" sz="2400" b="1" dirty="0">
                <a:solidFill>
                  <a:prstClr val="black"/>
                </a:solidFill>
                <a:latin typeface="Arial" panose="020B0604020202020204" pitchFamily="34" charset="0"/>
                <a:ea typeface="Arial" panose="020B0604020202020204" pitchFamily="34" charset="0"/>
              </a:rPr>
              <a:t>نادم                            ................................</a:t>
            </a:r>
            <a:endParaRPr lang="en-US" sz="1600" b="1" dirty="0">
              <a:solidFill>
                <a:prstClr val="black"/>
              </a:solidFill>
              <a:latin typeface="Arial" panose="020B0604020202020204" pitchFamily="34" charset="0"/>
              <a:ea typeface="Arial" panose="020B0604020202020204" pitchFamily="34" charset="0"/>
            </a:endParaRPr>
          </a:p>
          <a:p>
            <a:pPr algn="just" rtl="1">
              <a:lnSpc>
                <a:spcPct val="115000"/>
              </a:lnSpc>
            </a:pPr>
            <a:r>
              <a:rPr lang="ar-EG" sz="2400" b="1" dirty="0">
                <a:solidFill>
                  <a:prstClr val="black"/>
                </a:solidFill>
                <a:latin typeface="Arial" panose="020B0604020202020204" pitchFamily="34" charset="0"/>
                <a:ea typeface="Arial" panose="020B0604020202020204" pitchFamily="34" charset="0"/>
              </a:rPr>
              <a:t>رجع                              ................................</a:t>
            </a:r>
            <a:endParaRPr lang="en-US" sz="1600" b="1" dirty="0">
              <a:solidFill>
                <a:prstClr val="black"/>
              </a:solidFill>
              <a:latin typeface="Arial" panose="020B0604020202020204" pitchFamily="34" charset="0"/>
              <a:ea typeface="Arial" panose="020B0604020202020204" pitchFamily="34" charset="0"/>
            </a:endParaRPr>
          </a:p>
          <a:p>
            <a:pPr algn="just" rtl="1">
              <a:lnSpc>
                <a:spcPct val="115000"/>
              </a:lnSpc>
            </a:pPr>
            <a:r>
              <a:rPr lang="ar-EG" sz="2400" b="1" dirty="0">
                <a:solidFill>
                  <a:prstClr val="black"/>
                </a:solidFill>
                <a:latin typeface="Arial" panose="020B0604020202020204" pitchFamily="34" charset="0"/>
                <a:ea typeface="Arial" panose="020B0604020202020204" pitchFamily="34" charset="0"/>
              </a:rPr>
              <a:t>ذنوب                             ................................ </a:t>
            </a:r>
            <a:endParaRPr lang="en-US" sz="1600" b="1" dirty="0">
              <a:solidFill>
                <a:prstClr val="black"/>
              </a:solidFill>
              <a:latin typeface="Arial" panose="020B0604020202020204" pitchFamily="34" charset="0"/>
              <a:ea typeface="Arial" panose="020B0604020202020204" pitchFamily="34" charset="0"/>
            </a:endParaRPr>
          </a:p>
          <a:p>
            <a:pPr algn="just" rtl="1">
              <a:lnSpc>
                <a:spcPct val="115000"/>
              </a:lnSpc>
            </a:pPr>
            <a:r>
              <a:rPr lang="ar-EG" sz="2400" b="1" dirty="0">
                <a:solidFill>
                  <a:prstClr val="black"/>
                </a:solidFill>
                <a:latin typeface="Arial" panose="020B0604020202020204" pitchFamily="34" charset="0"/>
                <a:ea typeface="Arial" panose="020B0604020202020204" pitchFamily="34" charset="0"/>
              </a:rPr>
              <a:t>عطشان                           ................................</a:t>
            </a:r>
            <a:endParaRPr lang="en-US" sz="1600" b="1" dirty="0">
              <a:solidFill>
                <a:prstClr val="black"/>
              </a:solidFill>
              <a:latin typeface="Arial" panose="020B0604020202020204" pitchFamily="34" charset="0"/>
              <a:ea typeface="Arial" panose="020B0604020202020204" pitchFamily="34" charset="0"/>
            </a:endParaRPr>
          </a:p>
          <a:p>
            <a:pPr algn="just" rtl="1">
              <a:lnSpc>
                <a:spcPct val="115000"/>
              </a:lnSpc>
            </a:pPr>
            <a:r>
              <a:rPr lang="ar-EG" sz="2400" b="1" dirty="0">
                <a:solidFill>
                  <a:prstClr val="black"/>
                </a:solidFill>
                <a:latin typeface="Arial" panose="020B0604020202020204" pitchFamily="34" charset="0"/>
                <a:ea typeface="Arial" panose="020B0604020202020204" pitchFamily="34" charset="0"/>
              </a:rPr>
              <a:t>فضله على نفسه              ................................</a:t>
            </a:r>
            <a:endParaRPr lang="en-US" sz="1600" b="1" dirty="0">
              <a:solidFill>
                <a:prstClr val="black"/>
              </a:solidFill>
              <a:latin typeface="Arial" panose="020B0604020202020204" pitchFamily="34" charset="0"/>
              <a:ea typeface="Arial" panose="020B0604020202020204" pitchFamily="34" charset="0"/>
            </a:endParaRPr>
          </a:p>
        </p:txBody>
      </p:sp>
      <p:sp>
        <p:nvSpPr>
          <p:cNvPr id="7" name="Rectangle 6">
            <a:extLst>
              <a:ext uri="{FF2B5EF4-FFF2-40B4-BE49-F238E27FC236}">
                <a16:creationId xmlns:a16="http://schemas.microsoft.com/office/drawing/2014/main" id="{6ADAE676-D887-4CD8-A0E7-386EB28F3FE6}"/>
              </a:ext>
            </a:extLst>
          </p:cNvPr>
          <p:cNvSpPr/>
          <p:nvPr/>
        </p:nvSpPr>
        <p:spPr>
          <a:xfrm>
            <a:off x="573133" y="1875909"/>
            <a:ext cx="7309792" cy="420628"/>
          </a:xfrm>
          <a:prstGeom prst="rect">
            <a:avLst/>
          </a:prstGeom>
        </p:spPr>
        <p:txBody>
          <a:bodyPr wrap="square">
            <a:spAutoFit/>
          </a:bodyPr>
          <a:lstStyle/>
          <a:p>
            <a:pPr algn="ctr" rtl="1"/>
            <a:r>
              <a:rPr lang="ar-EG" sz="3200" b="1" i="1" baseline="30000" dirty="0">
                <a:solidFill>
                  <a:srgbClr val="2C4A99"/>
                </a:solidFill>
                <a:latin typeface="AdobeArabic-BoldItalic"/>
              </a:rPr>
              <a:t>آليت</a:t>
            </a:r>
            <a:endParaRPr lang="ar-YE" sz="3200" b="1" i="1" baseline="30000" dirty="0">
              <a:solidFill>
                <a:srgbClr val="2C4A99"/>
              </a:solidFill>
              <a:latin typeface="AdobeArabic-BoldItalic"/>
            </a:endParaRPr>
          </a:p>
        </p:txBody>
      </p:sp>
      <p:sp>
        <p:nvSpPr>
          <p:cNvPr id="9" name="Rectangle 8">
            <a:extLst>
              <a:ext uri="{FF2B5EF4-FFF2-40B4-BE49-F238E27FC236}">
                <a16:creationId xmlns:a16="http://schemas.microsoft.com/office/drawing/2014/main" id="{5A4256E0-78BE-44BD-95E2-293C1BEC776F}"/>
              </a:ext>
            </a:extLst>
          </p:cNvPr>
          <p:cNvSpPr/>
          <p:nvPr/>
        </p:nvSpPr>
        <p:spPr>
          <a:xfrm>
            <a:off x="573133" y="2781156"/>
            <a:ext cx="7309792" cy="420628"/>
          </a:xfrm>
          <a:prstGeom prst="rect">
            <a:avLst/>
          </a:prstGeom>
        </p:spPr>
        <p:txBody>
          <a:bodyPr wrap="square">
            <a:spAutoFit/>
          </a:bodyPr>
          <a:lstStyle/>
          <a:p>
            <a:pPr algn="ctr" rtl="1"/>
            <a:r>
              <a:rPr lang="ar-EG" sz="3200" b="1" i="1" baseline="30000" dirty="0">
                <a:solidFill>
                  <a:srgbClr val="2C4A99"/>
                </a:solidFill>
                <a:latin typeface="AdobeArabic-BoldItalic"/>
              </a:rPr>
              <a:t>مآرب</a:t>
            </a:r>
            <a:endParaRPr lang="ar-YE" sz="3200" b="1" i="1" baseline="30000" dirty="0">
              <a:solidFill>
                <a:srgbClr val="2C4A99"/>
              </a:solidFill>
              <a:latin typeface="AdobeArabic-BoldItalic"/>
            </a:endParaRPr>
          </a:p>
        </p:txBody>
      </p:sp>
      <p:sp>
        <p:nvSpPr>
          <p:cNvPr id="10" name="Rectangle 9">
            <a:extLst>
              <a:ext uri="{FF2B5EF4-FFF2-40B4-BE49-F238E27FC236}">
                <a16:creationId xmlns:a16="http://schemas.microsoft.com/office/drawing/2014/main" id="{9A8A0FFA-E48E-44B5-945A-E08591804FC4}"/>
              </a:ext>
            </a:extLst>
          </p:cNvPr>
          <p:cNvSpPr/>
          <p:nvPr/>
        </p:nvSpPr>
        <p:spPr>
          <a:xfrm>
            <a:off x="573133" y="3656217"/>
            <a:ext cx="7309792" cy="420628"/>
          </a:xfrm>
          <a:prstGeom prst="rect">
            <a:avLst/>
          </a:prstGeom>
        </p:spPr>
        <p:txBody>
          <a:bodyPr wrap="square">
            <a:spAutoFit/>
          </a:bodyPr>
          <a:lstStyle/>
          <a:p>
            <a:pPr algn="ctr" rtl="1"/>
            <a:r>
              <a:rPr lang="ar-EG" sz="3200" b="1" i="1" baseline="30000" dirty="0">
                <a:solidFill>
                  <a:srgbClr val="2C4A99"/>
                </a:solidFill>
                <a:latin typeface="AdobeArabic-BoldItalic"/>
              </a:rPr>
              <a:t>آجال</a:t>
            </a:r>
            <a:endParaRPr lang="ar-YE" sz="3200" b="1" i="1" baseline="30000" dirty="0">
              <a:solidFill>
                <a:srgbClr val="2C4A99"/>
              </a:solidFill>
              <a:latin typeface="AdobeArabic-BoldItalic"/>
            </a:endParaRPr>
          </a:p>
        </p:txBody>
      </p:sp>
      <p:sp>
        <p:nvSpPr>
          <p:cNvPr id="11" name="Rectangle 10">
            <a:extLst>
              <a:ext uri="{FF2B5EF4-FFF2-40B4-BE49-F238E27FC236}">
                <a16:creationId xmlns:a16="http://schemas.microsoft.com/office/drawing/2014/main" id="{63B4C391-B669-4438-89BB-2B95622201B3}"/>
              </a:ext>
            </a:extLst>
          </p:cNvPr>
          <p:cNvSpPr/>
          <p:nvPr/>
        </p:nvSpPr>
        <p:spPr>
          <a:xfrm>
            <a:off x="573133" y="4434275"/>
            <a:ext cx="7309792" cy="420628"/>
          </a:xfrm>
          <a:prstGeom prst="rect">
            <a:avLst/>
          </a:prstGeom>
        </p:spPr>
        <p:txBody>
          <a:bodyPr wrap="square">
            <a:spAutoFit/>
          </a:bodyPr>
          <a:lstStyle/>
          <a:p>
            <a:pPr algn="ctr" rtl="1"/>
            <a:r>
              <a:rPr lang="ar-EG" sz="3200" b="1" i="1" baseline="30000" dirty="0">
                <a:solidFill>
                  <a:srgbClr val="2C4A99"/>
                </a:solidFill>
                <a:latin typeface="AdobeArabic-BoldItalic"/>
              </a:rPr>
              <a:t>آسف</a:t>
            </a:r>
            <a:endParaRPr lang="ar-YE" sz="3200" b="1" i="1" baseline="30000" dirty="0">
              <a:solidFill>
                <a:srgbClr val="2C4A99"/>
              </a:solidFill>
              <a:latin typeface="AdobeArabic-BoldItalic"/>
            </a:endParaRPr>
          </a:p>
        </p:txBody>
      </p:sp>
      <p:sp>
        <p:nvSpPr>
          <p:cNvPr id="15" name="Rectangle 14">
            <a:extLst>
              <a:ext uri="{FF2B5EF4-FFF2-40B4-BE49-F238E27FC236}">
                <a16:creationId xmlns:a16="http://schemas.microsoft.com/office/drawing/2014/main" id="{675D3EE5-5929-4A2A-B115-5AE2661C004A}"/>
              </a:ext>
            </a:extLst>
          </p:cNvPr>
          <p:cNvSpPr/>
          <p:nvPr/>
        </p:nvSpPr>
        <p:spPr>
          <a:xfrm>
            <a:off x="573133" y="4981428"/>
            <a:ext cx="7309792" cy="420628"/>
          </a:xfrm>
          <a:prstGeom prst="rect">
            <a:avLst/>
          </a:prstGeom>
        </p:spPr>
        <p:txBody>
          <a:bodyPr wrap="square">
            <a:spAutoFit/>
          </a:bodyPr>
          <a:lstStyle/>
          <a:p>
            <a:pPr algn="ctr" rtl="1"/>
            <a:r>
              <a:rPr lang="ar-EG" sz="3200" b="1" i="1" baseline="30000" dirty="0">
                <a:solidFill>
                  <a:srgbClr val="2C4A99"/>
                </a:solidFill>
                <a:latin typeface="AdobeArabic-BoldItalic"/>
              </a:rPr>
              <a:t>آب</a:t>
            </a:r>
            <a:endParaRPr lang="ar-YE" sz="3200" b="1" i="1" baseline="30000" dirty="0">
              <a:solidFill>
                <a:srgbClr val="2C4A99"/>
              </a:solidFill>
              <a:latin typeface="AdobeArabic-BoldItalic"/>
            </a:endParaRPr>
          </a:p>
        </p:txBody>
      </p:sp>
      <p:sp>
        <p:nvSpPr>
          <p:cNvPr id="16" name="Rectangle 15">
            <a:extLst>
              <a:ext uri="{FF2B5EF4-FFF2-40B4-BE49-F238E27FC236}">
                <a16:creationId xmlns:a16="http://schemas.microsoft.com/office/drawing/2014/main" id="{BFF5386B-4C96-4288-86AA-D3D1289919DF}"/>
              </a:ext>
            </a:extLst>
          </p:cNvPr>
          <p:cNvSpPr/>
          <p:nvPr/>
        </p:nvSpPr>
        <p:spPr>
          <a:xfrm>
            <a:off x="573133" y="5356819"/>
            <a:ext cx="7309792" cy="420628"/>
          </a:xfrm>
          <a:prstGeom prst="rect">
            <a:avLst/>
          </a:prstGeom>
        </p:spPr>
        <p:txBody>
          <a:bodyPr wrap="square">
            <a:spAutoFit/>
          </a:bodyPr>
          <a:lstStyle/>
          <a:p>
            <a:pPr algn="ctr" rtl="1"/>
            <a:r>
              <a:rPr lang="ar-EG" sz="3200" b="1" i="1" baseline="30000" dirty="0">
                <a:solidFill>
                  <a:srgbClr val="2C4A99"/>
                </a:solidFill>
                <a:latin typeface="AdobeArabic-BoldItalic"/>
              </a:rPr>
              <a:t>آثام</a:t>
            </a:r>
            <a:endParaRPr lang="ar-YE" sz="3200" b="1" i="1" baseline="30000" dirty="0">
              <a:solidFill>
                <a:srgbClr val="2C4A99"/>
              </a:solidFill>
              <a:latin typeface="AdobeArabic-BoldItalic"/>
            </a:endParaRPr>
          </a:p>
        </p:txBody>
      </p:sp>
      <p:sp>
        <p:nvSpPr>
          <p:cNvPr id="17" name="Rectangle 16">
            <a:extLst>
              <a:ext uri="{FF2B5EF4-FFF2-40B4-BE49-F238E27FC236}">
                <a16:creationId xmlns:a16="http://schemas.microsoft.com/office/drawing/2014/main" id="{27D65F8E-0D7C-4EF5-9A40-B55B09C5D34C}"/>
              </a:ext>
            </a:extLst>
          </p:cNvPr>
          <p:cNvSpPr/>
          <p:nvPr/>
        </p:nvSpPr>
        <p:spPr>
          <a:xfrm>
            <a:off x="573133" y="5795362"/>
            <a:ext cx="7309792" cy="420628"/>
          </a:xfrm>
          <a:prstGeom prst="rect">
            <a:avLst/>
          </a:prstGeom>
        </p:spPr>
        <p:txBody>
          <a:bodyPr wrap="square">
            <a:spAutoFit/>
          </a:bodyPr>
          <a:lstStyle/>
          <a:p>
            <a:pPr algn="ctr" rtl="1"/>
            <a:r>
              <a:rPr lang="ar-EG" sz="3200" b="1" i="1" baseline="30000" dirty="0">
                <a:solidFill>
                  <a:srgbClr val="2C4A99"/>
                </a:solidFill>
                <a:latin typeface="AdobeArabic-BoldItalic"/>
              </a:rPr>
              <a:t>ظمآن</a:t>
            </a:r>
            <a:endParaRPr lang="ar-YE" sz="3200" b="1" i="1" baseline="30000" dirty="0">
              <a:solidFill>
                <a:srgbClr val="2C4A99"/>
              </a:solidFill>
              <a:latin typeface="AdobeArabic-BoldItalic"/>
            </a:endParaRPr>
          </a:p>
        </p:txBody>
      </p:sp>
      <p:sp>
        <p:nvSpPr>
          <p:cNvPr id="18" name="Rectangle 17">
            <a:extLst>
              <a:ext uri="{FF2B5EF4-FFF2-40B4-BE49-F238E27FC236}">
                <a16:creationId xmlns:a16="http://schemas.microsoft.com/office/drawing/2014/main" id="{DA623CF2-FD6C-4607-B4A8-0F9D3B942A3B}"/>
              </a:ext>
            </a:extLst>
          </p:cNvPr>
          <p:cNvSpPr/>
          <p:nvPr/>
        </p:nvSpPr>
        <p:spPr>
          <a:xfrm>
            <a:off x="574999" y="6071638"/>
            <a:ext cx="7309792" cy="420628"/>
          </a:xfrm>
          <a:prstGeom prst="rect">
            <a:avLst/>
          </a:prstGeom>
        </p:spPr>
        <p:txBody>
          <a:bodyPr wrap="square">
            <a:spAutoFit/>
          </a:bodyPr>
          <a:lstStyle/>
          <a:p>
            <a:pPr algn="ctr" rtl="1"/>
            <a:r>
              <a:rPr lang="ar-EG" sz="3200" b="1" i="1" baseline="30000" dirty="0">
                <a:solidFill>
                  <a:srgbClr val="2C4A99"/>
                </a:solidFill>
                <a:latin typeface="AdobeArabic-BoldItalic"/>
              </a:rPr>
              <a:t>آثره</a:t>
            </a:r>
            <a:endParaRPr lang="ar-YE" sz="3200" b="1" i="1" baseline="30000" dirty="0">
              <a:solidFill>
                <a:srgbClr val="2C4A99"/>
              </a:solidFill>
              <a:latin typeface="AdobeArabic-BoldItalic"/>
            </a:endParaRPr>
          </a:p>
        </p:txBody>
      </p:sp>
    </p:spTree>
    <p:custDataLst>
      <p:tags r:id="rId1"/>
    </p:custDataLst>
    <p:extLst>
      <p:ext uri="{BB962C8B-B14F-4D97-AF65-F5344CB8AC3E}">
        <p14:creationId xmlns:p14="http://schemas.microsoft.com/office/powerpoint/2010/main" val="1306519451"/>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ircle(in)">
                                      <p:cBhvr>
                                        <p:cTn id="14" dur="2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5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500"/>
                                        <p:tgtEl>
                                          <p:spTgt spid="17"/>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fade">
                                      <p:cBhvr>
                                        <p:cTn id="5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7" grpId="0"/>
      <p:bldP spid="9" grpId="0"/>
      <p:bldP spid="10" grpId="0"/>
      <p:bldP spid="11" grpId="0"/>
      <p:bldP spid="15" grpId="0"/>
      <p:bldP spid="16" grpId="0"/>
      <p:bldP spid="17"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475786"/>
            <a:ext cx="9181492" cy="5613845"/>
          </a:xfrm>
          <a:prstGeom prst="rect">
            <a:avLst/>
          </a:prstGeom>
        </p:spPr>
        <p:txBody>
          <a:bodyPr wrap="square">
            <a:spAutoFit/>
          </a:bodyPr>
          <a:lstStyle/>
          <a:p>
            <a:pPr algn="just" rtl="1">
              <a:lnSpc>
                <a:spcPct val="115000"/>
              </a:lnSpc>
            </a:pPr>
            <a:r>
              <a:rPr lang="ar-EG" sz="2400" b="1" dirty="0">
                <a:solidFill>
                  <a:prstClr val="black"/>
                </a:solidFill>
                <a:latin typeface="Arial" panose="020B0604020202020204" pitchFamily="34" charset="0"/>
                <a:ea typeface="Arial" panose="020B0604020202020204" pitchFamily="34" charset="0"/>
              </a:rPr>
              <a:t>4. أكتب الكلمات التي تملى علي في المكان الخالي فيما يأتي:</a:t>
            </a:r>
            <a:endParaRPr lang="en-US" sz="1600" b="1" dirty="0">
              <a:solidFill>
                <a:prstClr val="black"/>
              </a:solidFill>
              <a:latin typeface="Arial" panose="020B0604020202020204" pitchFamily="34" charset="0"/>
              <a:ea typeface="Arial" panose="020B0604020202020204" pitchFamily="34" charset="0"/>
            </a:endParaRPr>
          </a:p>
          <a:p>
            <a:pPr algn="just" rtl="1">
              <a:lnSpc>
                <a:spcPct val="115000"/>
              </a:lnSpc>
            </a:pPr>
            <a:r>
              <a:rPr lang="ar-EG" sz="2400" b="1" dirty="0">
                <a:solidFill>
                  <a:prstClr val="black"/>
                </a:solidFill>
                <a:latin typeface="Arial" panose="020B0604020202020204" pitchFamily="34" charset="0"/>
                <a:ea typeface="Arial" panose="020B0604020202020204" pitchFamily="34" charset="0"/>
              </a:rPr>
              <a:t>                                        التلفاز</a:t>
            </a:r>
            <a:endParaRPr lang="en-US" sz="1600" b="1" dirty="0">
              <a:solidFill>
                <a:prstClr val="black"/>
              </a:solidFill>
              <a:latin typeface="Arial" panose="020B0604020202020204" pitchFamily="34" charset="0"/>
              <a:ea typeface="Arial" panose="020B0604020202020204" pitchFamily="34" charset="0"/>
            </a:endParaRPr>
          </a:p>
          <a:p>
            <a:pPr algn="just" rtl="1">
              <a:lnSpc>
                <a:spcPct val="115000"/>
              </a:lnSpc>
            </a:pPr>
            <a:r>
              <a:rPr lang="ar-EG" sz="2400" b="1" dirty="0">
                <a:solidFill>
                  <a:prstClr val="black"/>
                </a:solidFill>
                <a:latin typeface="Arial" panose="020B0604020202020204" pitchFamily="34" charset="0"/>
                <a:ea typeface="Arial" panose="020B0604020202020204" pitchFamily="34" charset="0"/>
              </a:rPr>
              <a:t>اختراع عجيب معاصر، في متناول أيدي الملايين من الناس، إنه ينقل إلينا ..................................... والأخبار، التي تحدث على بعد ................................ الكيلومترات، ويعرض لنا من خلال برامجه المتنوعة ................................ و ................................؛ لنتعلم من خلالها السلوك الصحيح ونتجنب العادات السيئة؛ كما أننا نتابع البرامج التعليمية والأسرية، والهوايات والمسابقات، ونبتهج مع الأناشيد، ونشاهد المباريات، فهو يوفر لنا سبل الترفيه والتسلية ويصرف عن نفوسنا ................................ و ................................؛ لذا فإن لبرامجه ................................ مباشرة في حياتنا اليومية فما أروعه من اختراع!</a:t>
            </a:r>
            <a:endParaRPr lang="en-US" sz="1600" b="1" dirty="0">
              <a:solidFill>
                <a:prstClr val="black"/>
              </a:solidFill>
              <a:latin typeface="Arial" panose="020B0604020202020204" pitchFamily="34" charset="0"/>
              <a:ea typeface="Arial" panose="020B0604020202020204" pitchFamily="34" charset="0"/>
            </a:endParaRPr>
          </a:p>
          <a:p>
            <a:pPr algn="just" rtl="1">
              <a:lnSpc>
                <a:spcPct val="115000"/>
              </a:lnSpc>
            </a:pPr>
            <a:r>
              <a:rPr lang="ar-EG" sz="2400" b="1" dirty="0">
                <a:solidFill>
                  <a:prstClr val="black"/>
                </a:solidFill>
                <a:latin typeface="Arial" panose="020B0604020202020204" pitchFamily="34" charset="0"/>
                <a:ea typeface="Arial" panose="020B0604020202020204" pitchFamily="34" charset="0"/>
              </a:rPr>
              <a:t>فلنحرص على مشاهدة ما ينفعنا من برامجه، ولنحذر من البرامج غير المفيدة التي تضيع الوقت دون فائدة تذكر.</a:t>
            </a:r>
            <a:endParaRPr lang="en-US" sz="1600" b="1" dirty="0">
              <a:solidFill>
                <a:prstClr val="black"/>
              </a:solidFill>
              <a:latin typeface="Arial" panose="020B0604020202020204" pitchFamily="34" charset="0"/>
              <a:ea typeface="Arial" panose="020B0604020202020204" pitchFamily="34" charset="0"/>
            </a:endParaRPr>
          </a:p>
          <a:p>
            <a:pPr algn="just" rtl="1">
              <a:lnSpc>
                <a:spcPct val="115000"/>
              </a:lnSpc>
            </a:pPr>
            <a:r>
              <a:rPr lang="ar-EG" sz="2400" b="1" dirty="0">
                <a:solidFill>
                  <a:prstClr val="black"/>
                </a:solidFill>
                <a:latin typeface="Arial" panose="020B0604020202020204" pitchFamily="34" charset="0"/>
                <a:ea typeface="Arial" panose="020B0604020202020204" pitchFamily="34" charset="0"/>
              </a:rPr>
              <a:t> </a:t>
            </a:r>
            <a:endParaRPr lang="en-US" sz="1600" b="1"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1047673915"/>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2000"/>
                                        <p:tgtEl>
                                          <p:spTgt spid="2"/>
                                        </p:tgtEl>
                                      </p:cBhvr>
                                    </p:animEffect>
                                    <p:anim calcmode="lin" valueType="num">
                                      <p:cBhvr>
                                        <p:cTn id="15" dur="2000" fill="hold"/>
                                        <p:tgtEl>
                                          <p:spTgt spid="2"/>
                                        </p:tgtEl>
                                        <p:attrNameLst>
                                          <p:attrName>ppt_w</p:attrName>
                                        </p:attrNameLst>
                                      </p:cBhvr>
                                      <p:tavLst>
                                        <p:tav tm="0" fmla="#ppt_w*sin(2.5*pi*$)">
                                          <p:val>
                                            <p:fltVal val="0"/>
                                          </p:val>
                                        </p:tav>
                                        <p:tav tm="100000">
                                          <p:val>
                                            <p:fltVal val="1"/>
                                          </p:val>
                                        </p:tav>
                                      </p:tavLst>
                                    </p:anim>
                                    <p:anim calcmode="lin" valueType="num">
                                      <p:cBhvr>
                                        <p:cTn id="16"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476250"/>
            <a:ext cx="9144000" cy="6038576"/>
          </a:xfrm>
          <a:prstGeom prst="rect">
            <a:avLst/>
          </a:prstGeom>
        </p:spPr>
        <p:txBody>
          <a:bodyPr wrap="square">
            <a:spAutoFit/>
          </a:bodyPr>
          <a:lstStyle/>
          <a:p>
            <a:pPr algn="just" rtl="1">
              <a:lnSpc>
                <a:spcPct val="115000"/>
              </a:lnSpc>
            </a:pPr>
            <a:r>
              <a:rPr lang="ar-EG" sz="2400" b="1" dirty="0">
                <a:solidFill>
                  <a:prstClr val="black"/>
                </a:solidFill>
                <a:latin typeface="Arial" panose="020B0604020202020204" pitchFamily="34" charset="0"/>
                <a:ea typeface="Arial" panose="020B0604020202020204" pitchFamily="34" charset="0"/>
              </a:rPr>
              <a:t>5. أكتب في دفتري ما يملي على معلمي.</a:t>
            </a:r>
            <a:endParaRPr lang="en-US" sz="1600" b="1" dirty="0">
              <a:solidFill>
                <a:prstClr val="black"/>
              </a:solidFill>
              <a:latin typeface="Arial" panose="020B0604020202020204" pitchFamily="34" charset="0"/>
              <a:ea typeface="Arial" panose="020B0604020202020204" pitchFamily="34" charset="0"/>
            </a:endParaRPr>
          </a:p>
          <a:p>
            <a:pPr algn="just" rtl="1">
              <a:lnSpc>
                <a:spcPct val="115000"/>
              </a:lnSpc>
            </a:pPr>
            <a:r>
              <a:rPr lang="ar-EG" sz="2400" b="1" dirty="0">
                <a:solidFill>
                  <a:prstClr val="black"/>
                </a:solidFill>
                <a:latin typeface="Arial" panose="020B0604020202020204" pitchFamily="34" charset="0"/>
                <a:ea typeface="Arial" panose="020B0604020202020204" pitchFamily="34" charset="0"/>
              </a:rPr>
              <a:t>أتعلم وأتسلى:</a:t>
            </a:r>
            <a:endParaRPr lang="en-US" sz="1600" b="1" dirty="0">
              <a:solidFill>
                <a:prstClr val="black"/>
              </a:solidFill>
              <a:latin typeface="Arial" panose="020B0604020202020204" pitchFamily="34" charset="0"/>
              <a:ea typeface="Arial" panose="020B0604020202020204" pitchFamily="34" charset="0"/>
            </a:endParaRPr>
          </a:p>
          <a:p>
            <a:pPr algn="just" rtl="1">
              <a:lnSpc>
                <a:spcPct val="115000"/>
              </a:lnSpc>
            </a:pPr>
            <a:r>
              <a:rPr lang="ar-EG" sz="2400" b="1" dirty="0">
                <a:solidFill>
                  <a:prstClr val="black"/>
                </a:solidFill>
                <a:latin typeface="Arial" panose="020B0604020202020204" pitchFamily="34" charset="0"/>
                <a:ea typeface="Arial" panose="020B0604020202020204" pitchFamily="34" charset="0"/>
              </a:rPr>
              <a:t>يقسم المعلم/ المعلمة طلاب الصف مجموعتين بحيث يأتي أحد أعضاء المجموعة الأولى بكلمة تحتوي على مد وقع في أول الكلمة، ويأتي أحد أفراد المجموعة الثانية بكلمة تحتوي على مد وقع في وسط الكلمة. وهكذا، والمجموعة الفائزة هي التي تجمع نقاطا أكثر.</a:t>
            </a:r>
            <a:endParaRPr lang="en-US" sz="1600" b="1" dirty="0">
              <a:solidFill>
                <a:prstClr val="black"/>
              </a:solidFill>
              <a:latin typeface="Arial" panose="020B0604020202020204" pitchFamily="34" charset="0"/>
              <a:ea typeface="Arial" panose="020B0604020202020204" pitchFamily="34" charset="0"/>
            </a:endParaRPr>
          </a:p>
          <a:p>
            <a:pPr algn="just" rtl="1">
              <a:lnSpc>
                <a:spcPct val="115000"/>
              </a:lnSpc>
            </a:pPr>
            <a:r>
              <a:rPr lang="ar-EG" sz="2400" b="1" dirty="0">
                <a:solidFill>
                  <a:prstClr val="black"/>
                </a:solidFill>
                <a:latin typeface="Arial" panose="020B0604020202020204" pitchFamily="34" charset="0"/>
                <a:ea typeface="Arial" panose="020B0604020202020204" pitchFamily="34" charset="0"/>
              </a:rPr>
              <a:t> </a:t>
            </a:r>
            <a:endParaRPr lang="en-US" sz="1600" b="1" dirty="0">
              <a:solidFill>
                <a:prstClr val="black"/>
              </a:solidFill>
              <a:latin typeface="Arial" panose="020B0604020202020204" pitchFamily="34" charset="0"/>
              <a:ea typeface="Arial" panose="020B0604020202020204" pitchFamily="34" charset="0"/>
            </a:endParaRPr>
          </a:p>
          <a:p>
            <a:pPr algn="just" rtl="1">
              <a:lnSpc>
                <a:spcPct val="115000"/>
              </a:lnSpc>
            </a:pPr>
            <a:r>
              <a:rPr lang="ar-EG" sz="2400" b="1" dirty="0">
                <a:solidFill>
                  <a:prstClr val="black"/>
                </a:solidFill>
                <a:latin typeface="Arial" panose="020B0604020202020204" pitchFamily="34" charset="0"/>
                <a:ea typeface="Arial" panose="020B0604020202020204" pitchFamily="34" charset="0"/>
              </a:rPr>
              <a:t>الواجب المنزلي:</a:t>
            </a:r>
            <a:endParaRPr lang="en-US" sz="1600" b="1" dirty="0">
              <a:solidFill>
                <a:prstClr val="black"/>
              </a:solidFill>
              <a:latin typeface="Arial" panose="020B0604020202020204" pitchFamily="34" charset="0"/>
              <a:ea typeface="Arial" panose="020B0604020202020204" pitchFamily="34" charset="0"/>
            </a:endParaRPr>
          </a:p>
          <a:p>
            <a:pPr algn="just" rtl="1">
              <a:lnSpc>
                <a:spcPct val="115000"/>
              </a:lnSpc>
            </a:pPr>
            <a:r>
              <a:rPr lang="ar-EG" sz="2400" b="1" dirty="0">
                <a:solidFill>
                  <a:prstClr val="black"/>
                </a:solidFill>
                <a:latin typeface="Arial" panose="020B0604020202020204" pitchFamily="34" charset="0"/>
                <a:ea typeface="Arial" panose="020B0604020202020204" pitchFamily="34" charset="0"/>
              </a:rPr>
              <a:t>1.أجمع الكلمات الآتية الجمع المناسب، ثم أضعها في جملة مفيدة:</a:t>
            </a:r>
            <a:endParaRPr lang="en-US" sz="1600" b="1" dirty="0">
              <a:solidFill>
                <a:prstClr val="black"/>
              </a:solidFill>
              <a:latin typeface="Arial" panose="020B0604020202020204" pitchFamily="34" charset="0"/>
              <a:ea typeface="Arial" panose="020B0604020202020204" pitchFamily="34" charset="0"/>
            </a:endParaRPr>
          </a:p>
          <a:p>
            <a:pPr algn="just" rtl="1">
              <a:lnSpc>
                <a:spcPct val="115000"/>
              </a:lnSpc>
            </a:pPr>
            <a:r>
              <a:rPr lang="ar-EG" sz="2400" b="1" dirty="0">
                <a:solidFill>
                  <a:prstClr val="black"/>
                </a:solidFill>
                <a:latin typeface="Arial" panose="020B0604020202020204" pitchFamily="34" charset="0"/>
                <a:ea typeface="Arial" panose="020B0604020202020204" pitchFamily="34" charset="0"/>
              </a:rPr>
              <a:t>     الكلمات                    جمعها                    الجمل المفيدة</a:t>
            </a:r>
            <a:endParaRPr lang="en-US" sz="1600" b="1" dirty="0">
              <a:solidFill>
                <a:prstClr val="black"/>
              </a:solidFill>
              <a:latin typeface="Arial" panose="020B0604020202020204" pitchFamily="34" charset="0"/>
              <a:ea typeface="Arial" panose="020B0604020202020204" pitchFamily="34" charset="0"/>
            </a:endParaRPr>
          </a:p>
          <a:p>
            <a:pPr algn="just" rtl="1">
              <a:lnSpc>
                <a:spcPct val="115000"/>
              </a:lnSpc>
            </a:pPr>
            <a:r>
              <a:rPr lang="ar-EG" sz="2400" b="1" dirty="0">
                <a:solidFill>
                  <a:prstClr val="black"/>
                </a:solidFill>
                <a:latin typeface="Arial" panose="020B0604020202020204" pitchFamily="34" charset="0"/>
                <a:ea typeface="Arial" panose="020B0604020202020204" pitchFamily="34" charset="0"/>
              </a:rPr>
              <a:t>     مكافأة</a:t>
            </a:r>
            <a:endParaRPr lang="en-US" sz="1600" b="1" dirty="0">
              <a:solidFill>
                <a:prstClr val="black"/>
              </a:solidFill>
              <a:latin typeface="Arial" panose="020B0604020202020204" pitchFamily="34" charset="0"/>
              <a:ea typeface="Arial" panose="020B0604020202020204" pitchFamily="34" charset="0"/>
            </a:endParaRPr>
          </a:p>
          <a:p>
            <a:pPr algn="just" rtl="1">
              <a:lnSpc>
                <a:spcPct val="115000"/>
              </a:lnSpc>
            </a:pPr>
            <a:r>
              <a:rPr lang="ar-EG" sz="2400" b="1" dirty="0">
                <a:solidFill>
                  <a:prstClr val="black"/>
                </a:solidFill>
                <a:latin typeface="Arial" panose="020B0604020202020204" pitchFamily="34" charset="0"/>
                <a:ea typeface="Arial" panose="020B0604020202020204" pitchFamily="34" charset="0"/>
              </a:rPr>
              <a:t>     أب</a:t>
            </a:r>
            <a:endParaRPr lang="en-US" sz="1600" b="1" dirty="0">
              <a:solidFill>
                <a:prstClr val="black"/>
              </a:solidFill>
              <a:latin typeface="Arial" panose="020B0604020202020204" pitchFamily="34" charset="0"/>
              <a:ea typeface="Arial" panose="020B0604020202020204" pitchFamily="34" charset="0"/>
            </a:endParaRPr>
          </a:p>
          <a:p>
            <a:pPr algn="just" rtl="1">
              <a:lnSpc>
                <a:spcPct val="115000"/>
              </a:lnSpc>
            </a:pPr>
            <a:r>
              <a:rPr lang="ar-EG" sz="2400" b="1" dirty="0">
                <a:solidFill>
                  <a:prstClr val="black"/>
                </a:solidFill>
                <a:latin typeface="Arial" panose="020B0604020202020204" pitchFamily="34" charset="0"/>
                <a:ea typeface="Arial" panose="020B0604020202020204" pitchFamily="34" charset="0"/>
              </a:rPr>
              <a:t>     آية</a:t>
            </a:r>
            <a:endParaRPr lang="en-US" sz="1600" b="1" dirty="0">
              <a:solidFill>
                <a:prstClr val="black"/>
              </a:solidFill>
              <a:latin typeface="Arial" panose="020B0604020202020204" pitchFamily="34" charset="0"/>
              <a:ea typeface="Arial" panose="020B0604020202020204" pitchFamily="34" charset="0"/>
            </a:endParaRPr>
          </a:p>
          <a:p>
            <a:pPr algn="just" rtl="1">
              <a:lnSpc>
                <a:spcPct val="115000"/>
              </a:lnSpc>
            </a:pPr>
            <a:r>
              <a:rPr lang="ar-EG" sz="2400" b="1" dirty="0">
                <a:solidFill>
                  <a:prstClr val="black"/>
                </a:solidFill>
                <a:latin typeface="Arial" panose="020B0604020202020204" pitchFamily="34" charset="0"/>
                <a:ea typeface="Arial" panose="020B0604020202020204" pitchFamily="34" charset="0"/>
              </a:rPr>
              <a:t>     مئذنة</a:t>
            </a:r>
            <a:endParaRPr lang="en-US" sz="1600" b="1" dirty="0">
              <a:solidFill>
                <a:prstClr val="black"/>
              </a:solidFill>
              <a:latin typeface="Arial" panose="020B0604020202020204" pitchFamily="34" charset="0"/>
              <a:ea typeface="Arial" panose="020B0604020202020204" pitchFamily="34" charset="0"/>
            </a:endParaRPr>
          </a:p>
          <a:p>
            <a:pPr algn="just" rtl="1">
              <a:lnSpc>
                <a:spcPct val="115000"/>
              </a:lnSpc>
            </a:pPr>
            <a:r>
              <a:rPr lang="ar-EG" sz="2400" b="1" dirty="0">
                <a:solidFill>
                  <a:prstClr val="black"/>
                </a:solidFill>
                <a:latin typeface="Arial" panose="020B0604020202020204" pitchFamily="34" charset="0"/>
                <a:ea typeface="Arial" panose="020B0604020202020204" pitchFamily="34" charset="0"/>
              </a:rPr>
              <a:t>     أدب</a:t>
            </a:r>
            <a:endParaRPr lang="en-US" sz="1600" b="1" dirty="0">
              <a:solidFill>
                <a:prstClr val="black"/>
              </a:solidFill>
              <a:latin typeface="Arial" panose="020B0604020202020204" pitchFamily="34" charset="0"/>
              <a:ea typeface="Arial" panose="020B0604020202020204" pitchFamily="34" charset="0"/>
            </a:endParaRPr>
          </a:p>
        </p:txBody>
      </p:sp>
      <p:pic>
        <p:nvPicPr>
          <p:cNvPr id="3" name="Picture 2">
            <a:extLst>
              <a:ext uri="{FF2B5EF4-FFF2-40B4-BE49-F238E27FC236}">
                <a16:creationId xmlns:a16="http://schemas.microsoft.com/office/drawing/2014/main" id="{9B1B6AD7-6758-4AC7-BAF6-5BE52A58F2B8}"/>
              </a:ext>
            </a:extLst>
          </p:cNvPr>
          <p:cNvPicPr>
            <a:picLocks noChangeAspect="1"/>
          </p:cNvPicPr>
          <p:nvPr/>
        </p:nvPicPr>
        <p:blipFill>
          <a:blip r:embed="rId5"/>
          <a:stretch>
            <a:fillRect/>
          </a:stretch>
        </p:blipFill>
        <p:spPr>
          <a:xfrm>
            <a:off x="2707574" y="4431598"/>
            <a:ext cx="3562598" cy="1729750"/>
          </a:xfrm>
          <a:prstGeom prst="rect">
            <a:avLst/>
          </a:prstGeom>
        </p:spPr>
      </p:pic>
    </p:spTree>
    <p:custDataLst>
      <p:tags r:id="rId1"/>
    </p:custDataLst>
    <p:extLst>
      <p:ext uri="{BB962C8B-B14F-4D97-AF65-F5344CB8AC3E}">
        <p14:creationId xmlns:p14="http://schemas.microsoft.com/office/powerpoint/2010/main" val="1150405469"/>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 calcmode="lin" valueType="num">
                                      <p:cBhvr>
                                        <p:cTn id="16" dur="1000" fill="hold"/>
                                        <p:tgtEl>
                                          <p:spTgt spid="2"/>
                                        </p:tgtEl>
                                        <p:attrNameLst>
                                          <p:attrName>style.rotation</p:attrName>
                                        </p:attrNameLst>
                                      </p:cBhvr>
                                      <p:tavLst>
                                        <p:tav tm="0">
                                          <p:val>
                                            <p:fltVal val="90"/>
                                          </p:val>
                                        </p:tav>
                                        <p:tav tm="100000">
                                          <p:val>
                                            <p:fltVal val="0"/>
                                          </p:val>
                                        </p:tav>
                                      </p:tavLst>
                                    </p:anim>
                                    <p:animEffect transition="in" filter="fade">
                                      <p:cBhvr>
                                        <p:cTn id="17" dur="1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400051"/>
            <a:ext cx="9144000" cy="6038576"/>
          </a:xfrm>
          <a:prstGeom prst="rect">
            <a:avLst/>
          </a:prstGeom>
        </p:spPr>
        <p:txBody>
          <a:bodyPr wrap="square">
            <a:spAutoFit/>
          </a:bodyPr>
          <a:lstStyle/>
          <a:p>
            <a:pPr algn="r" rtl="1">
              <a:lnSpc>
                <a:spcPct val="115000"/>
              </a:lnSpc>
            </a:pPr>
            <a:r>
              <a:rPr lang="ar-EG" sz="2800" b="1" dirty="0">
                <a:solidFill>
                  <a:prstClr val="black"/>
                </a:solidFill>
                <a:latin typeface="Arial" panose="020B0604020202020204" pitchFamily="34" charset="0"/>
                <a:ea typeface="Arial" panose="020B0604020202020204" pitchFamily="34" charset="0"/>
              </a:rPr>
              <a:t>2. أعين كل كلمة فيها همزة ممدودة فيما يأتي، وأبين موقعها في الكلمة:</a:t>
            </a:r>
            <a:endParaRPr lang="en-US"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800" b="1" dirty="0">
                <a:solidFill>
                  <a:prstClr val="black"/>
                </a:solidFill>
                <a:latin typeface="Arial" panose="020B0604020202020204" pitchFamily="34" charset="0"/>
                <a:ea typeface="Arial" panose="020B0604020202020204" pitchFamily="34" charset="0"/>
              </a:rPr>
              <a:t>الجملة                        الكلمة التي تحوي همزة ممدودة    موقع الهمزة الممدودة</a:t>
            </a:r>
            <a:endParaRPr lang="en-US"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800" b="1" dirty="0">
                <a:solidFill>
                  <a:prstClr val="black"/>
                </a:solidFill>
                <a:latin typeface="Arial" panose="020B0604020202020204" pitchFamily="34" charset="0"/>
                <a:ea typeface="Arial" panose="020B0604020202020204" pitchFamily="34" charset="0"/>
              </a:rPr>
              <a:t>آفة الرأي الهوى.</a:t>
            </a:r>
            <a:endParaRPr lang="en-US"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800" b="1" dirty="0">
                <a:solidFill>
                  <a:prstClr val="black"/>
                </a:solidFill>
                <a:latin typeface="Arial" panose="020B0604020202020204" pitchFamily="34" charset="0"/>
                <a:ea typeface="Arial" panose="020B0604020202020204" pitchFamily="34" charset="0"/>
              </a:rPr>
              <a:t>الشمس والقمر آيتان من آيات الله.</a:t>
            </a:r>
            <a:endParaRPr lang="en-US"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800" b="1" dirty="0">
                <a:solidFill>
                  <a:prstClr val="black"/>
                </a:solidFill>
                <a:latin typeface="Arial" panose="020B0604020202020204" pitchFamily="34" charset="0"/>
                <a:ea typeface="Arial" panose="020B0604020202020204" pitchFamily="34" charset="0"/>
              </a:rPr>
              <a:t>المجتهدان يتبوآن الترتيب المتقدم.</a:t>
            </a:r>
            <a:endParaRPr lang="en-US"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800" b="1" dirty="0">
                <a:solidFill>
                  <a:prstClr val="black"/>
                </a:solidFill>
                <a:latin typeface="Arial" panose="020B0604020202020204" pitchFamily="34" charset="0"/>
                <a:ea typeface="Arial" panose="020B0604020202020204" pitchFamily="34" charset="0"/>
              </a:rPr>
              <a:t>المسلم مرآة أخيه.</a:t>
            </a:r>
            <a:endParaRPr lang="en-US"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800" b="1" dirty="0">
                <a:solidFill>
                  <a:prstClr val="black"/>
                </a:solidFill>
                <a:latin typeface="Arial" panose="020B0604020202020204" pitchFamily="34" charset="0"/>
                <a:ea typeface="Arial" panose="020B0604020202020204" pitchFamily="34" charset="0"/>
              </a:rPr>
              <a:t>من صاحب أهل السوء ساء مآله.</a:t>
            </a:r>
            <a:endParaRPr lang="en-US"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800" b="1" dirty="0">
                <a:solidFill>
                  <a:prstClr val="black"/>
                </a:solidFill>
                <a:latin typeface="Arial" panose="020B0604020202020204" pitchFamily="34" charset="0"/>
                <a:ea typeface="Arial" panose="020B0604020202020204" pitchFamily="34" charset="0"/>
              </a:rPr>
              <a:t> </a:t>
            </a:r>
            <a:endParaRPr lang="en-US"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800" b="1" dirty="0">
                <a:solidFill>
                  <a:prstClr val="black"/>
                </a:solidFill>
                <a:latin typeface="Arial" panose="020B0604020202020204" pitchFamily="34" charset="0"/>
                <a:ea typeface="Arial" panose="020B0604020202020204" pitchFamily="34" charset="0"/>
              </a:rPr>
              <a:t> </a:t>
            </a:r>
            <a:endParaRPr lang="en-US"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800" b="1" dirty="0">
                <a:solidFill>
                  <a:prstClr val="black"/>
                </a:solidFill>
                <a:latin typeface="Arial" panose="020B0604020202020204" pitchFamily="34" charset="0"/>
                <a:ea typeface="Arial" panose="020B0604020202020204" pitchFamily="34" charset="0"/>
              </a:rPr>
              <a:t>تطبيقات الإملاء: أرجع إلى كتاب الإملاء والخط على بوابة عين؛ لأتمكن من دروس الظاهرة الإملائية.</a:t>
            </a:r>
            <a:endParaRPr lang="en-US" b="1" dirty="0">
              <a:solidFill>
                <a:prstClr val="black"/>
              </a:solidFill>
              <a:latin typeface="Arial" panose="020B0604020202020204" pitchFamily="34" charset="0"/>
              <a:ea typeface="Arial" panose="020B0604020202020204" pitchFamily="34" charset="0"/>
            </a:endParaRPr>
          </a:p>
        </p:txBody>
      </p:sp>
      <p:pic>
        <p:nvPicPr>
          <p:cNvPr id="3" name="Picture 2">
            <a:extLst>
              <a:ext uri="{FF2B5EF4-FFF2-40B4-BE49-F238E27FC236}">
                <a16:creationId xmlns:a16="http://schemas.microsoft.com/office/drawing/2014/main" id="{C4C17D45-8822-4E99-AC7C-628A3CB23F40}"/>
              </a:ext>
            </a:extLst>
          </p:cNvPr>
          <p:cNvPicPr>
            <a:picLocks noChangeAspect="1"/>
          </p:cNvPicPr>
          <p:nvPr/>
        </p:nvPicPr>
        <p:blipFill>
          <a:blip r:embed="rId5"/>
          <a:stretch>
            <a:fillRect/>
          </a:stretch>
        </p:blipFill>
        <p:spPr>
          <a:xfrm>
            <a:off x="2672030" y="1515601"/>
            <a:ext cx="1937462" cy="2236742"/>
          </a:xfrm>
          <a:prstGeom prst="rect">
            <a:avLst/>
          </a:prstGeom>
        </p:spPr>
      </p:pic>
    </p:spTree>
    <p:custDataLst>
      <p:tags r:id="rId1"/>
    </p:custDataLst>
    <p:extLst>
      <p:ext uri="{BB962C8B-B14F-4D97-AF65-F5344CB8AC3E}">
        <p14:creationId xmlns:p14="http://schemas.microsoft.com/office/powerpoint/2010/main" val="3504608678"/>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 calcmode="lin" valueType="num">
                                      <p:cBhvr>
                                        <p:cTn id="16" dur="1000" fill="hold"/>
                                        <p:tgtEl>
                                          <p:spTgt spid="2"/>
                                        </p:tgtEl>
                                        <p:attrNameLst>
                                          <p:attrName>style.rotation</p:attrName>
                                        </p:attrNameLst>
                                      </p:cBhvr>
                                      <p:tavLst>
                                        <p:tav tm="0">
                                          <p:val>
                                            <p:fltVal val="90"/>
                                          </p:val>
                                        </p:tav>
                                        <p:tav tm="100000">
                                          <p:val>
                                            <p:fltVal val="0"/>
                                          </p:val>
                                        </p:tav>
                                      </p:tavLst>
                                    </p:anim>
                                    <p:animEffect transition="in" filter="fade">
                                      <p:cBhvr>
                                        <p:cTn id="17" dur="1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818</Words>
  <Application>Microsoft Office PowerPoint</Application>
  <PresentationFormat>عرض على الشاشة (4:3)</PresentationFormat>
  <Paragraphs>155</Paragraphs>
  <Slides>8</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8</vt:i4>
      </vt:variant>
    </vt:vector>
  </HeadingPairs>
  <TitlesOfParts>
    <vt:vector size="14" baseType="lpstr">
      <vt:lpstr>AdobeArabic-BoldItalic</vt:lpstr>
      <vt:lpstr>Arial</vt:lpstr>
      <vt:lpstr>Calibri</vt:lpstr>
      <vt:lpstr>Cambria</vt:lpstr>
      <vt:lpstr>Symbol</vt:lpstr>
      <vt:lpstr>1_نسق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Wld-Otiba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User</dc:creator>
  <cp:lastModifiedBy>حمود حاتم الناصر</cp:lastModifiedBy>
  <cp:revision>8</cp:revision>
  <dcterms:created xsi:type="dcterms:W3CDTF">2019-12-24T06:38:04Z</dcterms:created>
  <dcterms:modified xsi:type="dcterms:W3CDTF">2021-01-29T23:25:45Z</dcterms:modified>
</cp:coreProperties>
</file>