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534" r:id="rId3"/>
    <p:sldId id="559" r:id="rId4"/>
    <p:sldId id="335" r:id="rId5"/>
    <p:sldId id="579" r:id="rId6"/>
    <p:sldId id="580" r:id="rId7"/>
    <p:sldId id="539" r:id="rId8"/>
    <p:sldId id="573" r:id="rId9"/>
    <p:sldId id="581" r:id="rId10"/>
    <p:sldId id="582" r:id="rId11"/>
    <p:sldId id="583" r:id="rId12"/>
    <p:sldId id="584" r:id="rId13"/>
    <p:sldId id="585" r:id="rId14"/>
    <p:sldId id="586" r:id="rId15"/>
    <p:sldId id="587" r:id="rId16"/>
    <p:sldId id="588" r:id="rId17"/>
    <p:sldId id="590" r:id="rId18"/>
    <p:sldId id="538" r:id="rId19"/>
    <p:sldId id="269" r:id="rId20"/>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15:clr>
            <a:srgbClr val="A4A3A4"/>
          </p15:clr>
        </p15:guide>
        <p15:guide id="4" orient="horz" pos="20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76" autoAdjust="0"/>
    <p:restoredTop sz="94660"/>
  </p:normalViewPr>
  <p:slideViewPr>
    <p:cSldViewPr snapToGrid="0" showGuides="1">
      <p:cViewPr varScale="1">
        <p:scale>
          <a:sx n="114" d="100"/>
          <a:sy n="114" d="100"/>
        </p:scale>
        <p:origin x="228" y="126"/>
      </p:cViewPr>
      <p:guideLst>
        <p:guide orient="horz" pos="2160"/>
        <p:guide pos="3840"/>
        <p:guide orient="horz"/>
        <p:guide orient="horz" pos="20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3A0D-B48D-4F64-A17C-39919DBF77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7D887A26-4B77-4461-89DF-F56A13C41B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DB510252-8039-4AC8-A6B8-43289F83EA84}"/>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5" name="Footer Placeholder 4">
            <a:extLst>
              <a:ext uri="{FF2B5EF4-FFF2-40B4-BE49-F238E27FC236}">
                <a16:creationId xmlns:a16="http://schemas.microsoft.com/office/drawing/2014/main" id="{011930A1-E8AE-4DCA-9C46-4575C2F0691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07B02FA2-A50B-40C3-A2E7-56D58F9674A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74499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65DE-D598-43F8-9293-94FFA9CDA00E}"/>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4CEA87D-672A-4F7A-8A8C-6A7567DEE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2153E91D-6A0E-4BEC-8AA5-4DF6F853E51A}"/>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5" name="Footer Placeholder 4">
            <a:extLst>
              <a:ext uri="{FF2B5EF4-FFF2-40B4-BE49-F238E27FC236}">
                <a16:creationId xmlns:a16="http://schemas.microsoft.com/office/drawing/2014/main" id="{79FE5220-721E-489B-85BB-33DBD18DA989}"/>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2748850-2CEF-4B7C-81FD-471F40CFD520}"/>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0981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B5CA8-7C82-4053-BE16-50F3108E3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B6E2322-4D67-4AD4-94A4-F7F20C109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2D00F9B-61D6-4EA5-A5E6-1870D5A182DA}"/>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5" name="Footer Placeholder 4">
            <a:extLst>
              <a:ext uri="{FF2B5EF4-FFF2-40B4-BE49-F238E27FC236}">
                <a16:creationId xmlns:a16="http://schemas.microsoft.com/office/drawing/2014/main" id="{B05DC9AB-C04D-4C12-8CC1-F6372D76707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32326653-BDC5-4AA2-ADA0-17835B65204F}"/>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0122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AB24-4E8E-4A94-85C1-D5A9ED2D4787}"/>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857AA61E-808A-476C-9EB2-B54D5FC54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D118884-A403-4D0F-8D5B-D485827CCAD6}"/>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5" name="Footer Placeholder 4">
            <a:extLst>
              <a:ext uri="{FF2B5EF4-FFF2-40B4-BE49-F238E27FC236}">
                <a16:creationId xmlns:a16="http://schemas.microsoft.com/office/drawing/2014/main" id="{E1E4D4BF-D6AF-4841-99D1-237AA7BF2BF3}"/>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55DB0517-CE0B-4824-B698-2DDB73FE89E4}"/>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8949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D1D5-245D-4875-9F87-6B1B55542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F7083B4E-5E4B-4B70-8C34-FCDDFE1DB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558AF-8634-41A3-B1C8-A3832A2A920D}"/>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5" name="Footer Placeholder 4">
            <a:extLst>
              <a:ext uri="{FF2B5EF4-FFF2-40B4-BE49-F238E27FC236}">
                <a16:creationId xmlns:a16="http://schemas.microsoft.com/office/drawing/2014/main" id="{3D7204F2-EC1F-4E4F-ADBC-B2DB592D7306}"/>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F35D509-2871-4AFE-A32D-F1542AB74555}"/>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21059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3057-0C91-4501-A0EC-44C381762966}"/>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E2424076-B2CC-4BFF-8C8B-339866914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FF7B2A10-9D9A-4F1B-AE84-D9B03EF43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41D58DF2-8B75-41D7-BAA5-954C0DFB87AB}"/>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6" name="Footer Placeholder 5">
            <a:extLst>
              <a:ext uri="{FF2B5EF4-FFF2-40B4-BE49-F238E27FC236}">
                <a16:creationId xmlns:a16="http://schemas.microsoft.com/office/drawing/2014/main" id="{F984891A-CDE6-4A3C-B4B9-19AB6233DACE}"/>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15F25D58-1C47-48A8-8A25-28E082705AEC}"/>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8433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323D-7C67-4CA0-8696-A798B3637FF2}"/>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EC09C6D9-B0C4-4042-BA22-46EA066C2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EB8EF0-FD10-4D4B-8F2F-17D3F4C4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603F840B-9503-421F-8D2A-1DD895FF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2DA90-7F1F-4D2A-9C09-15CF736F14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AC4657FD-93CC-4A8D-9F5E-63BF6AD63A85}"/>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8" name="Footer Placeholder 7">
            <a:extLst>
              <a:ext uri="{FF2B5EF4-FFF2-40B4-BE49-F238E27FC236}">
                <a16:creationId xmlns:a16="http://schemas.microsoft.com/office/drawing/2014/main" id="{64F5E378-A480-45BA-B7DA-2D5D0036FE0B}"/>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E62D3B63-74C7-418D-BD23-7E0524A5883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1103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5FF9-947A-406E-8895-4A1632C0AEF4}"/>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AE0401D4-32C6-4DCF-B19A-1915FA7DA0A2}"/>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4" name="Footer Placeholder 3">
            <a:extLst>
              <a:ext uri="{FF2B5EF4-FFF2-40B4-BE49-F238E27FC236}">
                <a16:creationId xmlns:a16="http://schemas.microsoft.com/office/drawing/2014/main" id="{E6774DDF-8F91-4464-9770-0218658113B3}"/>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28D72D68-265D-4CDD-B282-74EC208B4C51}"/>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6677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07601-9B59-4C1C-92AA-7946533091B5}"/>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3" name="Footer Placeholder 2">
            <a:extLst>
              <a:ext uri="{FF2B5EF4-FFF2-40B4-BE49-F238E27FC236}">
                <a16:creationId xmlns:a16="http://schemas.microsoft.com/office/drawing/2014/main" id="{868B81AE-5BFC-4AD1-8596-30127A7E75F7}"/>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2DCABFD-6770-4C50-B41F-AFAA0B32E64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9366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2270E-7D24-4DD1-9131-9433BACB3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30E8952B-CD89-4EA0-9887-F824DC50A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72D24E29-EDB2-4056-AD3A-D2EFC7DD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B215F-4109-41DB-A86F-1CF21D45D63C}"/>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6" name="Footer Placeholder 5">
            <a:extLst>
              <a:ext uri="{FF2B5EF4-FFF2-40B4-BE49-F238E27FC236}">
                <a16:creationId xmlns:a16="http://schemas.microsoft.com/office/drawing/2014/main" id="{2A275B44-3288-4A1F-B5A0-688F3C74509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1C33DBA-3A47-4C6D-9B27-5D5E97FA5C6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08636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D2BD-45BC-4B4E-844A-91DBE0B2B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0462BEB4-01FB-4C82-AC82-507BCCD22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CDB95F76-E121-4774-B6C7-253B24897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A99A4-50D8-4406-AC84-F4C4ED2F6441}"/>
              </a:ext>
            </a:extLst>
          </p:cNvPr>
          <p:cNvSpPr>
            <a:spLocks noGrp="1"/>
          </p:cNvSpPr>
          <p:nvPr>
            <p:ph type="dt" sz="half" idx="10"/>
          </p:nvPr>
        </p:nvSpPr>
        <p:spPr/>
        <p:txBody>
          <a:bodyPr/>
          <a:lstStyle/>
          <a:p>
            <a:fld id="{C37EDB44-B60D-4498-963B-2AF8D005F55C}" type="datetimeFigureOut">
              <a:rPr lang="ar-SY" smtClean="0"/>
              <a:t>10/06/1442</a:t>
            </a:fld>
            <a:endParaRPr lang="ar-SY"/>
          </a:p>
        </p:txBody>
      </p:sp>
      <p:sp>
        <p:nvSpPr>
          <p:cNvPr id="6" name="Footer Placeholder 5">
            <a:extLst>
              <a:ext uri="{FF2B5EF4-FFF2-40B4-BE49-F238E27FC236}">
                <a16:creationId xmlns:a16="http://schemas.microsoft.com/office/drawing/2014/main" id="{C55B3A3F-2B49-4C3E-A74C-8939F2EBF142}"/>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2EEFC22-CEE7-4638-A70A-86A04525EA2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84928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82126-0589-4B08-9177-8BB1E9A7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BDA39409-730B-4CF9-A249-09D1D9861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55E56DD-CEDE-42BD-A4D1-602159115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DB44-B60D-4498-963B-2AF8D005F55C}" type="datetimeFigureOut">
              <a:rPr lang="ar-SY" smtClean="0"/>
              <a:t>10/06/1442</a:t>
            </a:fld>
            <a:endParaRPr lang="ar-SY"/>
          </a:p>
        </p:txBody>
      </p:sp>
      <p:sp>
        <p:nvSpPr>
          <p:cNvPr id="5" name="Footer Placeholder 4">
            <a:extLst>
              <a:ext uri="{FF2B5EF4-FFF2-40B4-BE49-F238E27FC236}">
                <a16:creationId xmlns:a16="http://schemas.microsoft.com/office/drawing/2014/main" id="{34582D66-112D-4659-BC1F-A6AE074E5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555F410F-E040-40F6-B044-0FCF3F930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32FDB-2389-45D1-A7B7-E1019A81BE9F}" type="slidenum">
              <a:rPr lang="ar-SY" smtClean="0"/>
              <a:t>‹#›</a:t>
            </a:fld>
            <a:endParaRPr lang="ar-SY"/>
          </a:p>
        </p:txBody>
      </p:sp>
    </p:spTree>
    <p:extLst>
      <p:ext uri="{BB962C8B-B14F-4D97-AF65-F5344CB8AC3E}">
        <p14:creationId xmlns:p14="http://schemas.microsoft.com/office/powerpoint/2010/main" val="127638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13.sv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svg"/><Relationship Id="rId7" Type="http://schemas.openxmlformats.org/officeDocument/2006/relationships/image" Target="../media/image12.sv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7.svg"/><Relationship Id="rId4" Type="http://schemas.openxmlformats.org/officeDocument/2006/relationships/image" Target="../media/image11.png"/><Relationship Id="rId9"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a:off x="9198889" y="2636972"/>
            <a:ext cx="8496775" cy="1299213"/>
            <a:chOff x="9198889" y="2636972"/>
            <a:chExt cx="8496775" cy="1299213"/>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019171" y="2636972"/>
              <a:ext cx="5676493" cy="954107"/>
            </a:xfrm>
            <a:prstGeom prst="rect">
              <a:avLst/>
            </a:prstGeom>
            <a:noFill/>
          </p:spPr>
          <p:txBody>
            <a:bodyPr wrap="square" rtlCol="0">
              <a:spAutoFit/>
            </a:bodyPr>
            <a:lstStyle/>
            <a:p>
              <a:pPr algn="ctr"/>
              <a:r>
                <a:rPr lang="ar-SY" sz="2800" dirty="0">
                  <a:latin typeface="Cooper Black" panose="0208090404030B020404" pitchFamily="18" charset="0"/>
                </a:rPr>
                <a:t> المبادئ والقيم الإسلامية في عهد الخلفاء الراشدين رضي الله عنهم</a:t>
              </a:r>
            </a:p>
          </p:txBody>
        </p:sp>
      </p:grpSp>
    </p:spTree>
    <p:extLst>
      <p:ext uri="{BB962C8B-B14F-4D97-AF65-F5344CB8AC3E}">
        <p14:creationId xmlns:p14="http://schemas.microsoft.com/office/powerpoint/2010/main" val="85398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hold" nodeType="clickEffect">
                                  <p:stCondLst>
                                    <p:cond delay="0"/>
                                  </p:stCondLst>
                                  <p:childTnLst>
                                    <p:animMotion origin="layout" path="M 2.29167E-6 -1.48148E-6 L -1.41901 0.00278 " pathEditMode="relative" rAng="0" ptsTypes="AA">
                                      <p:cBhvr>
                                        <p:cTn id="6" dur="20000" fill="hold"/>
                                        <p:tgtEl>
                                          <p:spTgt spid="344"/>
                                        </p:tgtEl>
                                        <p:attrNameLst>
                                          <p:attrName>ppt_x</p:attrName>
                                          <p:attrName>ppt_y</p:attrName>
                                        </p:attrNameLst>
                                      </p:cBhvr>
                                      <p:rCtr x="-7095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4012756" y="2772777"/>
            <a:ext cx="5084251" cy="1015663"/>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أمر الله سبحانه عباده يبالتسابق إلى عمل الخير و حث النبي عليه الصلاة و السلام على المبادرة و المسارعة في عمل الخيرات و هو دليل على حسن الإيمان</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092011" y="390674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076251" y="1379603"/>
            <a:ext cx="10828631" cy="1193406"/>
            <a:chOff x="3318831" y="3294128"/>
            <a:chExt cx="8699399"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270877" y="751862"/>
              <a:ext cx="1193403" cy="627794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318831" y="3579091"/>
              <a:ext cx="5638332" cy="461665"/>
            </a:xfrm>
            <a:prstGeom prst="rect">
              <a:avLst/>
            </a:prstGeom>
            <a:noFill/>
          </p:spPr>
          <p:txBody>
            <a:bodyPr wrap="square" rtlCol="0">
              <a:spAutoFit/>
            </a:bodyPr>
            <a:lstStyle/>
            <a:p>
              <a:pPr algn="r"/>
              <a:r>
                <a:rPr lang="ar-SY" sz="2400" dirty="0">
                  <a:latin typeface="Century Gothic" panose="020B0502020202020204" pitchFamily="34" charset="0"/>
                </a:rPr>
                <a:t>يكتب الطلبة في حدود سطرين عن أهمية التسابق في عمل الخير  </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696669"/>
                <a:chOff x="5162561" y="1484950"/>
                <a:chExt cx="5116090" cy="696669"/>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369332"/>
                </a:xfrm>
                <a:prstGeom prst="rect">
                  <a:avLst/>
                </a:prstGeom>
                <a:noFill/>
              </p:spPr>
              <p:txBody>
                <a:bodyPr wrap="square" rtlCol="0">
                  <a:spAutoFit/>
                </a:bodyPr>
                <a:lstStyle/>
                <a:p>
                  <a:pPr algn="r"/>
                  <a:r>
                    <a:rPr lang="ar-SY" b="1" dirty="0">
                      <a:latin typeface="Century Gothic" panose="020B0502020202020204" pitchFamily="34" charset="0"/>
                    </a:rPr>
                    <a:t> المبادئ والقيم الإسلامية في عهد الخلفاء الراشدين رضي الله عنهم</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7900641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3411081" y="1526213"/>
            <a:ext cx="4826020" cy="461665"/>
          </a:xfrm>
          <a:prstGeom prst="rect">
            <a:avLst/>
          </a:prstGeom>
          <a:noFill/>
        </p:spPr>
        <p:txBody>
          <a:bodyPr wrap="square" rtlCol="0">
            <a:spAutoFit/>
          </a:bodyPr>
          <a:lstStyle/>
          <a:p>
            <a:pPr algn="r"/>
            <a:r>
              <a:rPr lang="ar-SY" sz="2400" b="1" dirty="0">
                <a:solidFill>
                  <a:schemeClr val="accent2"/>
                </a:solidFill>
                <a:latin typeface="Century Gothic" panose="020B0502020202020204" pitchFamily="34" charset="0"/>
              </a:rPr>
              <a:t>2- التواضع </a:t>
            </a:r>
            <a:endParaRPr lang="en-US" sz="2400" b="1" dirty="0">
              <a:solidFill>
                <a:schemeClr val="accent2"/>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1995044" y="2351928"/>
            <a:ext cx="5110033" cy="1938992"/>
          </a:xfrm>
          <a:prstGeom prst="rect">
            <a:avLst/>
          </a:prstGeom>
          <a:noFill/>
        </p:spPr>
        <p:txBody>
          <a:bodyPr wrap="square" rtlCol="0">
            <a:spAutoFit/>
          </a:bodyPr>
          <a:lstStyle/>
          <a:p>
            <a:pPr algn="r"/>
            <a:r>
              <a:rPr lang="ar-SY" sz="2000" b="1" dirty="0">
                <a:latin typeface="Century Gothic" panose="020B0502020202020204" pitchFamily="34" charset="0"/>
              </a:rPr>
              <a:t>كان أبو بكر الصديق رضي الله عنه تاجراً يبيع ويشتري , وله أغنام يرعاها أحياناً بنفسه وكان يحلب للحي أغنامهم , فلّما بويع بالخلافة قالت جارية من الحي : الآن لا تٌحلب لنا منائحنا , فسمعها أبو بكر الصديق رضي الله عنه فقال : بلى لعمري لأحلبنَّها , وإني لأرجو ألا يغيّرني ما دخلت فيه من خلق كنت عليه , فكان يحلب لهم . </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369641" cy="1128959"/>
            <a:chOff x="338813" y="22303"/>
            <a:chExt cx="8369641"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357963" cy="1128959"/>
              <a:chOff x="2350491" y="22303"/>
              <a:chExt cx="6357963"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562644" y="165530"/>
                <a:ext cx="6145810" cy="918197"/>
                <a:chOff x="4344995" y="1484950"/>
                <a:chExt cx="6145810" cy="91819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344995" y="2003037"/>
                  <a:ext cx="6145810" cy="400110"/>
                </a:xfrm>
                <a:prstGeom prst="rect">
                  <a:avLst/>
                </a:prstGeom>
                <a:noFill/>
              </p:spPr>
              <p:txBody>
                <a:bodyPr wrap="square" rtlCol="0">
                  <a:spAutoFit/>
                </a:bodyPr>
                <a:lstStyle/>
                <a:p>
                  <a:pPr algn="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671228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930133" y="2983552"/>
            <a:ext cx="4873043" cy="400024"/>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يدل على تواضعه و حسن أخلاقه رضي الله عنه</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092011" y="390674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076251" y="1379603"/>
            <a:ext cx="10828631" cy="1193406"/>
            <a:chOff x="3318831" y="3294128"/>
            <a:chExt cx="8699399"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270877" y="751862"/>
              <a:ext cx="1193403" cy="627794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4</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318831" y="3579091"/>
              <a:ext cx="5638332" cy="461665"/>
            </a:xfrm>
            <a:prstGeom prst="rect">
              <a:avLst/>
            </a:prstGeom>
            <a:noFill/>
          </p:spPr>
          <p:txBody>
            <a:bodyPr wrap="square" rtlCol="0">
              <a:spAutoFit/>
            </a:bodyPr>
            <a:lstStyle/>
            <a:p>
              <a:pPr algn="r"/>
              <a:r>
                <a:rPr lang="ar-SY" sz="2400" dirty="0">
                  <a:latin typeface="Century Gothic" panose="020B0502020202020204" pitchFamily="34" charset="0"/>
                </a:rPr>
                <a:t>على ماذا يدل موقف ابي بكر الصديق </a:t>
              </a:r>
              <a:r>
                <a:rPr lang="ar-SY" sz="2400" b="1" dirty="0">
                  <a:latin typeface="Century Gothic" panose="020B0502020202020204" pitchFamily="34" charset="0"/>
                </a:rPr>
                <a:t>رضي الله عنهم ؟</a:t>
              </a:r>
              <a:endParaRPr lang="ar-SY" sz="24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696669"/>
                <a:chOff x="5162561" y="1484950"/>
                <a:chExt cx="5116090" cy="696669"/>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369332"/>
                </a:xfrm>
                <a:prstGeom prst="rect">
                  <a:avLst/>
                </a:prstGeom>
                <a:noFill/>
              </p:spPr>
              <p:txBody>
                <a:bodyPr wrap="square" rtlCol="0">
                  <a:spAutoFit/>
                </a:bodyPr>
                <a:lstStyle/>
                <a:p>
                  <a:pPr algn="r"/>
                  <a:r>
                    <a:rPr lang="ar-SY" b="1" dirty="0">
                      <a:latin typeface="Century Gothic" panose="020B0502020202020204" pitchFamily="34" charset="0"/>
                    </a:rPr>
                    <a:t> المبادئ والقيم الإسلامية في عهد الخلفاء الراشدين رضي الله عنهم</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100174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3411081" y="1526213"/>
            <a:ext cx="4826020" cy="461665"/>
          </a:xfrm>
          <a:prstGeom prst="rect">
            <a:avLst/>
          </a:prstGeom>
          <a:noFill/>
        </p:spPr>
        <p:txBody>
          <a:bodyPr wrap="square" rtlCol="0">
            <a:spAutoFit/>
          </a:bodyPr>
          <a:lstStyle/>
          <a:p>
            <a:pPr algn="r"/>
            <a:r>
              <a:rPr lang="ar-SY" sz="2400" b="1" dirty="0">
                <a:solidFill>
                  <a:schemeClr val="accent2"/>
                </a:solidFill>
                <a:latin typeface="Century Gothic" panose="020B0502020202020204" pitchFamily="34" charset="0"/>
              </a:rPr>
              <a:t>3- المساواة :</a:t>
            </a:r>
            <a:endParaRPr lang="en-US" sz="2400" b="1" dirty="0">
              <a:solidFill>
                <a:schemeClr val="accent2"/>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746600" y="2351928"/>
            <a:ext cx="6860700" cy="3477875"/>
          </a:xfrm>
          <a:prstGeom prst="rect">
            <a:avLst/>
          </a:prstGeom>
          <a:noFill/>
        </p:spPr>
        <p:txBody>
          <a:bodyPr wrap="square" rtlCol="0">
            <a:spAutoFit/>
          </a:bodyPr>
          <a:lstStyle/>
          <a:p>
            <a:pPr algn="r"/>
            <a:r>
              <a:rPr lang="ar-SY" sz="2000" b="1" dirty="0">
                <a:latin typeface="Century Gothic" panose="020B0502020202020204" pitchFamily="34" charset="0"/>
              </a:rPr>
              <a:t>وصل إلى أمير المؤمنين عمر بن الخطاب رضي الله عنهم أثواب كثيرة جديدة فقسّمها بين الناس فأصاب كلّ رجل ثوباً , وعندما صعد المنبر ليخطب في الناس كان عليه حلّة ( والحلّة ثوبان ) فقال : اسمعوا , فقال أحد الصحابة رضي الله عنه لا سمع لك ولا طاعة . فقال عمر رضي الله عنه متعجباً : ولم تقول ذلك ؟ فقال : إنك قسّمت علينا ثوباً ثوباً , وأعطيت نفسك ثوبين , قال عمر رضي الله عنه : لا تعجل , ثم نادى ابنه عبد الله , فقال عبد الله بن عمر رضي الله عنهما :لبّيك يا أمير المؤمنين . </a:t>
            </a:r>
          </a:p>
          <a:p>
            <a:pPr algn="r"/>
            <a:endParaRPr lang="ar-SY" sz="2000" b="1" dirty="0">
              <a:latin typeface="Century Gothic" panose="020B0502020202020204" pitchFamily="34" charset="0"/>
            </a:endParaRPr>
          </a:p>
          <a:p>
            <a:pPr algn="r"/>
            <a:r>
              <a:rPr lang="ar-SY" sz="2000" b="1" dirty="0">
                <a:latin typeface="Century Gothic" panose="020B0502020202020204" pitchFamily="34" charset="0"/>
              </a:rPr>
              <a:t>قال له عمر رضي الله عنه : ناشدتك الله , الثوب الذي ائتزرت به أهو ثوبك ؟ قال ابن عمر رضي الله عنه : اللهم نعم , قال الصحابي رضي الله عنه : الآن نسمع ونطيع . </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369641" cy="1128959"/>
            <a:chOff x="338813" y="22303"/>
            <a:chExt cx="8369641"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357963" cy="1128959"/>
              <a:chOff x="2350491" y="22303"/>
              <a:chExt cx="6357963"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562644" y="165530"/>
                <a:ext cx="6145810" cy="918197"/>
                <a:chOff x="4344995" y="1484950"/>
                <a:chExt cx="6145810" cy="91819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344995" y="2003037"/>
                  <a:ext cx="6145810" cy="400110"/>
                </a:xfrm>
                <a:prstGeom prst="rect">
                  <a:avLst/>
                </a:prstGeom>
                <a:noFill/>
              </p:spPr>
              <p:txBody>
                <a:bodyPr wrap="square" rtlCol="0">
                  <a:spAutoFit/>
                </a:bodyPr>
                <a:lstStyle/>
                <a:p>
                  <a:pPr algn="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8210050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4007568" y="2964656"/>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عظم أخلاق الخلفاء الراشدين و عدلهم و المساواة حيث أنهم لا يفرقون بين أنفسهم و الرعية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092011" y="390674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4025900" y="1379603"/>
            <a:ext cx="7878982" cy="1193406"/>
            <a:chOff x="5688491" y="3294128"/>
            <a:chExt cx="6329739"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7357947" y="1838933"/>
              <a:ext cx="1193403" cy="410380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5</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5688491" y="3579091"/>
              <a:ext cx="3268672" cy="461665"/>
            </a:xfrm>
            <a:prstGeom prst="rect">
              <a:avLst/>
            </a:prstGeom>
            <a:noFill/>
          </p:spPr>
          <p:txBody>
            <a:bodyPr wrap="square" rtlCol="0">
              <a:spAutoFit/>
            </a:bodyPr>
            <a:lstStyle/>
            <a:p>
              <a:pPr algn="r"/>
              <a:r>
                <a:rPr lang="ar-SY" sz="2400" dirty="0">
                  <a:latin typeface="Century Gothic" panose="020B0502020202020204" pitchFamily="34" charset="0"/>
                </a:rPr>
                <a:t>ماذا نستلهم من هذه القصة ؟</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696669"/>
                <a:chOff x="5162561" y="1484950"/>
                <a:chExt cx="5116090" cy="696669"/>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369332"/>
                </a:xfrm>
                <a:prstGeom prst="rect">
                  <a:avLst/>
                </a:prstGeom>
                <a:noFill/>
              </p:spPr>
              <p:txBody>
                <a:bodyPr wrap="square" rtlCol="0">
                  <a:spAutoFit/>
                </a:bodyPr>
                <a:lstStyle/>
                <a:p>
                  <a:pPr algn="r"/>
                  <a:r>
                    <a:rPr lang="ar-SY" b="1" dirty="0">
                      <a:latin typeface="Century Gothic" panose="020B0502020202020204" pitchFamily="34" charset="0"/>
                    </a:rPr>
                    <a:t> المبادئ والقيم الإسلامية في عهد الخلفاء الراشدين رضي الله عنهم</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755743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3411081" y="1605671"/>
            <a:ext cx="4826020" cy="461665"/>
          </a:xfrm>
          <a:prstGeom prst="rect">
            <a:avLst/>
          </a:prstGeom>
          <a:noFill/>
        </p:spPr>
        <p:txBody>
          <a:bodyPr wrap="square" rtlCol="0">
            <a:spAutoFit/>
          </a:bodyPr>
          <a:lstStyle/>
          <a:p>
            <a:pPr algn="r"/>
            <a:r>
              <a:rPr lang="ar-SY" sz="2400" b="1" dirty="0">
                <a:solidFill>
                  <a:schemeClr val="accent2"/>
                </a:solidFill>
                <a:latin typeface="Century Gothic" panose="020B0502020202020204" pitchFamily="34" charset="0"/>
              </a:rPr>
              <a:t>4- حسن التعامل :</a:t>
            </a:r>
            <a:endParaRPr lang="en-US" sz="2400" b="1" dirty="0">
              <a:solidFill>
                <a:schemeClr val="accent2"/>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1586325" y="3159492"/>
            <a:ext cx="6576390" cy="1631216"/>
          </a:xfrm>
          <a:prstGeom prst="rect">
            <a:avLst/>
          </a:prstGeom>
          <a:noFill/>
        </p:spPr>
        <p:txBody>
          <a:bodyPr wrap="square" rtlCol="0">
            <a:spAutoFit/>
          </a:bodyPr>
          <a:lstStyle/>
          <a:p>
            <a:pPr algn="r"/>
            <a:r>
              <a:rPr lang="ar-SY" sz="2000" b="1" dirty="0">
                <a:latin typeface="Century Gothic" panose="020B0502020202020204" pitchFamily="34" charset="0"/>
              </a:rPr>
              <a:t>اشترى عثمان بن عفان رضي الله عنه من رجل أرضاً فلم يأت البائع لقبض الثمن , فلقيه فقال له : ما منعك من قبض مالك ؟ فقال الرجل إنك غبنتني , فما ألقى من أحد إلا يلومني , فقال : أوَ ذلك يمنعك ؟ قال : نعم , قال : فاختر بين أرضك ومالك ثم قال : قال رسول الله صلى الله عليه وسلم : &lt; </a:t>
            </a:r>
            <a:r>
              <a:rPr lang="ar-SY" sz="2000" b="1" dirty="0">
                <a:solidFill>
                  <a:srgbClr val="00B050"/>
                </a:solidFill>
                <a:latin typeface="Century Gothic" panose="020B0502020202020204" pitchFamily="34" charset="0"/>
              </a:rPr>
              <a:t>أدخل الله الجنة رجلاً كان سهلاً مشترياً وبائعاً , وقاضياً ومقتضياً </a:t>
            </a:r>
            <a:r>
              <a:rPr lang="ar-SY" sz="2000" b="1" dirty="0">
                <a:latin typeface="Century Gothic" panose="020B0502020202020204" pitchFamily="34" charset="0"/>
              </a:rPr>
              <a:t>&gt;</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369641" cy="1128959"/>
            <a:chOff x="338813" y="22303"/>
            <a:chExt cx="8369641"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357963" cy="1128959"/>
              <a:chOff x="2350491" y="22303"/>
              <a:chExt cx="6357963"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562644" y="165530"/>
                <a:ext cx="6145810" cy="918197"/>
                <a:chOff x="4344995" y="1484950"/>
                <a:chExt cx="6145810" cy="91819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344995" y="2003037"/>
                  <a:ext cx="6145810" cy="400110"/>
                </a:xfrm>
                <a:prstGeom prst="rect">
                  <a:avLst/>
                </a:prstGeom>
                <a:noFill/>
              </p:spPr>
              <p:txBody>
                <a:bodyPr wrap="square" rtlCol="0">
                  <a:spAutoFit/>
                </a:bodyPr>
                <a:lstStyle/>
                <a:p>
                  <a:pPr algn="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667807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959695" y="3067957"/>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تدل على حسن أخلاق عثمان بن عفان رضي الله عنه و تسامحه و أنه يخاف أن يظلم أحد أو أن يحزنه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092011" y="390674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2350489" y="1379603"/>
            <a:ext cx="9554393" cy="1193407"/>
            <a:chOff x="4342516" y="3294128"/>
            <a:chExt cx="7675714" cy="1193407"/>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577830" y="1058818"/>
              <a:ext cx="1193403" cy="566403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6</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4390929" y="3579091"/>
              <a:ext cx="4566234" cy="461665"/>
            </a:xfrm>
            <a:prstGeom prst="rect">
              <a:avLst/>
            </a:prstGeom>
            <a:noFill/>
          </p:spPr>
          <p:txBody>
            <a:bodyPr wrap="square" rtlCol="0">
              <a:spAutoFit/>
            </a:bodyPr>
            <a:lstStyle/>
            <a:p>
              <a:pPr algn="r"/>
              <a:r>
                <a:rPr lang="ar-SY" sz="2400" dirty="0">
                  <a:latin typeface="Century Gothic" panose="020B0502020202020204" pitchFamily="34" charset="0"/>
                </a:rPr>
                <a:t>على أي شيء تدل قصة عثمان بن عفان </a:t>
              </a:r>
              <a:r>
                <a:rPr lang="ar-SY" sz="2000" dirty="0">
                  <a:latin typeface="Century Gothic" panose="020B0502020202020204" pitchFamily="34" charset="0"/>
                </a:rPr>
                <a:t>رضي الله عنه </a:t>
              </a:r>
              <a:r>
                <a:rPr lang="ar-SY" sz="2400" dirty="0">
                  <a:latin typeface="Century Gothic" panose="020B0502020202020204" pitchFamily="34" charset="0"/>
                </a:rPr>
                <a:t>؟</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696669"/>
                <a:chOff x="5162561" y="1484950"/>
                <a:chExt cx="5116090" cy="696669"/>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369332"/>
                </a:xfrm>
                <a:prstGeom prst="rect">
                  <a:avLst/>
                </a:prstGeom>
                <a:noFill/>
              </p:spPr>
              <p:txBody>
                <a:bodyPr wrap="square" rtlCol="0">
                  <a:spAutoFit/>
                </a:bodyPr>
                <a:lstStyle/>
                <a:p>
                  <a:pPr algn="r"/>
                  <a:r>
                    <a:rPr lang="ar-SY" b="1" dirty="0">
                      <a:latin typeface="Century Gothic" panose="020B0502020202020204" pitchFamily="34" charset="0"/>
                    </a:rPr>
                    <a:t> المبادئ والقيم الإسلامية في عهد الخلفاء الراشدين رضي الله عنهم</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8259086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3632983" y="1663356"/>
            <a:ext cx="4826020" cy="461665"/>
          </a:xfrm>
          <a:prstGeom prst="rect">
            <a:avLst/>
          </a:prstGeom>
          <a:noFill/>
        </p:spPr>
        <p:txBody>
          <a:bodyPr wrap="square" rtlCol="0">
            <a:spAutoFit/>
          </a:bodyPr>
          <a:lstStyle/>
          <a:p>
            <a:pPr algn="r"/>
            <a:r>
              <a:rPr lang="ar-SY" sz="2400" b="1" dirty="0">
                <a:solidFill>
                  <a:schemeClr val="accent2"/>
                </a:solidFill>
                <a:latin typeface="Century Gothic" panose="020B0502020202020204" pitchFamily="34" charset="0"/>
              </a:rPr>
              <a:t> 5- التقدير :</a:t>
            </a:r>
            <a:endParaRPr lang="en-US" sz="2400" b="1" dirty="0">
              <a:solidFill>
                <a:schemeClr val="accent2"/>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1166462" y="2340245"/>
            <a:ext cx="5752737" cy="2554545"/>
          </a:xfrm>
          <a:prstGeom prst="rect">
            <a:avLst/>
          </a:prstGeom>
          <a:noFill/>
        </p:spPr>
        <p:txBody>
          <a:bodyPr wrap="square" rtlCol="0">
            <a:spAutoFit/>
          </a:bodyPr>
          <a:lstStyle/>
          <a:p>
            <a:pPr algn="r"/>
            <a:r>
              <a:rPr lang="ar-SY" sz="2000" b="1" dirty="0">
                <a:latin typeface="Century Gothic" panose="020B0502020202020204" pitchFamily="34" charset="0"/>
              </a:rPr>
              <a:t>جاء رجل إلى علي بن أبي طالب رضي الله عنه فقال : يا أمير المؤمنين , إن لي إليك حاجة فرفعتها إلى الله تعالى قبل أن أرفعها إليك ,  فإن قضيتها حمدت الله وشكرتك , وإن لم تقضها حمدت الله وعذرتك , فقال علي رضي الله عنه : اكتب حاجتك على الأرض فإني أكره أن أرى ذلّ السؤال في وجهك , فكتب : إني محتاج , فقال علي رضي الله عنه : عليَّ بحلّة , فأُتي بها  , فأخذها الرجل فلبسها و أثنى على عليّ رضي الله عنه , فقال علي رضي الله عنه : عليُّ بالدنانير , فأتي بمائة دينار فدفعها </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369641" cy="1128959"/>
            <a:chOff x="338813" y="22303"/>
            <a:chExt cx="8369641"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357963" cy="1128959"/>
              <a:chOff x="2350491" y="22303"/>
              <a:chExt cx="6357963"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562644" y="165530"/>
                <a:ext cx="6145810" cy="918197"/>
                <a:chOff x="4344995" y="1484950"/>
                <a:chExt cx="6145810" cy="91819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344995" y="2003037"/>
                  <a:ext cx="6145810" cy="400110"/>
                </a:xfrm>
                <a:prstGeom prst="rect">
                  <a:avLst/>
                </a:prstGeom>
                <a:noFill/>
              </p:spPr>
              <p:txBody>
                <a:bodyPr wrap="square" rtlCol="0">
                  <a:spAutoFit/>
                </a:bodyPr>
                <a:lstStyle/>
                <a:p>
                  <a:pPr algn="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18">
            <a:extLst>
              <a:ext uri="{FF2B5EF4-FFF2-40B4-BE49-F238E27FC236}">
                <a16:creationId xmlns:a16="http://schemas.microsoft.com/office/drawing/2014/main" id="{AB96FEDA-B927-4D92-89D5-75761265E707}"/>
              </a:ext>
            </a:extLst>
          </p:cNvPr>
          <p:cNvSpPr txBox="1"/>
          <p:nvPr/>
        </p:nvSpPr>
        <p:spPr>
          <a:xfrm>
            <a:off x="2205542" y="5401434"/>
            <a:ext cx="4674403" cy="1323439"/>
          </a:xfrm>
          <a:prstGeom prst="rect">
            <a:avLst/>
          </a:prstGeom>
          <a:noFill/>
        </p:spPr>
        <p:txBody>
          <a:bodyPr wrap="square" rtlCol="0">
            <a:spAutoFit/>
          </a:bodyPr>
          <a:lstStyle/>
          <a:p>
            <a:pPr algn="r"/>
            <a:r>
              <a:rPr lang="ar-SY" sz="2000" b="1" dirty="0">
                <a:latin typeface="Century Gothic" panose="020B0502020202020204" pitchFamily="34" charset="0"/>
              </a:rPr>
              <a:t>فقال أحد الحاضرين : يا أمير المؤمنين حلّة ومائة دينار ؟ قال : نعم , سمعت رسول الله صلى الله عليه وسلم يقول : &lt; </a:t>
            </a:r>
            <a:r>
              <a:rPr lang="ar-SY" sz="2000" b="1" dirty="0">
                <a:solidFill>
                  <a:srgbClr val="00B050"/>
                </a:solidFill>
                <a:latin typeface="Century Gothic" panose="020B0502020202020204" pitchFamily="34" charset="0"/>
              </a:rPr>
              <a:t>أنزلوا الناس منازلهم </a:t>
            </a:r>
            <a:r>
              <a:rPr lang="ar-SY" sz="2000" b="1" dirty="0">
                <a:latin typeface="Century Gothic" panose="020B0502020202020204" pitchFamily="34" charset="0"/>
              </a:rPr>
              <a:t>&gt; و هذه منزلة هذا الرجل عندي .</a:t>
            </a:r>
          </a:p>
        </p:txBody>
      </p:sp>
    </p:spTree>
    <p:extLst>
      <p:ext uri="{BB962C8B-B14F-4D97-AF65-F5344CB8AC3E}">
        <p14:creationId xmlns:p14="http://schemas.microsoft.com/office/powerpoint/2010/main" val="216852915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61"/>
                                            </p:tgtEl>
                                            <p:attrNameLst>
                                              <p:attrName>style.visibility</p:attrName>
                                            </p:attrNameLst>
                                          </p:cBhvr>
                                          <p:to>
                                            <p:strVal val="visible"/>
                                          </p:to>
                                        </p:set>
                                        <p:anim calcmode="lin" valueType="num">
                                          <p:cBhvr>
                                            <p:cTn id="36" dur="500" fill="hold"/>
                                            <p:tgtEl>
                                              <p:spTgt spid="61"/>
                                            </p:tgtEl>
                                            <p:attrNameLst>
                                              <p:attrName>ppt_x</p:attrName>
                                            </p:attrNameLst>
                                          </p:cBhvr>
                                          <p:tavLst>
                                            <p:tav tm="0">
                                              <p:val>
                                                <p:strVal val="#ppt_x"/>
                                              </p:val>
                                            </p:tav>
                                            <p:tav tm="100000">
                                              <p:val>
                                                <p:strVal val="#ppt_x"/>
                                              </p:val>
                                            </p:tav>
                                          </p:tavLst>
                                        </p:anim>
                                        <p:anim calcmode="lin" valueType="num">
                                          <p:cBhvr>
                                            <p:cTn id="37" dur="500" fill="hold"/>
                                            <p:tgtEl>
                                              <p:spTgt spid="61"/>
                                            </p:tgtEl>
                                            <p:attrNameLst>
                                              <p:attrName>ppt_y</p:attrName>
                                            </p:attrNameLst>
                                          </p:cBhvr>
                                          <p:tavLst>
                                            <p:tav tm="0">
                                              <p:val>
                                                <p:strVal val="#ppt_y-#ppt_h/2"/>
                                              </p:val>
                                            </p:tav>
                                            <p:tav tm="100000">
                                              <p:val>
                                                <p:strVal val="#ppt_y"/>
                                              </p:val>
                                            </p:tav>
                                          </p:tavLst>
                                        </p:anim>
                                        <p:anim calcmode="lin" valueType="num">
                                          <p:cBhvr>
                                            <p:cTn id="38" dur="500" fill="hold"/>
                                            <p:tgtEl>
                                              <p:spTgt spid="61"/>
                                            </p:tgtEl>
                                            <p:attrNameLst>
                                              <p:attrName>ppt_w</p:attrName>
                                            </p:attrNameLst>
                                          </p:cBhvr>
                                          <p:tavLst>
                                            <p:tav tm="0">
                                              <p:val>
                                                <p:strVal val="#ppt_w"/>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61"/>
                                            </p:tgtEl>
                                            <p:attrNameLst>
                                              <p:attrName>style.visibility</p:attrName>
                                            </p:attrNameLst>
                                          </p:cBhvr>
                                          <p:to>
                                            <p:strVal val="visible"/>
                                          </p:to>
                                        </p:set>
                                        <p:anim calcmode="lin" valueType="num">
                                          <p:cBhvr>
                                            <p:cTn id="36" dur="500" fill="hold"/>
                                            <p:tgtEl>
                                              <p:spTgt spid="61"/>
                                            </p:tgtEl>
                                            <p:attrNameLst>
                                              <p:attrName>ppt_x</p:attrName>
                                            </p:attrNameLst>
                                          </p:cBhvr>
                                          <p:tavLst>
                                            <p:tav tm="0">
                                              <p:val>
                                                <p:strVal val="#ppt_x"/>
                                              </p:val>
                                            </p:tav>
                                            <p:tav tm="100000">
                                              <p:val>
                                                <p:strVal val="#ppt_x"/>
                                              </p:val>
                                            </p:tav>
                                          </p:tavLst>
                                        </p:anim>
                                        <p:anim calcmode="lin" valueType="num">
                                          <p:cBhvr>
                                            <p:cTn id="37" dur="500" fill="hold"/>
                                            <p:tgtEl>
                                              <p:spTgt spid="61"/>
                                            </p:tgtEl>
                                            <p:attrNameLst>
                                              <p:attrName>ppt_y</p:attrName>
                                            </p:attrNameLst>
                                          </p:cBhvr>
                                          <p:tavLst>
                                            <p:tav tm="0">
                                              <p:val>
                                                <p:strVal val="#ppt_y-#ppt_h/2"/>
                                              </p:val>
                                            </p:tav>
                                            <p:tav tm="100000">
                                              <p:val>
                                                <p:strVal val="#ppt_y"/>
                                              </p:val>
                                            </p:tav>
                                          </p:tavLst>
                                        </p:anim>
                                        <p:anim calcmode="lin" valueType="num">
                                          <p:cBhvr>
                                            <p:cTn id="38" dur="500" fill="hold"/>
                                            <p:tgtEl>
                                              <p:spTgt spid="61"/>
                                            </p:tgtEl>
                                            <p:attrNameLst>
                                              <p:attrName>ppt_w</p:attrName>
                                            </p:attrNameLst>
                                          </p:cBhvr>
                                          <p:tavLst>
                                            <p:tav tm="0">
                                              <p:val>
                                                <p:strVal val="#ppt_w"/>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1"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TextBox 21">
            <a:extLst>
              <a:ext uri="{FF2B5EF4-FFF2-40B4-BE49-F238E27FC236}">
                <a16:creationId xmlns:a16="http://schemas.microsoft.com/office/drawing/2014/main" id="{43CE94DE-2CE8-4848-81A3-95FFB929C055}"/>
              </a:ext>
            </a:extLst>
          </p:cNvPr>
          <p:cNvSpPr txBox="1"/>
          <p:nvPr/>
        </p:nvSpPr>
        <p:spPr>
          <a:xfrm>
            <a:off x="2698755" y="3063946"/>
            <a:ext cx="5084251" cy="369332"/>
          </a:xfrm>
          <a:prstGeom prst="rect">
            <a:avLst/>
          </a:prstGeom>
          <a:noFill/>
        </p:spPr>
        <p:txBody>
          <a:bodyPr wrap="square" rtlCol="0">
            <a:spAutoFit/>
          </a:bodyPr>
          <a:lstStyle/>
          <a:p>
            <a:pPr algn="r"/>
            <a:r>
              <a:rPr lang="ar-SY" dirty="0">
                <a:latin typeface="Open Sans" panose="020B0606030504020204" pitchFamily="34" charset="0"/>
                <a:ea typeface="Open Sans" panose="020B0606030504020204" pitchFamily="34" charset="0"/>
                <a:cs typeface="Open Sans" panose="020B0606030504020204" pitchFamily="34" charset="0"/>
              </a:rPr>
              <a:t>اقتدي بالرسول عليه الصلاة و السلام</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2" name="TextBox 44">
            <a:extLst>
              <a:ext uri="{FF2B5EF4-FFF2-40B4-BE49-F238E27FC236}">
                <a16:creationId xmlns:a16="http://schemas.microsoft.com/office/drawing/2014/main" id="{8A6D25B5-6F80-426E-85AF-25B810D38B5B}"/>
              </a:ext>
            </a:extLst>
          </p:cNvPr>
          <p:cNvSpPr txBox="1"/>
          <p:nvPr/>
        </p:nvSpPr>
        <p:spPr>
          <a:xfrm>
            <a:off x="4007096" y="5784533"/>
            <a:ext cx="5084251" cy="646331"/>
          </a:xfrm>
          <a:prstGeom prst="rect">
            <a:avLst/>
          </a:prstGeom>
          <a:noFill/>
        </p:spPr>
        <p:txBody>
          <a:bodyPr wrap="square" rtlCol="0">
            <a:spAutoFit/>
          </a:bodyPr>
          <a:lstStyle/>
          <a:p>
            <a:pPr algn="r"/>
            <a:r>
              <a:rPr lang="ar-SY" dirty="0">
                <a:latin typeface="Open Sans" panose="020B0606030504020204" pitchFamily="34" charset="0"/>
                <a:ea typeface="Open Sans" panose="020B0606030504020204" pitchFamily="34" charset="0"/>
                <a:cs typeface="Open Sans" panose="020B0606030504020204" pitchFamily="34" charset="0"/>
              </a:rPr>
              <a:t>اقتدى الخلفاء الراشدين بالرسول عليه الصلاة و السلام و كرمهم و تقديرهم للآخرين و أنهم يهتمون بالرعية كاهتمامهم بأنفسهم </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461665"/>
            </a:xfrm>
            <a:prstGeom prst="rect">
              <a:avLst/>
            </a:prstGeom>
            <a:noFill/>
          </p:spPr>
          <p:txBody>
            <a:bodyPr wrap="square" rtlCol="0">
              <a:spAutoFit/>
            </a:bodyPr>
            <a:lstStyle/>
            <a:p>
              <a:pPr algn="ctr"/>
              <a:r>
                <a:rPr lang="ar-SY" sz="2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24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71" name="مجموعة 70"/>
          <p:cNvGrpSpPr/>
          <p:nvPr/>
        </p:nvGrpSpPr>
        <p:grpSpPr>
          <a:xfrm>
            <a:off x="1191081" y="1379603"/>
            <a:ext cx="10713803" cy="1193406"/>
            <a:chOff x="1304427" y="3294128"/>
            <a:chExt cx="10713803"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5058787" y="-460229"/>
              <a:ext cx="1193403" cy="8702124"/>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نشاط 7</a:t>
              </a:r>
              <a:endParaRPr lang="en-US" sz="24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1530501" y="3355949"/>
              <a:ext cx="7169596" cy="461665"/>
            </a:xfrm>
            <a:prstGeom prst="rect">
              <a:avLst/>
            </a:prstGeom>
            <a:noFill/>
          </p:spPr>
          <p:txBody>
            <a:bodyPr wrap="square" rtlCol="0">
              <a:spAutoFit/>
            </a:bodyPr>
            <a:lstStyle/>
            <a:p>
              <a:pPr algn="r"/>
              <a:r>
                <a:rPr lang="ar-SY" sz="2400" dirty="0">
                  <a:latin typeface="Century Gothic" panose="020B0502020202020204" pitchFamily="34" charset="0"/>
                </a:rPr>
                <a:t>بمن اقتدى علي بن أبي طالب رضي الله عنه في هذا الموقف ؟</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grpSp>
        <p:nvGrpSpPr>
          <p:cNvPr id="84" name="مجموعة 83"/>
          <p:cNvGrpSpPr/>
          <p:nvPr/>
        </p:nvGrpSpPr>
        <p:grpSpPr>
          <a:xfrm>
            <a:off x="338813" y="22303"/>
            <a:ext cx="8320183" cy="1128959"/>
            <a:chOff x="338813" y="22303"/>
            <a:chExt cx="8320183"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707886"/>
              </a:xfrm>
              <a:prstGeom prst="rect">
                <a:avLst/>
              </a:prstGeom>
              <a:noFill/>
            </p:spPr>
            <p:txBody>
              <a:bodyPr wrap="square" rtlCol="0">
                <a:spAutoFit/>
              </a:bodyPr>
              <a:lstStyle/>
              <a:p>
                <a:pPr algn="ctr"/>
                <a:r>
                  <a:rPr lang="ar-SY" sz="2000" b="1" dirty="0">
                    <a:latin typeface="Century Gothic" panose="020B0502020202020204" pitchFamily="34" charset="0"/>
                  </a:rPr>
                  <a:t>الوحدة </a:t>
                </a:r>
              </a:p>
              <a:p>
                <a:pPr algn="ctr"/>
                <a:r>
                  <a:rPr lang="ar-SY" sz="2000" b="1" dirty="0">
                    <a:latin typeface="Century Gothic" panose="020B0502020202020204" pitchFamily="34" charset="0"/>
                  </a:rPr>
                  <a:t>6</a:t>
                </a:r>
                <a:endParaRPr lang="en-US" sz="2000" b="1" dirty="0">
                  <a:latin typeface="Century Gothic" panose="020B0502020202020204" pitchFamily="34" charset="0"/>
                </a:endParaRPr>
              </a:p>
            </p:txBody>
          </p:sp>
        </p:grpSp>
        <p:grpSp>
          <p:nvGrpSpPr>
            <p:cNvPr id="86" name="مجموعة 85"/>
            <p:cNvGrpSpPr/>
            <p:nvPr/>
          </p:nvGrpSpPr>
          <p:grpSpPr>
            <a:xfrm>
              <a:off x="2350491" y="22303"/>
              <a:ext cx="6308505" cy="1128959"/>
              <a:chOff x="2350491" y="22303"/>
              <a:chExt cx="6308505"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2771001" y="165530"/>
                <a:ext cx="5887995" cy="853104"/>
                <a:chOff x="4553352" y="1484950"/>
                <a:chExt cx="5887995" cy="853104"/>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4553352" y="1937944"/>
                  <a:ext cx="5887995" cy="400110"/>
                </a:xfrm>
                <a:prstGeom prst="rect">
                  <a:avLst/>
                </a:prstGeom>
                <a:noFill/>
              </p:spPr>
              <p:txBody>
                <a:bodyPr wrap="square" rtlCol="0">
                  <a:spAutoFit/>
                </a:bodyPr>
                <a:lstStyle/>
                <a:p>
                  <a:pPr algn="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99" name="مجموعة 98"/>
          <p:cNvGrpSpPr/>
          <p:nvPr/>
        </p:nvGrpSpPr>
        <p:grpSpPr>
          <a:xfrm>
            <a:off x="3297734" y="3993292"/>
            <a:ext cx="8607149" cy="1193405"/>
            <a:chOff x="3411081" y="3294128"/>
            <a:chExt cx="8607149" cy="1193405"/>
          </a:xfrm>
        </p:grpSpPr>
        <p:sp>
          <p:nvSpPr>
            <p:cNvPr id="100"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1"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2" name="TextBox 36">
              <a:extLst>
                <a:ext uri="{FF2B5EF4-FFF2-40B4-BE49-F238E27FC236}">
                  <a16:creationId xmlns:a16="http://schemas.microsoft.com/office/drawing/2014/main" id="{93E7D62B-1455-4AFF-B195-F9AA155326E3}"/>
                </a:ext>
              </a:extLst>
            </p:cNvPr>
            <p:cNvSpPr txBox="1"/>
            <p:nvPr/>
          </p:nvSpPr>
          <p:spPr>
            <a:xfrm>
              <a:off x="10804718" y="3376557"/>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نشاط 7</a:t>
              </a:r>
            </a:p>
          </p:txBody>
        </p:sp>
        <p:pic>
          <p:nvPicPr>
            <p:cNvPr id="103"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104" name="TextBox 47">
              <a:extLst>
                <a:ext uri="{FF2B5EF4-FFF2-40B4-BE49-F238E27FC236}">
                  <a16:creationId xmlns:a16="http://schemas.microsoft.com/office/drawing/2014/main" id="{ED665529-B0D7-41B7-B7D6-AC371B427BAB}"/>
                </a:ext>
              </a:extLst>
            </p:cNvPr>
            <p:cNvSpPr txBox="1"/>
            <p:nvPr/>
          </p:nvSpPr>
          <p:spPr>
            <a:xfrm>
              <a:off x="3411081" y="3591628"/>
              <a:ext cx="5638332" cy="461665"/>
            </a:xfrm>
            <a:prstGeom prst="rect">
              <a:avLst/>
            </a:prstGeom>
            <a:noFill/>
          </p:spPr>
          <p:txBody>
            <a:bodyPr wrap="square" rtlCol="0">
              <a:spAutoFit/>
            </a:bodyPr>
            <a:lstStyle/>
            <a:p>
              <a:pPr algn="r"/>
              <a:r>
                <a:rPr lang="ar-SY" sz="2400" dirty="0">
                  <a:latin typeface="Century Gothic" panose="020B0502020202020204" pitchFamily="34" charset="0"/>
                </a:rPr>
                <a:t> ما الدرس الذي نستفيده من هذه القصة ؟</a:t>
              </a:r>
            </a:p>
          </p:txBody>
        </p:sp>
        <p:grpSp>
          <p:nvGrpSpPr>
            <p:cNvPr id="105"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06"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7"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8"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29114888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99"/>
                                            </p:tgtEl>
                                            <p:attrNameLst>
                                              <p:attrName>style.visibility</p:attrName>
                                            </p:attrNameLst>
                                          </p:cBhvr>
                                          <p:to>
                                            <p:strVal val="visible"/>
                                          </p:to>
                                        </p:set>
                                        <p:anim calcmode="lin" valueType="num">
                                          <p:cBhvr additive="base">
                                            <p:cTn id="26" dur="500" fill="hold"/>
                                            <p:tgtEl>
                                              <p:spTgt spid="99"/>
                                            </p:tgtEl>
                                            <p:attrNameLst>
                                              <p:attrName>ppt_x</p:attrName>
                                            </p:attrNameLst>
                                          </p:cBhvr>
                                          <p:tavLst>
                                            <p:tav tm="0">
                                              <p:val>
                                                <p:strVal val="1+#ppt_w/2"/>
                                              </p:val>
                                            </p:tav>
                                            <p:tav tm="100000">
                                              <p:val>
                                                <p:strVal val="#ppt_x"/>
                                              </p:val>
                                            </p:tav>
                                          </p:tavLst>
                                        </p:anim>
                                        <p:anim calcmode="lin" valueType="num">
                                          <p:cBhvr additive="base">
                                            <p:cTn id="27"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1" dur="1000" fill="hold"/>
                                            <p:tgtEl>
                                              <p:spTgt spid="43"/>
                                            </p:tgtEl>
                                            <p:attrNameLst>
                                              <p:attrName>ppt_x</p:attrName>
                                              <p:attrName>ppt_y</p:attrName>
                                            </p:attrNameLst>
                                          </p:cBhvr>
                                          <p:rCtr x="-23672" y="0"/>
                                        </p:animMotion>
                                      </p:childTnLst>
                                    </p:cTn>
                                  </p:par>
                                  <p:par>
                                    <p:cTn id="32" presetID="22" presetClass="entr" presetSubtype="2"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right)">
                                          <p:cBhvr>
                                            <p:cTn id="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99"/>
                                            </p:tgtEl>
                                            <p:attrNameLst>
                                              <p:attrName>style.visibility</p:attrName>
                                            </p:attrNameLst>
                                          </p:cBhvr>
                                          <p:to>
                                            <p:strVal val="visible"/>
                                          </p:to>
                                        </p:set>
                                        <p:anim calcmode="lin" valueType="num">
                                          <p:cBhvr additive="base">
                                            <p:cTn id="26" dur="500" fill="hold"/>
                                            <p:tgtEl>
                                              <p:spTgt spid="99"/>
                                            </p:tgtEl>
                                            <p:attrNameLst>
                                              <p:attrName>ppt_x</p:attrName>
                                            </p:attrNameLst>
                                          </p:cBhvr>
                                          <p:tavLst>
                                            <p:tav tm="0">
                                              <p:val>
                                                <p:strVal val="1+#ppt_w/2"/>
                                              </p:val>
                                            </p:tav>
                                            <p:tav tm="100000">
                                              <p:val>
                                                <p:strVal val="#ppt_x"/>
                                              </p:val>
                                            </p:tav>
                                          </p:tavLst>
                                        </p:anim>
                                        <p:anim calcmode="lin" valueType="num">
                                          <p:cBhvr additive="base">
                                            <p:cTn id="27"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5" presetClass="path" presetSubtype="0" fill="hold" nodeType="clickEffect">
                                      <p:stCondLst>
                                        <p:cond delay="0"/>
                                      </p:stCondLst>
                                      <p:childTnLst>
                                        <p:animMotion origin="layout" path="M -2.08333E-6 2.96296E-6 L -0.47344 2.96296E-6 " pathEditMode="relative" rAng="0" ptsTypes="AA">
                                          <p:cBhvr>
                                            <p:cTn id="31" dur="1000" fill="hold"/>
                                            <p:tgtEl>
                                              <p:spTgt spid="43"/>
                                            </p:tgtEl>
                                            <p:attrNameLst>
                                              <p:attrName>ppt_x</p:attrName>
                                              <p:attrName>ppt_y</p:attrName>
                                            </p:attrNameLst>
                                          </p:cBhvr>
                                          <p:rCtr x="-23672" y="0"/>
                                        </p:animMotion>
                                      </p:childTnLst>
                                    </p:cTn>
                                  </p:par>
                                  <p:par>
                                    <p:cTn id="32" presetID="22" presetClass="entr" presetSubtype="2"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right)">
                                          <p:cBhvr>
                                            <p:cTn id="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2"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flipH="1">
            <a:off x="-4987587"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266492" y="3119515"/>
              <a:ext cx="2220105" cy="523220"/>
            </a:xfrm>
            <a:prstGeom prst="rect">
              <a:avLst/>
            </a:prstGeom>
            <a:noFill/>
          </p:spPr>
          <p:txBody>
            <a:bodyPr wrap="square" rtlCol="0">
              <a:spAutoFit/>
            </a:bodyPr>
            <a:lstStyle/>
            <a:p>
              <a:pPr algn="ctr"/>
              <a:r>
                <a:rPr lang="ar-SY" sz="2800" dirty="0">
                  <a:latin typeface="Cooper Black" panose="0208090404030B020404" pitchFamily="18" charset="0"/>
                </a:rPr>
                <a:t>انتهى الدرس</a:t>
              </a:r>
            </a:p>
          </p:txBody>
        </p:sp>
      </p:grpSp>
    </p:spTree>
    <p:extLst>
      <p:ext uri="{BB962C8B-B14F-4D97-AF65-F5344CB8AC3E}">
        <p14:creationId xmlns:p14="http://schemas.microsoft.com/office/powerpoint/2010/main" val="102813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remove" nodeType="clickEffect">
                                  <p:stCondLst>
                                    <p:cond delay="0"/>
                                  </p:stCondLst>
                                  <p:childTnLst>
                                    <p:animMotion origin="layout" path="M -0.01498 -1.48148E-6 L 1.23737 -0.00254 " pathEditMode="relative" rAng="0" ptsTypes="AA">
                                      <p:cBhvr>
                                        <p:cTn id="6" dur="20000" fill="hold"/>
                                        <p:tgtEl>
                                          <p:spTgt spid="344"/>
                                        </p:tgtEl>
                                        <p:attrNameLst>
                                          <p:attrName>ppt_x</p:attrName>
                                          <p:attrName>ppt_y</p:attrName>
                                        </p:attrNameLst>
                                      </p:cBhvr>
                                      <p:rCtr x="62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4082942" y="1631778"/>
            <a:ext cx="4826020" cy="400110"/>
          </a:xfrm>
          <a:prstGeom prst="rect">
            <a:avLst/>
          </a:prstGeom>
          <a:noFill/>
        </p:spPr>
        <p:txBody>
          <a:bodyPr wrap="square" rtlCol="0">
            <a:spAutoFit/>
          </a:bodyPr>
          <a:lstStyle/>
          <a:p>
            <a:pPr algn="r"/>
            <a:r>
              <a:rPr lang="ar-SY" sz="2000" b="1" dirty="0">
                <a:solidFill>
                  <a:schemeClr val="accent2"/>
                </a:solidFill>
                <a:latin typeface="Century Gothic" panose="020B0502020202020204" pitchFamily="34" charset="0"/>
              </a:rPr>
              <a:t>المبادئ والقيم الإسلامية  في عهد الخلفاء الراشدين </a:t>
            </a:r>
            <a:endParaRPr lang="en-US" sz="2000" b="1" dirty="0">
              <a:solidFill>
                <a:schemeClr val="accent2"/>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1166462" y="2357288"/>
            <a:ext cx="5777355" cy="1631216"/>
          </a:xfrm>
          <a:prstGeom prst="rect">
            <a:avLst/>
          </a:prstGeom>
          <a:noFill/>
        </p:spPr>
        <p:txBody>
          <a:bodyPr wrap="square" rtlCol="0">
            <a:spAutoFit/>
          </a:bodyPr>
          <a:lstStyle/>
          <a:p>
            <a:pPr algn="r"/>
            <a:r>
              <a:rPr lang="ar-SY" sz="2000" b="1" dirty="0">
                <a:latin typeface="Century Gothic" panose="020B0502020202020204" pitchFamily="34" charset="0"/>
              </a:rPr>
              <a:t> إن من أبرز ما يميز الدين الإسلامي مبدأ الشورى الذي أنزله الله تعالى وأمر به نبيه محمد صلى الله عليه وسلم فطبّقه في واقع الحياة ونشأ عليه أصحابه , فسار عليه الخلفاء الراشدون رضي الله عنهم , وهو ما أسهم في وحدتهم وتلاحمهم و وضوح مقاصدهم وساعد كثيراً على تفوّقهم وانتصارهم .      </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369641" cy="1128959"/>
            <a:chOff x="338813" y="22303"/>
            <a:chExt cx="8369641"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357963" cy="1128959"/>
              <a:chOff x="2350491" y="22303"/>
              <a:chExt cx="6357963"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27984296-FF80-419E-8703-5280B5AB1741}"/>
                  </a:ext>
                </a:extLst>
              </p:cNvPr>
              <p:cNvGrpSpPr/>
              <p:nvPr/>
            </p:nvGrpSpPr>
            <p:grpSpPr>
              <a:xfrm>
                <a:off x="2562644" y="165530"/>
                <a:ext cx="6145810" cy="918197"/>
                <a:chOff x="4344995" y="1484950"/>
                <a:chExt cx="6145810" cy="91819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344995" y="2003037"/>
                  <a:ext cx="6145810" cy="400110"/>
                </a:xfrm>
                <a:prstGeom prst="rect">
                  <a:avLst/>
                </a:prstGeom>
                <a:noFill/>
              </p:spPr>
              <p:txBody>
                <a:bodyPr wrap="square" rtlCol="0">
                  <a:spAutoFit/>
                </a:bodyPr>
                <a:lstStyle/>
                <a:p>
                  <a:pPr algn="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18">
            <a:extLst>
              <a:ext uri="{FF2B5EF4-FFF2-40B4-BE49-F238E27FC236}">
                <a16:creationId xmlns:a16="http://schemas.microsoft.com/office/drawing/2014/main" id="{AB96FEDA-B927-4D92-89D5-75761265E707}"/>
              </a:ext>
            </a:extLst>
          </p:cNvPr>
          <p:cNvSpPr txBox="1"/>
          <p:nvPr/>
        </p:nvSpPr>
        <p:spPr>
          <a:xfrm>
            <a:off x="2269414" y="4652133"/>
            <a:ext cx="4674403" cy="1015663"/>
          </a:xfrm>
          <a:prstGeom prst="rect">
            <a:avLst/>
          </a:prstGeom>
          <a:noFill/>
        </p:spPr>
        <p:txBody>
          <a:bodyPr wrap="square" rtlCol="0">
            <a:spAutoFit/>
          </a:bodyPr>
          <a:lstStyle/>
          <a:p>
            <a:pPr algn="r"/>
            <a:r>
              <a:rPr lang="ar-SY" sz="2000" b="1" dirty="0">
                <a:latin typeface="Century Gothic" panose="020B0502020202020204" pitchFamily="34" charset="0"/>
              </a:rPr>
              <a:t>قال الله تعالى مخاطباً نبيه محمد صلى الله عليه وسلم : &lt; </a:t>
            </a:r>
            <a:r>
              <a:rPr lang="ar-SY" sz="2000" b="1" dirty="0">
                <a:solidFill>
                  <a:srgbClr val="00B050"/>
                </a:solidFill>
                <a:latin typeface="Century Gothic" panose="020B0502020202020204" pitchFamily="34" charset="0"/>
              </a:rPr>
              <a:t>وَ شَاوِرْهُم في الأَمْرِ فإِذا عَزَمْتَ فَتوَكَّل علَى اللهِ إِنَّ اللهَ يُحِبُّ المُتَوَكِلِينَ</a:t>
            </a:r>
            <a:r>
              <a:rPr lang="ar-SY" sz="2000" b="1" dirty="0">
                <a:latin typeface="Century Gothic" panose="020B0502020202020204" pitchFamily="34" charset="0"/>
              </a:rPr>
              <a:t> &gt;</a:t>
            </a:r>
          </a:p>
        </p:txBody>
      </p:sp>
    </p:spTree>
    <p:extLst>
      <p:ext uri="{BB962C8B-B14F-4D97-AF65-F5344CB8AC3E}">
        <p14:creationId xmlns:p14="http://schemas.microsoft.com/office/powerpoint/2010/main" val="279582256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61"/>
                                            </p:tgtEl>
                                            <p:attrNameLst>
                                              <p:attrName>style.visibility</p:attrName>
                                            </p:attrNameLst>
                                          </p:cBhvr>
                                          <p:to>
                                            <p:strVal val="visible"/>
                                          </p:to>
                                        </p:set>
                                        <p:anim calcmode="lin" valueType="num">
                                          <p:cBhvr>
                                            <p:cTn id="36" dur="500" fill="hold"/>
                                            <p:tgtEl>
                                              <p:spTgt spid="61"/>
                                            </p:tgtEl>
                                            <p:attrNameLst>
                                              <p:attrName>ppt_x</p:attrName>
                                            </p:attrNameLst>
                                          </p:cBhvr>
                                          <p:tavLst>
                                            <p:tav tm="0">
                                              <p:val>
                                                <p:strVal val="#ppt_x"/>
                                              </p:val>
                                            </p:tav>
                                            <p:tav tm="100000">
                                              <p:val>
                                                <p:strVal val="#ppt_x"/>
                                              </p:val>
                                            </p:tav>
                                          </p:tavLst>
                                        </p:anim>
                                        <p:anim calcmode="lin" valueType="num">
                                          <p:cBhvr>
                                            <p:cTn id="37" dur="500" fill="hold"/>
                                            <p:tgtEl>
                                              <p:spTgt spid="61"/>
                                            </p:tgtEl>
                                            <p:attrNameLst>
                                              <p:attrName>ppt_y</p:attrName>
                                            </p:attrNameLst>
                                          </p:cBhvr>
                                          <p:tavLst>
                                            <p:tav tm="0">
                                              <p:val>
                                                <p:strVal val="#ppt_y-#ppt_h/2"/>
                                              </p:val>
                                            </p:tav>
                                            <p:tav tm="100000">
                                              <p:val>
                                                <p:strVal val="#ppt_y"/>
                                              </p:val>
                                            </p:tav>
                                          </p:tavLst>
                                        </p:anim>
                                        <p:anim calcmode="lin" valueType="num">
                                          <p:cBhvr>
                                            <p:cTn id="38" dur="500" fill="hold"/>
                                            <p:tgtEl>
                                              <p:spTgt spid="61"/>
                                            </p:tgtEl>
                                            <p:attrNameLst>
                                              <p:attrName>ppt_w</p:attrName>
                                            </p:attrNameLst>
                                          </p:cBhvr>
                                          <p:tavLst>
                                            <p:tav tm="0">
                                              <p:val>
                                                <p:strVal val="#ppt_w"/>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61"/>
                                            </p:tgtEl>
                                            <p:attrNameLst>
                                              <p:attrName>style.visibility</p:attrName>
                                            </p:attrNameLst>
                                          </p:cBhvr>
                                          <p:to>
                                            <p:strVal val="visible"/>
                                          </p:to>
                                        </p:set>
                                        <p:anim calcmode="lin" valueType="num">
                                          <p:cBhvr>
                                            <p:cTn id="36" dur="500" fill="hold"/>
                                            <p:tgtEl>
                                              <p:spTgt spid="61"/>
                                            </p:tgtEl>
                                            <p:attrNameLst>
                                              <p:attrName>ppt_x</p:attrName>
                                            </p:attrNameLst>
                                          </p:cBhvr>
                                          <p:tavLst>
                                            <p:tav tm="0">
                                              <p:val>
                                                <p:strVal val="#ppt_x"/>
                                              </p:val>
                                            </p:tav>
                                            <p:tav tm="100000">
                                              <p:val>
                                                <p:strVal val="#ppt_x"/>
                                              </p:val>
                                            </p:tav>
                                          </p:tavLst>
                                        </p:anim>
                                        <p:anim calcmode="lin" valueType="num">
                                          <p:cBhvr>
                                            <p:cTn id="37" dur="500" fill="hold"/>
                                            <p:tgtEl>
                                              <p:spTgt spid="61"/>
                                            </p:tgtEl>
                                            <p:attrNameLst>
                                              <p:attrName>ppt_y</p:attrName>
                                            </p:attrNameLst>
                                          </p:cBhvr>
                                          <p:tavLst>
                                            <p:tav tm="0">
                                              <p:val>
                                                <p:strVal val="#ppt_y-#ppt_h/2"/>
                                              </p:val>
                                            </p:tav>
                                            <p:tav tm="100000">
                                              <p:val>
                                                <p:strVal val="#ppt_y"/>
                                              </p:val>
                                            </p:tav>
                                          </p:tavLst>
                                        </p:anim>
                                        <p:anim calcmode="lin" valueType="num">
                                          <p:cBhvr>
                                            <p:cTn id="38" dur="500" fill="hold"/>
                                            <p:tgtEl>
                                              <p:spTgt spid="61"/>
                                            </p:tgtEl>
                                            <p:attrNameLst>
                                              <p:attrName>ppt_w</p:attrName>
                                            </p:attrNameLst>
                                          </p:cBhvr>
                                          <p:tavLst>
                                            <p:tav tm="0">
                                              <p:val>
                                                <p:strVal val="#ppt_w"/>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1"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870366" y="3028890"/>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مبدأ التشاور و الأخذ بالمشورة</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092011" y="390674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245457" y="1379603"/>
            <a:ext cx="10659425" cy="1193406"/>
            <a:chOff x="3454766" y="3294128"/>
            <a:chExt cx="8563464"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734266" y="1215250"/>
              <a:ext cx="1193403" cy="5351166"/>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1</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54766" y="3579091"/>
              <a:ext cx="5638332" cy="461665"/>
            </a:xfrm>
            <a:prstGeom prst="rect">
              <a:avLst/>
            </a:prstGeom>
            <a:noFill/>
          </p:spPr>
          <p:txBody>
            <a:bodyPr wrap="square" rtlCol="0">
              <a:spAutoFit/>
            </a:bodyPr>
            <a:lstStyle/>
            <a:p>
              <a:pPr algn="r"/>
              <a:r>
                <a:rPr lang="ar-SY" sz="2400" dirty="0">
                  <a:latin typeface="Century Gothic" panose="020B0502020202020204" pitchFamily="34" charset="0"/>
                </a:rPr>
                <a:t>ما المبدأ العظيم الذي أشارت  إليه الآية الكريمة السابقة ؟</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696669"/>
                <a:chOff x="5162561" y="1484950"/>
                <a:chExt cx="5116090" cy="696669"/>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369332"/>
                </a:xfrm>
                <a:prstGeom prst="rect">
                  <a:avLst/>
                </a:prstGeom>
                <a:noFill/>
              </p:spPr>
              <p:txBody>
                <a:bodyPr wrap="square" rtlCol="0">
                  <a:spAutoFit/>
                </a:bodyPr>
                <a:lstStyle/>
                <a:p>
                  <a:pPr algn="r"/>
                  <a:r>
                    <a:rPr lang="ar-SY" b="1" dirty="0">
                      <a:latin typeface="Century Gothic" panose="020B0502020202020204" pitchFamily="34" charset="0"/>
                    </a:rPr>
                    <a:t> المبادئ والقيم الإسلامية في عهد الخلفاء الراشدين رضي الله عنهم</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582743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08333E-6 3.7037E-6 L -0.47344 3.703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عنصر نائب للمحتوى 4" descr="صورة تحتوي على نص&#10;&#10;تم إنشاء الوصف تلقائياً">
            <a:extLst>
              <a:ext uri="{FF2B5EF4-FFF2-40B4-BE49-F238E27FC236}">
                <a16:creationId xmlns:a16="http://schemas.microsoft.com/office/drawing/2014/main" id="{56D5EAD8-7D21-47DF-93A3-58585531ED6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39925" y="1327150"/>
            <a:ext cx="10120313" cy="5414963"/>
          </a:xfrm>
        </p:spPr>
      </p:pic>
      <p:sp>
        <p:nvSpPr>
          <p:cNvPr id="5123" name="عنوان 1">
            <a:extLst>
              <a:ext uri="{FF2B5EF4-FFF2-40B4-BE49-F238E27FC236}">
                <a16:creationId xmlns:a16="http://schemas.microsoft.com/office/drawing/2014/main" id="{B3C59832-7A13-40BE-BAA2-B1306BA335A7}"/>
              </a:ext>
            </a:extLst>
          </p:cNvPr>
          <p:cNvSpPr txBox="1">
            <a:spLocks noChangeArrowheads="1"/>
          </p:cNvSpPr>
          <p:nvPr/>
        </p:nvSpPr>
        <p:spPr bwMode="auto">
          <a:xfrm>
            <a:off x="4911725" y="1588"/>
            <a:ext cx="71485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ar-SA" altLang="en-US" sz="7200" b="1">
                <a:latin typeface="Calibri Light" panose="020F0302020204030204" pitchFamily="34" charset="0"/>
                <a:cs typeface="Times New Roman" panose="02020603050405020304" pitchFamily="18" charset="0"/>
              </a:rPr>
              <a:t>تجدنا  في جوجل</a:t>
            </a:r>
            <a:endParaRPr lang="en-US" altLang="en-US" sz="7200" b="1">
              <a:latin typeface="Calibri Light" panose="020F0302020204030204" pitchFamily="34" charset="0"/>
            </a:endParaRPr>
          </a:p>
        </p:txBody>
      </p:sp>
      <p:grpSp>
        <p:nvGrpSpPr>
          <p:cNvPr id="5124" name="مجموعة 1">
            <a:extLst>
              <a:ext uri="{FF2B5EF4-FFF2-40B4-BE49-F238E27FC236}">
                <a16:creationId xmlns:a16="http://schemas.microsoft.com/office/drawing/2014/main" id="{3B53DF8D-750D-4B81-80B9-987A2D90B3C5}"/>
              </a:ext>
            </a:extLst>
          </p:cNvPr>
          <p:cNvGrpSpPr>
            <a:grpSpLocks/>
          </p:cNvGrpSpPr>
          <p:nvPr/>
        </p:nvGrpSpPr>
        <p:grpSpPr bwMode="auto">
          <a:xfrm>
            <a:off x="1104900" y="468313"/>
            <a:ext cx="3149600" cy="858837"/>
            <a:chOff x="3491684" y="207150"/>
            <a:chExt cx="3149600" cy="858981"/>
          </a:xfrm>
        </p:grpSpPr>
        <p:sp>
          <p:nvSpPr>
            <p:cNvPr id="4" name="مستطيل 3">
              <a:extLst>
                <a:ext uri="{FF2B5EF4-FFF2-40B4-BE49-F238E27FC236}">
                  <a16:creationId xmlns:a16="http://schemas.microsoft.com/office/drawing/2014/main" id="{E5762DA9-68F7-460A-BDF7-E7734743785B}"/>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26" name="صورة 2" descr="صورة تحتوي على نص, قصاصة فنية&#10;&#10;تم إنشاء الوصف تلقائياً">
              <a:extLst>
                <a:ext uri="{FF2B5EF4-FFF2-40B4-BE49-F238E27FC236}">
                  <a16:creationId xmlns:a16="http://schemas.microsoft.com/office/drawing/2014/main" id="{9C5B7261-F03A-499B-A98E-6B36A5D689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6" y="238846"/>
              <a:ext cx="2932055" cy="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2195951" y="1631778"/>
            <a:ext cx="6713011" cy="400110"/>
          </a:xfrm>
          <a:prstGeom prst="rect">
            <a:avLst/>
          </a:prstGeom>
          <a:noFill/>
        </p:spPr>
        <p:txBody>
          <a:bodyPr wrap="square" rtlCol="0">
            <a:spAutoFit/>
          </a:bodyPr>
          <a:lstStyle/>
          <a:p>
            <a:pPr algn="r"/>
            <a:r>
              <a:rPr lang="ar-SY" sz="2000" b="1" dirty="0">
                <a:solidFill>
                  <a:schemeClr val="accent2"/>
                </a:solidFill>
                <a:latin typeface="Century Gothic" panose="020B0502020202020204" pitchFamily="34" charset="0"/>
              </a:rPr>
              <a:t>ماذا عمل الصحابة رضي الله عنهم بعد وفاة الرسول محمد صلى الله عليه وسلم </a:t>
            </a:r>
            <a:endParaRPr lang="en-US" sz="2000" b="1" dirty="0">
              <a:solidFill>
                <a:schemeClr val="accent2"/>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1128362" y="2357288"/>
            <a:ext cx="5777355" cy="1323439"/>
          </a:xfrm>
          <a:prstGeom prst="rect">
            <a:avLst/>
          </a:prstGeom>
          <a:noFill/>
        </p:spPr>
        <p:txBody>
          <a:bodyPr wrap="square" rtlCol="0">
            <a:spAutoFit/>
          </a:bodyPr>
          <a:lstStyle/>
          <a:p>
            <a:pPr algn="r"/>
            <a:r>
              <a:rPr lang="ar-SY" sz="2000" b="1" dirty="0">
                <a:latin typeface="Century Gothic" panose="020B0502020202020204" pitchFamily="34" charset="0"/>
              </a:rPr>
              <a:t> بعدما توفي الرسول محمد صلى الله عليه وسلم اجتمع المسلمون من المهاجرين و الأنصار في سقيفة بني ساعدة و اخذوا </a:t>
            </a:r>
            <a:r>
              <a:rPr lang="ar-SY" sz="2000" b="1" dirty="0">
                <a:solidFill>
                  <a:srgbClr val="00B050"/>
                </a:solidFill>
                <a:latin typeface="Century Gothic" panose="020B0502020202020204" pitchFamily="34" charset="0"/>
              </a:rPr>
              <a:t>يتشاورون</a:t>
            </a:r>
            <a:r>
              <a:rPr lang="ar-SY" sz="2000" b="1" dirty="0">
                <a:latin typeface="Century Gothic" panose="020B0502020202020204" pitchFamily="34" charset="0"/>
              </a:rPr>
              <a:t> في شأن من يتولى أمر المسلمين , فتكلّم الأنصار وقالوا رأيهم , وتكلم المهاجرون وقالوا رأيهم .</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2650445" y="2184208"/>
            <a:ext cx="5889834"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369641" cy="1128959"/>
            <a:chOff x="338813" y="22303"/>
            <a:chExt cx="8369641"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357963" cy="1128959"/>
              <a:chOff x="2350491" y="22303"/>
              <a:chExt cx="6357963"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562644" y="165530"/>
                <a:ext cx="6145810" cy="918197"/>
                <a:chOff x="4344995" y="1484950"/>
                <a:chExt cx="6145810" cy="91819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344995" y="2003037"/>
                  <a:ext cx="6145810" cy="400110"/>
                </a:xfrm>
                <a:prstGeom prst="rect">
                  <a:avLst/>
                </a:prstGeom>
                <a:noFill/>
              </p:spPr>
              <p:txBody>
                <a:bodyPr wrap="square" rtlCol="0">
                  <a:spAutoFit/>
                </a:bodyPr>
                <a:lstStyle/>
                <a:p>
                  <a:pPr algn="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18">
            <a:extLst>
              <a:ext uri="{FF2B5EF4-FFF2-40B4-BE49-F238E27FC236}">
                <a16:creationId xmlns:a16="http://schemas.microsoft.com/office/drawing/2014/main" id="{AB96FEDA-B927-4D92-89D5-75761265E707}"/>
              </a:ext>
            </a:extLst>
          </p:cNvPr>
          <p:cNvSpPr txBox="1"/>
          <p:nvPr/>
        </p:nvSpPr>
        <p:spPr>
          <a:xfrm>
            <a:off x="1121151" y="4541768"/>
            <a:ext cx="5784566" cy="707886"/>
          </a:xfrm>
          <a:prstGeom prst="rect">
            <a:avLst/>
          </a:prstGeom>
          <a:noFill/>
        </p:spPr>
        <p:txBody>
          <a:bodyPr wrap="square" rtlCol="0">
            <a:spAutoFit/>
          </a:bodyPr>
          <a:lstStyle/>
          <a:p>
            <a:pPr algn="r"/>
            <a:r>
              <a:rPr lang="ar-SY" sz="2000" b="1" dirty="0">
                <a:solidFill>
                  <a:srgbClr val="00B050"/>
                </a:solidFill>
                <a:latin typeface="Century Gothic" panose="020B0502020202020204" pitchFamily="34" charset="0"/>
              </a:rPr>
              <a:t>واستقرّ الرأي </a:t>
            </a:r>
            <a:r>
              <a:rPr lang="ar-SY" sz="2000" b="1" dirty="0">
                <a:latin typeface="Century Gothic" panose="020B0502020202020204" pitchFamily="34" charset="0"/>
              </a:rPr>
              <a:t>بعد </a:t>
            </a:r>
            <a:r>
              <a:rPr lang="ar-SY" sz="2000" b="1" dirty="0">
                <a:solidFill>
                  <a:srgbClr val="00B050"/>
                </a:solidFill>
                <a:latin typeface="Century Gothic" panose="020B0502020202020204" pitchFamily="34" charset="0"/>
              </a:rPr>
              <a:t>المشاورات</a:t>
            </a:r>
            <a:r>
              <a:rPr lang="ar-SY" sz="2000" b="1" dirty="0">
                <a:latin typeface="Century Gothic" panose="020B0502020202020204" pitchFamily="34" charset="0"/>
              </a:rPr>
              <a:t> بينهم على مبايعة أبي بكر الصديق رضي الله عنه خليفةً للمسلمين .</a:t>
            </a:r>
          </a:p>
        </p:txBody>
      </p:sp>
    </p:spTree>
    <p:extLst>
      <p:ext uri="{BB962C8B-B14F-4D97-AF65-F5344CB8AC3E}">
        <p14:creationId xmlns:p14="http://schemas.microsoft.com/office/powerpoint/2010/main" val="66981110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61"/>
                                            </p:tgtEl>
                                            <p:attrNameLst>
                                              <p:attrName>style.visibility</p:attrName>
                                            </p:attrNameLst>
                                          </p:cBhvr>
                                          <p:to>
                                            <p:strVal val="visible"/>
                                          </p:to>
                                        </p:set>
                                        <p:anim calcmode="lin" valueType="num">
                                          <p:cBhvr>
                                            <p:cTn id="36" dur="500" fill="hold"/>
                                            <p:tgtEl>
                                              <p:spTgt spid="61"/>
                                            </p:tgtEl>
                                            <p:attrNameLst>
                                              <p:attrName>ppt_x</p:attrName>
                                            </p:attrNameLst>
                                          </p:cBhvr>
                                          <p:tavLst>
                                            <p:tav tm="0">
                                              <p:val>
                                                <p:strVal val="#ppt_x"/>
                                              </p:val>
                                            </p:tav>
                                            <p:tav tm="100000">
                                              <p:val>
                                                <p:strVal val="#ppt_x"/>
                                              </p:val>
                                            </p:tav>
                                          </p:tavLst>
                                        </p:anim>
                                        <p:anim calcmode="lin" valueType="num">
                                          <p:cBhvr>
                                            <p:cTn id="37" dur="500" fill="hold"/>
                                            <p:tgtEl>
                                              <p:spTgt spid="61"/>
                                            </p:tgtEl>
                                            <p:attrNameLst>
                                              <p:attrName>ppt_y</p:attrName>
                                            </p:attrNameLst>
                                          </p:cBhvr>
                                          <p:tavLst>
                                            <p:tav tm="0">
                                              <p:val>
                                                <p:strVal val="#ppt_y-#ppt_h/2"/>
                                              </p:val>
                                            </p:tav>
                                            <p:tav tm="100000">
                                              <p:val>
                                                <p:strVal val="#ppt_y"/>
                                              </p:val>
                                            </p:tav>
                                          </p:tavLst>
                                        </p:anim>
                                        <p:anim calcmode="lin" valueType="num">
                                          <p:cBhvr>
                                            <p:cTn id="38" dur="500" fill="hold"/>
                                            <p:tgtEl>
                                              <p:spTgt spid="61"/>
                                            </p:tgtEl>
                                            <p:attrNameLst>
                                              <p:attrName>ppt_w</p:attrName>
                                            </p:attrNameLst>
                                          </p:cBhvr>
                                          <p:tavLst>
                                            <p:tav tm="0">
                                              <p:val>
                                                <p:strVal val="#ppt_w"/>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61"/>
                                            </p:tgtEl>
                                            <p:attrNameLst>
                                              <p:attrName>style.visibility</p:attrName>
                                            </p:attrNameLst>
                                          </p:cBhvr>
                                          <p:to>
                                            <p:strVal val="visible"/>
                                          </p:to>
                                        </p:set>
                                        <p:anim calcmode="lin" valueType="num">
                                          <p:cBhvr>
                                            <p:cTn id="36" dur="500" fill="hold"/>
                                            <p:tgtEl>
                                              <p:spTgt spid="61"/>
                                            </p:tgtEl>
                                            <p:attrNameLst>
                                              <p:attrName>ppt_x</p:attrName>
                                            </p:attrNameLst>
                                          </p:cBhvr>
                                          <p:tavLst>
                                            <p:tav tm="0">
                                              <p:val>
                                                <p:strVal val="#ppt_x"/>
                                              </p:val>
                                            </p:tav>
                                            <p:tav tm="100000">
                                              <p:val>
                                                <p:strVal val="#ppt_x"/>
                                              </p:val>
                                            </p:tav>
                                          </p:tavLst>
                                        </p:anim>
                                        <p:anim calcmode="lin" valueType="num">
                                          <p:cBhvr>
                                            <p:cTn id="37" dur="500" fill="hold"/>
                                            <p:tgtEl>
                                              <p:spTgt spid="61"/>
                                            </p:tgtEl>
                                            <p:attrNameLst>
                                              <p:attrName>ppt_y</p:attrName>
                                            </p:attrNameLst>
                                          </p:cBhvr>
                                          <p:tavLst>
                                            <p:tav tm="0">
                                              <p:val>
                                                <p:strVal val="#ppt_y-#ppt_h/2"/>
                                              </p:val>
                                            </p:tav>
                                            <p:tav tm="100000">
                                              <p:val>
                                                <p:strVal val="#ppt_y"/>
                                              </p:val>
                                            </p:tav>
                                          </p:tavLst>
                                        </p:anim>
                                        <p:anim calcmode="lin" valueType="num">
                                          <p:cBhvr>
                                            <p:cTn id="38" dur="500" fill="hold"/>
                                            <p:tgtEl>
                                              <p:spTgt spid="61"/>
                                            </p:tgtEl>
                                            <p:attrNameLst>
                                              <p:attrName>ppt_w</p:attrName>
                                            </p:attrNameLst>
                                          </p:cBhvr>
                                          <p:tavLst>
                                            <p:tav tm="0">
                                              <p:val>
                                                <p:strVal val="#ppt_w"/>
                                              </p:val>
                                            </p:tav>
                                            <p:tav tm="100000">
                                              <p:val>
                                                <p:strVal val="#ppt_w"/>
                                              </p:val>
                                            </p:tav>
                                          </p:tavLst>
                                        </p:anim>
                                        <p:anim calcmode="lin" valueType="num">
                                          <p:cBhvr>
                                            <p:cTn id="39"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1"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928821" y="3053210"/>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يدل على أن كانوا يعملون بمبدأ التشاور</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092011" y="390674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245457" y="1379603"/>
            <a:ext cx="10659425" cy="1193406"/>
            <a:chOff x="3454766" y="3294128"/>
            <a:chExt cx="8563464" cy="119340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270877" y="751862"/>
              <a:ext cx="1193403" cy="6277942"/>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54766" y="3579091"/>
              <a:ext cx="5638332" cy="461665"/>
            </a:xfrm>
            <a:prstGeom prst="rect">
              <a:avLst/>
            </a:prstGeom>
            <a:noFill/>
          </p:spPr>
          <p:txBody>
            <a:bodyPr wrap="square" rtlCol="0">
              <a:spAutoFit/>
            </a:bodyPr>
            <a:lstStyle/>
            <a:p>
              <a:pPr algn="r"/>
              <a:r>
                <a:rPr lang="ar-SY" sz="2400" dirty="0">
                  <a:latin typeface="Century Gothic" panose="020B0502020202020204" pitchFamily="34" charset="0"/>
                </a:rPr>
                <a:t>على ماذا يدل اجتماع المهاجرين و الأنصار وتشاورهم في السقيفة ؟</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696669"/>
                <a:chOff x="5162561" y="1484950"/>
                <a:chExt cx="5116090" cy="696669"/>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369332"/>
                </a:xfrm>
                <a:prstGeom prst="rect">
                  <a:avLst/>
                </a:prstGeom>
                <a:noFill/>
              </p:spPr>
              <p:txBody>
                <a:bodyPr wrap="square" rtlCol="0">
                  <a:spAutoFit/>
                </a:bodyPr>
                <a:lstStyle/>
                <a:p>
                  <a:pPr algn="r"/>
                  <a:r>
                    <a:rPr lang="ar-SY" b="1" dirty="0">
                      <a:latin typeface="Century Gothic" panose="020B0502020202020204" pitchFamily="34" charset="0"/>
                    </a:rPr>
                    <a:t> المبادئ والقيم الإسلامية في عهد الخلفاء الراشدين رضي الله عنهم</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7810698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7A28C4-DC2A-40B3-B132-98BC2F21256D}"/>
              </a:ext>
            </a:extLst>
          </p:cNvPr>
          <p:cNvGrpSpPr/>
          <p:nvPr/>
        </p:nvGrpSpPr>
        <p:grpSpPr>
          <a:xfrm>
            <a:off x="8787826" y="4827446"/>
            <a:ext cx="1905007" cy="1905007"/>
            <a:chOff x="8787826" y="4827446"/>
            <a:chExt cx="1905007" cy="1905007"/>
          </a:xfrm>
        </p:grpSpPr>
        <p:sp>
          <p:nvSpPr>
            <p:cNvPr id="8" name="Frame 7">
              <a:extLst>
                <a:ext uri="{FF2B5EF4-FFF2-40B4-BE49-F238E27FC236}">
                  <a16:creationId xmlns:a16="http://schemas.microsoft.com/office/drawing/2014/main" id="{F851CAA9-6228-46D3-985A-8E5A1F31969B}"/>
                </a:ext>
              </a:extLst>
            </p:cNvPr>
            <p:cNvSpPr/>
            <p:nvPr/>
          </p:nvSpPr>
          <p:spPr>
            <a:xfrm>
              <a:off x="8787826" y="4827446"/>
              <a:ext cx="1905007" cy="1905007"/>
            </a:xfrm>
            <a:prstGeom prst="frame">
              <a:avLst>
                <a:gd name="adj1" fmla="val 14797"/>
              </a:avLst>
            </a:prstGeom>
            <a:solidFill>
              <a:srgbClr val="9900CC"/>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AA2BB633-214C-4EBC-8362-58E50A6CD731}"/>
                </a:ext>
              </a:extLst>
            </p:cNvPr>
            <p:cNvSpPr/>
            <p:nvPr/>
          </p:nvSpPr>
          <p:spPr>
            <a:xfrm>
              <a:off x="9410132" y="5143435"/>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Head with gears">
              <a:extLst>
                <a:ext uri="{FF2B5EF4-FFF2-40B4-BE49-F238E27FC236}">
                  <a16:creationId xmlns:a16="http://schemas.microsoft.com/office/drawing/2014/main" id="{C41D6AEB-8DBB-4066-9D01-C2AD8FD6B4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0961" y="5412625"/>
              <a:ext cx="640080" cy="640080"/>
            </a:xfrm>
            <a:prstGeom prst="rect">
              <a:avLst/>
            </a:prstGeom>
            <a:scene3d>
              <a:camera prst="isometricOffAxis2Left"/>
              <a:lightRig rig="threePt" dir="t"/>
            </a:scene3d>
          </p:spPr>
        </p:pic>
      </p:grpSp>
      <p:sp>
        <p:nvSpPr>
          <p:cNvPr id="18" name="TextBox 17">
            <a:extLst>
              <a:ext uri="{FF2B5EF4-FFF2-40B4-BE49-F238E27FC236}">
                <a16:creationId xmlns:a16="http://schemas.microsoft.com/office/drawing/2014/main" id="{1CCA3FD4-4C1C-4525-AE8F-FE90ABF7E611}"/>
              </a:ext>
            </a:extLst>
          </p:cNvPr>
          <p:cNvSpPr txBox="1"/>
          <p:nvPr/>
        </p:nvSpPr>
        <p:spPr>
          <a:xfrm>
            <a:off x="4686300" y="1554114"/>
            <a:ext cx="3992576" cy="461665"/>
          </a:xfrm>
          <a:prstGeom prst="rect">
            <a:avLst/>
          </a:prstGeom>
          <a:noFill/>
        </p:spPr>
        <p:txBody>
          <a:bodyPr wrap="square" rtlCol="0">
            <a:spAutoFit/>
          </a:bodyPr>
          <a:lstStyle/>
          <a:p>
            <a:pPr algn="r"/>
            <a:r>
              <a:rPr lang="ar-SY" sz="2400" b="1" dirty="0">
                <a:solidFill>
                  <a:schemeClr val="accent2"/>
                </a:solidFill>
                <a:latin typeface="Century Gothic" panose="020B0502020202020204" pitchFamily="34" charset="0"/>
              </a:rPr>
              <a:t>نماذج من الشورى :</a:t>
            </a:r>
          </a:p>
        </p:txBody>
      </p:sp>
      <p:sp>
        <p:nvSpPr>
          <p:cNvPr id="21" name="TextBox 20">
            <a:extLst>
              <a:ext uri="{FF2B5EF4-FFF2-40B4-BE49-F238E27FC236}">
                <a16:creationId xmlns:a16="http://schemas.microsoft.com/office/drawing/2014/main" id="{C45B251C-D149-4081-842A-8B8570BBE91C}"/>
              </a:ext>
            </a:extLst>
          </p:cNvPr>
          <p:cNvSpPr txBox="1"/>
          <p:nvPr/>
        </p:nvSpPr>
        <p:spPr>
          <a:xfrm>
            <a:off x="1141062" y="3018474"/>
            <a:ext cx="5197182" cy="1754326"/>
          </a:xfrm>
          <a:prstGeom prst="rect">
            <a:avLst/>
          </a:prstGeom>
          <a:noFill/>
        </p:spPr>
        <p:txBody>
          <a:bodyPr wrap="square" rtlCol="0">
            <a:spAutoFit/>
          </a:bodyPr>
          <a:lstStyle/>
          <a:p>
            <a:pPr algn="r"/>
            <a:r>
              <a:rPr lang="ar-SY" dirty="0">
                <a:latin typeface="Century Gothic" panose="020B0502020202020204" pitchFamily="34" charset="0"/>
              </a:rPr>
              <a:t>عندما أحس أبو بكر الصديق رضي الله عنه بدنوّ اجله خشي على المسلمين من الاختلاف , فرأى أن يحتاط لهذا الأمر , فجمع أهل الرأي والمشورة ؟, واستشارهم في استخلاف عمر بن الخطاب رضي الله عنه من بعده , فأثنى عليه الجميع خيراً , فطلب من عثمان بن عفان رضي الله عنه أن يكتب عهده لـ عمر بن الخطاب رضي الله عنه بالخلافة .  </a:t>
            </a:r>
            <a:endParaRPr lang="en-US" dirty="0">
              <a:latin typeface="Century Gothic" panose="020B0502020202020204" pitchFamily="34" charset="0"/>
            </a:endParaRPr>
          </a:p>
        </p:txBody>
      </p:sp>
      <p:sp>
        <p:nvSpPr>
          <p:cNvPr id="22" name="TextBox 21">
            <a:extLst>
              <a:ext uri="{FF2B5EF4-FFF2-40B4-BE49-F238E27FC236}">
                <a16:creationId xmlns:a16="http://schemas.microsoft.com/office/drawing/2014/main" id="{CB20D5B9-EF7F-4084-B913-E7D025B8A8C7}"/>
              </a:ext>
            </a:extLst>
          </p:cNvPr>
          <p:cNvSpPr txBox="1"/>
          <p:nvPr/>
        </p:nvSpPr>
        <p:spPr>
          <a:xfrm>
            <a:off x="5719990" y="4827446"/>
            <a:ext cx="3215402" cy="400110"/>
          </a:xfrm>
          <a:prstGeom prst="rect">
            <a:avLst/>
          </a:prstGeom>
          <a:noFill/>
        </p:spPr>
        <p:txBody>
          <a:bodyPr wrap="square" rtlCol="0">
            <a:spAutoFit/>
          </a:bodyPr>
          <a:lstStyle/>
          <a:p>
            <a:pPr algn="r"/>
            <a:r>
              <a:rPr lang="ar-SY" sz="2000" b="1" dirty="0">
                <a:solidFill>
                  <a:srgbClr val="9900CC"/>
                </a:solidFill>
                <a:latin typeface="Century Gothic" panose="020B0502020202020204" pitchFamily="34" charset="0"/>
              </a:rPr>
              <a:t>2- المشاورة في الشؤون المالية :</a:t>
            </a:r>
            <a:endParaRPr lang="en-US" sz="2000" b="1" dirty="0">
              <a:solidFill>
                <a:srgbClr val="9900CC"/>
              </a:solidFill>
              <a:latin typeface="Century Gothic" panose="020B0502020202020204" pitchFamily="34" charset="0"/>
            </a:endParaRPr>
          </a:p>
        </p:txBody>
      </p:sp>
      <p:sp>
        <p:nvSpPr>
          <p:cNvPr id="23" name="TextBox 22">
            <a:extLst>
              <a:ext uri="{FF2B5EF4-FFF2-40B4-BE49-F238E27FC236}">
                <a16:creationId xmlns:a16="http://schemas.microsoft.com/office/drawing/2014/main" id="{BBF4782B-4378-4155-940C-C191C8766443}"/>
              </a:ext>
            </a:extLst>
          </p:cNvPr>
          <p:cNvSpPr txBox="1"/>
          <p:nvPr/>
        </p:nvSpPr>
        <p:spPr>
          <a:xfrm>
            <a:off x="393637" y="5153460"/>
            <a:ext cx="6034888" cy="1477328"/>
          </a:xfrm>
          <a:prstGeom prst="rect">
            <a:avLst/>
          </a:prstGeom>
          <a:noFill/>
        </p:spPr>
        <p:txBody>
          <a:bodyPr wrap="square" rtlCol="0">
            <a:spAutoFit/>
          </a:bodyPr>
          <a:lstStyle/>
          <a:p>
            <a:pPr algn="r"/>
            <a:r>
              <a:rPr lang="ar-SY" dirty="0">
                <a:latin typeface="Century Gothic" panose="020B0502020202020204" pitchFamily="34" charset="0"/>
              </a:rPr>
              <a:t> اتسعت رقعة البلاد الإسلامية في عهد الخليفة عمر بن الخطاب رضي الله عنه </a:t>
            </a:r>
            <a:r>
              <a:rPr lang="en-US" dirty="0">
                <a:latin typeface="Century Gothic" panose="020B0502020202020204" pitchFamily="34" charset="0"/>
              </a:rPr>
              <a:t> </a:t>
            </a:r>
            <a:r>
              <a:rPr lang="ar-SY" dirty="0">
                <a:latin typeface="Century Gothic" panose="020B0502020202020204" pitchFamily="34" charset="0"/>
              </a:rPr>
              <a:t>وازدادت ثرواتها لهذا التوسع وما حصلت عليه من أموال الخراج والجزية , فكان لا بد من نظام مستقر تُوزع على أساسه الغنائم , فاستشار الخليفة عمر أصحابه في هذا الأمر فأشار أحد الصحابة باتخاذ الدواوين كما يفعل ملوك بلاد الشام , واستحسن الخليفة عمر هذا الرأي وأُنشئت الدواوين .   </a:t>
            </a:r>
            <a:endParaRPr lang="en-US" dirty="0">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682588" y="2158904"/>
            <a:ext cx="181371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38FD9BF-2A3A-443A-83CA-4A679E6E1689}"/>
              </a:ext>
            </a:extLst>
          </p:cNvPr>
          <p:cNvCxnSpPr>
            <a:cxnSpLocks/>
          </p:cNvCxnSpPr>
          <p:nvPr/>
        </p:nvCxnSpPr>
        <p:spPr>
          <a:xfrm flipH="1">
            <a:off x="6461983" y="3302000"/>
            <a:ext cx="1965622" cy="0"/>
          </a:xfrm>
          <a:prstGeom prst="straightConnector1">
            <a:avLst/>
          </a:prstGeom>
          <a:ln>
            <a:solidFill>
              <a:srgbClr val="33CC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6D044F-F777-428C-AB36-2C7378A58283}"/>
              </a:ext>
            </a:extLst>
          </p:cNvPr>
          <p:cNvCxnSpPr>
            <a:cxnSpLocks/>
          </p:cNvCxnSpPr>
          <p:nvPr/>
        </p:nvCxnSpPr>
        <p:spPr>
          <a:xfrm flipH="1">
            <a:off x="6497642" y="5227556"/>
            <a:ext cx="1812654" cy="0"/>
          </a:xfrm>
          <a:prstGeom prst="straightConnector1">
            <a:avLst/>
          </a:prstGeom>
          <a:ln>
            <a:solidFill>
              <a:srgbClr val="9900CC"/>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D6C46D03-C357-4DE3-862A-D1357C985C1B}"/>
              </a:ext>
            </a:extLst>
          </p:cNvPr>
          <p:cNvGrpSpPr/>
          <p:nvPr/>
        </p:nvGrpSpPr>
        <p:grpSpPr>
          <a:xfrm>
            <a:off x="8417715" y="2850074"/>
            <a:ext cx="1763485" cy="1763485"/>
            <a:chOff x="8417715" y="2850074"/>
            <a:chExt cx="1763485" cy="1763485"/>
          </a:xfrm>
        </p:grpSpPr>
        <p:sp>
          <p:nvSpPr>
            <p:cNvPr id="6" name="Frame 5">
              <a:extLst>
                <a:ext uri="{FF2B5EF4-FFF2-40B4-BE49-F238E27FC236}">
                  <a16:creationId xmlns:a16="http://schemas.microsoft.com/office/drawing/2014/main" id="{3C41DED4-FC13-4971-A445-8A4EFB6A1617}"/>
                </a:ext>
              </a:extLst>
            </p:cNvPr>
            <p:cNvSpPr/>
            <p:nvPr/>
          </p:nvSpPr>
          <p:spPr>
            <a:xfrm>
              <a:off x="8417715" y="2850074"/>
              <a:ext cx="1763485" cy="1763485"/>
            </a:xfrm>
            <a:prstGeom prst="frame">
              <a:avLst>
                <a:gd name="adj1" fmla="val 14797"/>
              </a:avLst>
            </a:prstGeom>
            <a:solidFill>
              <a:srgbClr val="33CCFF"/>
            </a:solidFill>
            <a:ln>
              <a:noFill/>
            </a:ln>
            <a:scene3d>
              <a:camera prst="isometricOffAxis1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B23941E4-D955-45AB-BDB8-30EE2932D449}"/>
                </a:ext>
              </a:extLst>
            </p:cNvPr>
            <p:cNvSpPr/>
            <p:nvPr/>
          </p:nvSpPr>
          <p:spPr>
            <a:xfrm>
              <a:off x="8678875" y="3117124"/>
              <a:ext cx="1232036" cy="1229363"/>
            </a:xfrm>
            <a:prstGeom prst="rect">
              <a:avLst/>
            </a:prstGeom>
            <a:solidFill>
              <a:schemeClr val="bg1">
                <a:lumMod val="95000"/>
              </a:schemeClr>
            </a:solidFill>
            <a:ln>
              <a:noFill/>
            </a:ln>
            <a:effectLst/>
            <a:scene3d>
              <a:camera prst="isometricOffAxis1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ation with pie chart">
              <a:extLst>
                <a:ext uri="{FF2B5EF4-FFF2-40B4-BE49-F238E27FC236}">
                  <a16:creationId xmlns:a16="http://schemas.microsoft.com/office/drawing/2014/main" id="{1A2E6B73-2A70-4F37-82AF-5172C954C7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68503" y="3504028"/>
              <a:ext cx="640080" cy="640080"/>
            </a:xfrm>
            <a:prstGeom prst="rect">
              <a:avLst/>
            </a:prstGeom>
            <a:scene3d>
              <a:camera prst="isometricOffAxis1Left"/>
              <a:lightRig rig="threePt" dir="t"/>
            </a:scene3d>
          </p:spPr>
        </p:pic>
      </p:grp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596579" cy="1128959"/>
            <a:chOff x="338813" y="22303"/>
            <a:chExt cx="8596579"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584901" cy="1128959"/>
              <a:chOff x="2350491" y="22303"/>
              <a:chExt cx="6584901"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789582" y="165530"/>
                <a:ext cx="6145810" cy="973668"/>
                <a:chOff x="4571933" y="1484950"/>
                <a:chExt cx="6145810" cy="973668"/>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571933" y="1812287"/>
                  <a:ext cx="6145810" cy="646331"/>
                </a:xfrm>
                <a:prstGeom prst="rect">
                  <a:avLst/>
                </a:prstGeom>
                <a:noFill/>
              </p:spPr>
              <p:txBody>
                <a:bodyPr wrap="square" rtlCol="0">
                  <a:spAutoFit/>
                </a:bodyPr>
                <a:lstStyle/>
                <a:p>
                  <a:pPr algn="ctr"/>
                  <a:r>
                    <a:rPr lang="ar-SY" b="1" dirty="0">
                      <a:latin typeface="Century Gothic" panose="020B0502020202020204" pitchFamily="34" charset="0"/>
                    </a:rPr>
                    <a:t> المبادئ والقيم الإسلامية في عهد الخلفاء الراشدين رضي الله عنهم</a:t>
                  </a:r>
                </a:p>
                <a:p>
                  <a:pPr algn="ctr"/>
                  <a:endParaRPr lang="ar-SY" b="1" dirty="0">
                    <a:latin typeface="Century Gothic" panose="020B0502020202020204" pitchFamily="34" charset="0"/>
                  </a:endParaRP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17">
            <a:extLst>
              <a:ext uri="{FF2B5EF4-FFF2-40B4-BE49-F238E27FC236}">
                <a16:creationId xmlns:a16="http://schemas.microsoft.com/office/drawing/2014/main" id="{1CCA3FD4-4C1C-4525-AE8F-FE90ABF7E611}"/>
              </a:ext>
            </a:extLst>
          </p:cNvPr>
          <p:cNvSpPr txBox="1"/>
          <p:nvPr/>
        </p:nvSpPr>
        <p:spPr>
          <a:xfrm>
            <a:off x="5531224" y="2850074"/>
            <a:ext cx="3233590" cy="400110"/>
          </a:xfrm>
          <a:prstGeom prst="rect">
            <a:avLst/>
          </a:prstGeom>
          <a:noFill/>
        </p:spPr>
        <p:txBody>
          <a:bodyPr wrap="square" rtlCol="0">
            <a:spAutoFit/>
          </a:bodyPr>
          <a:lstStyle/>
          <a:p>
            <a:pPr algn="r"/>
            <a:r>
              <a:rPr lang="ar-SY" sz="2000" b="1" dirty="0">
                <a:solidFill>
                  <a:schemeClr val="accent2"/>
                </a:solidFill>
                <a:latin typeface="Century Gothic" panose="020B0502020202020204" pitchFamily="34" charset="0"/>
              </a:rPr>
              <a:t>1- المشاورة في أمر الخلافة :</a:t>
            </a:r>
            <a:endParaRPr lang="en-US" sz="2000" b="1" dirty="0">
              <a:solidFill>
                <a:schemeClr val="accent2"/>
              </a:solidFill>
              <a:latin typeface="Century Gothic" panose="020B0502020202020204" pitchFamily="34" charset="0"/>
            </a:endParaRPr>
          </a:p>
        </p:txBody>
      </p:sp>
    </p:spTree>
    <p:extLst>
      <p:ext uri="{BB962C8B-B14F-4D97-AF65-F5344CB8AC3E}">
        <p14:creationId xmlns:p14="http://schemas.microsoft.com/office/powerpoint/2010/main" val="335555665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14:bounceEnd="52000">
                                          <p:cBhvr additive="base">
                                            <p:cTn id="13" dur="500" fill="hold"/>
                                            <p:tgtEl>
                                              <p:spTgt spid="7"/>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52000">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14:bounceEnd="52000">
                                          <p:cBhvr additive="base">
                                            <p:cTn id="19" dur="500" fill="hold"/>
                                            <p:tgtEl>
                                              <p:spTgt spid="3"/>
                                            </p:tgtEl>
                                            <p:attrNameLst>
                                              <p:attrName>ppt_x</p:attrName>
                                            </p:attrNameLst>
                                          </p:cBhvr>
                                          <p:tavLst>
                                            <p:tav tm="0">
                                              <p:val>
                                                <p:strVal val="#ppt_x"/>
                                              </p:val>
                                            </p:tav>
                                            <p:tav tm="100000">
                                              <p:val>
                                                <p:strVal val="#ppt_x"/>
                                              </p:val>
                                            </p:tav>
                                          </p:tavLst>
                                        </p:anim>
                                        <p:anim calcmode="lin" valueType="num" p14:bounceEnd="52000">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52000">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14:bounceEnd="52000">
                                          <p:cBhvr additive="base">
                                            <p:cTn id="25"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17" presetClass="entr" presetSubtype="2"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ppt_x</p:attrName>
                                            </p:attrNameLst>
                                          </p:cBhvr>
                                          <p:tavLst>
                                            <p:tav tm="0">
                                              <p:val>
                                                <p:strVal val="#ppt_x+#ppt_w/2"/>
                                              </p:val>
                                            </p:tav>
                                            <p:tav tm="100000">
                                              <p:val>
                                                <p:strVal val="#ppt_x"/>
                                              </p:val>
                                            </p:tav>
                                          </p:tavLst>
                                        </p:anim>
                                        <p:anim calcmode="lin" valueType="num">
                                          <p:cBhvr>
                                            <p:cTn id="44" dur="500" fill="hold"/>
                                            <p:tgtEl>
                                              <p:spTgt spid="39"/>
                                            </p:tgtEl>
                                            <p:attrNameLst>
                                              <p:attrName>ppt_y</p:attrName>
                                            </p:attrNameLst>
                                          </p:cBhvr>
                                          <p:tavLst>
                                            <p:tav tm="0">
                                              <p:val>
                                                <p:strVal val="#ppt_y"/>
                                              </p:val>
                                            </p:tav>
                                            <p:tav tm="100000">
                                              <p:val>
                                                <p:strVal val="#ppt_y"/>
                                              </p:val>
                                            </p:tav>
                                          </p:tavLst>
                                        </p:anim>
                                        <p:anim calcmode="lin" valueType="num">
                                          <p:cBhvr>
                                            <p:cTn id="45" dur="500" fill="hold"/>
                                            <p:tgtEl>
                                              <p:spTgt spid="39"/>
                                            </p:tgtEl>
                                            <p:attrNameLst>
                                              <p:attrName>ppt_w</p:attrName>
                                            </p:attrNameLst>
                                          </p:cBhvr>
                                          <p:tavLst>
                                            <p:tav tm="0">
                                              <p:val>
                                                <p:fltVal val="0"/>
                                              </p:val>
                                            </p:tav>
                                            <p:tav tm="100000">
                                              <p:val>
                                                <p:strVal val="#ppt_w"/>
                                              </p:val>
                                            </p:tav>
                                          </p:tavLst>
                                        </p:anim>
                                        <p:anim calcmode="lin" valueType="num">
                                          <p:cBhvr>
                                            <p:cTn id="46" dur="500" fill="hold"/>
                                            <p:tgtEl>
                                              <p:spTgt spid="39"/>
                                            </p:tgtEl>
                                            <p:attrNameLst>
                                              <p:attrName>ppt_h</p:attrName>
                                            </p:attrNameLst>
                                          </p:cBhvr>
                                          <p:tavLst>
                                            <p:tav tm="0">
                                              <p:val>
                                                <p:strVal val="#ppt_h"/>
                                              </p:val>
                                            </p:tav>
                                            <p:tav tm="100000">
                                              <p:val>
                                                <p:strVal val="#ppt_h"/>
                                              </p:val>
                                            </p:tav>
                                          </p:tavLst>
                                        </p:anim>
                                      </p:childTnLst>
                                    </p:cTn>
                                  </p:par>
                                  <p:par>
                                    <p:cTn id="47" presetID="17" presetClass="entr" presetSubtype="2"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ppt_x</p:attrName>
                                            </p:attrNameLst>
                                          </p:cBhvr>
                                          <p:tavLst>
                                            <p:tav tm="0">
                                              <p:val>
                                                <p:strVal val="#ppt_x+#ppt_w/2"/>
                                              </p:val>
                                            </p:tav>
                                            <p:tav tm="100000">
                                              <p:val>
                                                <p:strVal val="#ppt_x"/>
                                              </p:val>
                                            </p:tav>
                                          </p:tavLst>
                                        </p:anim>
                                        <p:anim calcmode="lin" valueType="num">
                                          <p:cBhvr>
                                            <p:cTn id="50" dur="500" fill="hold"/>
                                            <p:tgtEl>
                                              <p:spTgt spid="27"/>
                                            </p:tgtEl>
                                            <p:attrNameLst>
                                              <p:attrName>ppt_y</p:attrName>
                                            </p:attrNameLst>
                                          </p:cBhvr>
                                          <p:tavLst>
                                            <p:tav tm="0">
                                              <p:val>
                                                <p:strVal val="#ppt_y"/>
                                              </p:val>
                                            </p:tav>
                                            <p:tav tm="100000">
                                              <p:val>
                                                <p:strVal val="#ppt_y"/>
                                              </p:val>
                                            </p:tav>
                                          </p:tavLst>
                                        </p:anim>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ppt_x</p:attrName>
                                            </p:attrNameLst>
                                          </p:cBhvr>
                                          <p:tavLst>
                                            <p:tav tm="0">
                                              <p:val>
                                                <p:strVal val="#ppt_x"/>
                                              </p:val>
                                            </p:tav>
                                            <p:tav tm="100000">
                                              <p:val>
                                                <p:strVal val="#ppt_x"/>
                                              </p:val>
                                            </p:tav>
                                          </p:tavLst>
                                        </p:anim>
                                        <p:anim calcmode="lin" valueType="num">
                                          <p:cBhvr>
                                            <p:cTn id="56" dur="500" fill="hold"/>
                                            <p:tgtEl>
                                              <p:spTgt spid="21"/>
                                            </p:tgtEl>
                                            <p:attrNameLst>
                                              <p:attrName>ppt_y</p:attrName>
                                            </p:attrNameLst>
                                          </p:cBhvr>
                                          <p:tavLst>
                                            <p:tav tm="0">
                                              <p:val>
                                                <p:strVal val="#ppt_y-#ppt_h/2"/>
                                              </p:val>
                                            </p:tav>
                                            <p:tav tm="100000">
                                              <p:val>
                                                <p:strVal val="#ppt_y"/>
                                              </p:val>
                                            </p:tav>
                                          </p:tavLst>
                                        </p:anim>
                                        <p:anim calcmode="lin" valueType="num">
                                          <p:cBhvr>
                                            <p:cTn id="57" dur="500" fill="hold"/>
                                            <p:tgtEl>
                                              <p:spTgt spid="21"/>
                                            </p:tgtEl>
                                            <p:attrNameLst>
                                              <p:attrName>ppt_w</p:attrName>
                                            </p:attrNameLst>
                                          </p:cBhvr>
                                          <p:tavLst>
                                            <p:tav tm="0">
                                              <p:val>
                                                <p:strVal val="#ppt_w"/>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childTnLst>
                                    </p:cTn>
                                  </p:par>
                                </p:childTnLst>
                              </p:cTn>
                            </p:par>
                            <p:par>
                              <p:cTn id="59" fill="hold">
                                <p:stCondLst>
                                  <p:cond delay="1500"/>
                                </p:stCondLst>
                                <p:childTnLst>
                                  <p:par>
                                    <p:cTn id="60" presetID="17" presetClass="entr" presetSubtype="2"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ppt_x</p:attrName>
                                            </p:attrNameLst>
                                          </p:cBhvr>
                                          <p:tavLst>
                                            <p:tav tm="0">
                                              <p:val>
                                                <p:strVal val="#ppt_x+#ppt_w/2"/>
                                              </p:val>
                                            </p:tav>
                                            <p:tav tm="100000">
                                              <p:val>
                                                <p:strVal val="#ppt_x"/>
                                              </p:val>
                                            </p:tav>
                                          </p:tavLst>
                                        </p:anim>
                                        <p:anim calcmode="lin" valueType="num">
                                          <p:cBhvr>
                                            <p:cTn id="63" dur="500" fill="hold"/>
                                            <p:tgtEl>
                                              <p:spTgt spid="22"/>
                                            </p:tgtEl>
                                            <p:attrNameLst>
                                              <p:attrName>ppt_y</p:attrName>
                                            </p:attrNameLst>
                                          </p:cBhvr>
                                          <p:tavLst>
                                            <p:tav tm="0">
                                              <p:val>
                                                <p:strVal val="#ppt_y"/>
                                              </p:val>
                                            </p:tav>
                                            <p:tav tm="100000">
                                              <p:val>
                                                <p:strVal val="#ppt_y"/>
                                              </p:val>
                                            </p:tav>
                                          </p:tavLst>
                                        </p:anim>
                                        <p:anim calcmode="lin" valueType="num">
                                          <p:cBhvr>
                                            <p:cTn id="64" dur="500" fill="hold"/>
                                            <p:tgtEl>
                                              <p:spTgt spid="22"/>
                                            </p:tgtEl>
                                            <p:attrNameLst>
                                              <p:attrName>ppt_w</p:attrName>
                                            </p:attrNameLst>
                                          </p:cBhvr>
                                          <p:tavLst>
                                            <p:tav tm="0">
                                              <p:val>
                                                <p:fltVal val="0"/>
                                              </p:val>
                                            </p:tav>
                                            <p:tav tm="100000">
                                              <p:val>
                                                <p:strVal val="#ppt_w"/>
                                              </p:val>
                                            </p:tav>
                                          </p:tavLst>
                                        </p:anim>
                                        <p:anim calcmode="lin" valueType="num">
                                          <p:cBhvr>
                                            <p:cTn id="65" dur="500" fill="hold"/>
                                            <p:tgtEl>
                                              <p:spTgt spid="22"/>
                                            </p:tgtEl>
                                            <p:attrNameLst>
                                              <p:attrName>ppt_h</p:attrName>
                                            </p:attrNameLst>
                                          </p:cBhvr>
                                          <p:tavLst>
                                            <p:tav tm="0">
                                              <p:val>
                                                <p:strVal val="#ppt_h"/>
                                              </p:val>
                                            </p:tav>
                                            <p:tav tm="100000">
                                              <p:val>
                                                <p:strVal val="#ppt_h"/>
                                              </p:val>
                                            </p:tav>
                                          </p:tavLst>
                                        </p:anim>
                                      </p:childTnLst>
                                    </p:cTn>
                                  </p:par>
                                  <p:par>
                                    <p:cTn id="66" presetID="17" presetClass="entr" presetSubtype="2" fill="hold" nodeType="with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ppt_x</p:attrName>
                                            </p:attrNameLst>
                                          </p:cBhvr>
                                          <p:tavLst>
                                            <p:tav tm="0">
                                              <p:val>
                                                <p:strVal val="#ppt_x+#ppt_w/2"/>
                                              </p:val>
                                            </p:tav>
                                            <p:tav tm="100000">
                                              <p:val>
                                                <p:strVal val="#ppt_x"/>
                                              </p:val>
                                            </p:tav>
                                          </p:tavLst>
                                        </p:anim>
                                        <p:anim calcmode="lin" valueType="num">
                                          <p:cBhvr>
                                            <p:cTn id="69" dur="500" fill="hold"/>
                                            <p:tgtEl>
                                              <p:spTgt spid="28"/>
                                            </p:tgtEl>
                                            <p:attrNameLst>
                                              <p:attrName>ppt_y</p:attrName>
                                            </p:attrNameLst>
                                          </p:cBhvr>
                                          <p:tavLst>
                                            <p:tav tm="0">
                                              <p:val>
                                                <p:strVal val="#ppt_y"/>
                                              </p:val>
                                            </p:tav>
                                            <p:tav tm="100000">
                                              <p:val>
                                                <p:strVal val="#ppt_y"/>
                                              </p:val>
                                            </p:tav>
                                          </p:tavLst>
                                        </p:anim>
                                        <p:anim calcmode="lin" valueType="num">
                                          <p:cBhvr>
                                            <p:cTn id="70" dur="500" fill="hold"/>
                                            <p:tgtEl>
                                              <p:spTgt spid="28"/>
                                            </p:tgtEl>
                                            <p:attrNameLst>
                                              <p:attrName>ppt_w</p:attrName>
                                            </p:attrNameLst>
                                          </p:cBhvr>
                                          <p:tavLst>
                                            <p:tav tm="0">
                                              <p:val>
                                                <p:fltVal val="0"/>
                                              </p:val>
                                            </p:tav>
                                            <p:tav tm="100000">
                                              <p:val>
                                                <p:strVal val="#ppt_w"/>
                                              </p:val>
                                            </p:tav>
                                          </p:tavLst>
                                        </p:anim>
                                        <p:anim calcmode="lin" valueType="num">
                                          <p:cBhvr>
                                            <p:cTn id="71" dur="500" fill="hold"/>
                                            <p:tgtEl>
                                              <p:spTgt spid="28"/>
                                            </p:tgtEl>
                                            <p:attrNameLst>
                                              <p:attrName>ppt_h</p:attrName>
                                            </p:attrNameLst>
                                          </p:cBhvr>
                                          <p:tavLst>
                                            <p:tav tm="0">
                                              <p:val>
                                                <p:strVal val="#ppt_h"/>
                                              </p:val>
                                            </p:tav>
                                            <p:tav tm="100000">
                                              <p:val>
                                                <p:strVal val="#ppt_h"/>
                                              </p:val>
                                            </p:tav>
                                          </p:tavLst>
                                        </p:anim>
                                      </p:childTnLst>
                                    </p:cTn>
                                  </p:par>
                                  <p:par>
                                    <p:cTn id="72" presetID="17" presetClass="entr" presetSubtype="1"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500" fill="hold"/>
                                            <p:tgtEl>
                                              <p:spTgt spid="23"/>
                                            </p:tgtEl>
                                            <p:attrNameLst>
                                              <p:attrName>ppt_x</p:attrName>
                                            </p:attrNameLst>
                                          </p:cBhvr>
                                          <p:tavLst>
                                            <p:tav tm="0">
                                              <p:val>
                                                <p:strVal val="#ppt_x"/>
                                              </p:val>
                                            </p:tav>
                                            <p:tav tm="100000">
                                              <p:val>
                                                <p:strVal val="#ppt_x"/>
                                              </p:val>
                                            </p:tav>
                                          </p:tavLst>
                                        </p:anim>
                                        <p:anim calcmode="lin" valueType="num">
                                          <p:cBhvr>
                                            <p:cTn id="75" dur="500" fill="hold"/>
                                            <p:tgtEl>
                                              <p:spTgt spid="23"/>
                                            </p:tgtEl>
                                            <p:attrNameLst>
                                              <p:attrName>ppt_y</p:attrName>
                                            </p:attrNameLst>
                                          </p:cBhvr>
                                          <p:tavLst>
                                            <p:tav tm="0">
                                              <p:val>
                                                <p:strVal val="#ppt_y-#ppt_h/2"/>
                                              </p:val>
                                            </p:tav>
                                            <p:tav tm="100000">
                                              <p:val>
                                                <p:strVal val="#ppt_y"/>
                                              </p:val>
                                            </p:tav>
                                          </p:tavLst>
                                        </p:anim>
                                        <p:anim calcmode="lin" valueType="num">
                                          <p:cBhvr>
                                            <p:cTn id="76" dur="500" fill="hold"/>
                                            <p:tgtEl>
                                              <p:spTgt spid="23"/>
                                            </p:tgtEl>
                                            <p:attrNameLst>
                                              <p:attrName>ppt_w</p:attrName>
                                            </p:attrNameLst>
                                          </p:cBhvr>
                                          <p:tavLst>
                                            <p:tav tm="0">
                                              <p:val>
                                                <p:strVal val="#ppt_w"/>
                                              </p:val>
                                            </p:tav>
                                            <p:tav tm="100000">
                                              <p:val>
                                                <p:strVal val="#ppt_w"/>
                                              </p:val>
                                            </p:tav>
                                          </p:tavLst>
                                        </p:anim>
                                        <p:anim calcmode="lin" valueType="num">
                                          <p:cBhvr>
                                            <p:cTn id="77"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P spid="22" grpId="0"/>
          <p:bldP spid="23" grpId="0"/>
          <p:bldP spid="3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17" presetClass="entr" presetSubtype="2"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ppt_x</p:attrName>
                                            </p:attrNameLst>
                                          </p:cBhvr>
                                          <p:tavLst>
                                            <p:tav tm="0">
                                              <p:val>
                                                <p:strVal val="#ppt_x+#ppt_w/2"/>
                                              </p:val>
                                            </p:tav>
                                            <p:tav tm="100000">
                                              <p:val>
                                                <p:strVal val="#ppt_x"/>
                                              </p:val>
                                            </p:tav>
                                          </p:tavLst>
                                        </p:anim>
                                        <p:anim calcmode="lin" valueType="num">
                                          <p:cBhvr>
                                            <p:cTn id="44" dur="500" fill="hold"/>
                                            <p:tgtEl>
                                              <p:spTgt spid="39"/>
                                            </p:tgtEl>
                                            <p:attrNameLst>
                                              <p:attrName>ppt_y</p:attrName>
                                            </p:attrNameLst>
                                          </p:cBhvr>
                                          <p:tavLst>
                                            <p:tav tm="0">
                                              <p:val>
                                                <p:strVal val="#ppt_y"/>
                                              </p:val>
                                            </p:tav>
                                            <p:tav tm="100000">
                                              <p:val>
                                                <p:strVal val="#ppt_y"/>
                                              </p:val>
                                            </p:tav>
                                          </p:tavLst>
                                        </p:anim>
                                        <p:anim calcmode="lin" valueType="num">
                                          <p:cBhvr>
                                            <p:cTn id="45" dur="500" fill="hold"/>
                                            <p:tgtEl>
                                              <p:spTgt spid="39"/>
                                            </p:tgtEl>
                                            <p:attrNameLst>
                                              <p:attrName>ppt_w</p:attrName>
                                            </p:attrNameLst>
                                          </p:cBhvr>
                                          <p:tavLst>
                                            <p:tav tm="0">
                                              <p:val>
                                                <p:fltVal val="0"/>
                                              </p:val>
                                            </p:tav>
                                            <p:tav tm="100000">
                                              <p:val>
                                                <p:strVal val="#ppt_w"/>
                                              </p:val>
                                            </p:tav>
                                          </p:tavLst>
                                        </p:anim>
                                        <p:anim calcmode="lin" valueType="num">
                                          <p:cBhvr>
                                            <p:cTn id="46" dur="500" fill="hold"/>
                                            <p:tgtEl>
                                              <p:spTgt spid="39"/>
                                            </p:tgtEl>
                                            <p:attrNameLst>
                                              <p:attrName>ppt_h</p:attrName>
                                            </p:attrNameLst>
                                          </p:cBhvr>
                                          <p:tavLst>
                                            <p:tav tm="0">
                                              <p:val>
                                                <p:strVal val="#ppt_h"/>
                                              </p:val>
                                            </p:tav>
                                            <p:tav tm="100000">
                                              <p:val>
                                                <p:strVal val="#ppt_h"/>
                                              </p:val>
                                            </p:tav>
                                          </p:tavLst>
                                        </p:anim>
                                      </p:childTnLst>
                                    </p:cTn>
                                  </p:par>
                                  <p:par>
                                    <p:cTn id="47" presetID="17" presetClass="entr" presetSubtype="2"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ppt_x</p:attrName>
                                            </p:attrNameLst>
                                          </p:cBhvr>
                                          <p:tavLst>
                                            <p:tav tm="0">
                                              <p:val>
                                                <p:strVal val="#ppt_x+#ppt_w/2"/>
                                              </p:val>
                                            </p:tav>
                                            <p:tav tm="100000">
                                              <p:val>
                                                <p:strVal val="#ppt_x"/>
                                              </p:val>
                                            </p:tav>
                                          </p:tavLst>
                                        </p:anim>
                                        <p:anim calcmode="lin" valueType="num">
                                          <p:cBhvr>
                                            <p:cTn id="50" dur="500" fill="hold"/>
                                            <p:tgtEl>
                                              <p:spTgt spid="27"/>
                                            </p:tgtEl>
                                            <p:attrNameLst>
                                              <p:attrName>ppt_y</p:attrName>
                                            </p:attrNameLst>
                                          </p:cBhvr>
                                          <p:tavLst>
                                            <p:tav tm="0">
                                              <p:val>
                                                <p:strVal val="#ppt_y"/>
                                              </p:val>
                                            </p:tav>
                                            <p:tav tm="100000">
                                              <p:val>
                                                <p:strVal val="#ppt_y"/>
                                              </p:val>
                                            </p:tav>
                                          </p:tavLst>
                                        </p:anim>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ppt_x</p:attrName>
                                            </p:attrNameLst>
                                          </p:cBhvr>
                                          <p:tavLst>
                                            <p:tav tm="0">
                                              <p:val>
                                                <p:strVal val="#ppt_x"/>
                                              </p:val>
                                            </p:tav>
                                            <p:tav tm="100000">
                                              <p:val>
                                                <p:strVal val="#ppt_x"/>
                                              </p:val>
                                            </p:tav>
                                          </p:tavLst>
                                        </p:anim>
                                        <p:anim calcmode="lin" valueType="num">
                                          <p:cBhvr>
                                            <p:cTn id="56" dur="500" fill="hold"/>
                                            <p:tgtEl>
                                              <p:spTgt spid="21"/>
                                            </p:tgtEl>
                                            <p:attrNameLst>
                                              <p:attrName>ppt_y</p:attrName>
                                            </p:attrNameLst>
                                          </p:cBhvr>
                                          <p:tavLst>
                                            <p:tav tm="0">
                                              <p:val>
                                                <p:strVal val="#ppt_y-#ppt_h/2"/>
                                              </p:val>
                                            </p:tav>
                                            <p:tav tm="100000">
                                              <p:val>
                                                <p:strVal val="#ppt_y"/>
                                              </p:val>
                                            </p:tav>
                                          </p:tavLst>
                                        </p:anim>
                                        <p:anim calcmode="lin" valueType="num">
                                          <p:cBhvr>
                                            <p:cTn id="57" dur="500" fill="hold"/>
                                            <p:tgtEl>
                                              <p:spTgt spid="21"/>
                                            </p:tgtEl>
                                            <p:attrNameLst>
                                              <p:attrName>ppt_w</p:attrName>
                                            </p:attrNameLst>
                                          </p:cBhvr>
                                          <p:tavLst>
                                            <p:tav tm="0">
                                              <p:val>
                                                <p:strVal val="#ppt_w"/>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childTnLst>
                                    </p:cTn>
                                  </p:par>
                                </p:childTnLst>
                              </p:cTn>
                            </p:par>
                            <p:par>
                              <p:cTn id="59" fill="hold">
                                <p:stCondLst>
                                  <p:cond delay="1500"/>
                                </p:stCondLst>
                                <p:childTnLst>
                                  <p:par>
                                    <p:cTn id="60" presetID="17" presetClass="entr" presetSubtype="2"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ppt_x</p:attrName>
                                            </p:attrNameLst>
                                          </p:cBhvr>
                                          <p:tavLst>
                                            <p:tav tm="0">
                                              <p:val>
                                                <p:strVal val="#ppt_x+#ppt_w/2"/>
                                              </p:val>
                                            </p:tav>
                                            <p:tav tm="100000">
                                              <p:val>
                                                <p:strVal val="#ppt_x"/>
                                              </p:val>
                                            </p:tav>
                                          </p:tavLst>
                                        </p:anim>
                                        <p:anim calcmode="lin" valueType="num">
                                          <p:cBhvr>
                                            <p:cTn id="63" dur="500" fill="hold"/>
                                            <p:tgtEl>
                                              <p:spTgt spid="22"/>
                                            </p:tgtEl>
                                            <p:attrNameLst>
                                              <p:attrName>ppt_y</p:attrName>
                                            </p:attrNameLst>
                                          </p:cBhvr>
                                          <p:tavLst>
                                            <p:tav tm="0">
                                              <p:val>
                                                <p:strVal val="#ppt_y"/>
                                              </p:val>
                                            </p:tav>
                                            <p:tav tm="100000">
                                              <p:val>
                                                <p:strVal val="#ppt_y"/>
                                              </p:val>
                                            </p:tav>
                                          </p:tavLst>
                                        </p:anim>
                                        <p:anim calcmode="lin" valueType="num">
                                          <p:cBhvr>
                                            <p:cTn id="64" dur="500" fill="hold"/>
                                            <p:tgtEl>
                                              <p:spTgt spid="22"/>
                                            </p:tgtEl>
                                            <p:attrNameLst>
                                              <p:attrName>ppt_w</p:attrName>
                                            </p:attrNameLst>
                                          </p:cBhvr>
                                          <p:tavLst>
                                            <p:tav tm="0">
                                              <p:val>
                                                <p:fltVal val="0"/>
                                              </p:val>
                                            </p:tav>
                                            <p:tav tm="100000">
                                              <p:val>
                                                <p:strVal val="#ppt_w"/>
                                              </p:val>
                                            </p:tav>
                                          </p:tavLst>
                                        </p:anim>
                                        <p:anim calcmode="lin" valueType="num">
                                          <p:cBhvr>
                                            <p:cTn id="65" dur="500" fill="hold"/>
                                            <p:tgtEl>
                                              <p:spTgt spid="22"/>
                                            </p:tgtEl>
                                            <p:attrNameLst>
                                              <p:attrName>ppt_h</p:attrName>
                                            </p:attrNameLst>
                                          </p:cBhvr>
                                          <p:tavLst>
                                            <p:tav tm="0">
                                              <p:val>
                                                <p:strVal val="#ppt_h"/>
                                              </p:val>
                                            </p:tav>
                                            <p:tav tm="100000">
                                              <p:val>
                                                <p:strVal val="#ppt_h"/>
                                              </p:val>
                                            </p:tav>
                                          </p:tavLst>
                                        </p:anim>
                                      </p:childTnLst>
                                    </p:cTn>
                                  </p:par>
                                  <p:par>
                                    <p:cTn id="66" presetID="17" presetClass="entr" presetSubtype="2" fill="hold" nodeType="with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ppt_x</p:attrName>
                                            </p:attrNameLst>
                                          </p:cBhvr>
                                          <p:tavLst>
                                            <p:tav tm="0">
                                              <p:val>
                                                <p:strVal val="#ppt_x+#ppt_w/2"/>
                                              </p:val>
                                            </p:tav>
                                            <p:tav tm="100000">
                                              <p:val>
                                                <p:strVal val="#ppt_x"/>
                                              </p:val>
                                            </p:tav>
                                          </p:tavLst>
                                        </p:anim>
                                        <p:anim calcmode="lin" valueType="num">
                                          <p:cBhvr>
                                            <p:cTn id="69" dur="500" fill="hold"/>
                                            <p:tgtEl>
                                              <p:spTgt spid="28"/>
                                            </p:tgtEl>
                                            <p:attrNameLst>
                                              <p:attrName>ppt_y</p:attrName>
                                            </p:attrNameLst>
                                          </p:cBhvr>
                                          <p:tavLst>
                                            <p:tav tm="0">
                                              <p:val>
                                                <p:strVal val="#ppt_y"/>
                                              </p:val>
                                            </p:tav>
                                            <p:tav tm="100000">
                                              <p:val>
                                                <p:strVal val="#ppt_y"/>
                                              </p:val>
                                            </p:tav>
                                          </p:tavLst>
                                        </p:anim>
                                        <p:anim calcmode="lin" valueType="num">
                                          <p:cBhvr>
                                            <p:cTn id="70" dur="500" fill="hold"/>
                                            <p:tgtEl>
                                              <p:spTgt spid="28"/>
                                            </p:tgtEl>
                                            <p:attrNameLst>
                                              <p:attrName>ppt_w</p:attrName>
                                            </p:attrNameLst>
                                          </p:cBhvr>
                                          <p:tavLst>
                                            <p:tav tm="0">
                                              <p:val>
                                                <p:fltVal val="0"/>
                                              </p:val>
                                            </p:tav>
                                            <p:tav tm="100000">
                                              <p:val>
                                                <p:strVal val="#ppt_w"/>
                                              </p:val>
                                            </p:tav>
                                          </p:tavLst>
                                        </p:anim>
                                        <p:anim calcmode="lin" valueType="num">
                                          <p:cBhvr>
                                            <p:cTn id="71" dur="500" fill="hold"/>
                                            <p:tgtEl>
                                              <p:spTgt spid="28"/>
                                            </p:tgtEl>
                                            <p:attrNameLst>
                                              <p:attrName>ppt_h</p:attrName>
                                            </p:attrNameLst>
                                          </p:cBhvr>
                                          <p:tavLst>
                                            <p:tav tm="0">
                                              <p:val>
                                                <p:strVal val="#ppt_h"/>
                                              </p:val>
                                            </p:tav>
                                            <p:tav tm="100000">
                                              <p:val>
                                                <p:strVal val="#ppt_h"/>
                                              </p:val>
                                            </p:tav>
                                          </p:tavLst>
                                        </p:anim>
                                      </p:childTnLst>
                                    </p:cTn>
                                  </p:par>
                                  <p:par>
                                    <p:cTn id="72" presetID="17" presetClass="entr" presetSubtype="1"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500" fill="hold"/>
                                            <p:tgtEl>
                                              <p:spTgt spid="23"/>
                                            </p:tgtEl>
                                            <p:attrNameLst>
                                              <p:attrName>ppt_x</p:attrName>
                                            </p:attrNameLst>
                                          </p:cBhvr>
                                          <p:tavLst>
                                            <p:tav tm="0">
                                              <p:val>
                                                <p:strVal val="#ppt_x"/>
                                              </p:val>
                                            </p:tav>
                                            <p:tav tm="100000">
                                              <p:val>
                                                <p:strVal val="#ppt_x"/>
                                              </p:val>
                                            </p:tav>
                                          </p:tavLst>
                                        </p:anim>
                                        <p:anim calcmode="lin" valueType="num">
                                          <p:cBhvr>
                                            <p:cTn id="75" dur="500" fill="hold"/>
                                            <p:tgtEl>
                                              <p:spTgt spid="23"/>
                                            </p:tgtEl>
                                            <p:attrNameLst>
                                              <p:attrName>ppt_y</p:attrName>
                                            </p:attrNameLst>
                                          </p:cBhvr>
                                          <p:tavLst>
                                            <p:tav tm="0">
                                              <p:val>
                                                <p:strVal val="#ppt_y-#ppt_h/2"/>
                                              </p:val>
                                            </p:tav>
                                            <p:tav tm="100000">
                                              <p:val>
                                                <p:strVal val="#ppt_y"/>
                                              </p:val>
                                            </p:tav>
                                          </p:tavLst>
                                        </p:anim>
                                        <p:anim calcmode="lin" valueType="num">
                                          <p:cBhvr>
                                            <p:cTn id="76" dur="500" fill="hold"/>
                                            <p:tgtEl>
                                              <p:spTgt spid="23"/>
                                            </p:tgtEl>
                                            <p:attrNameLst>
                                              <p:attrName>ppt_w</p:attrName>
                                            </p:attrNameLst>
                                          </p:cBhvr>
                                          <p:tavLst>
                                            <p:tav tm="0">
                                              <p:val>
                                                <p:strVal val="#ppt_w"/>
                                              </p:val>
                                            </p:tav>
                                            <p:tav tm="100000">
                                              <p:val>
                                                <p:strVal val="#ppt_w"/>
                                              </p:val>
                                            </p:tav>
                                          </p:tavLst>
                                        </p:anim>
                                        <p:anim calcmode="lin" valueType="num">
                                          <p:cBhvr>
                                            <p:cTn id="77"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P spid="22" grpId="0"/>
          <p:bldP spid="23" grpId="0"/>
          <p:bldP spid="39"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4804038" y="1587768"/>
            <a:ext cx="3855601" cy="369332"/>
          </a:xfrm>
          <a:prstGeom prst="rect">
            <a:avLst/>
          </a:prstGeom>
          <a:noFill/>
        </p:spPr>
        <p:txBody>
          <a:bodyPr wrap="square" rtlCol="0">
            <a:spAutoFit/>
          </a:bodyPr>
          <a:lstStyle/>
          <a:p>
            <a:pPr algn="r"/>
            <a:r>
              <a:rPr lang="ar-SY" b="1" dirty="0">
                <a:solidFill>
                  <a:schemeClr val="accent2"/>
                </a:solidFill>
                <a:latin typeface="Century Gothic" panose="020B0502020202020204" pitchFamily="34" charset="0"/>
              </a:rPr>
              <a:t>المشاورة في الشؤون الشرعية :</a:t>
            </a:r>
            <a:endParaRPr lang="en-US" b="1" dirty="0">
              <a:solidFill>
                <a:schemeClr val="accent2"/>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746601" y="2316760"/>
            <a:ext cx="7025798" cy="1938992"/>
          </a:xfrm>
          <a:prstGeom prst="rect">
            <a:avLst/>
          </a:prstGeom>
          <a:noFill/>
        </p:spPr>
        <p:txBody>
          <a:bodyPr wrap="square" rtlCol="0">
            <a:spAutoFit/>
          </a:bodyPr>
          <a:lstStyle/>
          <a:p>
            <a:pPr algn="r"/>
            <a:r>
              <a:rPr lang="ar-SY" sz="2000" b="1" dirty="0">
                <a:latin typeface="Century Gothic" panose="020B0502020202020204" pitchFamily="34" charset="0"/>
              </a:rPr>
              <a:t>في خلافة عثمان بن عفان رضي الله عنه رأى حذيفة بن اليمان رضي الله عنه ان الناس مختلفون في قراءة القرآن الكريم , فركِب إلى الخليفة عثمان و أخبره بما حدث , وقال : أدْرِك هذه الأمّة قبل ان تختلف في كتابها مثل اختلاف اليهود والنصارى , فجمع الخليفة عثمان بن عفان رضي الله عنه الصحابة واستشارهم , وانتهى الرأي إلى كتابة المصحف على طريقة واحدة توافق أعلى اللغات وهي لغة قريش و أن يجمع الناس في الأقاليم على القراءة به .   </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577998" cy="1128959"/>
            <a:chOff x="338813" y="22303"/>
            <a:chExt cx="8577998"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566320" cy="1128959"/>
              <a:chOff x="2350491" y="22303"/>
              <a:chExt cx="6566320"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771001" y="165530"/>
                <a:ext cx="6145810" cy="931804"/>
                <a:chOff x="4553352" y="1484950"/>
                <a:chExt cx="6145810" cy="931804"/>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553352" y="2016644"/>
                  <a:ext cx="6145810" cy="400110"/>
                </a:xfrm>
                <a:prstGeom prst="rect">
                  <a:avLst/>
                </a:prstGeom>
                <a:noFill/>
              </p:spPr>
              <p:txBody>
                <a:bodyPr wrap="square" rtlCol="0">
                  <a:spAutoFit/>
                </a:bodyPr>
                <a:lstStyle/>
                <a:p>
                  <a:pPr algn="ct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943340" y="4818230"/>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40" name="Group 1">
            <a:extLst>
              <a:ext uri="{FF2B5EF4-FFF2-40B4-BE49-F238E27FC236}">
                <a16:creationId xmlns:a16="http://schemas.microsoft.com/office/drawing/2014/main" id="{29BA398D-206E-40B1-BB46-14B90BDEFFBD}"/>
              </a:ext>
            </a:extLst>
          </p:cNvPr>
          <p:cNvGrpSpPr/>
          <p:nvPr/>
        </p:nvGrpSpPr>
        <p:grpSpPr>
          <a:xfrm>
            <a:off x="9200488" y="3810586"/>
            <a:ext cx="1763485" cy="1763485"/>
            <a:chOff x="8787826" y="1151260"/>
            <a:chExt cx="1763485" cy="1763485"/>
          </a:xfrm>
        </p:grpSpPr>
        <p:sp>
          <p:nvSpPr>
            <p:cNvPr id="41"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60" name="TextBox 17">
            <a:extLst>
              <a:ext uri="{FF2B5EF4-FFF2-40B4-BE49-F238E27FC236}">
                <a16:creationId xmlns:a16="http://schemas.microsoft.com/office/drawing/2014/main" id="{1CCA3FD4-4C1C-4525-AE8F-FE90ABF7E611}"/>
              </a:ext>
            </a:extLst>
          </p:cNvPr>
          <p:cNvSpPr txBox="1"/>
          <p:nvPr/>
        </p:nvSpPr>
        <p:spPr>
          <a:xfrm>
            <a:off x="5025927" y="4371174"/>
            <a:ext cx="3834826" cy="369332"/>
          </a:xfrm>
          <a:prstGeom prst="rect">
            <a:avLst/>
          </a:prstGeom>
          <a:noFill/>
        </p:spPr>
        <p:txBody>
          <a:bodyPr wrap="square" rtlCol="0">
            <a:spAutoFit/>
          </a:bodyPr>
          <a:lstStyle/>
          <a:p>
            <a:pPr algn="r"/>
            <a:r>
              <a:rPr lang="ar-SY" b="1" dirty="0">
                <a:solidFill>
                  <a:schemeClr val="accent2"/>
                </a:solidFill>
                <a:latin typeface="Century Gothic" panose="020B0502020202020204" pitchFamily="34" charset="0"/>
              </a:rPr>
              <a:t>المشاورة في الشؤون الأمنية :</a:t>
            </a:r>
            <a:endParaRPr lang="en-US" b="1" dirty="0">
              <a:solidFill>
                <a:schemeClr val="accent2"/>
              </a:solidFill>
              <a:latin typeface="Century Gothic" panose="020B0502020202020204" pitchFamily="34" charset="0"/>
            </a:endParaRPr>
          </a:p>
        </p:txBody>
      </p:sp>
      <p:sp>
        <p:nvSpPr>
          <p:cNvPr id="61" name="TextBox 18">
            <a:extLst>
              <a:ext uri="{FF2B5EF4-FFF2-40B4-BE49-F238E27FC236}">
                <a16:creationId xmlns:a16="http://schemas.microsoft.com/office/drawing/2014/main" id="{AB96FEDA-B927-4D92-89D5-75761265E707}"/>
              </a:ext>
            </a:extLst>
          </p:cNvPr>
          <p:cNvSpPr txBox="1"/>
          <p:nvPr/>
        </p:nvSpPr>
        <p:spPr>
          <a:xfrm>
            <a:off x="716183" y="4835407"/>
            <a:ext cx="6121477" cy="1477328"/>
          </a:xfrm>
          <a:prstGeom prst="rect">
            <a:avLst/>
          </a:prstGeom>
          <a:noFill/>
        </p:spPr>
        <p:txBody>
          <a:bodyPr wrap="square" rtlCol="0">
            <a:spAutoFit/>
          </a:bodyPr>
          <a:lstStyle/>
          <a:p>
            <a:pPr algn="r"/>
            <a:r>
              <a:rPr lang="ar-SY" b="1" dirty="0">
                <a:latin typeface="Century Gothic" panose="020B0502020202020204" pitchFamily="34" charset="0"/>
              </a:rPr>
              <a:t>وصل إلى الخليفة علي بن أبي طالب رضي الله عنه كتاب من القائد معقل بن قيس المكلف بمحاربة أحد الخوارج, فجمع أصحابه وقرأ عليهم كتاب القائد معقل وطلب منهم الرأي واجتمع رأي عامتهم على قول واحد هو : نرى أن تكتب إلى معقل فيتبع أثر الفاسق , فلا يزال في طلبه حتى يقتله . أو ينفيه , فإنا لا نأمن أن يفسد عليك الناس .   </a:t>
            </a:r>
          </a:p>
        </p:txBody>
      </p:sp>
    </p:spTree>
    <p:extLst>
      <p:ext uri="{BB962C8B-B14F-4D97-AF65-F5344CB8AC3E}">
        <p14:creationId xmlns:p14="http://schemas.microsoft.com/office/powerpoint/2010/main" val="377541275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nodeType="clickEffect" p14:presetBounceEnd="52000">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14:bounceEnd="52000">
                                          <p:cBhvr additive="base">
                                            <p:cTn id="38" dur="500" fill="hold"/>
                                            <p:tgtEl>
                                              <p:spTgt spid="40"/>
                                            </p:tgtEl>
                                            <p:attrNameLst>
                                              <p:attrName>ppt_x</p:attrName>
                                            </p:attrNameLst>
                                          </p:cBhvr>
                                          <p:tavLst>
                                            <p:tav tm="0">
                                              <p:val>
                                                <p:strVal val="#ppt_x"/>
                                              </p:val>
                                            </p:tav>
                                            <p:tav tm="100000">
                                              <p:val>
                                                <p:strVal val="#ppt_x"/>
                                              </p:val>
                                            </p:tav>
                                          </p:tavLst>
                                        </p:anim>
                                        <p:anim calcmode="lin" valueType="num" p14:bounceEnd="52000">
                                          <p:cBhvr additive="base">
                                            <p:cTn id="39" dur="500" fill="hold"/>
                                            <p:tgtEl>
                                              <p:spTgt spid="40"/>
                                            </p:tgtEl>
                                            <p:attrNameLst>
                                              <p:attrName>ppt_y</p:attrName>
                                            </p:attrNameLst>
                                          </p:cBhvr>
                                          <p:tavLst>
                                            <p:tav tm="0">
                                              <p:val>
                                                <p:strVal val="0-#ppt_h/2"/>
                                              </p:val>
                                            </p:tav>
                                            <p:tav tm="100000">
                                              <p:val>
                                                <p:strVal val="#ppt_y"/>
                                              </p:val>
                                            </p:tav>
                                          </p:tavLst>
                                        </p:anim>
                                      </p:childTnLst>
                                    </p:cTn>
                                  </p:par>
                                  <p:par>
                                    <p:cTn id="40" presetID="17" presetClass="entr" presetSubtype="2"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ppt_x</p:attrName>
                                            </p:attrNameLst>
                                          </p:cBhvr>
                                          <p:tavLst>
                                            <p:tav tm="0">
                                              <p:val>
                                                <p:strVal val="#ppt_x+#ppt_w/2"/>
                                              </p:val>
                                            </p:tav>
                                            <p:tav tm="100000">
                                              <p:val>
                                                <p:strVal val="#ppt_x"/>
                                              </p:val>
                                            </p:tav>
                                          </p:tavLst>
                                        </p:anim>
                                        <p:anim calcmode="lin" valueType="num">
                                          <p:cBhvr>
                                            <p:cTn id="43" dur="500" fill="hold"/>
                                            <p:tgtEl>
                                              <p:spTgt spid="38"/>
                                            </p:tgtEl>
                                            <p:attrNameLst>
                                              <p:attrName>ppt_y</p:attrName>
                                            </p:attrNameLst>
                                          </p:cBhvr>
                                          <p:tavLst>
                                            <p:tav tm="0">
                                              <p:val>
                                                <p:strVal val="#ppt_y"/>
                                              </p:val>
                                            </p:tav>
                                            <p:tav tm="100000">
                                              <p:val>
                                                <p:strVal val="#ppt_y"/>
                                              </p:val>
                                            </p:tav>
                                          </p:tavLst>
                                        </p:anim>
                                        <p:anim calcmode="lin" valueType="num">
                                          <p:cBhvr>
                                            <p:cTn id="44" dur="500" fill="hold"/>
                                            <p:tgtEl>
                                              <p:spTgt spid="38"/>
                                            </p:tgtEl>
                                            <p:attrNameLst>
                                              <p:attrName>ppt_w</p:attrName>
                                            </p:attrNameLst>
                                          </p:cBhvr>
                                          <p:tavLst>
                                            <p:tav tm="0">
                                              <p:val>
                                                <p:fltVal val="0"/>
                                              </p:val>
                                            </p:tav>
                                            <p:tav tm="100000">
                                              <p:val>
                                                <p:strVal val="#ppt_w"/>
                                              </p:val>
                                            </p:tav>
                                          </p:tavLst>
                                        </p:anim>
                                        <p:anim calcmode="lin" valueType="num">
                                          <p:cBhvr>
                                            <p:cTn id="45" dur="500" fill="hold"/>
                                            <p:tgtEl>
                                              <p:spTgt spid="38"/>
                                            </p:tgtEl>
                                            <p:attrNameLst>
                                              <p:attrName>ppt_h</p:attrName>
                                            </p:attrNameLst>
                                          </p:cBhvr>
                                          <p:tavLst>
                                            <p:tav tm="0">
                                              <p:val>
                                                <p:strVal val="#ppt_h"/>
                                              </p:val>
                                            </p:tav>
                                            <p:tav tm="100000">
                                              <p:val>
                                                <p:strVal val="#ppt_h"/>
                                              </p:val>
                                            </p:tav>
                                          </p:tavLst>
                                        </p:anim>
                                      </p:childTnLst>
                                    </p:cTn>
                                  </p:par>
                                </p:childTnLst>
                              </p:cTn>
                            </p:par>
                            <p:par>
                              <p:cTn id="46" fill="hold">
                                <p:stCondLst>
                                  <p:cond delay="500"/>
                                </p:stCondLst>
                                <p:childTnLst>
                                  <p:par>
                                    <p:cTn id="47" presetID="17" presetClass="entr" presetSubtype="2" fill="hold" grpId="0" nodeType="afterEffect">
                                      <p:stCondLst>
                                        <p:cond delay="0"/>
                                      </p:stCondLst>
                                      <p:childTnLst>
                                        <p:set>
                                          <p:cBhvr>
                                            <p:cTn id="48" dur="1" fill="hold">
                                              <p:stCondLst>
                                                <p:cond delay="0"/>
                                              </p:stCondLst>
                                            </p:cTn>
                                            <p:tgtEl>
                                              <p:spTgt spid="60"/>
                                            </p:tgtEl>
                                            <p:attrNameLst>
                                              <p:attrName>style.visibility</p:attrName>
                                            </p:attrNameLst>
                                          </p:cBhvr>
                                          <p:to>
                                            <p:strVal val="visible"/>
                                          </p:to>
                                        </p:set>
                                        <p:anim calcmode="lin" valueType="num">
                                          <p:cBhvr>
                                            <p:cTn id="49" dur="500" fill="hold"/>
                                            <p:tgtEl>
                                              <p:spTgt spid="60"/>
                                            </p:tgtEl>
                                            <p:attrNameLst>
                                              <p:attrName>ppt_x</p:attrName>
                                            </p:attrNameLst>
                                          </p:cBhvr>
                                          <p:tavLst>
                                            <p:tav tm="0">
                                              <p:val>
                                                <p:strVal val="#ppt_x+#ppt_w/2"/>
                                              </p:val>
                                            </p:tav>
                                            <p:tav tm="100000">
                                              <p:val>
                                                <p:strVal val="#ppt_x"/>
                                              </p:val>
                                            </p:tav>
                                          </p:tavLst>
                                        </p:anim>
                                        <p:anim calcmode="lin" valueType="num">
                                          <p:cBhvr>
                                            <p:cTn id="50" dur="500" fill="hold"/>
                                            <p:tgtEl>
                                              <p:spTgt spid="60"/>
                                            </p:tgtEl>
                                            <p:attrNameLst>
                                              <p:attrName>ppt_y</p:attrName>
                                            </p:attrNameLst>
                                          </p:cBhvr>
                                          <p:tavLst>
                                            <p:tav tm="0">
                                              <p:val>
                                                <p:strVal val="#ppt_y"/>
                                              </p:val>
                                            </p:tav>
                                            <p:tav tm="100000">
                                              <p:val>
                                                <p:strVal val="#ppt_y"/>
                                              </p:val>
                                            </p:tav>
                                          </p:tavLst>
                                        </p:anim>
                                        <p:anim calcmode="lin" valueType="num">
                                          <p:cBhvr>
                                            <p:cTn id="51" dur="500" fill="hold"/>
                                            <p:tgtEl>
                                              <p:spTgt spid="60"/>
                                            </p:tgtEl>
                                            <p:attrNameLst>
                                              <p:attrName>ppt_w</p:attrName>
                                            </p:attrNameLst>
                                          </p:cBhvr>
                                          <p:tavLst>
                                            <p:tav tm="0">
                                              <p:val>
                                                <p:fltVal val="0"/>
                                              </p:val>
                                            </p:tav>
                                            <p:tav tm="100000">
                                              <p:val>
                                                <p:strVal val="#ppt_w"/>
                                              </p:val>
                                            </p:tav>
                                          </p:tavLst>
                                        </p:anim>
                                        <p:anim calcmode="lin" valueType="num">
                                          <p:cBhvr>
                                            <p:cTn id="52" dur="500" fill="hold"/>
                                            <p:tgtEl>
                                              <p:spTgt spid="60"/>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ppt_x</p:attrName>
                                            </p:attrNameLst>
                                          </p:cBhvr>
                                          <p:tavLst>
                                            <p:tav tm="0">
                                              <p:val>
                                                <p:strVal val="#ppt_x"/>
                                              </p:val>
                                            </p:tav>
                                            <p:tav tm="100000">
                                              <p:val>
                                                <p:strVal val="#ppt_x"/>
                                              </p:val>
                                            </p:tav>
                                          </p:tavLst>
                                        </p:anim>
                                        <p:anim calcmode="lin" valueType="num">
                                          <p:cBhvr>
                                            <p:cTn id="56" dur="500" fill="hold"/>
                                            <p:tgtEl>
                                              <p:spTgt spid="61"/>
                                            </p:tgtEl>
                                            <p:attrNameLst>
                                              <p:attrName>ppt_y</p:attrName>
                                            </p:attrNameLst>
                                          </p:cBhvr>
                                          <p:tavLst>
                                            <p:tav tm="0">
                                              <p:val>
                                                <p:strVal val="#ppt_y-#ppt_h/2"/>
                                              </p:val>
                                            </p:tav>
                                            <p:tav tm="100000">
                                              <p:val>
                                                <p:strVal val="#ppt_y"/>
                                              </p:val>
                                            </p:tav>
                                          </p:tavLst>
                                        </p:anim>
                                        <p:anim calcmode="lin" valueType="num">
                                          <p:cBhvr>
                                            <p:cTn id="57" dur="500" fill="hold"/>
                                            <p:tgtEl>
                                              <p:spTgt spid="61"/>
                                            </p:tgtEl>
                                            <p:attrNameLst>
                                              <p:attrName>ppt_w</p:attrName>
                                            </p:attrNameLst>
                                          </p:cBhvr>
                                          <p:tavLst>
                                            <p:tav tm="0">
                                              <p:val>
                                                <p:strVal val="#ppt_w"/>
                                              </p:val>
                                            </p:tav>
                                            <p:tav tm="100000">
                                              <p:val>
                                                <p:strVal val="#ppt_w"/>
                                              </p:val>
                                            </p:tav>
                                          </p:tavLst>
                                        </p:anim>
                                        <p:anim calcmode="lin" valueType="num">
                                          <p:cBhvr>
                                            <p:cTn id="58"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0" grpId="0"/>
          <p:bldP spid="6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nodeType="click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500" fill="hold"/>
                                            <p:tgtEl>
                                              <p:spTgt spid="40"/>
                                            </p:tgtEl>
                                            <p:attrNameLst>
                                              <p:attrName>ppt_x</p:attrName>
                                            </p:attrNameLst>
                                          </p:cBhvr>
                                          <p:tavLst>
                                            <p:tav tm="0">
                                              <p:val>
                                                <p:strVal val="#ppt_x"/>
                                              </p:val>
                                            </p:tav>
                                            <p:tav tm="100000">
                                              <p:val>
                                                <p:strVal val="#ppt_x"/>
                                              </p:val>
                                            </p:tav>
                                          </p:tavLst>
                                        </p:anim>
                                        <p:anim calcmode="lin" valueType="num">
                                          <p:cBhvr additive="base">
                                            <p:cTn id="39" dur="500" fill="hold"/>
                                            <p:tgtEl>
                                              <p:spTgt spid="40"/>
                                            </p:tgtEl>
                                            <p:attrNameLst>
                                              <p:attrName>ppt_y</p:attrName>
                                            </p:attrNameLst>
                                          </p:cBhvr>
                                          <p:tavLst>
                                            <p:tav tm="0">
                                              <p:val>
                                                <p:strVal val="0-#ppt_h/2"/>
                                              </p:val>
                                            </p:tav>
                                            <p:tav tm="100000">
                                              <p:val>
                                                <p:strVal val="#ppt_y"/>
                                              </p:val>
                                            </p:tav>
                                          </p:tavLst>
                                        </p:anim>
                                      </p:childTnLst>
                                    </p:cTn>
                                  </p:par>
                                  <p:par>
                                    <p:cTn id="40" presetID="17" presetClass="entr" presetSubtype="2"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ppt_x</p:attrName>
                                            </p:attrNameLst>
                                          </p:cBhvr>
                                          <p:tavLst>
                                            <p:tav tm="0">
                                              <p:val>
                                                <p:strVal val="#ppt_x+#ppt_w/2"/>
                                              </p:val>
                                            </p:tav>
                                            <p:tav tm="100000">
                                              <p:val>
                                                <p:strVal val="#ppt_x"/>
                                              </p:val>
                                            </p:tav>
                                          </p:tavLst>
                                        </p:anim>
                                        <p:anim calcmode="lin" valueType="num">
                                          <p:cBhvr>
                                            <p:cTn id="43" dur="500" fill="hold"/>
                                            <p:tgtEl>
                                              <p:spTgt spid="38"/>
                                            </p:tgtEl>
                                            <p:attrNameLst>
                                              <p:attrName>ppt_y</p:attrName>
                                            </p:attrNameLst>
                                          </p:cBhvr>
                                          <p:tavLst>
                                            <p:tav tm="0">
                                              <p:val>
                                                <p:strVal val="#ppt_y"/>
                                              </p:val>
                                            </p:tav>
                                            <p:tav tm="100000">
                                              <p:val>
                                                <p:strVal val="#ppt_y"/>
                                              </p:val>
                                            </p:tav>
                                          </p:tavLst>
                                        </p:anim>
                                        <p:anim calcmode="lin" valueType="num">
                                          <p:cBhvr>
                                            <p:cTn id="44" dur="500" fill="hold"/>
                                            <p:tgtEl>
                                              <p:spTgt spid="38"/>
                                            </p:tgtEl>
                                            <p:attrNameLst>
                                              <p:attrName>ppt_w</p:attrName>
                                            </p:attrNameLst>
                                          </p:cBhvr>
                                          <p:tavLst>
                                            <p:tav tm="0">
                                              <p:val>
                                                <p:fltVal val="0"/>
                                              </p:val>
                                            </p:tav>
                                            <p:tav tm="100000">
                                              <p:val>
                                                <p:strVal val="#ppt_w"/>
                                              </p:val>
                                            </p:tav>
                                          </p:tavLst>
                                        </p:anim>
                                        <p:anim calcmode="lin" valueType="num">
                                          <p:cBhvr>
                                            <p:cTn id="45" dur="500" fill="hold"/>
                                            <p:tgtEl>
                                              <p:spTgt spid="38"/>
                                            </p:tgtEl>
                                            <p:attrNameLst>
                                              <p:attrName>ppt_h</p:attrName>
                                            </p:attrNameLst>
                                          </p:cBhvr>
                                          <p:tavLst>
                                            <p:tav tm="0">
                                              <p:val>
                                                <p:strVal val="#ppt_h"/>
                                              </p:val>
                                            </p:tav>
                                            <p:tav tm="100000">
                                              <p:val>
                                                <p:strVal val="#ppt_h"/>
                                              </p:val>
                                            </p:tav>
                                          </p:tavLst>
                                        </p:anim>
                                      </p:childTnLst>
                                    </p:cTn>
                                  </p:par>
                                </p:childTnLst>
                              </p:cTn>
                            </p:par>
                            <p:par>
                              <p:cTn id="46" fill="hold">
                                <p:stCondLst>
                                  <p:cond delay="500"/>
                                </p:stCondLst>
                                <p:childTnLst>
                                  <p:par>
                                    <p:cTn id="47" presetID="17" presetClass="entr" presetSubtype="2" fill="hold" grpId="0" nodeType="afterEffect">
                                      <p:stCondLst>
                                        <p:cond delay="0"/>
                                      </p:stCondLst>
                                      <p:childTnLst>
                                        <p:set>
                                          <p:cBhvr>
                                            <p:cTn id="48" dur="1" fill="hold">
                                              <p:stCondLst>
                                                <p:cond delay="0"/>
                                              </p:stCondLst>
                                            </p:cTn>
                                            <p:tgtEl>
                                              <p:spTgt spid="60"/>
                                            </p:tgtEl>
                                            <p:attrNameLst>
                                              <p:attrName>style.visibility</p:attrName>
                                            </p:attrNameLst>
                                          </p:cBhvr>
                                          <p:to>
                                            <p:strVal val="visible"/>
                                          </p:to>
                                        </p:set>
                                        <p:anim calcmode="lin" valueType="num">
                                          <p:cBhvr>
                                            <p:cTn id="49" dur="500" fill="hold"/>
                                            <p:tgtEl>
                                              <p:spTgt spid="60"/>
                                            </p:tgtEl>
                                            <p:attrNameLst>
                                              <p:attrName>ppt_x</p:attrName>
                                            </p:attrNameLst>
                                          </p:cBhvr>
                                          <p:tavLst>
                                            <p:tav tm="0">
                                              <p:val>
                                                <p:strVal val="#ppt_x+#ppt_w/2"/>
                                              </p:val>
                                            </p:tav>
                                            <p:tav tm="100000">
                                              <p:val>
                                                <p:strVal val="#ppt_x"/>
                                              </p:val>
                                            </p:tav>
                                          </p:tavLst>
                                        </p:anim>
                                        <p:anim calcmode="lin" valueType="num">
                                          <p:cBhvr>
                                            <p:cTn id="50" dur="500" fill="hold"/>
                                            <p:tgtEl>
                                              <p:spTgt spid="60"/>
                                            </p:tgtEl>
                                            <p:attrNameLst>
                                              <p:attrName>ppt_y</p:attrName>
                                            </p:attrNameLst>
                                          </p:cBhvr>
                                          <p:tavLst>
                                            <p:tav tm="0">
                                              <p:val>
                                                <p:strVal val="#ppt_y"/>
                                              </p:val>
                                            </p:tav>
                                            <p:tav tm="100000">
                                              <p:val>
                                                <p:strVal val="#ppt_y"/>
                                              </p:val>
                                            </p:tav>
                                          </p:tavLst>
                                        </p:anim>
                                        <p:anim calcmode="lin" valueType="num">
                                          <p:cBhvr>
                                            <p:cTn id="51" dur="500" fill="hold"/>
                                            <p:tgtEl>
                                              <p:spTgt spid="60"/>
                                            </p:tgtEl>
                                            <p:attrNameLst>
                                              <p:attrName>ppt_w</p:attrName>
                                            </p:attrNameLst>
                                          </p:cBhvr>
                                          <p:tavLst>
                                            <p:tav tm="0">
                                              <p:val>
                                                <p:fltVal val="0"/>
                                              </p:val>
                                            </p:tav>
                                            <p:tav tm="100000">
                                              <p:val>
                                                <p:strVal val="#ppt_w"/>
                                              </p:val>
                                            </p:tav>
                                          </p:tavLst>
                                        </p:anim>
                                        <p:anim calcmode="lin" valueType="num">
                                          <p:cBhvr>
                                            <p:cTn id="52" dur="500" fill="hold"/>
                                            <p:tgtEl>
                                              <p:spTgt spid="60"/>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ppt_x</p:attrName>
                                            </p:attrNameLst>
                                          </p:cBhvr>
                                          <p:tavLst>
                                            <p:tav tm="0">
                                              <p:val>
                                                <p:strVal val="#ppt_x"/>
                                              </p:val>
                                            </p:tav>
                                            <p:tav tm="100000">
                                              <p:val>
                                                <p:strVal val="#ppt_x"/>
                                              </p:val>
                                            </p:tav>
                                          </p:tavLst>
                                        </p:anim>
                                        <p:anim calcmode="lin" valueType="num">
                                          <p:cBhvr>
                                            <p:cTn id="56" dur="500" fill="hold"/>
                                            <p:tgtEl>
                                              <p:spTgt spid="61"/>
                                            </p:tgtEl>
                                            <p:attrNameLst>
                                              <p:attrName>ppt_y</p:attrName>
                                            </p:attrNameLst>
                                          </p:cBhvr>
                                          <p:tavLst>
                                            <p:tav tm="0">
                                              <p:val>
                                                <p:strVal val="#ppt_y-#ppt_h/2"/>
                                              </p:val>
                                            </p:tav>
                                            <p:tav tm="100000">
                                              <p:val>
                                                <p:strVal val="#ppt_y"/>
                                              </p:val>
                                            </p:tav>
                                          </p:tavLst>
                                        </p:anim>
                                        <p:anim calcmode="lin" valueType="num">
                                          <p:cBhvr>
                                            <p:cTn id="57" dur="500" fill="hold"/>
                                            <p:tgtEl>
                                              <p:spTgt spid="61"/>
                                            </p:tgtEl>
                                            <p:attrNameLst>
                                              <p:attrName>ppt_w</p:attrName>
                                            </p:attrNameLst>
                                          </p:cBhvr>
                                          <p:tavLst>
                                            <p:tav tm="0">
                                              <p:val>
                                                <p:strVal val="#ppt_w"/>
                                              </p:val>
                                            </p:tav>
                                            <p:tav tm="100000">
                                              <p:val>
                                                <p:strVal val="#ppt_w"/>
                                              </p:val>
                                            </p:tav>
                                          </p:tavLst>
                                        </p:anim>
                                        <p:anim calcmode="lin" valueType="num">
                                          <p:cBhvr>
                                            <p:cTn id="58"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0" grpId="0"/>
          <p:bldP spid="61"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3975100" y="1587768"/>
            <a:ext cx="4570239" cy="400110"/>
          </a:xfrm>
          <a:prstGeom prst="rect">
            <a:avLst/>
          </a:prstGeom>
          <a:noFill/>
        </p:spPr>
        <p:txBody>
          <a:bodyPr wrap="square" rtlCol="0">
            <a:spAutoFit/>
          </a:bodyPr>
          <a:lstStyle/>
          <a:p>
            <a:pPr algn="r"/>
            <a:r>
              <a:rPr lang="ar-SY" sz="2000" b="1" dirty="0">
                <a:solidFill>
                  <a:schemeClr val="accent2"/>
                </a:solidFill>
                <a:latin typeface="Century Gothic" panose="020B0502020202020204" pitchFamily="34" charset="0"/>
              </a:rPr>
              <a:t> القيم في سير الخلفاء الراشدين رضي الله عنهم :</a:t>
            </a:r>
            <a:endParaRPr lang="en-US" sz="2000" b="1" dirty="0">
              <a:solidFill>
                <a:schemeClr val="accent2"/>
              </a:solidFill>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577998" cy="1128959"/>
            <a:chOff x="338813" y="22303"/>
            <a:chExt cx="8577998"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566320" cy="1128959"/>
              <a:chOff x="2350491" y="22303"/>
              <a:chExt cx="6566320"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771001" y="165530"/>
                <a:ext cx="6145810" cy="931804"/>
                <a:chOff x="4553352" y="1484950"/>
                <a:chExt cx="6145810" cy="931804"/>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العاشر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553352" y="2016644"/>
                  <a:ext cx="6145810" cy="400110"/>
                </a:xfrm>
                <a:prstGeom prst="rect">
                  <a:avLst/>
                </a:prstGeom>
                <a:noFill/>
              </p:spPr>
              <p:txBody>
                <a:bodyPr wrap="square" rtlCol="0">
                  <a:spAutoFit/>
                </a:bodyPr>
                <a:lstStyle/>
                <a:p>
                  <a:pPr algn="ctr"/>
                  <a:r>
                    <a:rPr lang="ar-SY" sz="2000" b="1" dirty="0">
                      <a:latin typeface="Century Gothic" panose="020B0502020202020204" pitchFamily="34" charset="0"/>
                    </a:rPr>
                    <a:t> المبادئ والقيم الإسلامية في عهد الخلفاء الراشدين رضي الله عنهم</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7676828" y="4101498"/>
            <a:ext cx="1395474"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40" name="Group 1">
            <a:extLst>
              <a:ext uri="{FF2B5EF4-FFF2-40B4-BE49-F238E27FC236}">
                <a16:creationId xmlns:a16="http://schemas.microsoft.com/office/drawing/2014/main" id="{29BA398D-206E-40B1-BB46-14B90BDEFFBD}"/>
              </a:ext>
            </a:extLst>
          </p:cNvPr>
          <p:cNvGrpSpPr/>
          <p:nvPr/>
        </p:nvGrpSpPr>
        <p:grpSpPr>
          <a:xfrm>
            <a:off x="9200488" y="3810586"/>
            <a:ext cx="1763485" cy="1763485"/>
            <a:chOff x="8787826" y="1151260"/>
            <a:chExt cx="1763485" cy="1763485"/>
          </a:xfrm>
        </p:grpSpPr>
        <p:sp>
          <p:nvSpPr>
            <p:cNvPr id="41"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60" name="TextBox 17">
            <a:extLst>
              <a:ext uri="{FF2B5EF4-FFF2-40B4-BE49-F238E27FC236}">
                <a16:creationId xmlns:a16="http://schemas.microsoft.com/office/drawing/2014/main" id="{1CCA3FD4-4C1C-4525-AE8F-FE90ABF7E611}"/>
              </a:ext>
            </a:extLst>
          </p:cNvPr>
          <p:cNvSpPr txBox="1"/>
          <p:nvPr/>
        </p:nvSpPr>
        <p:spPr>
          <a:xfrm>
            <a:off x="5418456" y="3579753"/>
            <a:ext cx="3834826" cy="461665"/>
          </a:xfrm>
          <a:prstGeom prst="rect">
            <a:avLst/>
          </a:prstGeom>
          <a:noFill/>
        </p:spPr>
        <p:txBody>
          <a:bodyPr wrap="square" rtlCol="0">
            <a:spAutoFit/>
          </a:bodyPr>
          <a:lstStyle/>
          <a:p>
            <a:pPr algn="r"/>
            <a:r>
              <a:rPr lang="ar-SY" sz="2400" b="1" dirty="0">
                <a:solidFill>
                  <a:schemeClr val="accent2"/>
                </a:solidFill>
                <a:latin typeface="Century Gothic" panose="020B0502020202020204" pitchFamily="34" charset="0"/>
              </a:rPr>
              <a:t> 1- العطاء :</a:t>
            </a:r>
            <a:endParaRPr lang="en-US" sz="2400" b="1" dirty="0">
              <a:solidFill>
                <a:schemeClr val="accent2"/>
              </a:solidFill>
              <a:latin typeface="Century Gothic" panose="020B0502020202020204" pitchFamily="34" charset="0"/>
            </a:endParaRPr>
          </a:p>
        </p:txBody>
      </p:sp>
      <p:sp>
        <p:nvSpPr>
          <p:cNvPr id="61" name="TextBox 18">
            <a:extLst>
              <a:ext uri="{FF2B5EF4-FFF2-40B4-BE49-F238E27FC236}">
                <a16:creationId xmlns:a16="http://schemas.microsoft.com/office/drawing/2014/main" id="{AB96FEDA-B927-4D92-89D5-75761265E707}"/>
              </a:ext>
            </a:extLst>
          </p:cNvPr>
          <p:cNvSpPr txBox="1"/>
          <p:nvPr/>
        </p:nvSpPr>
        <p:spPr>
          <a:xfrm>
            <a:off x="531645" y="3428999"/>
            <a:ext cx="6886910" cy="1754326"/>
          </a:xfrm>
          <a:prstGeom prst="rect">
            <a:avLst/>
          </a:prstGeom>
          <a:noFill/>
        </p:spPr>
        <p:txBody>
          <a:bodyPr wrap="square" rtlCol="0">
            <a:spAutoFit/>
          </a:bodyPr>
          <a:lstStyle/>
          <a:p>
            <a:pPr algn="r"/>
            <a:r>
              <a:rPr lang="ar-SY" b="1" dirty="0">
                <a:latin typeface="Century Gothic" panose="020B0502020202020204" pitchFamily="34" charset="0"/>
              </a:rPr>
              <a:t>نادى رسول الله صلى الله عليه وسلم في أصحابه بالتهيؤ لغزوة من الغزوات , وكانت البلاد تعاني الجدب والعسرة , فبادر الصحابة رضي الله عنهم بالصدقة كلٌّ حسب مقدرته , وكان عمر بن الخطاب رضي الله عنه يملك مالاً ففرح بذلك , وقال اليوم أسبق أبا بكر فجاء بنصف ماله , فقال له رسول الله صلى الله عليه وسلم : ما أبقيت لأهلك ؟ , قال أبقيت لهم مثله . وأتى أبو يكر الصديق رضي الله عنه بكلّ ما عنده , فقال له رسول الله صلى الله عليه وسلم : ما أبقيت لأهلك ؟ قال : أبقيت لهم الله ورسوله </a:t>
            </a:r>
          </a:p>
        </p:txBody>
      </p:sp>
      <p:sp>
        <p:nvSpPr>
          <p:cNvPr id="31" name="TextBox 18">
            <a:extLst>
              <a:ext uri="{FF2B5EF4-FFF2-40B4-BE49-F238E27FC236}">
                <a16:creationId xmlns:a16="http://schemas.microsoft.com/office/drawing/2014/main" id="{AB96FEDA-B927-4D92-89D5-75761265E707}"/>
              </a:ext>
            </a:extLst>
          </p:cNvPr>
          <p:cNvSpPr txBox="1"/>
          <p:nvPr/>
        </p:nvSpPr>
        <p:spPr>
          <a:xfrm>
            <a:off x="531645" y="5183325"/>
            <a:ext cx="6804224" cy="1631216"/>
          </a:xfrm>
          <a:prstGeom prst="rect">
            <a:avLst/>
          </a:prstGeom>
          <a:noFill/>
        </p:spPr>
        <p:txBody>
          <a:bodyPr wrap="square" rtlCol="0">
            <a:spAutoFit/>
          </a:bodyPr>
          <a:lstStyle/>
          <a:p>
            <a:pPr algn="r"/>
            <a:r>
              <a:rPr lang="ar-SY" sz="2000" b="1" dirty="0">
                <a:latin typeface="Century Gothic" panose="020B0502020202020204" pitchFamily="34" charset="0"/>
              </a:rPr>
              <a:t>قال عمر رضي الله عنه : لا أسبقه إلى شيئ أبداً , وأتى عثمان بن عفان رضي الله عنه وقدم ثلاثمائة بعير بأحلاسها وأقتابها في سبيل الله . وفي تجهيز جيش العسرة جاء عثمان رضي الله عنه إلى النبي صلى الله عليه وسلم بألف دينار في كمِّه , فنثرها في حجره , فسُرَّ الرسول صلى الله عليه وسلم بهذا , وجعل يقلّبها ويقول : &lt; ماضرّ عثمان ما عَمِلَ بعد اليوم &gt;</a:t>
            </a:r>
          </a:p>
        </p:txBody>
      </p:sp>
    </p:spTree>
    <p:extLst>
      <p:ext uri="{BB962C8B-B14F-4D97-AF65-F5344CB8AC3E}">
        <p14:creationId xmlns:p14="http://schemas.microsoft.com/office/powerpoint/2010/main" val="17838931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nodeType="clickEffect" p14:presetBounceEnd="52000">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14:bounceEnd="52000">
                                          <p:cBhvr additive="base">
                                            <p:cTn id="32" dur="500" fill="hold"/>
                                            <p:tgtEl>
                                              <p:spTgt spid="40"/>
                                            </p:tgtEl>
                                            <p:attrNameLst>
                                              <p:attrName>ppt_x</p:attrName>
                                            </p:attrNameLst>
                                          </p:cBhvr>
                                          <p:tavLst>
                                            <p:tav tm="0">
                                              <p:val>
                                                <p:strVal val="#ppt_x"/>
                                              </p:val>
                                            </p:tav>
                                            <p:tav tm="100000">
                                              <p:val>
                                                <p:strVal val="#ppt_x"/>
                                              </p:val>
                                            </p:tav>
                                          </p:tavLst>
                                        </p:anim>
                                        <p:anim calcmode="lin" valueType="num" p14:bounceEnd="52000">
                                          <p:cBhvr additive="base">
                                            <p:cTn id="33" dur="500" fill="hold"/>
                                            <p:tgtEl>
                                              <p:spTgt spid="40"/>
                                            </p:tgtEl>
                                            <p:attrNameLst>
                                              <p:attrName>ppt_y</p:attrName>
                                            </p:attrNameLst>
                                          </p:cBhvr>
                                          <p:tavLst>
                                            <p:tav tm="0">
                                              <p:val>
                                                <p:strVal val="0-#ppt_h/2"/>
                                              </p:val>
                                            </p:tav>
                                            <p:tav tm="100000">
                                              <p:val>
                                                <p:strVal val="#ppt_y"/>
                                              </p:val>
                                            </p:tav>
                                          </p:tavLst>
                                        </p:anim>
                                      </p:childTnLst>
                                    </p:cTn>
                                  </p:par>
                                  <p:par>
                                    <p:cTn id="34" presetID="17" presetClass="entr" presetSubtype="2" fill="hold"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ppt_x</p:attrName>
                                            </p:attrNameLst>
                                          </p:cBhvr>
                                          <p:tavLst>
                                            <p:tav tm="0">
                                              <p:val>
                                                <p:strVal val="#ppt_x+#ppt_w/2"/>
                                              </p:val>
                                            </p:tav>
                                            <p:tav tm="100000">
                                              <p:val>
                                                <p:strVal val="#ppt_x"/>
                                              </p:val>
                                            </p:tav>
                                          </p:tavLst>
                                        </p:anim>
                                        <p:anim calcmode="lin" valueType="num">
                                          <p:cBhvr>
                                            <p:cTn id="37" dur="500" fill="hold"/>
                                            <p:tgtEl>
                                              <p:spTgt spid="38"/>
                                            </p:tgtEl>
                                            <p:attrNameLst>
                                              <p:attrName>ppt_y</p:attrName>
                                            </p:attrNameLst>
                                          </p:cBhvr>
                                          <p:tavLst>
                                            <p:tav tm="0">
                                              <p:val>
                                                <p:strVal val="#ppt_y"/>
                                              </p:val>
                                            </p:tav>
                                            <p:tav tm="100000">
                                              <p:val>
                                                <p:strVal val="#ppt_y"/>
                                              </p:val>
                                            </p:tav>
                                          </p:tavLst>
                                        </p:anim>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strVal val="#ppt_h"/>
                                              </p:val>
                                            </p:tav>
                                            <p:tav tm="100000">
                                              <p:val>
                                                <p:strVal val="#ppt_h"/>
                                              </p:val>
                                            </p:tav>
                                          </p:tavLst>
                                        </p:anim>
                                      </p:childTnLst>
                                    </p:cTn>
                                  </p:par>
                                </p:childTnLst>
                              </p:cTn>
                            </p:par>
                            <p:par>
                              <p:cTn id="40" fill="hold">
                                <p:stCondLst>
                                  <p:cond delay="500"/>
                                </p:stCondLst>
                                <p:childTnLst>
                                  <p:par>
                                    <p:cTn id="41" presetID="17" presetClass="entr" presetSubtype="2" fill="hold" grpId="0" nodeType="afterEffect">
                                      <p:stCondLst>
                                        <p:cond delay="0"/>
                                      </p:stCondLst>
                                      <p:childTnLst>
                                        <p:set>
                                          <p:cBhvr>
                                            <p:cTn id="42" dur="1" fill="hold">
                                              <p:stCondLst>
                                                <p:cond delay="0"/>
                                              </p:stCondLst>
                                            </p:cTn>
                                            <p:tgtEl>
                                              <p:spTgt spid="60"/>
                                            </p:tgtEl>
                                            <p:attrNameLst>
                                              <p:attrName>style.visibility</p:attrName>
                                            </p:attrNameLst>
                                          </p:cBhvr>
                                          <p:to>
                                            <p:strVal val="visible"/>
                                          </p:to>
                                        </p:set>
                                        <p:anim calcmode="lin" valueType="num">
                                          <p:cBhvr>
                                            <p:cTn id="43" dur="500" fill="hold"/>
                                            <p:tgtEl>
                                              <p:spTgt spid="60"/>
                                            </p:tgtEl>
                                            <p:attrNameLst>
                                              <p:attrName>ppt_x</p:attrName>
                                            </p:attrNameLst>
                                          </p:cBhvr>
                                          <p:tavLst>
                                            <p:tav tm="0">
                                              <p:val>
                                                <p:strVal val="#ppt_x+#ppt_w/2"/>
                                              </p:val>
                                            </p:tav>
                                            <p:tav tm="100000">
                                              <p:val>
                                                <p:strVal val="#ppt_x"/>
                                              </p:val>
                                            </p:tav>
                                          </p:tavLst>
                                        </p:anim>
                                        <p:anim calcmode="lin" valueType="num">
                                          <p:cBhvr>
                                            <p:cTn id="44" dur="500" fill="hold"/>
                                            <p:tgtEl>
                                              <p:spTgt spid="60"/>
                                            </p:tgtEl>
                                            <p:attrNameLst>
                                              <p:attrName>ppt_y</p:attrName>
                                            </p:attrNameLst>
                                          </p:cBhvr>
                                          <p:tavLst>
                                            <p:tav tm="0">
                                              <p:val>
                                                <p:strVal val="#ppt_y"/>
                                              </p:val>
                                            </p:tav>
                                            <p:tav tm="100000">
                                              <p:val>
                                                <p:strVal val="#ppt_y"/>
                                              </p:val>
                                            </p:tav>
                                          </p:tavLst>
                                        </p:anim>
                                        <p:anim calcmode="lin" valueType="num">
                                          <p:cBhvr>
                                            <p:cTn id="45" dur="500" fill="hold"/>
                                            <p:tgtEl>
                                              <p:spTgt spid="60"/>
                                            </p:tgtEl>
                                            <p:attrNameLst>
                                              <p:attrName>ppt_w</p:attrName>
                                            </p:attrNameLst>
                                          </p:cBhvr>
                                          <p:tavLst>
                                            <p:tav tm="0">
                                              <p:val>
                                                <p:fltVal val="0"/>
                                              </p:val>
                                            </p:tav>
                                            <p:tav tm="100000">
                                              <p:val>
                                                <p:strVal val="#ppt_w"/>
                                              </p:val>
                                            </p:tav>
                                          </p:tavLst>
                                        </p:anim>
                                        <p:anim calcmode="lin" valueType="num">
                                          <p:cBhvr>
                                            <p:cTn id="46" dur="500" fill="hold"/>
                                            <p:tgtEl>
                                              <p:spTgt spid="60"/>
                                            </p:tgtEl>
                                            <p:attrNameLst>
                                              <p:attrName>ppt_h</p:attrName>
                                            </p:attrNameLst>
                                          </p:cBhvr>
                                          <p:tavLst>
                                            <p:tav tm="0">
                                              <p:val>
                                                <p:strVal val="#ppt_h"/>
                                              </p:val>
                                            </p:tav>
                                            <p:tav tm="100000">
                                              <p:val>
                                                <p:strVal val="#ppt_h"/>
                                              </p:val>
                                            </p:tav>
                                          </p:tavLst>
                                        </p:anim>
                                      </p:childTnLst>
                                    </p:cTn>
                                  </p:par>
                                  <p:par>
                                    <p:cTn id="47" presetID="17" presetClass="entr" presetSubtype="1" fill="hold" grpId="0" nodeType="withEffect">
                                      <p:stCondLst>
                                        <p:cond delay="0"/>
                                      </p:stCondLst>
                                      <p:childTnLst>
                                        <p:set>
                                          <p:cBhvr>
                                            <p:cTn id="48" dur="1" fill="hold">
                                              <p:stCondLst>
                                                <p:cond delay="0"/>
                                              </p:stCondLst>
                                            </p:cTn>
                                            <p:tgtEl>
                                              <p:spTgt spid="61"/>
                                            </p:tgtEl>
                                            <p:attrNameLst>
                                              <p:attrName>style.visibility</p:attrName>
                                            </p:attrNameLst>
                                          </p:cBhvr>
                                          <p:to>
                                            <p:strVal val="visible"/>
                                          </p:to>
                                        </p:set>
                                        <p:anim calcmode="lin" valueType="num">
                                          <p:cBhvr>
                                            <p:cTn id="49" dur="500" fill="hold"/>
                                            <p:tgtEl>
                                              <p:spTgt spid="61"/>
                                            </p:tgtEl>
                                            <p:attrNameLst>
                                              <p:attrName>ppt_x</p:attrName>
                                            </p:attrNameLst>
                                          </p:cBhvr>
                                          <p:tavLst>
                                            <p:tav tm="0">
                                              <p:val>
                                                <p:strVal val="#ppt_x"/>
                                              </p:val>
                                            </p:tav>
                                            <p:tav tm="100000">
                                              <p:val>
                                                <p:strVal val="#ppt_x"/>
                                              </p:val>
                                            </p:tav>
                                          </p:tavLst>
                                        </p:anim>
                                        <p:anim calcmode="lin" valueType="num">
                                          <p:cBhvr>
                                            <p:cTn id="50" dur="500" fill="hold"/>
                                            <p:tgtEl>
                                              <p:spTgt spid="61"/>
                                            </p:tgtEl>
                                            <p:attrNameLst>
                                              <p:attrName>ppt_y</p:attrName>
                                            </p:attrNameLst>
                                          </p:cBhvr>
                                          <p:tavLst>
                                            <p:tav tm="0">
                                              <p:val>
                                                <p:strVal val="#ppt_y-#ppt_h/2"/>
                                              </p:val>
                                            </p:tav>
                                            <p:tav tm="100000">
                                              <p:val>
                                                <p:strVal val="#ppt_y"/>
                                              </p:val>
                                            </p:tav>
                                          </p:tavLst>
                                        </p:anim>
                                        <p:anim calcmode="lin" valueType="num">
                                          <p:cBhvr>
                                            <p:cTn id="51" dur="500" fill="hold"/>
                                            <p:tgtEl>
                                              <p:spTgt spid="61"/>
                                            </p:tgtEl>
                                            <p:attrNameLst>
                                              <p:attrName>ppt_w</p:attrName>
                                            </p:attrNameLst>
                                          </p:cBhvr>
                                          <p:tavLst>
                                            <p:tav tm="0">
                                              <p:val>
                                                <p:strVal val="#ppt_w"/>
                                              </p:val>
                                            </p:tav>
                                            <p:tav tm="100000">
                                              <p:val>
                                                <p:strVal val="#ppt_w"/>
                                              </p:val>
                                            </p:tav>
                                          </p:tavLst>
                                        </p:anim>
                                        <p:anim calcmode="lin" valueType="num">
                                          <p:cBhvr>
                                            <p:cTn id="52" dur="500" fill="hold"/>
                                            <p:tgtEl>
                                              <p:spTgt spid="61"/>
                                            </p:tgtEl>
                                            <p:attrNameLst>
                                              <p:attrName>ppt_h</p:attrName>
                                            </p:attrNameLst>
                                          </p:cBhvr>
                                          <p:tavLst>
                                            <p:tav tm="0">
                                              <p:val>
                                                <p:fltVal val="0"/>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ppt_x</p:attrName>
                                            </p:attrNameLst>
                                          </p:cBhvr>
                                          <p:tavLst>
                                            <p:tav tm="0">
                                              <p:val>
                                                <p:strVal val="#ppt_x"/>
                                              </p:val>
                                            </p:tav>
                                            <p:tav tm="100000">
                                              <p:val>
                                                <p:strVal val="#ppt_x"/>
                                              </p:val>
                                            </p:tav>
                                          </p:tavLst>
                                        </p:anim>
                                        <p:anim calcmode="lin" valueType="num">
                                          <p:cBhvr>
                                            <p:cTn id="56" dur="500" fill="hold"/>
                                            <p:tgtEl>
                                              <p:spTgt spid="31"/>
                                            </p:tgtEl>
                                            <p:attrNameLst>
                                              <p:attrName>ppt_y</p:attrName>
                                            </p:attrNameLst>
                                          </p:cBhvr>
                                          <p:tavLst>
                                            <p:tav tm="0">
                                              <p:val>
                                                <p:strVal val="#ppt_y-#ppt_h/2"/>
                                              </p:val>
                                            </p:tav>
                                            <p:tav tm="100000">
                                              <p:val>
                                                <p:strVal val="#ppt_y"/>
                                              </p:val>
                                            </p:tav>
                                          </p:tavLst>
                                        </p:anim>
                                        <p:anim calcmode="lin" valueType="num">
                                          <p:cBhvr>
                                            <p:cTn id="57" dur="500" fill="hold"/>
                                            <p:tgtEl>
                                              <p:spTgt spid="31"/>
                                            </p:tgtEl>
                                            <p:attrNameLst>
                                              <p:attrName>ppt_w</p:attrName>
                                            </p:attrNameLst>
                                          </p:cBhvr>
                                          <p:tavLst>
                                            <p:tav tm="0">
                                              <p:val>
                                                <p:strVal val="#ppt_w"/>
                                              </p:val>
                                            </p:tav>
                                            <p:tav tm="100000">
                                              <p:val>
                                                <p:strVal val="#ppt_w"/>
                                              </p:val>
                                            </p:tav>
                                          </p:tavLst>
                                        </p:anim>
                                        <p:anim calcmode="lin" valueType="num">
                                          <p:cBhvr>
                                            <p:cTn id="58" dur="500" fill="hold"/>
                                            <p:tgtEl>
                                              <p:spTgt spid="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0" grpId="0"/>
          <p:bldP spid="61" grpId="0"/>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nodeType="click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0-#ppt_h/2"/>
                                              </p:val>
                                            </p:tav>
                                            <p:tav tm="100000">
                                              <p:val>
                                                <p:strVal val="#ppt_y"/>
                                              </p:val>
                                            </p:tav>
                                          </p:tavLst>
                                        </p:anim>
                                      </p:childTnLst>
                                    </p:cTn>
                                  </p:par>
                                  <p:par>
                                    <p:cTn id="34" presetID="17" presetClass="entr" presetSubtype="2" fill="hold"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ppt_x</p:attrName>
                                            </p:attrNameLst>
                                          </p:cBhvr>
                                          <p:tavLst>
                                            <p:tav tm="0">
                                              <p:val>
                                                <p:strVal val="#ppt_x+#ppt_w/2"/>
                                              </p:val>
                                            </p:tav>
                                            <p:tav tm="100000">
                                              <p:val>
                                                <p:strVal val="#ppt_x"/>
                                              </p:val>
                                            </p:tav>
                                          </p:tavLst>
                                        </p:anim>
                                        <p:anim calcmode="lin" valueType="num">
                                          <p:cBhvr>
                                            <p:cTn id="37" dur="500" fill="hold"/>
                                            <p:tgtEl>
                                              <p:spTgt spid="38"/>
                                            </p:tgtEl>
                                            <p:attrNameLst>
                                              <p:attrName>ppt_y</p:attrName>
                                            </p:attrNameLst>
                                          </p:cBhvr>
                                          <p:tavLst>
                                            <p:tav tm="0">
                                              <p:val>
                                                <p:strVal val="#ppt_y"/>
                                              </p:val>
                                            </p:tav>
                                            <p:tav tm="100000">
                                              <p:val>
                                                <p:strVal val="#ppt_y"/>
                                              </p:val>
                                            </p:tav>
                                          </p:tavLst>
                                        </p:anim>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strVal val="#ppt_h"/>
                                              </p:val>
                                            </p:tav>
                                            <p:tav tm="100000">
                                              <p:val>
                                                <p:strVal val="#ppt_h"/>
                                              </p:val>
                                            </p:tav>
                                          </p:tavLst>
                                        </p:anim>
                                      </p:childTnLst>
                                    </p:cTn>
                                  </p:par>
                                </p:childTnLst>
                              </p:cTn>
                            </p:par>
                            <p:par>
                              <p:cTn id="40" fill="hold">
                                <p:stCondLst>
                                  <p:cond delay="500"/>
                                </p:stCondLst>
                                <p:childTnLst>
                                  <p:par>
                                    <p:cTn id="41" presetID="17" presetClass="entr" presetSubtype="2" fill="hold" grpId="0" nodeType="afterEffect">
                                      <p:stCondLst>
                                        <p:cond delay="0"/>
                                      </p:stCondLst>
                                      <p:childTnLst>
                                        <p:set>
                                          <p:cBhvr>
                                            <p:cTn id="42" dur="1" fill="hold">
                                              <p:stCondLst>
                                                <p:cond delay="0"/>
                                              </p:stCondLst>
                                            </p:cTn>
                                            <p:tgtEl>
                                              <p:spTgt spid="60"/>
                                            </p:tgtEl>
                                            <p:attrNameLst>
                                              <p:attrName>style.visibility</p:attrName>
                                            </p:attrNameLst>
                                          </p:cBhvr>
                                          <p:to>
                                            <p:strVal val="visible"/>
                                          </p:to>
                                        </p:set>
                                        <p:anim calcmode="lin" valueType="num">
                                          <p:cBhvr>
                                            <p:cTn id="43" dur="500" fill="hold"/>
                                            <p:tgtEl>
                                              <p:spTgt spid="60"/>
                                            </p:tgtEl>
                                            <p:attrNameLst>
                                              <p:attrName>ppt_x</p:attrName>
                                            </p:attrNameLst>
                                          </p:cBhvr>
                                          <p:tavLst>
                                            <p:tav tm="0">
                                              <p:val>
                                                <p:strVal val="#ppt_x+#ppt_w/2"/>
                                              </p:val>
                                            </p:tav>
                                            <p:tav tm="100000">
                                              <p:val>
                                                <p:strVal val="#ppt_x"/>
                                              </p:val>
                                            </p:tav>
                                          </p:tavLst>
                                        </p:anim>
                                        <p:anim calcmode="lin" valueType="num">
                                          <p:cBhvr>
                                            <p:cTn id="44" dur="500" fill="hold"/>
                                            <p:tgtEl>
                                              <p:spTgt spid="60"/>
                                            </p:tgtEl>
                                            <p:attrNameLst>
                                              <p:attrName>ppt_y</p:attrName>
                                            </p:attrNameLst>
                                          </p:cBhvr>
                                          <p:tavLst>
                                            <p:tav tm="0">
                                              <p:val>
                                                <p:strVal val="#ppt_y"/>
                                              </p:val>
                                            </p:tav>
                                            <p:tav tm="100000">
                                              <p:val>
                                                <p:strVal val="#ppt_y"/>
                                              </p:val>
                                            </p:tav>
                                          </p:tavLst>
                                        </p:anim>
                                        <p:anim calcmode="lin" valueType="num">
                                          <p:cBhvr>
                                            <p:cTn id="45" dur="500" fill="hold"/>
                                            <p:tgtEl>
                                              <p:spTgt spid="60"/>
                                            </p:tgtEl>
                                            <p:attrNameLst>
                                              <p:attrName>ppt_w</p:attrName>
                                            </p:attrNameLst>
                                          </p:cBhvr>
                                          <p:tavLst>
                                            <p:tav tm="0">
                                              <p:val>
                                                <p:fltVal val="0"/>
                                              </p:val>
                                            </p:tav>
                                            <p:tav tm="100000">
                                              <p:val>
                                                <p:strVal val="#ppt_w"/>
                                              </p:val>
                                            </p:tav>
                                          </p:tavLst>
                                        </p:anim>
                                        <p:anim calcmode="lin" valueType="num">
                                          <p:cBhvr>
                                            <p:cTn id="46" dur="500" fill="hold"/>
                                            <p:tgtEl>
                                              <p:spTgt spid="60"/>
                                            </p:tgtEl>
                                            <p:attrNameLst>
                                              <p:attrName>ppt_h</p:attrName>
                                            </p:attrNameLst>
                                          </p:cBhvr>
                                          <p:tavLst>
                                            <p:tav tm="0">
                                              <p:val>
                                                <p:strVal val="#ppt_h"/>
                                              </p:val>
                                            </p:tav>
                                            <p:tav tm="100000">
                                              <p:val>
                                                <p:strVal val="#ppt_h"/>
                                              </p:val>
                                            </p:tav>
                                          </p:tavLst>
                                        </p:anim>
                                      </p:childTnLst>
                                    </p:cTn>
                                  </p:par>
                                  <p:par>
                                    <p:cTn id="47" presetID="17" presetClass="entr" presetSubtype="1" fill="hold" grpId="0" nodeType="withEffect">
                                      <p:stCondLst>
                                        <p:cond delay="0"/>
                                      </p:stCondLst>
                                      <p:childTnLst>
                                        <p:set>
                                          <p:cBhvr>
                                            <p:cTn id="48" dur="1" fill="hold">
                                              <p:stCondLst>
                                                <p:cond delay="0"/>
                                              </p:stCondLst>
                                            </p:cTn>
                                            <p:tgtEl>
                                              <p:spTgt spid="61"/>
                                            </p:tgtEl>
                                            <p:attrNameLst>
                                              <p:attrName>style.visibility</p:attrName>
                                            </p:attrNameLst>
                                          </p:cBhvr>
                                          <p:to>
                                            <p:strVal val="visible"/>
                                          </p:to>
                                        </p:set>
                                        <p:anim calcmode="lin" valueType="num">
                                          <p:cBhvr>
                                            <p:cTn id="49" dur="500" fill="hold"/>
                                            <p:tgtEl>
                                              <p:spTgt spid="61"/>
                                            </p:tgtEl>
                                            <p:attrNameLst>
                                              <p:attrName>ppt_x</p:attrName>
                                            </p:attrNameLst>
                                          </p:cBhvr>
                                          <p:tavLst>
                                            <p:tav tm="0">
                                              <p:val>
                                                <p:strVal val="#ppt_x"/>
                                              </p:val>
                                            </p:tav>
                                            <p:tav tm="100000">
                                              <p:val>
                                                <p:strVal val="#ppt_x"/>
                                              </p:val>
                                            </p:tav>
                                          </p:tavLst>
                                        </p:anim>
                                        <p:anim calcmode="lin" valueType="num">
                                          <p:cBhvr>
                                            <p:cTn id="50" dur="500" fill="hold"/>
                                            <p:tgtEl>
                                              <p:spTgt spid="61"/>
                                            </p:tgtEl>
                                            <p:attrNameLst>
                                              <p:attrName>ppt_y</p:attrName>
                                            </p:attrNameLst>
                                          </p:cBhvr>
                                          <p:tavLst>
                                            <p:tav tm="0">
                                              <p:val>
                                                <p:strVal val="#ppt_y-#ppt_h/2"/>
                                              </p:val>
                                            </p:tav>
                                            <p:tav tm="100000">
                                              <p:val>
                                                <p:strVal val="#ppt_y"/>
                                              </p:val>
                                            </p:tav>
                                          </p:tavLst>
                                        </p:anim>
                                        <p:anim calcmode="lin" valueType="num">
                                          <p:cBhvr>
                                            <p:cTn id="51" dur="500" fill="hold"/>
                                            <p:tgtEl>
                                              <p:spTgt spid="61"/>
                                            </p:tgtEl>
                                            <p:attrNameLst>
                                              <p:attrName>ppt_w</p:attrName>
                                            </p:attrNameLst>
                                          </p:cBhvr>
                                          <p:tavLst>
                                            <p:tav tm="0">
                                              <p:val>
                                                <p:strVal val="#ppt_w"/>
                                              </p:val>
                                            </p:tav>
                                            <p:tav tm="100000">
                                              <p:val>
                                                <p:strVal val="#ppt_w"/>
                                              </p:val>
                                            </p:tav>
                                          </p:tavLst>
                                        </p:anim>
                                        <p:anim calcmode="lin" valueType="num">
                                          <p:cBhvr>
                                            <p:cTn id="52" dur="500" fill="hold"/>
                                            <p:tgtEl>
                                              <p:spTgt spid="61"/>
                                            </p:tgtEl>
                                            <p:attrNameLst>
                                              <p:attrName>ppt_h</p:attrName>
                                            </p:attrNameLst>
                                          </p:cBhvr>
                                          <p:tavLst>
                                            <p:tav tm="0">
                                              <p:val>
                                                <p:fltVal val="0"/>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ppt_x</p:attrName>
                                            </p:attrNameLst>
                                          </p:cBhvr>
                                          <p:tavLst>
                                            <p:tav tm="0">
                                              <p:val>
                                                <p:strVal val="#ppt_x"/>
                                              </p:val>
                                            </p:tav>
                                            <p:tav tm="100000">
                                              <p:val>
                                                <p:strVal val="#ppt_x"/>
                                              </p:val>
                                            </p:tav>
                                          </p:tavLst>
                                        </p:anim>
                                        <p:anim calcmode="lin" valueType="num">
                                          <p:cBhvr>
                                            <p:cTn id="56" dur="500" fill="hold"/>
                                            <p:tgtEl>
                                              <p:spTgt spid="31"/>
                                            </p:tgtEl>
                                            <p:attrNameLst>
                                              <p:attrName>ppt_y</p:attrName>
                                            </p:attrNameLst>
                                          </p:cBhvr>
                                          <p:tavLst>
                                            <p:tav tm="0">
                                              <p:val>
                                                <p:strVal val="#ppt_y-#ppt_h/2"/>
                                              </p:val>
                                            </p:tav>
                                            <p:tav tm="100000">
                                              <p:val>
                                                <p:strVal val="#ppt_y"/>
                                              </p:val>
                                            </p:tav>
                                          </p:tavLst>
                                        </p:anim>
                                        <p:anim calcmode="lin" valueType="num">
                                          <p:cBhvr>
                                            <p:cTn id="57" dur="500" fill="hold"/>
                                            <p:tgtEl>
                                              <p:spTgt spid="31"/>
                                            </p:tgtEl>
                                            <p:attrNameLst>
                                              <p:attrName>ppt_w</p:attrName>
                                            </p:attrNameLst>
                                          </p:cBhvr>
                                          <p:tavLst>
                                            <p:tav tm="0">
                                              <p:val>
                                                <p:strVal val="#ppt_w"/>
                                              </p:val>
                                            </p:tav>
                                            <p:tav tm="100000">
                                              <p:val>
                                                <p:strVal val="#ppt_w"/>
                                              </p:val>
                                            </p:tav>
                                          </p:tavLst>
                                        </p:anim>
                                        <p:anim calcmode="lin" valueType="num">
                                          <p:cBhvr>
                                            <p:cTn id="58" dur="500" fill="hold"/>
                                            <p:tgtEl>
                                              <p:spTgt spid="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0" grpId="0"/>
          <p:bldP spid="61" grpId="0"/>
          <p:bldP spid="31" grpId="0"/>
        </p:bldLst>
      </p:timing>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2966</TotalTime>
  <Words>1548</Words>
  <Application>Microsoft Office PowerPoint</Application>
  <PresentationFormat>شاشة عريضة</PresentationFormat>
  <Paragraphs>129</Paragraphs>
  <Slides>19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19</vt:i4>
      </vt:variant>
    </vt:vector>
  </HeadingPairs>
  <TitlesOfParts>
    <vt:vector size="26" baseType="lpstr">
      <vt:lpstr>Arial</vt:lpstr>
      <vt:lpstr>Calibri</vt:lpstr>
      <vt:lpstr>Calibri Light</vt:lpstr>
      <vt:lpstr>Century Gothic</vt:lpstr>
      <vt:lpstr>Cooper Black</vt:lpstr>
      <vt:lpstr>Open Sans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1689</cp:revision>
  <dcterms:created xsi:type="dcterms:W3CDTF">2020-11-11T11:02:52Z</dcterms:created>
  <dcterms:modified xsi:type="dcterms:W3CDTF">2021-01-23T13:45:36Z</dcterms:modified>
</cp:coreProperties>
</file>