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9" r:id="rId4"/>
    <p:sldId id="335" r:id="rId5"/>
    <p:sldId id="295" r:id="rId6"/>
    <p:sldId id="292" r:id="rId7"/>
    <p:sldId id="293" r:id="rId8"/>
    <p:sldId id="273" r:id="rId9"/>
    <p:sldId id="296" r:id="rId10"/>
    <p:sldId id="265" r:id="rId11"/>
    <p:sldId id="297" r:id="rId12"/>
    <p:sldId id="298" r:id="rId13"/>
    <p:sldId id="300" r:id="rId14"/>
    <p:sldId id="301" r:id="rId15"/>
    <p:sldId id="302" r:id="rId16"/>
    <p:sldId id="269" r:id="rId17"/>
    <p:sldId id="334" r:id="rId18"/>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8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3" autoAdjust="0"/>
    <p:restoredTop sz="94660"/>
  </p:normalViewPr>
  <p:slideViewPr>
    <p:cSldViewPr snapToGrid="0" showGuides="1">
      <p:cViewPr varScale="1">
        <p:scale>
          <a:sx n="57" d="100"/>
          <a:sy n="57" d="100"/>
        </p:scale>
        <p:origin x="72" y="1488"/>
      </p:cViewPr>
      <p:guideLst>
        <p:guide orient="horz" pos="2160"/>
        <p:guide pos="3840"/>
        <p:guide pos="38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3A0D-B48D-4F64-A17C-39919DBF77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7D887A26-4B77-4461-89DF-F56A13C41B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DB510252-8039-4AC8-A6B8-43289F83EA84}"/>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011930A1-E8AE-4DCA-9C46-4575C2F0691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07B02FA2-A50B-40C3-A2E7-56D58F9674A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74499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65DE-D598-43F8-9293-94FFA9CDA00E}"/>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4CEA87D-672A-4F7A-8A8C-6A7567DEE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2153E91D-6A0E-4BEC-8AA5-4DF6F853E51A}"/>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79FE5220-721E-489B-85BB-33DBD18DA989}"/>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2748850-2CEF-4B7C-81FD-471F40CFD520}"/>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0981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B5CA8-7C82-4053-BE16-50F3108E3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B6E2322-4D67-4AD4-94A4-F7F20C109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2D00F9B-61D6-4EA5-A5E6-1870D5A182DA}"/>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B05DC9AB-C04D-4C12-8CC1-F6372D76707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32326653-BDC5-4AA2-ADA0-17835B65204F}"/>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0122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AB24-4E8E-4A94-85C1-D5A9ED2D4787}"/>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857AA61E-808A-476C-9EB2-B54D5FC54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D118884-A403-4D0F-8D5B-D485827CCAD6}"/>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E1E4D4BF-D6AF-4841-99D1-237AA7BF2BF3}"/>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55DB0517-CE0B-4824-B698-2DDB73FE89E4}"/>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8949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D1D5-245D-4875-9F87-6B1B55542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F7083B4E-5E4B-4B70-8C34-FCDDFE1DB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558AF-8634-41A3-B1C8-A3832A2A920D}"/>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3D7204F2-EC1F-4E4F-ADBC-B2DB592D7306}"/>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F35D509-2871-4AFE-A32D-F1542AB74555}"/>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21059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3057-0C91-4501-A0EC-44C381762966}"/>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E2424076-B2CC-4BFF-8C8B-339866914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FF7B2A10-9D9A-4F1B-AE84-D9B03EF43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41D58DF2-8B75-41D7-BAA5-954C0DFB87AB}"/>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F984891A-CDE6-4A3C-B4B9-19AB6233DACE}"/>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15F25D58-1C47-48A8-8A25-28E082705AEC}"/>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8433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323D-7C67-4CA0-8696-A798B3637FF2}"/>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EC09C6D9-B0C4-4042-BA22-46EA066C2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EB8EF0-FD10-4D4B-8F2F-17D3F4C4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603F840B-9503-421F-8D2A-1DD895FF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2DA90-7F1F-4D2A-9C09-15CF736F14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AC4657FD-93CC-4A8D-9F5E-63BF6AD63A85}"/>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8" name="Footer Placeholder 7">
            <a:extLst>
              <a:ext uri="{FF2B5EF4-FFF2-40B4-BE49-F238E27FC236}">
                <a16:creationId xmlns:a16="http://schemas.microsoft.com/office/drawing/2014/main" id="{64F5E378-A480-45BA-B7DA-2D5D0036FE0B}"/>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E62D3B63-74C7-418D-BD23-7E0524A5883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1103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5FF9-947A-406E-8895-4A1632C0AEF4}"/>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AE0401D4-32C6-4DCF-B19A-1915FA7DA0A2}"/>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4" name="Footer Placeholder 3">
            <a:extLst>
              <a:ext uri="{FF2B5EF4-FFF2-40B4-BE49-F238E27FC236}">
                <a16:creationId xmlns:a16="http://schemas.microsoft.com/office/drawing/2014/main" id="{E6774DDF-8F91-4464-9770-0218658113B3}"/>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28D72D68-265D-4CDD-B282-74EC208B4C51}"/>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6677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07601-9B59-4C1C-92AA-7946533091B5}"/>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3" name="Footer Placeholder 2">
            <a:extLst>
              <a:ext uri="{FF2B5EF4-FFF2-40B4-BE49-F238E27FC236}">
                <a16:creationId xmlns:a16="http://schemas.microsoft.com/office/drawing/2014/main" id="{868B81AE-5BFC-4AD1-8596-30127A7E75F7}"/>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2DCABFD-6770-4C50-B41F-AFAA0B32E64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9366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2270E-7D24-4DD1-9131-9433BACB3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30E8952B-CD89-4EA0-9887-F824DC50A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72D24E29-EDB2-4056-AD3A-D2EFC7DD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B215F-4109-41DB-A86F-1CF21D45D63C}"/>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2A275B44-3288-4A1F-B5A0-688F3C74509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1C33DBA-3A47-4C6D-9B27-5D5E97FA5C6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08636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D2BD-45BC-4B4E-844A-91DBE0B2B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0462BEB4-01FB-4C82-AC82-507BCCD22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CDB95F76-E121-4774-B6C7-253B24897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A99A4-50D8-4406-AC84-F4C4ED2F6441}"/>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C55B3A3F-2B49-4C3E-A74C-8939F2EBF142}"/>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2EEFC22-CEE7-4638-A70A-86A04525EA2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84928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82126-0589-4B08-9177-8BB1E9A7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BDA39409-730B-4CF9-A249-09D1D9861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55E56DD-CEDE-42BD-A4D1-602159115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34582D66-112D-4659-BC1F-A6AE074E5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555F410F-E040-40F6-B044-0FCF3F930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32FDB-2389-45D1-A7B7-E1019A81BE9F}" type="slidenum">
              <a:rPr lang="ar-SY" smtClean="0"/>
              <a:t>‹#›</a:t>
            </a:fld>
            <a:endParaRPr lang="ar-SY"/>
          </a:p>
        </p:txBody>
      </p:sp>
    </p:spTree>
    <p:extLst>
      <p:ext uri="{BB962C8B-B14F-4D97-AF65-F5344CB8AC3E}">
        <p14:creationId xmlns:p14="http://schemas.microsoft.com/office/powerpoint/2010/main" val="127638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2.svg"/><Relationship Id="rId7" Type="http://schemas.openxmlformats.org/officeDocument/2006/relationships/image" Target="../media/image3.sv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5.sv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2.svg"/><Relationship Id="rId7" Type="http://schemas.openxmlformats.org/officeDocument/2006/relationships/image" Target="../media/image3.sv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5.svg"/></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5.sv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2.svg"/><Relationship Id="rId7" Type="http://schemas.openxmlformats.org/officeDocument/2006/relationships/image" Target="../media/image3.sv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a:off x="9198889"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1897132" y="3141995"/>
              <a:ext cx="3175210" cy="523220"/>
            </a:xfrm>
            <a:prstGeom prst="rect">
              <a:avLst/>
            </a:prstGeom>
            <a:noFill/>
          </p:spPr>
          <p:txBody>
            <a:bodyPr wrap="square" rtlCol="0">
              <a:spAutoFit/>
            </a:bodyPr>
            <a:lstStyle/>
            <a:p>
              <a:pPr algn="ctr"/>
              <a:r>
                <a:rPr lang="ar-SY" sz="2800" dirty="0">
                  <a:latin typeface="Cooper Black" panose="0208090404030B020404" pitchFamily="18" charset="0"/>
                </a:rPr>
                <a:t>عدد السُّكّان</a:t>
              </a:r>
            </a:p>
          </p:txBody>
        </p:sp>
      </p:grpSp>
    </p:spTree>
    <p:extLst>
      <p:ext uri="{BB962C8B-B14F-4D97-AF65-F5344CB8AC3E}">
        <p14:creationId xmlns:p14="http://schemas.microsoft.com/office/powerpoint/2010/main" val="85398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hold" nodeType="clickEffect">
                                  <p:stCondLst>
                                    <p:cond delay="0"/>
                                  </p:stCondLst>
                                  <p:childTnLst>
                                    <p:animMotion origin="layout" path="M 2.29167E-6 -1.48148E-6 L -1.41901 0.00278 " pathEditMode="relative" rAng="0" ptsTypes="AA">
                                      <p:cBhvr>
                                        <p:cTn id="6" dur="20000" fill="hold"/>
                                        <p:tgtEl>
                                          <p:spTgt spid="344"/>
                                        </p:tgtEl>
                                        <p:attrNameLst>
                                          <p:attrName>ppt_x</p:attrName>
                                          <p:attrName>ppt_y</p:attrName>
                                        </p:attrNameLst>
                                      </p:cBhvr>
                                      <p:rCtr x="-7095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2" name="Rectangle 4">
            <a:extLst>
              <a:ext uri="{FF2B5EF4-FFF2-40B4-BE49-F238E27FC236}">
                <a16:creationId xmlns:a16="http://schemas.microsoft.com/office/drawing/2014/main" id="{53A4D272-4D2B-4890-B13F-527A33FDCC57}"/>
              </a:ext>
            </a:extLst>
          </p:cNvPr>
          <p:cNvSpPr/>
          <p:nvPr/>
        </p:nvSpPr>
        <p:spPr>
          <a:xfrm flipH="1">
            <a:off x="11657650" y="1179837"/>
            <a:ext cx="247234" cy="5706740"/>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8">
            <a:extLst>
              <a:ext uri="{FF2B5EF4-FFF2-40B4-BE49-F238E27FC236}">
                <a16:creationId xmlns:a16="http://schemas.microsoft.com/office/drawing/2014/main" id="{677E7DF8-625B-4A36-B918-5B5F0119883C}"/>
              </a:ext>
            </a:extLst>
          </p:cNvPr>
          <p:cNvSpPr/>
          <p:nvPr/>
        </p:nvSpPr>
        <p:spPr>
          <a:xfrm rot="21322306">
            <a:off x="4762867" y="3540428"/>
            <a:ext cx="2772229" cy="3410857"/>
          </a:xfrm>
          <a:custGeom>
            <a:avLst/>
            <a:gdLst>
              <a:gd name="connsiteX0" fmla="*/ 0 w 2772229"/>
              <a:gd name="connsiteY0" fmla="*/ 3367314 h 3410857"/>
              <a:gd name="connsiteX1" fmla="*/ 14514 w 2772229"/>
              <a:gd name="connsiteY1" fmla="*/ 0 h 3410857"/>
              <a:gd name="connsiteX2" fmla="*/ 2772229 w 2772229"/>
              <a:gd name="connsiteY2" fmla="*/ 58057 h 3410857"/>
              <a:gd name="connsiteX3" fmla="*/ 2772229 w 2772229"/>
              <a:gd name="connsiteY3" fmla="*/ 3381829 h 3410857"/>
              <a:gd name="connsiteX4" fmla="*/ 2641600 w 2772229"/>
              <a:gd name="connsiteY4" fmla="*/ 3323772 h 3410857"/>
              <a:gd name="connsiteX5" fmla="*/ 2569029 w 2772229"/>
              <a:gd name="connsiteY5" fmla="*/ 3323772 h 3410857"/>
              <a:gd name="connsiteX6" fmla="*/ 2496457 w 2772229"/>
              <a:gd name="connsiteY6" fmla="*/ 3367314 h 3410857"/>
              <a:gd name="connsiteX7" fmla="*/ 2409371 w 2772229"/>
              <a:gd name="connsiteY7" fmla="*/ 3338286 h 3410857"/>
              <a:gd name="connsiteX8" fmla="*/ 2293257 w 2772229"/>
              <a:gd name="connsiteY8" fmla="*/ 3352800 h 3410857"/>
              <a:gd name="connsiteX9" fmla="*/ 2249714 w 2772229"/>
              <a:gd name="connsiteY9" fmla="*/ 3396343 h 3410857"/>
              <a:gd name="connsiteX10" fmla="*/ 2148114 w 2772229"/>
              <a:gd name="connsiteY10" fmla="*/ 3338286 h 3410857"/>
              <a:gd name="connsiteX11" fmla="*/ 2133600 w 2772229"/>
              <a:gd name="connsiteY11" fmla="*/ 3410857 h 3410857"/>
              <a:gd name="connsiteX12" fmla="*/ 1944914 w 2772229"/>
              <a:gd name="connsiteY12" fmla="*/ 3396343 h 3410857"/>
              <a:gd name="connsiteX13" fmla="*/ 1857829 w 2772229"/>
              <a:gd name="connsiteY13" fmla="*/ 3338286 h 3410857"/>
              <a:gd name="connsiteX14" fmla="*/ 1785257 w 2772229"/>
              <a:gd name="connsiteY14" fmla="*/ 3367314 h 3410857"/>
              <a:gd name="connsiteX15" fmla="*/ 1625600 w 2772229"/>
              <a:gd name="connsiteY15" fmla="*/ 3367314 h 3410857"/>
              <a:gd name="connsiteX16" fmla="*/ 1538514 w 2772229"/>
              <a:gd name="connsiteY16" fmla="*/ 3381829 h 3410857"/>
              <a:gd name="connsiteX17" fmla="*/ 1451429 w 2772229"/>
              <a:gd name="connsiteY17" fmla="*/ 3309257 h 3410857"/>
              <a:gd name="connsiteX18" fmla="*/ 1277257 w 2772229"/>
              <a:gd name="connsiteY18" fmla="*/ 3381829 h 3410857"/>
              <a:gd name="connsiteX19" fmla="*/ 1190171 w 2772229"/>
              <a:gd name="connsiteY19" fmla="*/ 3294743 h 3410857"/>
              <a:gd name="connsiteX20" fmla="*/ 1001486 w 2772229"/>
              <a:gd name="connsiteY20" fmla="*/ 3352800 h 3410857"/>
              <a:gd name="connsiteX21" fmla="*/ 914400 w 2772229"/>
              <a:gd name="connsiteY21" fmla="*/ 3294743 h 3410857"/>
              <a:gd name="connsiteX22" fmla="*/ 798286 w 2772229"/>
              <a:gd name="connsiteY22" fmla="*/ 3367314 h 3410857"/>
              <a:gd name="connsiteX23" fmla="*/ 638629 w 2772229"/>
              <a:gd name="connsiteY23" fmla="*/ 3367314 h 3410857"/>
              <a:gd name="connsiteX24" fmla="*/ 508000 w 2772229"/>
              <a:gd name="connsiteY24" fmla="*/ 3338286 h 3410857"/>
              <a:gd name="connsiteX25" fmla="*/ 391886 w 2772229"/>
              <a:gd name="connsiteY25" fmla="*/ 3396343 h 3410857"/>
              <a:gd name="connsiteX26" fmla="*/ 217714 w 2772229"/>
              <a:gd name="connsiteY26" fmla="*/ 3352800 h 3410857"/>
              <a:gd name="connsiteX27" fmla="*/ 116114 w 2772229"/>
              <a:gd name="connsiteY27" fmla="*/ 3381829 h 3410857"/>
              <a:gd name="connsiteX28" fmla="*/ 0 w 2772229"/>
              <a:gd name="connsiteY28" fmla="*/ 3367314 h 341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72229" h="3410857">
                <a:moveTo>
                  <a:pt x="0" y="3367314"/>
                </a:moveTo>
                <a:lnTo>
                  <a:pt x="14514" y="0"/>
                </a:lnTo>
                <a:lnTo>
                  <a:pt x="2772229" y="58057"/>
                </a:lnTo>
                <a:lnTo>
                  <a:pt x="2772229" y="3381829"/>
                </a:lnTo>
                <a:lnTo>
                  <a:pt x="2641600" y="3323772"/>
                </a:lnTo>
                <a:lnTo>
                  <a:pt x="2569029" y="3323772"/>
                </a:lnTo>
                <a:lnTo>
                  <a:pt x="2496457" y="3367314"/>
                </a:lnTo>
                <a:lnTo>
                  <a:pt x="2409371" y="3338286"/>
                </a:lnTo>
                <a:lnTo>
                  <a:pt x="2293257" y="3352800"/>
                </a:lnTo>
                <a:lnTo>
                  <a:pt x="2249714" y="3396343"/>
                </a:lnTo>
                <a:lnTo>
                  <a:pt x="2148114" y="3338286"/>
                </a:lnTo>
                <a:lnTo>
                  <a:pt x="2133600" y="3410857"/>
                </a:lnTo>
                <a:lnTo>
                  <a:pt x="1944914" y="3396343"/>
                </a:lnTo>
                <a:lnTo>
                  <a:pt x="1857829" y="3338286"/>
                </a:lnTo>
                <a:lnTo>
                  <a:pt x="1785257" y="3367314"/>
                </a:lnTo>
                <a:lnTo>
                  <a:pt x="1625600" y="3367314"/>
                </a:lnTo>
                <a:lnTo>
                  <a:pt x="1538514" y="3381829"/>
                </a:lnTo>
                <a:lnTo>
                  <a:pt x="1451429" y="3309257"/>
                </a:lnTo>
                <a:lnTo>
                  <a:pt x="1277257" y="3381829"/>
                </a:lnTo>
                <a:lnTo>
                  <a:pt x="1190171" y="3294743"/>
                </a:lnTo>
                <a:lnTo>
                  <a:pt x="1001486" y="3352800"/>
                </a:lnTo>
                <a:lnTo>
                  <a:pt x="914400" y="3294743"/>
                </a:lnTo>
                <a:lnTo>
                  <a:pt x="798286" y="3367314"/>
                </a:lnTo>
                <a:lnTo>
                  <a:pt x="638629" y="3367314"/>
                </a:lnTo>
                <a:lnTo>
                  <a:pt x="508000" y="3338286"/>
                </a:lnTo>
                <a:lnTo>
                  <a:pt x="391886" y="3396343"/>
                </a:lnTo>
                <a:lnTo>
                  <a:pt x="217714" y="3352800"/>
                </a:lnTo>
                <a:lnTo>
                  <a:pt x="116114" y="3381829"/>
                </a:lnTo>
                <a:lnTo>
                  <a:pt x="0" y="3367314"/>
                </a:lnTo>
                <a:close/>
              </a:path>
            </a:pathLst>
          </a:custGeom>
          <a:solidFill>
            <a:schemeClr val="tx1">
              <a:alpha val="28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3" name="Freeform: Shape 7">
            <a:extLst>
              <a:ext uri="{FF2B5EF4-FFF2-40B4-BE49-F238E27FC236}">
                <a16:creationId xmlns:a16="http://schemas.microsoft.com/office/drawing/2014/main" id="{28336F58-4C0A-41A8-A8C7-B16674D9A2E3}"/>
              </a:ext>
            </a:extLst>
          </p:cNvPr>
          <p:cNvSpPr/>
          <p:nvPr/>
        </p:nvSpPr>
        <p:spPr>
          <a:xfrm>
            <a:off x="4629776" y="3327398"/>
            <a:ext cx="2772229" cy="3410857"/>
          </a:xfrm>
          <a:custGeom>
            <a:avLst/>
            <a:gdLst>
              <a:gd name="connsiteX0" fmla="*/ 0 w 2772229"/>
              <a:gd name="connsiteY0" fmla="*/ 3367314 h 3410857"/>
              <a:gd name="connsiteX1" fmla="*/ 14514 w 2772229"/>
              <a:gd name="connsiteY1" fmla="*/ 0 h 3410857"/>
              <a:gd name="connsiteX2" fmla="*/ 2772229 w 2772229"/>
              <a:gd name="connsiteY2" fmla="*/ 58057 h 3410857"/>
              <a:gd name="connsiteX3" fmla="*/ 2772229 w 2772229"/>
              <a:gd name="connsiteY3" fmla="*/ 3381829 h 3410857"/>
              <a:gd name="connsiteX4" fmla="*/ 2641600 w 2772229"/>
              <a:gd name="connsiteY4" fmla="*/ 3323772 h 3410857"/>
              <a:gd name="connsiteX5" fmla="*/ 2569029 w 2772229"/>
              <a:gd name="connsiteY5" fmla="*/ 3323772 h 3410857"/>
              <a:gd name="connsiteX6" fmla="*/ 2496457 w 2772229"/>
              <a:gd name="connsiteY6" fmla="*/ 3367314 h 3410857"/>
              <a:gd name="connsiteX7" fmla="*/ 2409371 w 2772229"/>
              <a:gd name="connsiteY7" fmla="*/ 3338286 h 3410857"/>
              <a:gd name="connsiteX8" fmla="*/ 2293257 w 2772229"/>
              <a:gd name="connsiteY8" fmla="*/ 3352800 h 3410857"/>
              <a:gd name="connsiteX9" fmla="*/ 2249714 w 2772229"/>
              <a:gd name="connsiteY9" fmla="*/ 3396343 h 3410857"/>
              <a:gd name="connsiteX10" fmla="*/ 2148114 w 2772229"/>
              <a:gd name="connsiteY10" fmla="*/ 3338286 h 3410857"/>
              <a:gd name="connsiteX11" fmla="*/ 2133600 w 2772229"/>
              <a:gd name="connsiteY11" fmla="*/ 3410857 h 3410857"/>
              <a:gd name="connsiteX12" fmla="*/ 1944914 w 2772229"/>
              <a:gd name="connsiteY12" fmla="*/ 3396343 h 3410857"/>
              <a:gd name="connsiteX13" fmla="*/ 1857829 w 2772229"/>
              <a:gd name="connsiteY13" fmla="*/ 3338286 h 3410857"/>
              <a:gd name="connsiteX14" fmla="*/ 1785257 w 2772229"/>
              <a:gd name="connsiteY14" fmla="*/ 3367314 h 3410857"/>
              <a:gd name="connsiteX15" fmla="*/ 1625600 w 2772229"/>
              <a:gd name="connsiteY15" fmla="*/ 3367314 h 3410857"/>
              <a:gd name="connsiteX16" fmla="*/ 1538514 w 2772229"/>
              <a:gd name="connsiteY16" fmla="*/ 3381829 h 3410857"/>
              <a:gd name="connsiteX17" fmla="*/ 1451429 w 2772229"/>
              <a:gd name="connsiteY17" fmla="*/ 3309257 h 3410857"/>
              <a:gd name="connsiteX18" fmla="*/ 1277257 w 2772229"/>
              <a:gd name="connsiteY18" fmla="*/ 3381829 h 3410857"/>
              <a:gd name="connsiteX19" fmla="*/ 1190171 w 2772229"/>
              <a:gd name="connsiteY19" fmla="*/ 3294743 h 3410857"/>
              <a:gd name="connsiteX20" fmla="*/ 1001486 w 2772229"/>
              <a:gd name="connsiteY20" fmla="*/ 3352800 h 3410857"/>
              <a:gd name="connsiteX21" fmla="*/ 914400 w 2772229"/>
              <a:gd name="connsiteY21" fmla="*/ 3294743 h 3410857"/>
              <a:gd name="connsiteX22" fmla="*/ 798286 w 2772229"/>
              <a:gd name="connsiteY22" fmla="*/ 3367314 h 3410857"/>
              <a:gd name="connsiteX23" fmla="*/ 638629 w 2772229"/>
              <a:gd name="connsiteY23" fmla="*/ 3367314 h 3410857"/>
              <a:gd name="connsiteX24" fmla="*/ 508000 w 2772229"/>
              <a:gd name="connsiteY24" fmla="*/ 3338286 h 3410857"/>
              <a:gd name="connsiteX25" fmla="*/ 391886 w 2772229"/>
              <a:gd name="connsiteY25" fmla="*/ 3396343 h 3410857"/>
              <a:gd name="connsiteX26" fmla="*/ 217714 w 2772229"/>
              <a:gd name="connsiteY26" fmla="*/ 3352800 h 3410857"/>
              <a:gd name="connsiteX27" fmla="*/ 116114 w 2772229"/>
              <a:gd name="connsiteY27" fmla="*/ 3381829 h 3410857"/>
              <a:gd name="connsiteX28" fmla="*/ 0 w 2772229"/>
              <a:gd name="connsiteY28" fmla="*/ 3367314 h 341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72229" h="3410857">
                <a:moveTo>
                  <a:pt x="0" y="3367314"/>
                </a:moveTo>
                <a:lnTo>
                  <a:pt x="14514" y="0"/>
                </a:lnTo>
                <a:lnTo>
                  <a:pt x="2772229" y="58057"/>
                </a:lnTo>
                <a:lnTo>
                  <a:pt x="2772229" y="3381829"/>
                </a:lnTo>
                <a:lnTo>
                  <a:pt x="2641600" y="3323772"/>
                </a:lnTo>
                <a:lnTo>
                  <a:pt x="2569029" y="3323772"/>
                </a:lnTo>
                <a:lnTo>
                  <a:pt x="2496457" y="3367314"/>
                </a:lnTo>
                <a:lnTo>
                  <a:pt x="2409371" y="3338286"/>
                </a:lnTo>
                <a:lnTo>
                  <a:pt x="2293257" y="3352800"/>
                </a:lnTo>
                <a:lnTo>
                  <a:pt x="2249714" y="3396343"/>
                </a:lnTo>
                <a:lnTo>
                  <a:pt x="2148114" y="3338286"/>
                </a:lnTo>
                <a:lnTo>
                  <a:pt x="2133600" y="3410857"/>
                </a:lnTo>
                <a:lnTo>
                  <a:pt x="1944914" y="3396343"/>
                </a:lnTo>
                <a:lnTo>
                  <a:pt x="1857829" y="3338286"/>
                </a:lnTo>
                <a:lnTo>
                  <a:pt x="1785257" y="3367314"/>
                </a:lnTo>
                <a:lnTo>
                  <a:pt x="1625600" y="3367314"/>
                </a:lnTo>
                <a:lnTo>
                  <a:pt x="1538514" y="3381829"/>
                </a:lnTo>
                <a:lnTo>
                  <a:pt x="1451429" y="3309257"/>
                </a:lnTo>
                <a:lnTo>
                  <a:pt x="1277257" y="3381829"/>
                </a:lnTo>
                <a:lnTo>
                  <a:pt x="1190171" y="3294743"/>
                </a:lnTo>
                <a:lnTo>
                  <a:pt x="1001486" y="3352800"/>
                </a:lnTo>
                <a:lnTo>
                  <a:pt x="914400" y="3294743"/>
                </a:lnTo>
                <a:lnTo>
                  <a:pt x="798286" y="3367314"/>
                </a:lnTo>
                <a:lnTo>
                  <a:pt x="638629" y="3367314"/>
                </a:lnTo>
                <a:lnTo>
                  <a:pt x="508000" y="3338286"/>
                </a:lnTo>
                <a:lnTo>
                  <a:pt x="391886" y="3396343"/>
                </a:lnTo>
                <a:lnTo>
                  <a:pt x="217714" y="3352800"/>
                </a:lnTo>
                <a:lnTo>
                  <a:pt x="116114" y="3381829"/>
                </a:lnTo>
                <a:lnTo>
                  <a:pt x="0" y="33673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4" name="Freeform: Shape 5">
            <a:extLst>
              <a:ext uri="{FF2B5EF4-FFF2-40B4-BE49-F238E27FC236}">
                <a16:creationId xmlns:a16="http://schemas.microsoft.com/office/drawing/2014/main" id="{2FDCA827-974E-496C-8CC6-E0CE8BC2EBAD}"/>
              </a:ext>
            </a:extLst>
          </p:cNvPr>
          <p:cNvSpPr/>
          <p:nvPr/>
        </p:nvSpPr>
        <p:spPr>
          <a:xfrm rot="21258981">
            <a:off x="1030950" y="3522585"/>
            <a:ext cx="2757714" cy="3730171"/>
          </a:xfrm>
          <a:custGeom>
            <a:avLst/>
            <a:gdLst>
              <a:gd name="connsiteX0" fmla="*/ 0 w 2757714"/>
              <a:gd name="connsiteY0" fmla="*/ 3730171 h 3730171"/>
              <a:gd name="connsiteX1" fmla="*/ 29028 w 2757714"/>
              <a:gd name="connsiteY1" fmla="*/ 0 h 3730171"/>
              <a:gd name="connsiteX2" fmla="*/ 2757714 w 2757714"/>
              <a:gd name="connsiteY2" fmla="*/ 58057 h 3730171"/>
              <a:gd name="connsiteX3" fmla="*/ 2757714 w 2757714"/>
              <a:gd name="connsiteY3" fmla="*/ 3236685 h 3730171"/>
              <a:gd name="connsiteX4" fmla="*/ 2714171 w 2757714"/>
              <a:gd name="connsiteY4" fmla="*/ 3236685 h 3730171"/>
              <a:gd name="connsiteX5" fmla="*/ 2569028 w 2757714"/>
              <a:gd name="connsiteY5" fmla="*/ 3236685 h 3730171"/>
              <a:gd name="connsiteX6" fmla="*/ 2569028 w 2757714"/>
              <a:gd name="connsiteY6" fmla="*/ 3236685 h 3730171"/>
              <a:gd name="connsiteX7" fmla="*/ 2380343 w 2757714"/>
              <a:gd name="connsiteY7" fmla="*/ 3236685 h 3730171"/>
              <a:gd name="connsiteX8" fmla="*/ 2307771 w 2757714"/>
              <a:gd name="connsiteY8" fmla="*/ 3294742 h 3730171"/>
              <a:gd name="connsiteX9" fmla="*/ 2206171 w 2757714"/>
              <a:gd name="connsiteY9" fmla="*/ 3309257 h 3730171"/>
              <a:gd name="connsiteX10" fmla="*/ 2148114 w 2757714"/>
              <a:gd name="connsiteY10" fmla="*/ 3265714 h 3730171"/>
              <a:gd name="connsiteX11" fmla="*/ 2017485 w 2757714"/>
              <a:gd name="connsiteY11" fmla="*/ 3309257 h 3730171"/>
              <a:gd name="connsiteX12" fmla="*/ 1959428 w 2757714"/>
              <a:gd name="connsiteY12" fmla="*/ 3294742 h 3730171"/>
              <a:gd name="connsiteX13" fmla="*/ 1886857 w 2757714"/>
              <a:gd name="connsiteY13" fmla="*/ 3367314 h 3730171"/>
              <a:gd name="connsiteX14" fmla="*/ 1770743 w 2757714"/>
              <a:gd name="connsiteY14" fmla="*/ 3367314 h 3730171"/>
              <a:gd name="connsiteX15" fmla="*/ 1727200 w 2757714"/>
              <a:gd name="connsiteY15" fmla="*/ 3323771 h 3730171"/>
              <a:gd name="connsiteX16" fmla="*/ 1567543 w 2757714"/>
              <a:gd name="connsiteY16" fmla="*/ 3396342 h 3730171"/>
              <a:gd name="connsiteX17" fmla="*/ 1567543 w 2757714"/>
              <a:gd name="connsiteY17" fmla="*/ 3396342 h 3730171"/>
              <a:gd name="connsiteX18" fmla="*/ 1335314 w 2757714"/>
              <a:gd name="connsiteY18" fmla="*/ 3396342 h 3730171"/>
              <a:gd name="connsiteX19" fmla="*/ 1233714 w 2757714"/>
              <a:gd name="connsiteY19" fmla="*/ 3454400 h 3730171"/>
              <a:gd name="connsiteX20" fmla="*/ 1190171 w 2757714"/>
              <a:gd name="connsiteY20" fmla="*/ 3381828 h 3730171"/>
              <a:gd name="connsiteX21" fmla="*/ 1045028 w 2757714"/>
              <a:gd name="connsiteY21" fmla="*/ 3468914 h 3730171"/>
              <a:gd name="connsiteX22" fmla="*/ 1001485 w 2757714"/>
              <a:gd name="connsiteY22" fmla="*/ 3483428 h 3730171"/>
              <a:gd name="connsiteX23" fmla="*/ 870857 w 2757714"/>
              <a:gd name="connsiteY23" fmla="*/ 3541485 h 3730171"/>
              <a:gd name="connsiteX24" fmla="*/ 812800 w 2757714"/>
              <a:gd name="connsiteY24" fmla="*/ 3497942 h 3730171"/>
              <a:gd name="connsiteX25" fmla="*/ 667657 w 2757714"/>
              <a:gd name="connsiteY25" fmla="*/ 3585028 h 3730171"/>
              <a:gd name="connsiteX26" fmla="*/ 609600 w 2757714"/>
              <a:gd name="connsiteY26" fmla="*/ 3526971 h 3730171"/>
              <a:gd name="connsiteX27" fmla="*/ 508000 w 2757714"/>
              <a:gd name="connsiteY27" fmla="*/ 3657600 h 3730171"/>
              <a:gd name="connsiteX28" fmla="*/ 464457 w 2757714"/>
              <a:gd name="connsiteY28" fmla="*/ 3614057 h 3730171"/>
              <a:gd name="connsiteX29" fmla="*/ 391885 w 2757714"/>
              <a:gd name="connsiteY29" fmla="*/ 3628571 h 3730171"/>
              <a:gd name="connsiteX30" fmla="*/ 290285 w 2757714"/>
              <a:gd name="connsiteY30" fmla="*/ 3657600 h 3730171"/>
              <a:gd name="connsiteX31" fmla="*/ 217714 w 2757714"/>
              <a:gd name="connsiteY31" fmla="*/ 3701142 h 3730171"/>
              <a:gd name="connsiteX32" fmla="*/ 130628 w 2757714"/>
              <a:gd name="connsiteY32" fmla="*/ 3686628 h 3730171"/>
              <a:gd name="connsiteX33" fmla="*/ 101600 w 2757714"/>
              <a:gd name="connsiteY33" fmla="*/ 3730171 h 3730171"/>
              <a:gd name="connsiteX34" fmla="*/ 0 w 2757714"/>
              <a:gd name="connsiteY34" fmla="*/ 3730171 h 373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57714" h="3730171">
                <a:moveTo>
                  <a:pt x="0" y="3730171"/>
                </a:moveTo>
                <a:lnTo>
                  <a:pt x="29028" y="0"/>
                </a:lnTo>
                <a:lnTo>
                  <a:pt x="2757714" y="58057"/>
                </a:lnTo>
                <a:lnTo>
                  <a:pt x="2757714" y="3236685"/>
                </a:lnTo>
                <a:lnTo>
                  <a:pt x="2714171" y="3236685"/>
                </a:lnTo>
                <a:lnTo>
                  <a:pt x="2569028" y="3236685"/>
                </a:lnTo>
                <a:lnTo>
                  <a:pt x="2569028" y="3236685"/>
                </a:lnTo>
                <a:lnTo>
                  <a:pt x="2380343" y="3236685"/>
                </a:lnTo>
                <a:lnTo>
                  <a:pt x="2307771" y="3294742"/>
                </a:lnTo>
                <a:lnTo>
                  <a:pt x="2206171" y="3309257"/>
                </a:lnTo>
                <a:lnTo>
                  <a:pt x="2148114" y="3265714"/>
                </a:lnTo>
                <a:lnTo>
                  <a:pt x="2017485" y="3309257"/>
                </a:lnTo>
                <a:lnTo>
                  <a:pt x="1959428" y="3294742"/>
                </a:lnTo>
                <a:lnTo>
                  <a:pt x="1886857" y="3367314"/>
                </a:lnTo>
                <a:lnTo>
                  <a:pt x="1770743" y="3367314"/>
                </a:lnTo>
                <a:lnTo>
                  <a:pt x="1727200" y="3323771"/>
                </a:lnTo>
                <a:lnTo>
                  <a:pt x="1567543" y="3396342"/>
                </a:lnTo>
                <a:lnTo>
                  <a:pt x="1567543" y="3396342"/>
                </a:lnTo>
                <a:lnTo>
                  <a:pt x="1335314" y="3396342"/>
                </a:lnTo>
                <a:lnTo>
                  <a:pt x="1233714" y="3454400"/>
                </a:lnTo>
                <a:lnTo>
                  <a:pt x="1190171" y="3381828"/>
                </a:lnTo>
                <a:lnTo>
                  <a:pt x="1045028" y="3468914"/>
                </a:lnTo>
                <a:lnTo>
                  <a:pt x="1001485" y="3483428"/>
                </a:lnTo>
                <a:lnTo>
                  <a:pt x="870857" y="3541485"/>
                </a:lnTo>
                <a:lnTo>
                  <a:pt x="812800" y="3497942"/>
                </a:lnTo>
                <a:lnTo>
                  <a:pt x="667657" y="3585028"/>
                </a:lnTo>
                <a:lnTo>
                  <a:pt x="609600" y="3526971"/>
                </a:lnTo>
                <a:lnTo>
                  <a:pt x="508000" y="3657600"/>
                </a:lnTo>
                <a:lnTo>
                  <a:pt x="464457" y="3614057"/>
                </a:lnTo>
                <a:lnTo>
                  <a:pt x="391885" y="3628571"/>
                </a:lnTo>
                <a:lnTo>
                  <a:pt x="290285" y="3657600"/>
                </a:lnTo>
                <a:lnTo>
                  <a:pt x="217714" y="3701142"/>
                </a:lnTo>
                <a:lnTo>
                  <a:pt x="130628" y="3686628"/>
                </a:lnTo>
                <a:lnTo>
                  <a:pt x="101600" y="3730171"/>
                </a:lnTo>
                <a:lnTo>
                  <a:pt x="0" y="3730171"/>
                </a:lnTo>
                <a:close/>
              </a:path>
            </a:pathLst>
          </a:custGeom>
          <a:solidFill>
            <a:schemeClr val="tx1">
              <a:alpha val="28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4">
            <a:extLst>
              <a:ext uri="{FF2B5EF4-FFF2-40B4-BE49-F238E27FC236}">
                <a16:creationId xmlns:a16="http://schemas.microsoft.com/office/drawing/2014/main" id="{F87976BA-7239-45EF-AEDE-16DBDAB18C70}"/>
              </a:ext>
            </a:extLst>
          </p:cNvPr>
          <p:cNvSpPr/>
          <p:nvPr/>
        </p:nvSpPr>
        <p:spPr>
          <a:xfrm>
            <a:off x="853017" y="3304870"/>
            <a:ext cx="2757714" cy="3730171"/>
          </a:xfrm>
          <a:custGeom>
            <a:avLst/>
            <a:gdLst>
              <a:gd name="connsiteX0" fmla="*/ 0 w 2757714"/>
              <a:gd name="connsiteY0" fmla="*/ 3730171 h 3730171"/>
              <a:gd name="connsiteX1" fmla="*/ 29028 w 2757714"/>
              <a:gd name="connsiteY1" fmla="*/ 0 h 3730171"/>
              <a:gd name="connsiteX2" fmla="*/ 2757714 w 2757714"/>
              <a:gd name="connsiteY2" fmla="*/ 58057 h 3730171"/>
              <a:gd name="connsiteX3" fmla="*/ 2757714 w 2757714"/>
              <a:gd name="connsiteY3" fmla="*/ 3236685 h 3730171"/>
              <a:gd name="connsiteX4" fmla="*/ 2714171 w 2757714"/>
              <a:gd name="connsiteY4" fmla="*/ 3236685 h 3730171"/>
              <a:gd name="connsiteX5" fmla="*/ 2569028 w 2757714"/>
              <a:gd name="connsiteY5" fmla="*/ 3236685 h 3730171"/>
              <a:gd name="connsiteX6" fmla="*/ 2569028 w 2757714"/>
              <a:gd name="connsiteY6" fmla="*/ 3236685 h 3730171"/>
              <a:gd name="connsiteX7" fmla="*/ 2380343 w 2757714"/>
              <a:gd name="connsiteY7" fmla="*/ 3236685 h 3730171"/>
              <a:gd name="connsiteX8" fmla="*/ 2307771 w 2757714"/>
              <a:gd name="connsiteY8" fmla="*/ 3294742 h 3730171"/>
              <a:gd name="connsiteX9" fmla="*/ 2206171 w 2757714"/>
              <a:gd name="connsiteY9" fmla="*/ 3309257 h 3730171"/>
              <a:gd name="connsiteX10" fmla="*/ 2148114 w 2757714"/>
              <a:gd name="connsiteY10" fmla="*/ 3265714 h 3730171"/>
              <a:gd name="connsiteX11" fmla="*/ 2017485 w 2757714"/>
              <a:gd name="connsiteY11" fmla="*/ 3309257 h 3730171"/>
              <a:gd name="connsiteX12" fmla="*/ 1959428 w 2757714"/>
              <a:gd name="connsiteY12" fmla="*/ 3294742 h 3730171"/>
              <a:gd name="connsiteX13" fmla="*/ 1886857 w 2757714"/>
              <a:gd name="connsiteY13" fmla="*/ 3367314 h 3730171"/>
              <a:gd name="connsiteX14" fmla="*/ 1770743 w 2757714"/>
              <a:gd name="connsiteY14" fmla="*/ 3367314 h 3730171"/>
              <a:gd name="connsiteX15" fmla="*/ 1727200 w 2757714"/>
              <a:gd name="connsiteY15" fmla="*/ 3323771 h 3730171"/>
              <a:gd name="connsiteX16" fmla="*/ 1567543 w 2757714"/>
              <a:gd name="connsiteY16" fmla="*/ 3396342 h 3730171"/>
              <a:gd name="connsiteX17" fmla="*/ 1567543 w 2757714"/>
              <a:gd name="connsiteY17" fmla="*/ 3396342 h 3730171"/>
              <a:gd name="connsiteX18" fmla="*/ 1335314 w 2757714"/>
              <a:gd name="connsiteY18" fmla="*/ 3396342 h 3730171"/>
              <a:gd name="connsiteX19" fmla="*/ 1233714 w 2757714"/>
              <a:gd name="connsiteY19" fmla="*/ 3454400 h 3730171"/>
              <a:gd name="connsiteX20" fmla="*/ 1190171 w 2757714"/>
              <a:gd name="connsiteY20" fmla="*/ 3381828 h 3730171"/>
              <a:gd name="connsiteX21" fmla="*/ 1045028 w 2757714"/>
              <a:gd name="connsiteY21" fmla="*/ 3468914 h 3730171"/>
              <a:gd name="connsiteX22" fmla="*/ 1001485 w 2757714"/>
              <a:gd name="connsiteY22" fmla="*/ 3483428 h 3730171"/>
              <a:gd name="connsiteX23" fmla="*/ 870857 w 2757714"/>
              <a:gd name="connsiteY23" fmla="*/ 3541485 h 3730171"/>
              <a:gd name="connsiteX24" fmla="*/ 812800 w 2757714"/>
              <a:gd name="connsiteY24" fmla="*/ 3497942 h 3730171"/>
              <a:gd name="connsiteX25" fmla="*/ 667657 w 2757714"/>
              <a:gd name="connsiteY25" fmla="*/ 3585028 h 3730171"/>
              <a:gd name="connsiteX26" fmla="*/ 609600 w 2757714"/>
              <a:gd name="connsiteY26" fmla="*/ 3526971 h 3730171"/>
              <a:gd name="connsiteX27" fmla="*/ 508000 w 2757714"/>
              <a:gd name="connsiteY27" fmla="*/ 3657600 h 3730171"/>
              <a:gd name="connsiteX28" fmla="*/ 464457 w 2757714"/>
              <a:gd name="connsiteY28" fmla="*/ 3614057 h 3730171"/>
              <a:gd name="connsiteX29" fmla="*/ 391885 w 2757714"/>
              <a:gd name="connsiteY29" fmla="*/ 3628571 h 3730171"/>
              <a:gd name="connsiteX30" fmla="*/ 290285 w 2757714"/>
              <a:gd name="connsiteY30" fmla="*/ 3657600 h 3730171"/>
              <a:gd name="connsiteX31" fmla="*/ 217714 w 2757714"/>
              <a:gd name="connsiteY31" fmla="*/ 3701142 h 3730171"/>
              <a:gd name="connsiteX32" fmla="*/ 130628 w 2757714"/>
              <a:gd name="connsiteY32" fmla="*/ 3686628 h 3730171"/>
              <a:gd name="connsiteX33" fmla="*/ 101600 w 2757714"/>
              <a:gd name="connsiteY33" fmla="*/ 3730171 h 3730171"/>
              <a:gd name="connsiteX34" fmla="*/ 0 w 2757714"/>
              <a:gd name="connsiteY34" fmla="*/ 3730171 h 373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57714" h="3730171">
                <a:moveTo>
                  <a:pt x="0" y="3730171"/>
                </a:moveTo>
                <a:lnTo>
                  <a:pt x="29028" y="0"/>
                </a:lnTo>
                <a:lnTo>
                  <a:pt x="2757714" y="58057"/>
                </a:lnTo>
                <a:lnTo>
                  <a:pt x="2757714" y="3236685"/>
                </a:lnTo>
                <a:lnTo>
                  <a:pt x="2714171" y="3236685"/>
                </a:lnTo>
                <a:lnTo>
                  <a:pt x="2569028" y="3236685"/>
                </a:lnTo>
                <a:lnTo>
                  <a:pt x="2569028" y="3236685"/>
                </a:lnTo>
                <a:lnTo>
                  <a:pt x="2380343" y="3236685"/>
                </a:lnTo>
                <a:lnTo>
                  <a:pt x="2307771" y="3294742"/>
                </a:lnTo>
                <a:lnTo>
                  <a:pt x="2206171" y="3309257"/>
                </a:lnTo>
                <a:lnTo>
                  <a:pt x="2148114" y="3265714"/>
                </a:lnTo>
                <a:lnTo>
                  <a:pt x="2017485" y="3309257"/>
                </a:lnTo>
                <a:lnTo>
                  <a:pt x="1959428" y="3294742"/>
                </a:lnTo>
                <a:lnTo>
                  <a:pt x="1886857" y="3367314"/>
                </a:lnTo>
                <a:lnTo>
                  <a:pt x="1770743" y="3367314"/>
                </a:lnTo>
                <a:lnTo>
                  <a:pt x="1727200" y="3323771"/>
                </a:lnTo>
                <a:lnTo>
                  <a:pt x="1567543" y="3396342"/>
                </a:lnTo>
                <a:lnTo>
                  <a:pt x="1567543" y="3396342"/>
                </a:lnTo>
                <a:lnTo>
                  <a:pt x="1335314" y="3396342"/>
                </a:lnTo>
                <a:lnTo>
                  <a:pt x="1233714" y="3454400"/>
                </a:lnTo>
                <a:lnTo>
                  <a:pt x="1190171" y="3381828"/>
                </a:lnTo>
                <a:lnTo>
                  <a:pt x="1045028" y="3468914"/>
                </a:lnTo>
                <a:lnTo>
                  <a:pt x="1001485" y="3483428"/>
                </a:lnTo>
                <a:lnTo>
                  <a:pt x="870857" y="3541485"/>
                </a:lnTo>
                <a:lnTo>
                  <a:pt x="812800" y="3497942"/>
                </a:lnTo>
                <a:lnTo>
                  <a:pt x="667657" y="3585028"/>
                </a:lnTo>
                <a:lnTo>
                  <a:pt x="609600" y="3526971"/>
                </a:lnTo>
                <a:lnTo>
                  <a:pt x="508000" y="3657600"/>
                </a:lnTo>
                <a:lnTo>
                  <a:pt x="464457" y="3614057"/>
                </a:lnTo>
                <a:lnTo>
                  <a:pt x="391885" y="3628571"/>
                </a:lnTo>
                <a:lnTo>
                  <a:pt x="290285" y="3657600"/>
                </a:lnTo>
                <a:lnTo>
                  <a:pt x="217714" y="3701142"/>
                </a:lnTo>
                <a:lnTo>
                  <a:pt x="130628" y="3686628"/>
                </a:lnTo>
                <a:lnTo>
                  <a:pt x="101600" y="3730171"/>
                </a:lnTo>
                <a:lnTo>
                  <a:pt x="0" y="373017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3">
            <a:extLst>
              <a:ext uri="{FF2B5EF4-FFF2-40B4-BE49-F238E27FC236}">
                <a16:creationId xmlns:a16="http://schemas.microsoft.com/office/drawing/2014/main" id="{69E28618-11B2-4AF0-99F6-97675C4D172C}"/>
              </a:ext>
            </a:extLst>
          </p:cNvPr>
          <p:cNvSpPr/>
          <p:nvPr/>
        </p:nvSpPr>
        <p:spPr>
          <a:xfrm>
            <a:off x="853017" y="3148842"/>
            <a:ext cx="2757714" cy="3730171"/>
          </a:xfrm>
          <a:custGeom>
            <a:avLst/>
            <a:gdLst>
              <a:gd name="connsiteX0" fmla="*/ 0 w 2757714"/>
              <a:gd name="connsiteY0" fmla="*/ 3730171 h 3730171"/>
              <a:gd name="connsiteX1" fmla="*/ 29028 w 2757714"/>
              <a:gd name="connsiteY1" fmla="*/ 0 h 3730171"/>
              <a:gd name="connsiteX2" fmla="*/ 2757714 w 2757714"/>
              <a:gd name="connsiteY2" fmla="*/ 58057 h 3730171"/>
              <a:gd name="connsiteX3" fmla="*/ 2757714 w 2757714"/>
              <a:gd name="connsiteY3" fmla="*/ 3236685 h 3730171"/>
              <a:gd name="connsiteX4" fmla="*/ 2714171 w 2757714"/>
              <a:gd name="connsiteY4" fmla="*/ 3236685 h 3730171"/>
              <a:gd name="connsiteX5" fmla="*/ 2569028 w 2757714"/>
              <a:gd name="connsiteY5" fmla="*/ 3236685 h 3730171"/>
              <a:gd name="connsiteX6" fmla="*/ 2569028 w 2757714"/>
              <a:gd name="connsiteY6" fmla="*/ 3236685 h 3730171"/>
              <a:gd name="connsiteX7" fmla="*/ 2380343 w 2757714"/>
              <a:gd name="connsiteY7" fmla="*/ 3236685 h 3730171"/>
              <a:gd name="connsiteX8" fmla="*/ 2307771 w 2757714"/>
              <a:gd name="connsiteY8" fmla="*/ 3294742 h 3730171"/>
              <a:gd name="connsiteX9" fmla="*/ 2206171 w 2757714"/>
              <a:gd name="connsiteY9" fmla="*/ 3309257 h 3730171"/>
              <a:gd name="connsiteX10" fmla="*/ 2148114 w 2757714"/>
              <a:gd name="connsiteY10" fmla="*/ 3265714 h 3730171"/>
              <a:gd name="connsiteX11" fmla="*/ 2017485 w 2757714"/>
              <a:gd name="connsiteY11" fmla="*/ 3309257 h 3730171"/>
              <a:gd name="connsiteX12" fmla="*/ 1959428 w 2757714"/>
              <a:gd name="connsiteY12" fmla="*/ 3294742 h 3730171"/>
              <a:gd name="connsiteX13" fmla="*/ 1886857 w 2757714"/>
              <a:gd name="connsiteY13" fmla="*/ 3367314 h 3730171"/>
              <a:gd name="connsiteX14" fmla="*/ 1770743 w 2757714"/>
              <a:gd name="connsiteY14" fmla="*/ 3367314 h 3730171"/>
              <a:gd name="connsiteX15" fmla="*/ 1727200 w 2757714"/>
              <a:gd name="connsiteY15" fmla="*/ 3323771 h 3730171"/>
              <a:gd name="connsiteX16" fmla="*/ 1567543 w 2757714"/>
              <a:gd name="connsiteY16" fmla="*/ 3396342 h 3730171"/>
              <a:gd name="connsiteX17" fmla="*/ 1567543 w 2757714"/>
              <a:gd name="connsiteY17" fmla="*/ 3396342 h 3730171"/>
              <a:gd name="connsiteX18" fmla="*/ 1335314 w 2757714"/>
              <a:gd name="connsiteY18" fmla="*/ 3396342 h 3730171"/>
              <a:gd name="connsiteX19" fmla="*/ 1233714 w 2757714"/>
              <a:gd name="connsiteY19" fmla="*/ 3454400 h 3730171"/>
              <a:gd name="connsiteX20" fmla="*/ 1190171 w 2757714"/>
              <a:gd name="connsiteY20" fmla="*/ 3381828 h 3730171"/>
              <a:gd name="connsiteX21" fmla="*/ 1045028 w 2757714"/>
              <a:gd name="connsiteY21" fmla="*/ 3468914 h 3730171"/>
              <a:gd name="connsiteX22" fmla="*/ 1001485 w 2757714"/>
              <a:gd name="connsiteY22" fmla="*/ 3483428 h 3730171"/>
              <a:gd name="connsiteX23" fmla="*/ 870857 w 2757714"/>
              <a:gd name="connsiteY23" fmla="*/ 3541485 h 3730171"/>
              <a:gd name="connsiteX24" fmla="*/ 812800 w 2757714"/>
              <a:gd name="connsiteY24" fmla="*/ 3497942 h 3730171"/>
              <a:gd name="connsiteX25" fmla="*/ 667657 w 2757714"/>
              <a:gd name="connsiteY25" fmla="*/ 3585028 h 3730171"/>
              <a:gd name="connsiteX26" fmla="*/ 609600 w 2757714"/>
              <a:gd name="connsiteY26" fmla="*/ 3526971 h 3730171"/>
              <a:gd name="connsiteX27" fmla="*/ 508000 w 2757714"/>
              <a:gd name="connsiteY27" fmla="*/ 3657600 h 3730171"/>
              <a:gd name="connsiteX28" fmla="*/ 464457 w 2757714"/>
              <a:gd name="connsiteY28" fmla="*/ 3614057 h 3730171"/>
              <a:gd name="connsiteX29" fmla="*/ 391885 w 2757714"/>
              <a:gd name="connsiteY29" fmla="*/ 3628571 h 3730171"/>
              <a:gd name="connsiteX30" fmla="*/ 290285 w 2757714"/>
              <a:gd name="connsiteY30" fmla="*/ 3657600 h 3730171"/>
              <a:gd name="connsiteX31" fmla="*/ 217714 w 2757714"/>
              <a:gd name="connsiteY31" fmla="*/ 3701142 h 3730171"/>
              <a:gd name="connsiteX32" fmla="*/ 130628 w 2757714"/>
              <a:gd name="connsiteY32" fmla="*/ 3686628 h 3730171"/>
              <a:gd name="connsiteX33" fmla="*/ 101600 w 2757714"/>
              <a:gd name="connsiteY33" fmla="*/ 3730171 h 3730171"/>
              <a:gd name="connsiteX34" fmla="*/ 0 w 2757714"/>
              <a:gd name="connsiteY34" fmla="*/ 3730171 h 373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57714" h="3730171">
                <a:moveTo>
                  <a:pt x="0" y="3730171"/>
                </a:moveTo>
                <a:lnTo>
                  <a:pt x="29028" y="0"/>
                </a:lnTo>
                <a:lnTo>
                  <a:pt x="2757714" y="58057"/>
                </a:lnTo>
                <a:lnTo>
                  <a:pt x="2757714" y="3236685"/>
                </a:lnTo>
                <a:lnTo>
                  <a:pt x="2714171" y="3236685"/>
                </a:lnTo>
                <a:lnTo>
                  <a:pt x="2569028" y="3236685"/>
                </a:lnTo>
                <a:lnTo>
                  <a:pt x="2569028" y="3236685"/>
                </a:lnTo>
                <a:lnTo>
                  <a:pt x="2380343" y="3236685"/>
                </a:lnTo>
                <a:lnTo>
                  <a:pt x="2307771" y="3294742"/>
                </a:lnTo>
                <a:lnTo>
                  <a:pt x="2206171" y="3309257"/>
                </a:lnTo>
                <a:lnTo>
                  <a:pt x="2148114" y="3265714"/>
                </a:lnTo>
                <a:lnTo>
                  <a:pt x="2017485" y="3309257"/>
                </a:lnTo>
                <a:lnTo>
                  <a:pt x="1959428" y="3294742"/>
                </a:lnTo>
                <a:lnTo>
                  <a:pt x="1886857" y="3367314"/>
                </a:lnTo>
                <a:lnTo>
                  <a:pt x="1770743" y="3367314"/>
                </a:lnTo>
                <a:lnTo>
                  <a:pt x="1727200" y="3323771"/>
                </a:lnTo>
                <a:lnTo>
                  <a:pt x="1567543" y="3396342"/>
                </a:lnTo>
                <a:lnTo>
                  <a:pt x="1567543" y="3396342"/>
                </a:lnTo>
                <a:lnTo>
                  <a:pt x="1335314" y="3396342"/>
                </a:lnTo>
                <a:lnTo>
                  <a:pt x="1233714" y="3454400"/>
                </a:lnTo>
                <a:lnTo>
                  <a:pt x="1190171" y="3381828"/>
                </a:lnTo>
                <a:lnTo>
                  <a:pt x="1045028" y="3468914"/>
                </a:lnTo>
                <a:lnTo>
                  <a:pt x="1001485" y="3483428"/>
                </a:lnTo>
                <a:lnTo>
                  <a:pt x="870857" y="3541485"/>
                </a:lnTo>
                <a:lnTo>
                  <a:pt x="812800" y="3497942"/>
                </a:lnTo>
                <a:lnTo>
                  <a:pt x="667657" y="3585028"/>
                </a:lnTo>
                <a:lnTo>
                  <a:pt x="609600" y="3526971"/>
                </a:lnTo>
                <a:lnTo>
                  <a:pt x="508000" y="3657600"/>
                </a:lnTo>
                <a:lnTo>
                  <a:pt x="464457" y="3614057"/>
                </a:lnTo>
                <a:lnTo>
                  <a:pt x="391885" y="3628571"/>
                </a:lnTo>
                <a:lnTo>
                  <a:pt x="290285" y="3657600"/>
                </a:lnTo>
                <a:lnTo>
                  <a:pt x="217714" y="3701142"/>
                </a:lnTo>
                <a:lnTo>
                  <a:pt x="130628" y="3686628"/>
                </a:lnTo>
                <a:lnTo>
                  <a:pt x="101600" y="3730171"/>
                </a:lnTo>
                <a:lnTo>
                  <a:pt x="0" y="3730171"/>
                </a:lnTo>
                <a:close/>
              </a:path>
            </a:pathLst>
          </a:custGeom>
          <a:blipFill>
            <a:blip r:embed="rId4">
              <a:extLst>
                <a:ext uri="{BEBA8EAE-BF5A-486C-A8C5-ECC9F3942E4B}">
                  <a14:imgProps xmlns:a14="http://schemas.microsoft.com/office/drawing/2010/main">
                    <a14:imgLayer r:embed="rId5">
                      <a14:imgEffect>
                        <a14:artisticBlur/>
                      </a14:imgEffect>
                    </a14:imgLayer>
                  </a14:imgProps>
                </a:ext>
              </a:extLst>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
            <a:extLst>
              <a:ext uri="{FF2B5EF4-FFF2-40B4-BE49-F238E27FC236}">
                <a16:creationId xmlns:a16="http://schemas.microsoft.com/office/drawing/2014/main" id="{360F3BBB-4F64-4B87-979C-550A23114E30}"/>
              </a:ext>
            </a:extLst>
          </p:cNvPr>
          <p:cNvSpPr/>
          <p:nvPr/>
        </p:nvSpPr>
        <p:spPr>
          <a:xfrm>
            <a:off x="4629777" y="3189513"/>
            <a:ext cx="2772229" cy="3410857"/>
          </a:xfrm>
          <a:custGeom>
            <a:avLst/>
            <a:gdLst>
              <a:gd name="connsiteX0" fmla="*/ 0 w 2772229"/>
              <a:gd name="connsiteY0" fmla="*/ 3367314 h 3410857"/>
              <a:gd name="connsiteX1" fmla="*/ 14514 w 2772229"/>
              <a:gd name="connsiteY1" fmla="*/ 0 h 3410857"/>
              <a:gd name="connsiteX2" fmla="*/ 2772229 w 2772229"/>
              <a:gd name="connsiteY2" fmla="*/ 58057 h 3410857"/>
              <a:gd name="connsiteX3" fmla="*/ 2772229 w 2772229"/>
              <a:gd name="connsiteY3" fmla="*/ 3381829 h 3410857"/>
              <a:gd name="connsiteX4" fmla="*/ 2641600 w 2772229"/>
              <a:gd name="connsiteY4" fmla="*/ 3323772 h 3410857"/>
              <a:gd name="connsiteX5" fmla="*/ 2569029 w 2772229"/>
              <a:gd name="connsiteY5" fmla="*/ 3323772 h 3410857"/>
              <a:gd name="connsiteX6" fmla="*/ 2496457 w 2772229"/>
              <a:gd name="connsiteY6" fmla="*/ 3367314 h 3410857"/>
              <a:gd name="connsiteX7" fmla="*/ 2409371 w 2772229"/>
              <a:gd name="connsiteY7" fmla="*/ 3338286 h 3410857"/>
              <a:gd name="connsiteX8" fmla="*/ 2293257 w 2772229"/>
              <a:gd name="connsiteY8" fmla="*/ 3352800 h 3410857"/>
              <a:gd name="connsiteX9" fmla="*/ 2249714 w 2772229"/>
              <a:gd name="connsiteY9" fmla="*/ 3396343 h 3410857"/>
              <a:gd name="connsiteX10" fmla="*/ 2148114 w 2772229"/>
              <a:gd name="connsiteY10" fmla="*/ 3338286 h 3410857"/>
              <a:gd name="connsiteX11" fmla="*/ 2133600 w 2772229"/>
              <a:gd name="connsiteY11" fmla="*/ 3410857 h 3410857"/>
              <a:gd name="connsiteX12" fmla="*/ 1944914 w 2772229"/>
              <a:gd name="connsiteY12" fmla="*/ 3396343 h 3410857"/>
              <a:gd name="connsiteX13" fmla="*/ 1857829 w 2772229"/>
              <a:gd name="connsiteY13" fmla="*/ 3338286 h 3410857"/>
              <a:gd name="connsiteX14" fmla="*/ 1785257 w 2772229"/>
              <a:gd name="connsiteY14" fmla="*/ 3367314 h 3410857"/>
              <a:gd name="connsiteX15" fmla="*/ 1625600 w 2772229"/>
              <a:gd name="connsiteY15" fmla="*/ 3367314 h 3410857"/>
              <a:gd name="connsiteX16" fmla="*/ 1538514 w 2772229"/>
              <a:gd name="connsiteY16" fmla="*/ 3381829 h 3410857"/>
              <a:gd name="connsiteX17" fmla="*/ 1451429 w 2772229"/>
              <a:gd name="connsiteY17" fmla="*/ 3309257 h 3410857"/>
              <a:gd name="connsiteX18" fmla="*/ 1277257 w 2772229"/>
              <a:gd name="connsiteY18" fmla="*/ 3381829 h 3410857"/>
              <a:gd name="connsiteX19" fmla="*/ 1190171 w 2772229"/>
              <a:gd name="connsiteY19" fmla="*/ 3294743 h 3410857"/>
              <a:gd name="connsiteX20" fmla="*/ 1001486 w 2772229"/>
              <a:gd name="connsiteY20" fmla="*/ 3352800 h 3410857"/>
              <a:gd name="connsiteX21" fmla="*/ 914400 w 2772229"/>
              <a:gd name="connsiteY21" fmla="*/ 3294743 h 3410857"/>
              <a:gd name="connsiteX22" fmla="*/ 798286 w 2772229"/>
              <a:gd name="connsiteY22" fmla="*/ 3367314 h 3410857"/>
              <a:gd name="connsiteX23" fmla="*/ 638629 w 2772229"/>
              <a:gd name="connsiteY23" fmla="*/ 3367314 h 3410857"/>
              <a:gd name="connsiteX24" fmla="*/ 508000 w 2772229"/>
              <a:gd name="connsiteY24" fmla="*/ 3338286 h 3410857"/>
              <a:gd name="connsiteX25" fmla="*/ 391886 w 2772229"/>
              <a:gd name="connsiteY25" fmla="*/ 3396343 h 3410857"/>
              <a:gd name="connsiteX26" fmla="*/ 217714 w 2772229"/>
              <a:gd name="connsiteY26" fmla="*/ 3352800 h 3410857"/>
              <a:gd name="connsiteX27" fmla="*/ 116114 w 2772229"/>
              <a:gd name="connsiteY27" fmla="*/ 3381829 h 3410857"/>
              <a:gd name="connsiteX28" fmla="*/ 0 w 2772229"/>
              <a:gd name="connsiteY28" fmla="*/ 3367314 h 341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72229" h="3410857">
                <a:moveTo>
                  <a:pt x="0" y="3367314"/>
                </a:moveTo>
                <a:lnTo>
                  <a:pt x="14514" y="0"/>
                </a:lnTo>
                <a:lnTo>
                  <a:pt x="2772229" y="58057"/>
                </a:lnTo>
                <a:lnTo>
                  <a:pt x="2772229" y="3381829"/>
                </a:lnTo>
                <a:lnTo>
                  <a:pt x="2641600" y="3323772"/>
                </a:lnTo>
                <a:lnTo>
                  <a:pt x="2569029" y="3323772"/>
                </a:lnTo>
                <a:lnTo>
                  <a:pt x="2496457" y="3367314"/>
                </a:lnTo>
                <a:lnTo>
                  <a:pt x="2409371" y="3338286"/>
                </a:lnTo>
                <a:lnTo>
                  <a:pt x="2293257" y="3352800"/>
                </a:lnTo>
                <a:lnTo>
                  <a:pt x="2249714" y="3396343"/>
                </a:lnTo>
                <a:lnTo>
                  <a:pt x="2148114" y="3338286"/>
                </a:lnTo>
                <a:lnTo>
                  <a:pt x="2133600" y="3410857"/>
                </a:lnTo>
                <a:lnTo>
                  <a:pt x="1944914" y="3396343"/>
                </a:lnTo>
                <a:lnTo>
                  <a:pt x="1857829" y="3338286"/>
                </a:lnTo>
                <a:lnTo>
                  <a:pt x="1785257" y="3367314"/>
                </a:lnTo>
                <a:lnTo>
                  <a:pt x="1625600" y="3367314"/>
                </a:lnTo>
                <a:lnTo>
                  <a:pt x="1538514" y="3381829"/>
                </a:lnTo>
                <a:lnTo>
                  <a:pt x="1451429" y="3309257"/>
                </a:lnTo>
                <a:lnTo>
                  <a:pt x="1277257" y="3381829"/>
                </a:lnTo>
                <a:lnTo>
                  <a:pt x="1190171" y="3294743"/>
                </a:lnTo>
                <a:lnTo>
                  <a:pt x="1001486" y="3352800"/>
                </a:lnTo>
                <a:lnTo>
                  <a:pt x="914400" y="3294743"/>
                </a:lnTo>
                <a:lnTo>
                  <a:pt x="798286" y="3367314"/>
                </a:lnTo>
                <a:lnTo>
                  <a:pt x="638629" y="3367314"/>
                </a:lnTo>
                <a:lnTo>
                  <a:pt x="508000" y="3338286"/>
                </a:lnTo>
                <a:lnTo>
                  <a:pt x="391886" y="3396343"/>
                </a:lnTo>
                <a:lnTo>
                  <a:pt x="217714" y="3352800"/>
                </a:lnTo>
                <a:lnTo>
                  <a:pt x="116114" y="3381829"/>
                </a:lnTo>
                <a:lnTo>
                  <a:pt x="0" y="3367314"/>
                </a:lnTo>
                <a:close/>
              </a:path>
            </a:pathLst>
          </a:custGeom>
          <a:blipFill>
            <a:blip r:embed="rId4">
              <a:extLst>
                <a:ext uri="{BEBA8EAE-BF5A-486C-A8C5-ECC9F3942E4B}">
                  <a14:imgProps xmlns:a14="http://schemas.microsoft.com/office/drawing/2010/main">
                    <a14:imgLayer r:embed="rId5">
                      <a14:imgEffect>
                        <a14:artisticBlur/>
                      </a14:imgEffect>
                    </a14:imgLayer>
                  </a14:imgProps>
                </a:ext>
              </a:extLst>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8" name="Freeform: Shape 9">
            <a:extLst>
              <a:ext uri="{FF2B5EF4-FFF2-40B4-BE49-F238E27FC236}">
                <a16:creationId xmlns:a16="http://schemas.microsoft.com/office/drawing/2014/main" id="{91A3FD3A-AE85-4A6C-B39D-F37CD7494CBB}"/>
              </a:ext>
            </a:extLst>
          </p:cNvPr>
          <p:cNvSpPr/>
          <p:nvPr/>
        </p:nvSpPr>
        <p:spPr>
          <a:xfrm rot="21429876" flipH="1">
            <a:off x="8625414" y="3584048"/>
            <a:ext cx="2757714" cy="3730171"/>
          </a:xfrm>
          <a:custGeom>
            <a:avLst/>
            <a:gdLst>
              <a:gd name="connsiteX0" fmla="*/ 0 w 2757714"/>
              <a:gd name="connsiteY0" fmla="*/ 3730171 h 3730171"/>
              <a:gd name="connsiteX1" fmla="*/ 29028 w 2757714"/>
              <a:gd name="connsiteY1" fmla="*/ 0 h 3730171"/>
              <a:gd name="connsiteX2" fmla="*/ 2757714 w 2757714"/>
              <a:gd name="connsiteY2" fmla="*/ 58057 h 3730171"/>
              <a:gd name="connsiteX3" fmla="*/ 2757714 w 2757714"/>
              <a:gd name="connsiteY3" fmla="*/ 3236685 h 3730171"/>
              <a:gd name="connsiteX4" fmla="*/ 2714171 w 2757714"/>
              <a:gd name="connsiteY4" fmla="*/ 3236685 h 3730171"/>
              <a:gd name="connsiteX5" fmla="*/ 2569028 w 2757714"/>
              <a:gd name="connsiteY5" fmla="*/ 3236685 h 3730171"/>
              <a:gd name="connsiteX6" fmla="*/ 2569028 w 2757714"/>
              <a:gd name="connsiteY6" fmla="*/ 3236685 h 3730171"/>
              <a:gd name="connsiteX7" fmla="*/ 2380343 w 2757714"/>
              <a:gd name="connsiteY7" fmla="*/ 3236685 h 3730171"/>
              <a:gd name="connsiteX8" fmla="*/ 2307771 w 2757714"/>
              <a:gd name="connsiteY8" fmla="*/ 3294742 h 3730171"/>
              <a:gd name="connsiteX9" fmla="*/ 2206171 w 2757714"/>
              <a:gd name="connsiteY9" fmla="*/ 3309257 h 3730171"/>
              <a:gd name="connsiteX10" fmla="*/ 2148114 w 2757714"/>
              <a:gd name="connsiteY10" fmla="*/ 3265714 h 3730171"/>
              <a:gd name="connsiteX11" fmla="*/ 2017485 w 2757714"/>
              <a:gd name="connsiteY11" fmla="*/ 3309257 h 3730171"/>
              <a:gd name="connsiteX12" fmla="*/ 1959428 w 2757714"/>
              <a:gd name="connsiteY12" fmla="*/ 3294742 h 3730171"/>
              <a:gd name="connsiteX13" fmla="*/ 1886857 w 2757714"/>
              <a:gd name="connsiteY13" fmla="*/ 3367314 h 3730171"/>
              <a:gd name="connsiteX14" fmla="*/ 1770743 w 2757714"/>
              <a:gd name="connsiteY14" fmla="*/ 3367314 h 3730171"/>
              <a:gd name="connsiteX15" fmla="*/ 1727200 w 2757714"/>
              <a:gd name="connsiteY15" fmla="*/ 3323771 h 3730171"/>
              <a:gd name="connsiteX16" fmla="*/ 1567543 w 2757714"/>
              <a:gd name="connsiteY16" fmla="*/ 3396342 h 3730171"/>
              <a:gd name="connsiteX17" fmla="*/ 1567543 w 2757714"/>
              <a:gd name="connsiteY17" fmla="*/ 3396342 h 3730171"/>
              <a:gd name="connsiteX18" fmla="*/ 1335314 w 2757714"/>
              <a:gd name="connsiteY18" fmla="*/ 3396342 h 3730171"/>
              <a:gd name="connsiteX19" fmla="*/ 1233714 w 2757714"/>
              <a:gd name="connsiteY19" fmla="*/ 3454400 h 3730171"/>
              <a:gd name="connsiteX20" fmla="*/ 1190171 w 2757714"/>
              <a:gd name="connsiteY20" fmla="*/ 3381828 h 3730171"/>
              <a:gd name="connsiteX21" fmla="*/ 1045028 w 2757714"/>
              <a:gd name="connsiteY21" fmla="*/ 3468914 h 3730171"/>
              <a:gd name="connsiteX22" fmla="*/ 1001485 w 2757714"/>
              <a:gd name="connsiteY22" fmla="*/ 3483428 h 3730171"/>
              <a:gd name="connsiteX23" fmla="*/ 870857 w 2757714"/>
              <a:gd name="connsiteY23" fmla="*/ 3541485 h 3730171"/>
              <a:gd name="connsiteX24" fmla="*/ 812800 w 2757714"/>
              <a:gd name="connsiteY24" fmla="*/ 3497942 h 3730171"/>
              <a:gd name="connsiteX25" fmla="*/ 667657 w 2757714"/>
              <a:gd name="connsiteY25" fmla="*/ 3585028 h 3730171"/>
              <a:gd name="connsiteX26" fmla="*/ 609600 w 2757714"/>
              <a:gd name="connsiteY26" fmla="*/ 3526971 h 3730171"/>
              <a:gd name="connsiteX27" fmla="*/ 508000 w 2757714"/>
              <a:gd name="connsiteY27" fmla="*/ 3657600 h 3730171"/>
              <a:gd name="connsiteX28" fmla="*/ 464457 w 2757714"/>
              <a:gd name="connsiteY28" fmla="*/ 3614057 h 3730171"/>
              <a:gd name="connsiteX29" fmla="*/ 391885 w 2757714"/>
              <a:gd name="connsiteY29" fmla="*/ 3628571 h 3730171"/>
              <a:gd name="connsiteX30" fmla="*/ 290285 w 2757714"/>
              <a:gd name="connsiteY30" fmla="*/ 3657600 h 3730171"/>
              <a:gd name="connsiteX31" fmla="*/ 217714 w 2757714"/>
              <a:gd name="connsiteY31" fmla="*/ 3701142 h 3730171"/>
              <a:gd name="connsiteX32" fmla="*/ 130628 w 2757714"/>
              <a:gd name="connsiteY32" fmla="*/ 3686628 h 3730171"/>
              <a:gd name="connsiteX33" fmla="*/ 101600 w 2757714"/>
              <a:gd name="connsiteY33" fmla="*/ 3730171 h 3730171"/>
              <a:gd name="connsiteX34" fmla="*/ 0 w 2757714"/>
              <a:gd name="connsiteY34" fmla="*/ 3730171 h 373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57714" h="3730171">
                <a:moveTo>
                  <a:pt x="0" y="3730171"/>
                </a:moveTo>
                <a:lnTo>
                  <a:pt x="29028" y="0"/>
                </a:lnTo>
                <a:lnTo>
                  <a:pt x="2757714" y="58057"/>
                </a:lnTo>
                <a:lnTo>
                  <a:pt x="2757714" y="3236685"/>
                </a:lnTo>
                <a:lnTo>
                  <a:pt x="2714171" y="3236685"/>
                </a:lnTo>
                <a:lnTo>
                  <a:pt x="2569028" y="3236685"/>
                </a:lnTo>
                <a:lnTo>
                  <a:pt x="2569028" y="3236685"/>
                </a:lnTo>
                <a:lnTo>
                  <a:pt x="2380343" y="3236685"/>
                </a:lnTo>
                <a:lnTo>
                  <a:pt x="2307771" y="3294742"/>
                </a:lnTo>
                <a:lnTo>
                  <a:pt x="2206171" y="3309257"/>
                </a:lnTo>
                <a:lnTo>
                  <a:pt x="2148114" y="3265714"/>
                </a:lnTo>
                <a:lnTo>
                  <a:pt x="2017485" y="3309257"/>
                </a:lnTo>
                <a:lnTo>
                  <a:pt x="1959428" y="3294742"/>
                </a:lnTo>
                <a:lnTo>
                  <a:pt x="1886857" y="3367314"/>
                </a:lnTo>
                <a:lnTo>
                  <a:pt x="1770743" y="3367314"/>
                </a:lnTo>
                <a:lnTo>
                  <a:pt x="1727200" y="3323771"/>
                </a:lnTo>
                <a:lnTo>
                  <a:pt x="1567543" y="3396342"/>
                </a:lnTo>
                <a:lnTo>
                  <a:pt x="1567543" y="3396342"/>
                </a:lnTo>
                <a:lnTo>
                  <a:pt x="1335314" y="3396342"/>
                </a:lnTo>
                <a:lnTo>
                  <a:pt x="1233714" y="3454400"/>
                </a:lnTo>
                <a:lnTo>
                  <a:pt x="1190171" y="3381828"/>
                </a:lnTo>
                <a:lnTo>
                  <a:pt x="1045028" y="3468914"/>
                </a:lnTo>
                <a:lnTo>
                  <a:pt x="1001485" y="3483428"/>
                </a:lnTo>
                <a:lnTo>
                  <a:pt x="870857" y="3541485"/>
                </a:lnTo>
                <a:lnTo>
                  <a:pt x="812800" y="3497942"/>
                </a:lnTo>
                <a:lnTo>
                  <a:pt x="667657" y="3585028"/>
                </a:lnTo>
                <a:lnTo>
                  <a:pt x="609600" y="3526971"/>
                </a:lnTo>
                <a:lnTo>
                  <a:pt x="508000" y="3657600"/>
                </a:lnTo>
                <a:lnTo>
                  <a:pt x="464457" y="3614057"/>
                </a:lnTo>
                <a:lnTo>
                  <a:pt x="391885" y="3628571"/>
                </a:lnTo>
                <a:lnTo>
                  <a:pt x="290285" y="3657600"/>
                </a:lnTo>
                <a:lnTo>
                  <a:pt x="217714" y="3701142"/>
                </a:lnTo>
                <a:lnTo>
                  <a:pt x="130628" y="3686628"/>
                </a:lnTo>
                <a:lnTo>
                  <a:pt x="101600" y="3730171"/>
                </a:lnTo>
                <a:lnTo>
                  <a:pt x="0" y="3730171"/>
                </a:lnTo>
                <a:close/>
              </a:path>
            </a:pathLst>
          </a:custGeom>
          <a:solidFill>
            <a:schemeClr val="tx1">
              <a:alpha val="28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10">
            <a:extLst>
              <a:ext uri="{FF2B5EF4-FFF2-40B4-BE49-F238E27FC236}">
                <a16:creationId xmlns:a16="http://schemas.microsoft.com/office/drawing/2014/main" id="{558D3A8D-7A23-4B45-BFAF-D4E8131ED1DF}"/>
              </a:ext>
            </a:extLst>
          </p:cNvPr>
          <p:cNvSpPr/>
          <p:nvPr/>
        </p:nvSpPr>
        <p:spPr>
          <a:xfrm flipH="1">
            <a:off x="8396950" y="3345541"/>
            <a:ext cx="2757714" cy="3730171"/>
          </a:xfrm>
          <a:custGeom>
            <a:avLst/>
            <a:gdLst>
              <a:gd name="connsiteX0" fmla="*/ 0 w 2757714"/>
              <a:gd name="connsiteY0" fmla="*/ 3730171 h 3730171"/>
              <a:gd name="connsiteX1" fmla="*/ 29028 w 2757714"/>
              <a:gd name="connsiteY1" fmla="*/ 0 h 3730171"/>
              <a:gd name="connsiteX2" fmla="*/ 2757714 w 2757714"/>
              <a:gd name="connsiteY2" fmla="*/ 58057 h 3730171"/>
              <a:gd name="connsiteX3" fmla="*/ 2757714 w 2757714"/>
              <a:gd name="connsiteY3" fmla="*/ 3236685 h 3730171"/>
              <a:gd name="connsiteX4" fmla="*/ 2714171 w 2757714"/>
              <a:gd name="connsiteY4" fmla="*/ 3236685 h 3730171"/>
              <a:gd name="connsiteX5" fmla="*/ 2569028 w 2757714"/>
              <a:gd name="connsiteY5" fmla="*/ 3236685 h 3730171"/>
              <a:gd name="connsiteX6" fmla="*/ 2569028 w 2757714"/>
              <a:gd name="connsiteY6" fmla="*/ 3236685 h 3730171"/>
              <a:gd name="connsiteX7" fmla="*/ 2380343 w 2757714"/>
              <a:gd name="connsiteY7" fmla="*/ 3236685 h 3730171"/>
              <a:gd name="connsiteX8" fmla="*/ 2307771 w 2757714"/>
              <a:gd name="connsiteY8" fmla="*/ 3294742 h 3730171"/>
              <a:gd name="connsiteX9" fmla="*/ 2206171 w 2757714"/>
              <a:gd name="connsiteY9" fmla="*/ 3309257 h 3730171"/>
              <a:gd name="connsiteX10" fmla="*/ 2148114 w 2757714"/>
              <a:gd name="connsiteY10" fmla="*/ 3265714 h 3730171"/>
              <a:gd name="connsiteX11" fmla="*/ 2017485 w 2757714"/>
              <a:gd name="connsiteY11" fmla="*/ 3309257 h 3730171"/>
              <a:gd name="connsiteX12" fmla="*/ 1959428 w 2757714"/>
              <a:gd name="connsiteY12" fmla="*/ 3294742 h 3730171"/>
              <a:gd name="connsiteX13" fmla="*/ 1886857 w 2757714"/>
              <a:gd name="connsiteY13" fmla="*/ 3367314 h 3730171"/>
              <a:gd name="connsiteX14" fmla="*/ 1770743 w 2757714"/>
              <a:gd name="connsiteY14" fmla="*/ 3367314 h 3730171"/>
              <a:gd name="connsiteX15" fmla="*/ 1727200 w 2757714"/>
              <a:gd name="connsiteY15" fmla="*/ 3323771 h 3730171"/>
              <a:gd name="connsiteX16" fmla="*/ 1567543 w 2757714"/>
              <a:gd name="connsiteY16" fmla="*/ 3396342 h 3730171"/>
              <a:gd name="connsiteX17" fmla="*/ 1567543 w 2757714"/>
              <a:gd name="connsiteY17" fmla="*/ 3396342 h 3730171"/>
              <a:gd name="connsiteX18" fmla="*/ 1335314 w 2757714"/>
              <a:gd name="connsiteY18" fmla="*/ 3396342 h 3730171"/>
              <a:gd name="connsiteX19" fmla="*/ 1233714 w 2757714"/>
              <a:gd name="connsiteY19" fmla="*/ 3454400 h 3730171"/>
              <a:gd name="connsiteX20" fmla="*/ 1190171 w 2757714"/>
              <a:gd name="connsiteY20" fmla="*/ 3381828 h 3730171"/>
              <a:gd name="connsiteX21" fmla="*/ 1045028 w 2757714"/>
              <a:gd name="connsiteY21" fmla="*/ 3468914 h 3730171"/>
              <a:gd name="connsiteX22" fmla="*/ 1001485 w 2757714"/>
              <a:gd name="connsiteY22" fmla="*/ 3483428 h 3730171"/>
              <a:gd name="connsiteX23" fmla="*/ 870857 w 2757714"/>
              <a:gd name="connsiteY23" fmla="*/ 3541485 h 3730171"/>
              <a:gd name="connsiteX24" fmla="*/ 812800 w 2757714"/>
              <a:gd name="connsiteY24" fmla="*/ 3497942 h 3730171"/>
              <a:gd name="connsiteX25" fmla="*/ 667657 w 2757714"/>
              <a:gd name="connsiteY25" fmla="*/ 3585028 h 3730171"/>
              <a:gd name="connsiteX26" fmla="*/ 609600 w 2757714"/>
              <a:gd name="connsiteY26" fmla="*/ 3526971 h 3730171"/>
              <a:gd name="connsiteX27" fmla="*/ 508000 w 2757714"/>
              <a:gd name="connsiteY27" fmla="*/ 3657600 h 3730171"/>
              <a:gd name="connsiteX28" fmla="*/ 464457 w 2757714"/>
              <a:gd name="connsiteY28" fmla="*/ 3614057 h 3730171"/>
              <a:gd name="connsiteX29" fmla="*/ 391885 w 2757714"/>
              <a:gd name="connsiteY29" fmla="*/ 3628571 h 3730171"/>
              <a:gd name="connsiteX30" fmla="*/ 290285 w 2757714"/>
              <a:gd name="connsiteY30" fmla="*/ 3657600 h 3730171"/>
              <a:gd name="connsiteX31" fmla="*/ 217714 w 2757714"/>
              <a:gd name="connsiteY31" fmla="*/ 3701142 h 3730171"/>
              <a:gd name="connsiteX32" fmla="*/ 130628 w 2757714"/>
              <a:gd name="connsiteY32" fmla="*/ 3686628 h 3730171"/>
              <a:gd name="connsiteX33" fmla="*/ 101600 w 2757714"/>
              <a:gd name="connsiteY33" fmla="*/ 3730171 h 3730171"/>
              <a:gd name="connsiteX34" fmla="*/ 0 w 2757714"/>
              <a:gd name="connsiteY34" fmla="*/ 3730171 h 373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57714" h="3730171">
                <a:moveTo>
                  <a:pt x="0" y="3730171"/>
                </a:moveTo>
                <a:lnTo>
                  <a:pt x="29028" y="0"/>
                </a:lnTo>
                <a:lnTo>
                  <a:pt x="2757714" y="58057"/>
                </a:lnTo>
                <a:lnTo>
                  <a:pt x="2757714" y="3236685"/>
                </a:lnTo>
                <a:lnTo>
                  <a:pt x="2714171" y="3236685"/>
                </a:lnTo>
                <a:lnTo>
                  <a:pt x="2569028" y="3236685"/>
                </a:lnTo>
                <a:lnTo>
                  <a:pt x="2569028" y="3236685"/>
                </a:lnTo>
                <a:lnTo>
                  <a:pt x="2380343" y="3236685"/>
                </a:lnTo>
                <a:lnTo>
                  <a:pt x="2307771" y="3294742"/>
                </a:lnTo>
                <a:lnTo>
                  <a:pt x="2206171" y="3309257"/>
                </a:lnTo>
                <a:lnTo>
                  <a:pt x="2148114" y="3265714"/>
                </a:lnTo>
                <a:lnTo>
                  <a:pt x="2017485" y="3309257"/>
                </a:lnTo>
                <a:lnTo>
                  <a:pt x="1959428" y="3294742"/>
                </a:lnTo>
                <a:lnTo>
                  <a:pt x="1886857" y="3367314"/>
                </a:lnTo>
                <a:lnTo>
                  <a:pt x="1770743" y="3367314"/>
                </a:lnTo>
                <a:lnTo>
                  <a:pt x="1727200" y="3323771"/>
                </a:lnTo>
                <a:lnTo>
                  <a:pt x="1567543" y="3396342"/>
                </a:lnTo>
                <a:lnTo>
                  <a:pt x="1567543" y="3396342"/>
                </a:lnTo>
                <a:lnTo>
                  <a:pt x="1335314" y="3396342"/>
                </a:lnTo>
                <a:lnTo>
                  <a:pt x="1233714" y="3454400"/>
                </a:lnTo>
                <a:lnTo>
                  <a:pt x="1190171" y="3381828"/>
                </a:lnTo>
                <a:lnTo>
                  <a:pt x="1045028" y="3468914"/>
                </a:lnTo>
                <a:lnTo>
                  <a:pt x="1001485" y="3483428"/>
                </a:lnTo>
                <a:lnTo>
                  <a:pt x="870857" y="3541485"/>
                </a:lnTo>
                <a:lnTo>
                  <a:pt x="812800" y="3497942"/>
                </a:lnTo>
                <a:lnTo>
                  <a:pt x="667657" y="3585028"/>
                </a:lnTo>
                <a:lnTo>
                  <a:pt x="609600" y="3526971"/>
                </a:lnTo>
                <a:lnTo>
                  <a:pt x="508000" y="3657600"/>
                </a:lnTo>
                <a:lnTo>
                  <a:pt x="464457" y="3614057"/>
                </a:lnTo>
                <a:lnTo>
                  <a:pt x="391885" y="3628571"/>
                </a:lnTo>
                <a:lnTo>
                  <a:pt x="290285" y="3657600"/>
                </a:lnTo>
                <a:lnTo>
                  <a:pt x="217714" y="3701142"/>
                </a:lnTo>
                <a:lnTo>
                  <a:pt x="130628" y="3686628"/>
                </a:lnTo>
                <a:lnTo>
                  <a:pt x="101600" y="3730171"/>
                </a:lnTo>
                <a:lnTo>
                  <a:pt x="0" y="373017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11">
            <a:extLst>
              <a:ext uri="{FF2B5EF4-FFF2-40B4-BE49-F238E27FC236}">
                <a16:creationId xmlns:a16="http://schemas.microsoft.com/office/drawing/2014/main" id="{6E18F024-83B1-40C1-84A6-BAAB0F73B580}"/>
              </a:ext>
            </a:extLst>
          </p:cNvPr>
          <p:cNvSpPr/>
          <p:nvPr/>
        </p:nvSpPr>
        <p:spPr>
          <a:xfrm flipH="1">
            <a:off x="8396950" y="3189513"/>
            <a:ext cx="2757714" cy="3730171"/>
          </a:xfrm>
          <a:custGeom>
            <a:avLst/>
            <a:gdLst>
              <a:gd name="connsiteX0" fmla="*/ 0 w 2757714"/>
              <a:gd name="connsiteY0" fmla="*/ 3730171 h 3730171"/>
              <a:gd name="connsiteX1" fmla="*/ 29028 w 2757714"/>
              <a:gd name="connsiteY1" fmla="*/ 0 h 3730171"/>
              <a:gd name="connsiteX2" fmla="*/ 2757714 w 2757714"/>
              <a:gd name="connsiteY2" fmla="*/ 58057 h 3730171"/>
              <a:gd name="connsiteX3" fmla="*/ 2757714 w 2757714"/>
              <a:gd name="connsiteY3" fmla="*/ 3236685 h 3730171"/>
              <a:gd name="connsiteX4" fmla="*/ 2714171 w 2757714"/>
              <a:gd name="connsiteY4" fmla="*/ 3236685 h 3730171"/>
              <a:gd name="connsiteX5" fmla="*/ 2569028 w 2757714"/>
              <a:gd name="connsiteY5" fmla="*/ 3236685 h 3730171"/>
              <a:gd name="connsiteX6" fmla="*/ 2569028 w 2757714"/>
              <a:gd name="connsiteY6" fmla="*/ 3236685 h 3730171"/>
              <a:gd name="connsiteX7" fmla="*/ 2380343 w 2757714"/>
              <a:gd name="connsiteY7" fmla="*/ 3236685 h 3730171"/>
              <a:gd name="connsiteX8" fmla="*/ 2307771 w 2757714"/>
              <a:gd name="connsiteY8" fmla="*/ 3294742 h 3730171"/>
              <a:gd name="connsiteX9" fmla="*/ 2206171 w 2757714"/>
              <a:gd name="connsiteY9" fmla="*/ 3309257 h 3730171"/>
              <a:gd name="connsiteX10" fmla="*/ 2148114 w 2757714"/>
              <a:gd name="connsiteY10" fmla="*/ 3265714 h 3730171"/>
              <a:gd name="connsiteX11" fmla="*/ 2017485 w 2757714"/>
              <a:gd name="connsiteY11" fmla="*/ 3309257 h 3730171"/>
              <a:gd name="connsiteX12" fmla="*/ 1959428 w 2757714"/>
              <a:gd name="connsiteY12" fmla="*/ 3294742 h 3730171"/>
              <a:gd name="connsiteX13" fmla="*/ 1886857 w 2757714"/>
              <a:gd name="connsiteY13" fmla="*/ 3367314 h 3730171"/>
              <a:gd name="connsiteX14" fmla="*/ 1770743 w 2757714"/>
              <a:gd name="connsiteY14" fmla="*/ 3367314 h 3730171"/>
              <a:gd name="connsiteX15" fmla="*/ 1727200 w 2757714"/>
              <a:gd name="connsiteY15" fmla="*/ 3323771 h 3730171"/>
              <a:gd name="connsiteX16" fmla="*/ 1567543 w 2757714"/>
              <a:gd name="connsiteY16" fmla="*/ 3396342 h 3730171"/>
              <a:gd name="connsiteX17" fmla="*/ 1567543 w 2757714"/>
              <a:gd name="connsiteY17" fmla="*/ 3396342 h 3730171"/>
              <a:gd name="connsiteX18" fmla="*/ 1335314 w 2757714"/>
              <a:gd name="connsiteY18" fmla="*/ 3396342 h 3730171"/>
              <a:gd name="connsiteX19" fmla="*/ 1233714 w 2757714"/>
              <a:gd name="connsiteY19" fmla="*/ 3454400 h 3730171"/>
              <a:gd name="connsiteX20" fmla="*/ 1190171 w 2757714"/>
              <a:gd name="connsiteY20" fmla="*/ 3381828 h 3730171"/>
              <a:gd name="connsiteX21" fmla="*/ 1045028 w 2757714"/>
              <a:gd name="connsiteY21" fmla="*/ 3468914 h 3730171"/>
              <a:gd name="connsiteX22" fmla="*/ 1001485 w 2757714"/>
              <a:gd name="connsiteY22" fmla="*/ 3483428 h 3730171"/>
              <a:gd name="connsiteX23" fmla="*/ 870857 w 2757714"/>
              <a:gd name="connsiteY23" fmla="*/ 3541485 h 3730171"/>
              <a:gd name="connsiteX24" fmla="*/ 812800 w 2757714"/>
              <a:gd name="connsiteY24" fmla="*/ 3497942 h 3730171"/>
              <a:gd name="connsiteX25" fmla="*/ 667657 w 2757714"/>
              <a:gd name="connsiteY25" fmla="*/ 3585028 h 3730171"/>
              <a:gd name="connsiteX26" fmla="*/ 609600 w 2757714"/>
              <a:gd name="connsiteY26" fmla="*/ 3526971 h 3730171"/>
              <a:gd name="connsiteX27" fmla="*/ 508000 w 2757714"/>
              <a:gd name="connsiteY27" fmla="*/ 3657600 h 3730171"/>
              <a:gd name="connsiteX28" fmla="*/ 464457 w 2757714"/>
              <a:gd name="connsiteY28" fmla="*/ 3614057 h 3730171"/>
              <a:gd name="connsiteX29" fmla="*/ 391885 w 2757714"/>
              <a:gd name="connsiteY29" fmla="*/ 3628571 h 3730171"/>
              <a:gd name="connsiteX30" fmla="*/ 290285 w 2757714"/>
              <a:gd name="connsiteY30" fmla="*/ 3657600 h 3730171"/>
              <a:gd name="connsiteX31" fmla="*/ 217714 w 2757714"/>
              <a:gd name="connsiteY31" fmla="*/ 3701142 h 3730171"/>
              <a:gd name="connsiteX32" fmla="*/ 130628 w 2757714"/>
              <a:gd name="connsiteY32" fmla="*/ 3686628 h 3730171"/>
              <a:gd name="connsiteX33" fmla="*/ 101600 w 2757714"/>
              <a:gd name="connsiteY33" fmla="*/ 3730171 h 3730171"/>
              <a:gd name="connsiteX34" fmla="*/ 0 w 2757714"/>
              <a:gd name="connsiteY34" fmla="*/ 3730171 h 373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57714" h="3730171">
                <a:moveTo>
                  <a:pt x="0" y="3730171"/>
                </a:moveTo>
                <a:lnTo>
                  <a:pt x="29028" y="0"/>
                </a:lnTo>
                <a:lnTo>
                  <a:pt x="2757714" y="58057"/>
                </a:lnTo>
                <a:lnTo>
                  <a:pt x="2757714" y="3236685"/>
                </a:lnTo>
                <a:lnTo>
                  <a:pt x="2714171" y="3236685"/>
                </a:lnTo>
                <a:lnTo>
                  <a:pt x="2569028" y="3236685"/>
                </a:lnTo>
                <a:lnTo>
                  <a:pt x="2569028" y="3236685"/>
                </a:lnTo>
                <a:lnTo>
                  <a:pt x="2380343" y="3236685"/>
                </a:lnTo>
                <a:lnTo>
                  <a:pt x="2307771" y="3294742"/>
                </a:lnTo>
                <a:lnTo>
                  <a:pt x="2206171" y="3309257"/>
                </a:lnTo>
                <a:lnTo>
                  <a:pt x="2148114" y="3265714"/>
                </a:lnTo>
                <a:lnTo>
                  <a:pt x="2017485" y="3309257"/>
                </a:lnTo>
                <a:lnTo>
                  <a:pt x="1959428" y="3294742"/>
                </a:lnTo>
                <a:lnTo>
                  <a:pt x="1886857" y="3367314"/>
                </a:lnTo>
                <a:lnTo>
                  <a:pt x="1770743" y="3367314"/>
                </a:lnTo>
                <a:lnTo>
                  <a:pt x="1727200" y="3323771"/>
                </a:lnTo>
                <a:lnTo>
                  <a:pt x="1567543" y="3396342"/>
                </a:lnTo>
                <a:lnTo>
                  <a:pt x="1567543" y="3396342"/>
                </a:lnTo>
                <a:lnTo>
                  <a:pt x="1335314" y="3396342"/>
                </a:lnTo>
                <a:lnTo>
                  <a:pt x="1233714" y="3454400"/>
                </a:lnTo>
                <a:lnTo>
                  <a:pt x="1190171" y="3381828"/>
                </a:lnTo>
                <a:lnTo>
                  <a:pt x="1045028" y="3468914"/>
                </a:lnTo>
                <a:lnTo>
                  <a:pt x="1001485" y="3483428"/>
                </a:lnTo>
                <a:lnTo>
                  <a:pt x="870857" y="3541485"/>
                </a:lnTo>
                <a:lnTo>
                  <a:pt x="812800" y="3497942"/>
                </a:lnTo>
                <a:lnTo>
                  <a:pt x="667657" y="3585028"/>
                </a:lnTo>
                <a:lnTo>
                  <a:pt x="609600" y="3526971"/>
                </a:lnTo>
                <a:lnTo>
                  <a:pt x="508000" y="3657600"/>
                </a:lnTo>
                <a:lnTo>
                  <a:pt x="464457" y="3614057"/>
                </a:lnTo>
                <a:lnTo>
                  <a:pt x="391885" y="3628571"/>
                </a:lnTo>
                <a:lnTo>
                  <a:pt x="290285" y="3657600"/>
                </a:lnTo>
                <a:lnTo>
                  <a:pt x="217714" y="3701142"/>
                </a:lnTo>
                <a:lnTo>
                  <a:pt x="130628" y="3686628"/>
                </a:lnTo>
                <a:lnTo>
                  <a:pt x="101600" y="3730171"/>
                </a:lnTo>
                <a:lnTo>
                  <a:pt x="0" y="3730171"/>
                </a:lnTo>
                <a:close/>
              </a:path>
            </a:pathLst>
          </a:custGeom>
          <a:blipFill>
            <a:blip r:embed="rId4">
              <a:extLst>
                <a:ext uri="{BEBA8EAE-BF5A-486C-A8C5-ECC9F3942E4B}">
                  <a14:imgProps xmlns:a14="http://schemas.microsoft.com/office/drawing/2010/main">
                    <a14:imgLayer r:embed="rId5">
                      <a14:imgEffect>
                        <a14:artisticBlur/>
                      </a14:imgEffect>
                    </a14:imgLayer>
                  </a14:imgProps>
                </a:ext>
              </a:extLst>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1" name="Group 45">
            <a:extLst>
              <a:ext uri="{FF2B5EF4-FFF2-40B4-BE49-F238E27FC236}">
                <a16:creationId xmlns:a16="http://schemas.microsoft.com/office/drawing/2014/main" id="{A5C73544-5D43-42BA-8AAD-78AF85865164}"/>
              </a:ext>
            </a:extLst>
          </p:cNvPr>
          <p:cNvGrpSpPr/>
          <p:nvPr/>
        </p:nvGrpSpPr>
        <p:grpSpPr>
          <a:xfrm>
            <a:off x="5193399" y="2780059"/>
            <a:ext cx="1932010" cy="1693459"/>
            <a:chOff x="5370897" y="1195131"/>
            <a:chExt cx="1932010" cy="1693459"/>
          </a:xfrm>
        </p:grpSpPr>
        <p:sp>
          <p:nvSpPr>
            <p:cNvPr id="72" name="Hexagon 20">
              <a:extLst>
                <a:ext uri="{FF2B5EF4-FFF2-40B4-BE49-F238E27FC236}">
                  <a16:creationId xmlns:a16="http://schemas.microsoft.com/office/drawing/2014/main" id="{7F15458F-E496-4A01-B613-A403947575BD}"/>
                </a:ext>
              </a:extLst>
            </p:cNvPr>
            <p:cNvSpPr/>
            <p:nvPr/>
          </p:nvSpPr>
          <p:spPr>
            <a:xfrm>
              <a:off x="5655825" y="1468692"/>
              <a:ext cx="1647082" cy="1419898"/>
            </a:xfrm>
            <a:prstGeom prst="hexagon">
              <a:avLst/>
            </a:prstGeom>
            <a:solidFill>
              <a:schemeClr val="tx1">
                <a:alpha val="42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Hexagon 18">
              <a:extLst>
                <a:ext uri="{FF2B5EF4-FFF2-40B4-BE49-F238E27FC236}">
                  <a16:creationId xmlns:a16="http://schemas.microsoft.com/office/drawing/2014/main" id="{7160B8A3-E490-4D4E-8BBC-6C9CF0B28389}"/>
                </a:ext>
              </a:extLst>
            </p:cNvPr>
            <p:cNvSpPr/>
            <p:nvPr/>
          </p:nvSpPr>
          <p:spPr>
            <a:xfrm>
              <a:off x="5370897" y="1195131"/>
              <a:ext cx="1647082" cy="1419898"/>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Hexagon 19">
              <a:extLst>
                <a:ext uri="{FF2B5EF4-FFF2-40B4-BE49-F238E27FC236}">
                  <a16:creationId xmlns:a16="http://schemas.microsoft.com/office/drawing/2014/main" id="{5155B9CB-A507-4235-970F-11F5FC3DC62B}"/>
                </a:ext>
              </a:extLst>
            </p:cNvPr>
            <p:cNvSpPr/>
            <p:nvPr/>
          </p:nvSpPr>
          <p:spPr>
            <a:xfrm>
              <a:off x="5527483" y="1331024"/>
              <a:ext cx="1331810" cy="1148112"/>
            </a:xfrm>
            <a:prstGeom prst="hexag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27">
              <a:extLst>
                <a:ext uri="{FF2B5EF4-FFF2-40B4-BE49-F238E27FC236}">
                  <a16:creationId xmlns:a16="http://schemas.microsoft.com/office/drawing/2014/main" id="{B0751F3E-A53F-48CF-8F13-83C0E647B0D6}"/>
                </a:ext>
              </a:extLst>
            </p:cNvPr>
            <p:cNvSpPr txBox="1"/>
            <p:nvPr/>
          </p:nvSpPr>
          <p:spPr>
            <a:xfrm>
              <a:off x="5558388" y="1851272"/>
              <a:ext cx="1270000" cy="707886"/>
            </a:xfrm>
            <a:prstGeom prst="rect">
              <a:avLst/>
            </a:prstGeom>
            <a:noFill/>
          </p:spPr>
          <p:txBody>
            <a:bodyPr wrap="square" rtlCol="0">
              <a:spAutoFit/>
            </a:bodyPr>
            <a:lstStyle/>
            <a:p>
              <a:pPr algn="ctr"/>
              <a:r>
                <a:rPr lang="en-US" sz="4000" dirty="0">
                  <a:solidFill>
                    <a:schemeClr val="bg1"/>
                  </a:solidFill>
                  <a:latin typeface="Hand Of Sean" panose="02000500000000000000" pitchFamily="2" charset="-128"/>
                  <a:ea typeface="Hand Of Sean" panose="02000500000000000000" pitchFamily="2" charset="-128"/>
                </a:rPr>
                <a:t>2</a:t>
              </a:r>
            </a:p>
          </p:txBody>
        </p:sp>
      </p:grpSp>
      <p:sp>
        <p:nvSpPr>
          <p:cNvPr id="94" name="TextBox 29">
            <a:extLst>
              <a:ext uri="{FF2B5EF4-FFF2-40B4-BE49-F238E27FC236}">
                <a16:creationId xmlns:a16="http://schemas.microsoft.com/office/drawing/2014/main" id="{FB443AE6-0A3B-4440-B557-BD03D133FFC9}"/>
              </a:ext>
            </a:extLst>
          </p:cNvPr>
          <p:cNvSpPr txBox="1"/>
          <p:nvPr/>
        </p:nvSpPr>
        <p:spPr>
          <a:xfrm>
            <a:off x="1172331" y="4488174"/>
            <a:ext cx="2141119" cy="954107"/>
          </a:xfrm>
          <a:prstGeom prst="rect">
            <a:avLst/>
          </a:prstGeom>
          <a:noFill/>
        </p:spPr>
        <p:txBody>
          <a:bodyPr wrap="square" rtlCol="0">
            <a:spAutoFit/>
          </a:bodyPr>
          <a:lstStyle/>
          <a:p>
            <a:pPr algn="ctr"/>
            <a:r>
              <a:rPr lang="ar-SY" sz="2800" dirty="0">
                <a:latin typeface="Hand Of Sean" panose="02000500000000000000" pitchFamily="2" charset="-128"/>
                <a:ea typeface="Hand Of Sean" panose="02000500000000000000" pitchFamily="2" charset="-128"/>
              </a:rPr>
              <a:t>الحادية عشرة</a:t>
            </a:r>
          </a:p>
          <a:p>
            <a:pPr algn="ctr"/>
            <a:r>
              <a:rPr lang="ar-SY" sz="2800" dirty="0">
                <a:latin typeface="Hand Of Sean" panose="02000500000000000000" pitchFamily="2" charset="-128"/>
                <a:ea typeface="Hand Of Sean" panose="02000500000000000000" pitchFamily="2" charset="-128"/>
              </a:rPr>
              <a:t>إسلاميّاً</a:t>
            </a:r>
            <a:endParaRPr lang="en-US" sz="2800" dirty="0">
              <a:latin typeface="Hand Of Sean" panose="02000500000000000000" pitchFamily="2" charset="-128"/>
              <a:ea typeface="Hand Of Sean" panose="02000500000000000000" pitchFamily="2" charset="-128"/>
            </a:endParaRPr>
          </a:p>
        </p:txBody>
      </p:sp>
      <p:sp>
        <p:nvSpPr>
          <p:cNvPr id="96" name="TextBox 31">
            <a:extLst>
              <a:ext uri="{FF2B5EF4-FFF2-40B4-BE49-F238E27FC236}">
                <a16:creationId xmlns:a16="http://schemas.microsoft.com/office/drawing/2014/main" id="{383592B1-3FE9-457B-BB41-E82F1A372EAF}"/>
              </a:ext>
            </a:extLst>
          </p:cNvPr>
          <p:cNvSpPr txBox="1"/>
          <p:nvPr/>
        </p:nvSpPr>
        <p:spPr>
          <a:xfrm>
            <a:off x="4962532" y="4540041"/>
            <a:ext cx="2141119" cy="523220"/>
          </a:xfrm>
          <a:prstGeom prst="rect">
            <a:avLst/>
          </a:prstGeom>
          <a:noFill/>
        </p:spPr>
        <p:txBody>
          <a:bodyPr wrap="square" rtlCol="0">
            <a:spAutoFit/>
          </a:bodyPr>
          <a:lstStyle/>
          <a:p>
            <a:pPr algn="ctr"/>
            <a:r>
              <a:rPr lang="ar-SY" sz="2800" dirty="0">
                <a:latin typeface="Hand Of Sean" panose="02000500000000000000" pitchFamily="2" charset="-128"/>
                <a:ea typeface="Hand Of Sean" panose="02000500000000000000" pitchFamily="2" charset="-128"/>
              </a:rPr>
              <a:t>السادسة عربيّاً</a:t>
            </a:r>
            <a:endParaRPr lang="en-US" sz="2800" dirty="0">
              <a:latin typeface="Hand Of Sean" panose="02000500000000000000" pitchFamily="2" charset="-128"/>
              <a:ea typeface="Hand Of Sean" panose="02000500000000000000" pitchFamily="2" charset="-128"/>
            </a:endParaRPr>
          </a:p>
        </p:txBody>
      </p:sp>
      <p:sp>
        <p:nvSpPr>
          <p:cNvPr id="98" name="TextBox 33">
            <a:extLst>
              <a:ext uri="{FF2B5EF4-FFF2-40B4-BE49-F238E27FC236}">
                <a16:creationId xmlns:a16="http://schemas.microsoft.com/office/drawing/2014/main" id="{C1AE44A2-D5B0-480A-B838-D9FC44B07032}"/>
              </a:ext>
            </a:extLst>
          </p:cNvPr>
          <p:cNvSpPr txBox="1"/>
          <p:nvPr/>
        </p:nvSpPr>
        <p:spPr>
          <a:xfrm>
            <a:off x="8836046" y="4551941"/>
            <a:ext cx="2141119" cy="954107"/>
          </a:xfrm>
          <a:prstGeom prst="rect">
            <a:avLst/>
          </a:prstGeom>
          <a:noFill/>
        </p:spPr>
        <p:txBody>
          <a:bodyPr wrap="square" rtlCol="0">
            <a:spAutoFit/>
          </a:bodyPr>
          <a:lstStyle/>
          <a:p>
            <a:pPr algn="ctr"/>
            <a:r>
              <a:rPr lang="ar-SY" sz="2800" dirty="0">
                <a:latin typeface="Hand Of Sean" panose="02000500000000000000" pitchFamily="2" charset="-128"/>
                <a:ea typeface="Hand Of Sean" panose="02000500000000000000" pitchFamily="2" charset="-128"/>
              </a:rPr>
              <a:t>الأولى في شبه</a:t>
            </a:r>
          </a:p>
          <a:p>
            <a:pPr algn="ctr"/>
            <a:r>
              <a:rPr lang="ar-SY" sz="2800" dirty="0">
                <a:latin typeface="Hand Of Sean" panose="02000500000000000000" pitchFamily="2" charset="-128"/>
                <a:ea typeface="Hand Of Sean" panose="02000500000000000000" pitchFamily="2" charset="-128"/>
              </a:rPr>
              <a:t>الجزيرة العربية</a:t>
            </a:r>
            <a:endParaRPr lang="en-US" sz="2800" dirty="0">
              <a:latin typeface="Hand Of Sean" panose="02000500000000000000" pitchFamily="2" charset="-128"/>
              <a:ea typeface="Hand Of Sean" panose="02000500000000000000" pitchFamily="2" charset="-128"/>
            </a:endParaRPr>
          </a:p>
        </p:txBody>
      </p:sp>
      <p:grpSp>
        <p:nvGrpSpPr>
          <p:cNvPr id="100" name="Group 46">
            <a:extLst>
              <a:ext uri="{FF2B5EF4-FFF2-40B4-BE49-F238E27FC236}">
                <a16:creationId xmlns:a16="http://schemas.microsoft.com/office/drawing/2014/main" id="{89F7E52A-60EF-4639-B074-25EE295290BC}"/>
              </a:ext>
            </a:extLst>
          </p:cNvPr>
          <p:cNvGrpSpPr/>
          <p:nvPr/>
        </p:nvGrpSpPr>
        <p:grpSpPr>
          <a:xfrm>
            <a:off x="9109710" y="2868228"/>
            <a:ext cx="1710455" cy="1622459"/>
            <a:chOff x="9287208" y="1283300"/>
            <a:chExt cx="1710455" cy="1622459"/>
          </a:xfrm>
        </p:grpSpPr>
        <p:sp>
          <p:nvSpPr>
            <p:cNvPr id="101" name="Dodecagon 35">
              <a:extLst>
                <a:ext uri="{FF2B5EF4-FFF2-40B4-BE49-F238E27FC236}">
                  <a16:creationId xmlns:a16="http://schemas.microsoft.com/office/drawing/2014/main" id="{96BDB2E0-3994-4E03-9F26-96C5A7E78A65}"/>
                </a:ext>
              </a:extLst>
            </p:cNvPr>
            <p:cNvSpPr/>
            <p:nvPr/>
          </p:nvSpPr>
          <p:spPr>
            <a:xfrm>
              <a:off x="9549338" y="1457434"/>
              <a:ext cx="1448325" cy="1448325"/>
            </a:xfrm>
            <a:prstGeom prst="dodecagon">
              <a:avLst/>
            </a:prstGeom>
            <a:solidFill>
              <a:schemeClr val="tx1">
                <a:alpha val="54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Dodecagon 36">
              <a:extLst>
                <a:ext uri="{FF2B5EF4-FFF2-40B4-BE49-F238E27FC236}">
                  <a16:creationId xmlns:a16="http://schemas.microsoft.com/office/drawing/2014/main" id="{CF1C295E-1686-406E-8AFE-98A9EACEA490}"/>
                </a:ext>
              </a:extLst>
            </p:cNvPr>
            <p:cNvSpPr/>
            <p:nvPr/>
          </p:nvSpPr>
          <p:spPr>
            <a:xfrm>
              <a:off x="9290519" y="1283300"/>
              <a:ext cx="1448325" cy="1448325"/>
            </a:xfrm>
            <a:prstGeom prst="dodec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Dodecagon 37">
              <a:extLst>
                <a:ext uri="{FF2B5EF4-FFF2-40B4-BE49-F238E27FC236}">
                  <a16:creationId xmlns:a16="http://schemas.microsoft.com/office/drawing/2014/main" id="{CE8F9DDC-F537-4F64-A199-A6F915C8C4F5}"/>
                </a:ext>
              </a:extLst>
            </p:cNvPr>
            <p:cNvSpPr/>
            <p:nvPr/>
          </p:nvSpPr>
          <p:spPr>
            <a:xfrm>
              <a:off x="9358833" y="1341481"/>
              <a:ext cx="1287832" cy="1287832"/>
            </a:xfrm>
            <a:prstGeom prst="dodecagon">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39">
              <a:extLst>
                <a:ext uri="{FF2B5EF4-FFF2-40B4-BE49-F238E27FC236}">
                  <a16:creationId xmlns:a16="http://schemas.microsoft.com/office/drawing/2014/main" id="{B711F3D2-9737-4424-87BE-575C1F06C1A2}"/>
                </a:ext>
              </a:extLst>
            </p:cNvPr>
            <p:cNvSpPr txBox="1"/>
            <p:nvPr/>
          </p:nvSpPr>
          <p:spPr>
            <a:xfrm>
              <a:off x="9287208" y="1807437"/>
              <a:ext cx="1385377" cy="646331"/>
            </a:xfrm>
            <a:prstGeom prst="rect">
              <a:avLst/>
            </a:prstGeom>
            <a:noFill/>
          </p:spPr>
          <p:txBody>
            <a:bodyPr wrap="square" rtlCol="0">
              <a:spAutoFit/>
            </a:bodyPr>
            <a:lstStyle/>
            <a:p>
              <a:pPr algn="ctr"/>
              <a:r>
                <a:rPr lang="en-US" sz="3600" b="1" dirty="0">
                  <a:solidFill>
                    <a:schemeClr val="bg1"/>
                  </a:solidFill>
                  <a:latin typeface="Hand Of Sean" panose="02000500000000000000" pitchFamily="2" charset="-128"/>
                  <a:ea typeface="Hand Of Sean" panose="02000500000000000000" pitchFamily="2" charset="-128"/>
                </a:rPr>
                <a:t>1</a:t>
              </a:r>
            </a:p>
          </p:txBody>
        </p:sp>
      </p:grpSp>
      <p:cxnSp>
        <p:nvCxnSpPr>
          <p:cNvPr id="105" name="Straight Connector 38">
            <a:extLst>
              <a:ext uri="{FF2B5EF4-FFF2-40B4-BE49-F238E27FC236}">
                <a16:creationId xmlns:a16="http://schemas.microsoft.com/office/drawing/2014/main" id="{92AA8007-C77E-49C6-92E8-FB85BD21CD62}"/>
              </a:ext>
            </a:extLst>
          </p:cNvPr>
          <p:cNvCxnSpPr/>
          <p:nvPr/>
        </p:nvCxnSpPr>
        <p:spPr>
          <a:xfrm flipV="1">
            <a:off x="9327927" y="3161797"/>
            <a:ext cx="644577" cy="215210"/>
          </a:xfrm>
          <a:prstGeom prst="line">
            <a:avLst/>
          </a:prstGeom>
          <a:ln w="25400">
            <a:gradFill>
              <a:gsLst>
                <a:gs pos="10000">
                  <a:schemeClr val="tx1"/>
                </a:gs>
                <a:gs pos="54000">
                  <a:schemeClr val="bg1"/>
                </a:gs>
                <a:gs pos="90000">
                  <a:schemeClr val="tx1"/>
                </a:gs>
              </a:gsLst>
              <a:lin ang="5400000" scaled="1"/>
            </a:gradFill>
          </a:ln>
          <a:effectLst>
            <a:innerShdw blurRad="114300">
              <a:prstClr val="black"/>
            </a:innerShdw>
          </a:effectLst>
        </p:spPr>
        <p:style>
          <a:lnRef idx="1">
            <a:schemeClr val="accent1"/>
          </a:lnRef>
          <a:fillRef idx="0">
            <a:schemeClr val="accent1"/>
          </a:fillRef>
          <a:effectRef idx="0">
            <a:schemeClr val="accent1"/>
          </a:effectRef>
          <a:fontRef idx="minor">
            <a:schemeClr val="tx1"/>
          </a:fontRef>
        </p:style>
      </p:cxnSp>
      <p:cxnSp>
        <p:nvCxnSpPr>
          <p:cNvPr id="106" name="Straight Connector 40">
            <a:extLst>
              <a:ext uri="{FF2B5EF4-FFF2-40B4-BE49-F238E27FC236}">
                <a16:creationId xmlns:a16="http://schemas.microsoft.com/office/drawing/2014/main" id="{72A4399A-1662-481F-A5D7-06EDF99F182F}"/>
              </a:ext>
            </a:extLst>
          </p:cNvPr>
          <p:cNvCxnSpPr/>
          <p:nvPr/>
        </p:nvCxnSpPr>
        <p:spPr>
          <a:xfrm flipV="1">
            <a:off x="5594573" y="3140144"/>
            <a:ext cx="644577" cy="215210"/>
          </a:xfrm>
          <a:prstGeom prst="line">
            <a:avLst/>
          </a:prstGeom>
          <a:ln w="25400">
            <a:gradFill>
              <a:gsLst>
                <a:gs pos="10000">
                  <a:schemeClr val="tx1"/>
                </a:gs>
                <a:gs pos="54000">
                  <a:schemeClr val="bg1"/>
                </a:gs>
                <a:gs pos="90000">
                  <a:schemeClr val="tx1"/>
                </a:gs>
              </a:gsLst>
              <a:lin ang="5400000" scaled="1"/>
            </a:gradFill>
          </a:ln>
          <a:effectLst>
            <a:innerShdw blurRad="114300">
              <a:prstClr val="black"/>
            </a:innerShdw>
          </a:effectLst>
        </p:spPr>
        <p:style>
          <a:lnRef idx="1">
            <a:schemeClr val="accent1"/>
          </a:lnRef>
          <a:fillRef idx="0">
            <a:schemeClr val="accent1"/>
          </a:fillRef>
          <a:effectRef idx="0">
            <a:schemeClr val="accent1"/>
          </a:effectRef>
          <a:fontRef idx="minor">
            <a:schemeClr val="tx1"/>
          </a:fontRef>
        </p:style>
      </p:cxnSp>
      <p:grpSp>
        <p:nvGrpSpPr>
          <p:cNvPr id="107" name="Group 44">
            <a:extLst>
              <a:ext uri="{FF2B5EF4-FFF2-40B4-BE49-F238E27FC236}">
                <a16:creationId xmlns:a16="http://schemas.microsoft.com/office/drawing/2014/main" id="{6054EF5D-9217-4CFF-815E-C69498ACC06D}"/>
              </a:ext>
            </a:extLst>
          </p:cNvPr>
          <p:cNvGrpSpPr/>
          <p:nvPr/>
        </p:nvGrpSpPr>
        <p:grpSpPr>
          <a:xfrm>
            <a:off x="1371299" y="2766405"/>
            <a:ext cx="1935802" cy="1599434"/>
            <a:chOff x="1548797" y="1181477"/>
            <a:chExt cx="1935802" cy="1599434"/>
          </a:xfrm>
        </p:grpSpPr>
        <p:sp>
          <p:nvSpPr>
            <p:cNvPr id="108" name="Rectangle: Rounded Corners 15">
              <a:extLst>
                <a:ext uri="{FF2B5EF4-FFF2-40B4-BE49-F238E27FC236}">
                  <a16:creationId xmlns:a16="http://schemas.microsoft.com/office/drawing/2014/main" id="{4FF51BFB-6AEE-4792-BF4F-5C4A2CB3D8CE}"/>
                </a:ext>
              </a:extLst>
            </p:cNvPr>
            <p:cNvSpPr/>
            <p:nvPr/>
          </p:nvSpPr>
          <p:spPr>
            <a:xfrm rot="20402536">
              <a:off x="1829971" y="1373025"/>
              <a:ext cx="1654628" cy="1407886"/>
            </a:xfrm>
            <a:prstGeom prst="roundRect">
              <a:avLst>
                <a:gd name="adj" fmla="val 11512"/>
              </a:avLst>
            </a:prstGeom>
            <a:solidFill>
              <a:schemeClr val="tx1">
                <a:alpha val="56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3">
              <a:extLst>
                <a:ext uri="{FF2B5EF4-FFF2-40B4-BE49-F238E27FC236}">
                  <a16:creationId xmlns:a16="http://schemas.microsoft.com/office/drawing/2014/main" id="{B8925233-7F8C-47ED-824F-D5A077076288}"/>
                </a:ext>
              </a:extLst>
            </p:cNvPr>
            <p:cNvSpPr/>
            <p:nvPr/>
          </p:nvSpPr>
          <p:spPr>
            <a:xfrm rot="20602948">
              <a:off x="1548797" y="1181477"/>
              <a:ext cx="1654628" cy="1407886"/>
            </a:xfrm>
            <a:prstGeom prst="roundRect">
              <a:avLst>
                <a:gd name="adj" fmla="val 115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Rounded Corners 14">
              <a:extLst>
                <a:ext uri="{FF2B5EF4-FFF2-40B4-BE49-F238E27FC236}">
                  <a16:creationId xmlns:a16="http://schemas.microsoft.com/office/drawing/2014/main" id="{22347805-EF40-4688-A2B5-D54EEF95FC09}"/>
                </a:ext>
              </a:extLst>
            </p:cNvPr>
            <p:cNvSpPr/>
            <p:nvPr/>
          </p:nvSpPr>
          <p:spPr>
            <a:xfrm rot="20602948">
              <a:off x="1708695" y="1300905"/>
              <a:ext cx="1363762" cy="1160395"/>
            </a:xfrm>
            <a:prstGeom prst="roundRect">
              <a:avLst>
                <a:gd name="adj" fmla="val 1151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26">
              <a:extLst>
                <a:ext uri="{FF2B5EF4-FFF2-40B4-BE49-F238E27FC236}">
                  <a16:creationId xmlns:a16="http://schemas.microsoft.com/office/drawing/2014/main" id="{A3B037CE-7664-42C9-B4E5-2C0BE7562898}"/>
                </a:ext>
              </a:extLst>
            </p:cNvPr>
            <p:cNvSpPr txBox="1"/>
            <p:nvPr/>
          </p:nvSpPr>
          <p:spPr>
            <a:xfrm>
              <a:off x="1774372" y="1849215"/>
              <a:ext cx="1270000" cy="707886"/>
            </a:xfrm>
            <a:prstGeom prst="rect">
              <a:avLst/>
            </a:prstGeom>
            <a:noFill/>
          </p:spPr>
          <p:txBody>
            <a:bodyPr wrap="square" rtlCol="0">
              <a:spAutoFit/>
            </a:bodyPr>
            <a:lstStyle/>
            <a:p>
              <a:pPr algn="ctr"/>
              <a:r>
                <a:rPr lang="en-US" sz="4000" dirty="0">
                  <a:solidFill>
                    <a:schemeClr val="bg1"/>
                  </a:solidFill>
                  <a:latin typeface="Hand Of Sean" panose="02000500000000000000" pitchFamily="2" charset="-128"/>
                  <a:ea typeface="Hand Of Sean" panose="02000500000000000000" pitchFamily="2" charset="-128"/>
                </a:rPr>
                <a:t>3</a:t>
              </a:r>
            </a:p>
          </p:txBody>
        </p:sp>
      </p:grpSp>
      <p:cxnSp>
        <p:nvCxnSpPr>
          <p:cNvPr id="112" name="Straight Connector 41">
            <a:extLst>
              <a:ext uri="{FF2B5EF4-FFF2-40B4-BE49-F238E27FC236}">
                <a16:creationId xmlns:a16="http://schemas.microsoft.com/office/drawing/2014/main" id="{A97C0009-7260-4908-BE38-6E40D3CAB7F6}"/>
              </a:ext>
            </a:extLst>
          </p:cNvPr>
          <p:cNvCxnSpPr/>
          <p:nvPr/>
        </p:nvCxnSpPr>
        <p:spPr>
          <a:xfrm rot="20602948" flipV="1">
            <a:off x="1638492" y="3254440"/>
            <a:ext cx="644577" cy="215210"/>
          </a:xfrm>
          <a:prstGeom prst="line">
            <a:avLst/>
          </a:prstGeom>
          <a:ln w="25400">
            <a:gradFill>
              <a:gsLst>
                <a:gs pos="10000">
                  <a:schemeClr val="tx1"/>
                </a:gs>
                <a:gs pos="54000">
                  <a:schemeClr val="bg1"/>
                </a:gs>
                <a:gs pos="90000">
                  <a:schemeClr val="tx1"/>
                </a:gs>
              </a:gsLst>
              <a:lin ang="5400000" scaled="1"/>
            </a:gradFill>
          </a:ln>
          <a:effectLst>
            <a:innerShdw blurRad="114300">
              <a:prstClr val="black"/>
            </a:innerShdw>
          </a:effectLst>
        </p:spPr>
        <p:style>
          <a:lnRef idx="1">
            <a:schemeClr val="accent1"/>
          </a:lnRef>
          <a:fillRef idx="0">
            <a:schemeClr val="accent1"/>
          </a:fillRef>
          <a:effectRef idx="0">
            <a:schemeClr val="accent1"/>
          </a:effectRef>
          <a:fontRef idx="minor">
            <a:schemeClr val="tx1"/>
          </a:fontRef>
        </p:style>
      </p:cxnSp>
      <p:grpSp>
        <p:nvGrpSpPr>
          <p:cNvPr id="113" name="مجموعة 112"/>
          <p:cNvGrpSpPr/>
          <p:nvPr/>
        </p:nvGrpSpPr>
        <p:grpSpPr>
          <a:xfrm>
            <a:off x="338813" y="1468250"/>
            <a:ext cx="8236783" cy="1128959"/>
            <a:chOff x="338813" y="22303"/>
            <a:chExt cx="8236783" cy="1128959"/>
          </a:xfrm>
        </p:grpSpPr>
        <p:grpSp>
          <p:nvGrpSpPr>
            <p:cNvPr id="114" name="مجموعة 113"/>
            <p:cNvGrpSpPr/>
            <p:nvPr/>
          </p:nvGrpSpPr>
          <p:grpSpPr>
            <a:xfrm>
              <a:off x="338813" y="22303"/>
              <a:ext cx="1704537" cy="1128957"/>
              <a:chOff x="338813" y="22303"/>
              <a:chExt cx="1704537" cy="1128957"/>
            </a:xfrm>
          </p:grpSpPr>
          <p:sp>
            <p:nvSpPr>
              <p:cNvPr id="123"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37">
                <a:extLst>
                  <a:ext uri="{FF2B5EF4-FFF2-40B4-BE49-F238E27FC236}">
                    <a16:creationId xmlns:a16="http://schemas.microsoft.com/office/drawing/2014/main" id="{76D10162-9574-43DF-BF02-F3BAB5FBC542}"/>
                  </a:ext>
                </a:extLst>
              </p:cNvPr>
              <p:cNvSpPr txBox="1"/>
              <p:nvPr/>
            </p:nvSpPr>
            <p:spPr>
              <a:xfrm flipH="1">
                <a:off x="746600" y="84303"/>
                <a:ext cx="839724" cy="461665"/>
              </a:xfrm>
              <a:prstGeom prst="rect">
                <a:avLst/>
              </a:prstGeom>
              <a:noFill/>
            </p:spPr>
            <p:txBody>
              <a:bodyPr wrap="square" rtlCol="0">
                <a:spAutoFit/>
              </a:bodyPr>
              <a:lstStyle/>
              <a:p>
                <a:pPr algn="ctr"/>
                <a:r>
                  <a:rPr lang="ar-SY" sz="2400" b="1" dirty="0">
                    <a:latin typeface="Century Gothic" panose="020B0502020202020204" pitchFamily="34" charset="0"/>
                  </a:rPr>
                  <a:t>1</a:t>
                </a:r>
              </a:p>
            </p:txBody>
          </p:sp>
        </p:grpSp>
        <p:grpSp>
          <p:nvGrpSpPr>
            <p:cNvPr id="115" name="مجموعة 114"/>
            <p:cNvGrpSpPr/>
            <p:nvPr/>
          </p:nvGrpSpPr>
          <p:grpSpPr>
            <a:xfrm>
              <a:off x="2350491" y="22303"/>
              <a:ext cx="6225105" cy="1128959"/>
              <a:chOff x="2350491" y="22303"/>
              <a:chExt cx="6225105" cy="1128959"/>
            </a:xfrm>
          </p:grpSpPr>
          <p:sp>
            <p:nvSpPr>
              <p:cNvPr id="120"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1"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122" name="TextBox 54">
                <a:extLst>
                  <a:ext uri="{FF2B5EF4-FFF2-40B4-BE49-F238E27FC236}">
                    <a16:creationId xmlns:a16="http://schemas.microsoft.com/office/drawing/2014/main" id="{77083AD1-19E7-47DD-AD18-FA3E1ABEF6F5}"/>
                  </a:ext>
                </a:extLst>
              </p:cNvPr>
              <p:cNvSpPr txBox="1"/>
              <p:nvPr/>
            </p:nvSpPr>
            <p:spPr>
              <a:xfrm>
                <a:off x="2850297" y="232840"/>
                <a:ext cx="5725299" cy="830997"/>
              </a:xfrm>
              <a:prstGeom prst="rect">
                <a:avLst/>
              </a:prstGeom>
              <a:noFill/>
            </p:spPr>
            <p:txBody>
              <a:bodyPr wrap="square" rtlCol="0">
                <a:spAutoFit/>
              </a:bodyPr>
              <a:lstStyle/>
              <a:p>
                <a:pPr algn="r"/>
                <a:r>
                  <a:rPr lang="ar-SY" sz="2400" dirty="0">
                    <a:latin typeface="Century Gothic" panose="020B0502020202020204" pitchFamily="34" charset="0"/>
                  </a:rPr>
                  <a:t>ترتيب المملكة العربية السعودية من حيث عدد السكان حسب تقديرات عام 1438 ه :</a:t>
                </a:r>
              </a:p>
            </p:txBody>
          </p:sp>
        </p:grpSp>
        <p:grpSp>
          <p:nvGrpSpPr>
            <p:cNvPr id="116"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117"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179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3"/>
                                        </p:tgtEl>
                                        <p:attrNameLst>
                                          <p:attrName>style.visibility</p:attrName>
                                        </p:attrNameLst>
                                      </p:cBhvr>
                                      <p:to>
                                        <p:strVal val="visible"/>
                                      </p:to>
                                    </p:set>
                                    <p:anim calcmode="lin" valueType="num">
                                      <p:cBhvr additive="base">
                                        <p:cTn id="13" dur="500" fill="hold"/>
                                        <p:tgtEl>
                                          <p:spTgt spid="113"/>
                                        </p:tgtEl>
                                        <p:attrNameLst>
                                          <p:attrName>ppt_x</p:attrName>
                                        </p:attrNameLst>
                                      </p:cBhvr>
                                      <p:tavLst>
                                        <p:tav tm="0">
                                          <p:val>
                                            <p:strVal val="0-#ppt_w/2"/>
                                          </p:val>
                                        </p:tav>
                                        <p:tav tm="100000">
                                          <p:val>
                                            <p:strVal val="#ppt_x"/>
                                          </p:val>
                                        </p:tav>
                                      </p:tavLst>
                                    </p:anim>
                                    <p:anim calcmode="lin" valueType="num">
                                      <p:cBhvr additive="base">
                                        <p:cTn id="14" dur="500" fill="hold"/>
                                        <p:tgtEl>
                                          <p:spTgt spid="1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0"/>
                                        </p:tgtEl>
                                        <p:attrNameLst>
                                          <p:attrName>style.visibility</p:attrName>
                                        </p:attrNameLst>
                                      </p:cBhvr>
                                      <p:to>
                                        <p:strVal val="visible"/>
                                      </p:to>
                                    </p:set>
                                    <p:anim calcmode="lin" valueType="num">
                                      <p:cBhvr additive="base">
                                        <p:cTn id="19" dur="300" fill="hold"/>
                                        <p:tgtEl>
                                          <p:spTgt spid="70"/>
                                        </p:tgtEl>
                                        <p:attrNameLst>
                                          <p:attrName>ppt_x</p:attrName>
                                        </p:attrNameLst>
                                      </p:cBhvr>
                                      <p:tavLst>
                                        <p:tav tm="0">
                                          <p:val>
                                            <p:strVal val="#ppt_x"/>
                                          </p:val>
                                        </p:tav>
                                        <p:tav tm="100000">
                                          <p:val>
                                            <p:strVal val="#ppt_x"/>
                                          </p:val>
                                        </p:tav>
                                      </p:tavLst>
                                    </p:anim>
                                    <p:anim calcmode="lin" valueType="num">
                                      <p:cBhvr additive="base">
                                        <p:cTn id="20" dur="300" fill="hold"/>
                                        <p:tgtEl>
                                          <p:spTgt spid="7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9"/>
                                        </p:tgtEl>
                                        <p:attrNameLst>
                                          <p:attrName>style.visibility</p:attrName>
                                        </p:attrNameLst>
                                      </p:cBhvr>
                                      <p:to>
                                        <p:strVal val="visible"/>
                                      </p:to>
                                    </p:set>
                                    <p:anim calcmode="lin" valueType="num">
                                      <p:cBhvr additive="base">
                                        <p:cTn id="23" dur="300" fill="hold"/>
                                        <p:tgtEl>
                                          <p:spTgt spid="69"/>
                                        </p:tgtEl>
                                        <p:attrNameLst>
                                          <p:attrName>ppt_x</p:attrName>
                                        </p:attrNameLst>
                                      </p:cBhvr>
                                      <p:tavLst>
                                        <p:tav tm="0">
                                          <p:val>
                                            <p:strVal val="#ppt_x"/>
                                          </p:val>
                                        </p:tav>
                                        <p:tav tm="100000">
                                          <p:val>
                                            <p:strVal val="#ppt_x"/>
                                          </p:val>
                                        </p:tav>
                                      </p:tavLst>
                                    </p:anim>
                                    <p:anim calcmode="lin" valueType="num">
                                      <p:cBhvr additive="base">
                                        <p:cTn id="24" dur="300" fill="hold"/>
                                        <p:tgtEl>
                                          <p:spTgt spid="69"/>
                                        </p:tgtEl>
                                        <p:attrNameLst>
                                          <p:attrName>ppt_y</p:attrName>
                                        </p:attrNameLst>
                                      </p:cBhvr>
                                      <p:tavLst>
                                        <p:tav tm="0">
                                          <p:val>
                                            <p:strVal val="1+#ppt_h/2"/>
                                          </p:val>
                                        </p:tav>
                                        <p:tav tm="100000">
                                          <p:val>
                                            <p:strVal val="#ppt_y"/>
                                          </p:val>
                                        </p:tav>
                                      </p:tavLst>
                                    </p:anim>
                                  </p:childTnLst>
                                </p:cTn>
                              </p:par>
                            </p:childTnLst>
                          </p:cTn>
                        </p:par>
                        <p:par>
                          <p:cTn id="25" fill="hold">
                            <p:stCondLst>
                              <p:cond delay="300"/>
                            </p:stCondLst>
                            <p:childTnLst>
                              <p:par>
                                <p:cTn id="26" presetID="10" presetClass="entr" presetSubtype="0" fill="hold" grpId="0" nodeType="after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300"/>
                                        <p:tgtEl>
                                          <p:spTgt spid="68"/>
                                        </p:tgtEl>
                                      </p:cBhvr>
                                    </p:animEffect>
                                  </p:childTnLst>
                                </p:cTn>
                              </p:par>
                              <p:par>
                                <p:cTn id="29" presetID="2" presetClass="entr" presetSubtype="1" fill="hold" nodeType="withEffect">
                                  <p:stCondLst>
                                    <p:cond delay="0"/>
                                  </p:stCondLst>
                                  <p:childTnLst>
                                    <p:set>
                                      <p:cBhvr>
                                        <p:cTn id="30" dur="1" fill="hold">
                                          <p:stCondLst>
                                            <p:cond delay="0"/>
                                          </p:stCondLst>
                                        </p:cTn>
                                        <p:tgtEl>
                                          <p:spTgt spid="100"/>
                                        </p:tgtEl>
                                        <p:attrNameLst>
                                          <p:attrName>style.visibility</p:attrName>
                                        </p:attrNameLst>
                                      </p:cBhvr>
                                      <p:to>
                                        <p:strVal val="visible"/>
                                      </p:to>
                                    </p:set>
                                    <p:anim calcmode="lin" valueType="num">
                                      <p:cBhvr additive="base">
                                        <p:cTn id="31" dur="300" fill="hold"/>
                                        <p:tgtEl>
                                          <p:spTgt spid="100"/>
                                        </p:tgtEl>
                                        <p:attrNameLst>
                                          <p:attrName>ppt_x</p:attrName>
                                        </p:attrNameLst>
                                      </p:cBhvr>
                                      <p:tavLst>
                                        <p:tav tm="0">
                                          <p:val>
                                            <p:strVal val="#ppt_x"/>
                                          </p:val>
                                        </p:tav>
                                        <p:tav tm="100000">
                                          <p:val>
                                            <p:strVal val="#ppt_x"/>
                                          </p:val>
                                        </p:tav>
                                      </p:tavLst>
                                    </p:anim>
                                    <p:anim calcmode="lin" valueType="num">
                                      <p:cBhvr additive="base">
                                        <p:cTn id="32" dur="300" fill="hold"/>
                                        <p:tgtEl>
                                          <p:spTgt spid="100"/>
                                        </p:tgtEl>
                                        <p:attrNameLst>
                                          <p:attrName>ppt_y</p:attrName>
                                        </p:attrNameLst>
                                      </p:cBhvr>
                                      <p:tavLst>
                                        <p:tav tm="0">
                                          <p:val>
                                            <p:strVal val="0-#ppt_h/2"/>
                                          </p:val>
                                        </p:tav>
                                        <p:tav tm="100000">
                                          <p:val>
                                            <p:strVal val="#ppt_y"/>
                                          </p:val>
                                        </p:tav>
                                      </p:tavLst>
                                    </p:anim>
                                  </p:childTnLst>
                                </p:cTn>
                              </p:par>
                            </p:childTnLst>
                          </p:cTn>
                        </p:par>
                        <p:par>
                          <p:cTn id="33" fill="hold">
                            <p:stCondLst>
                              <p:cond delay="600"/>
                            </p:stCondLst>
                            <p:childTnLst>
                              <p:par>
                                <p:cTn id="34" presetID="1" presetClass="entr" presetSubtype="0" fill="hold" nodeType="afterEffect">
                                  <p:stCondLst>
                                    <p:cond delay="0"/>
                                  </p:stCondLst>
                                  <p:childTnLst>
                                    <p:set>
                                      <p:cBhvr>
                                        <p:cTn id="35" dur="1" fill="hold">
                                          <p:stCondLst>
                                            <p:cond delay="0"/>
                                          </p:stCondLst>
                                        </p:cTn>
                                        <p:tgtEl>
                                          <p:spTgt spid="105"/>
                                        </p:tgtEl>
                                        <p:attrNameLst>
                                          <p:attrName>style.visibility</p:attrName>
                                        </p:attrNameLst>
                                      </p:cBhvr>
                                      <p:to>
                                        <p:strVal val="visible"/>
                                      </p:to>
                                    </p:set>
                                  </p:childTnLst>
                                </p:cTn>
                              </p:par>
                            </p:childTnLst>
                          </p:cTn>
                        </p:par>
                        <p:par>
                          <p:cTn id="36" fill="hold">
                            <p:stCondLst>
                              <p:cond delay="600"/>
                            </p:stCondLst>
                            <p:childTnLst>
                              <p:par>
                                <p:cTn id="37" presetID="17" presetClass="entr" presetSubtype="1" fill="hold" grpId="0" nodeType="afterEffect">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cBhvr>
                                        <p:cTn id="39" dur="300" fill="hold"/>
                                        <p:tgtEl>
                                          <p:spTgt spid="98"/>
                                        </p:tgtEl>
                                        <p:attrNameLst>
                                          <p:attrName>ppt_x</p:attrName>
                                        </p:attrNameLst>
                                      </p:cBhvr>
                                      <p:tavLst>
                                        <p:tav tm="0">
                                          <p:val>
                                            <p:strVal val="#ppt_x"/>
                                          </p:val>
                                        </p:tav>
                                        <p:tav tm="100000">
                                          <p:val>
                                            <p:strVal val="#ppt_x"/>
                                          </p:val>
                                        </p:tav>
                                      </p:tavLst>
                                    </p:anim>
                                    <p:anim calcmode="lin" valueType="num">
                                      <p:cBhvr>
                                        <p:cTn id="40" dur="300" fill="hold"/>
                                        <p:tgtEl>
                                          <p:spTgt spid="98"/>
                                        </p:tgtEl>
                                        <p:attrNameLst>
                                          <p:attrName>ppt_y</p:attrName>
                                        </p:attrNameLst>
                                      </p:cBhvr>
                                      <p:tavLst>
                                        <p:tav tm="0">
                                          <p:val>
                                            <p:strVal val="#ppt_y-#ppt_h/2"/>
                                          </p:val>
                                        </p:tav>
                                        <p:tav tm="100000">
                                          <p:val>
                                            <p:strVal val="#ppt_y"/>
                                          </p:val>
                                        </p:tav>
                                      </p:tavLst>
                                    </p:anim>
                                    <p:anim calcmode="lin" valueType="num">
                                      <p:cBhvr>
                                        <p:cTn id="41" dur="300" fill="hold"/>
                                        <p:tgtEl>
                                          <p:spTgt spid="98"/>
                                        </p:tgtEl>
                                        <p:attrNameLst>
                                          <p:attrName>ppt_w</p:attrName>
                                        </p:attrNameLst>
                                      </p:cBhvr>
                                      <p:tavLst>
                                        <p:tav tm="0">
                                          <p:val>
                                            <p:strVal val="#ppt_w"/>
                                          </p:val>
                                        </p:tav>
                                        <p:tav tm="100000">
                                          <p:val>
                                            <p:strVal val="#ppt_w"/>
                                          </p:val>
                                        </p:tav>
                                      </p:tavLst>
                                    </p:anim>
                                    <p:anim calcmode="lin" valueType="num">
                                      <p:cBhvr>
                                        <p:cTn id="42" dur="300" fill="hold"/>
                                        <p:tgtEl>
                                          <p:spTgt spid="98"/>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additive="base">
                                        <p:cTn id="47" dur="300" fill="hold"/>
                                        <p:tgtEl>
                                          <p:spTgt spid="67"/>
                                        </p:tgtEl>
                                        <p:attrNameLst>
                                          <p:attrName>ppt_x</p:attrName>
                                        </p:attrNameLst>
                                      </p:cBhvr>
                                      <p:tavLst>
                                        <p:tav tm="0">
                                          <p:val>
                                            <p:strVal val="#ppt_x"/>
                                          </p:val>
                                        </p:tav>
                                        <p:tav tm="100000">
                                          <p:val>
                                            <p:strVal val="#ppt_x"/>
                                          </p:val>
                                        </p:tav>
                                      </p:tavLst>
                                    </p:anim>
                                    <p:anim calcmode="lin" valueType="num">
                                      <p:cBhvr additive="base">
                                        <p:cTn id="48" dur="300" fill="hold"/>
                                        <p:tgtEl>
                                          <p:spTgt spid="6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300" fill="hold"/>
                                        <p:tgtEl>
                                          <p:spTgt spid="63"/>
                                        </p:tgtEl>
                                        <p:attrNameLst>
                                          <p:attrName>ppt_x</p:attrName>
                                        </p:attrNameLst>
                                      </p:cBhvr>
                                      <p:tavLst>
                                        <p:tav tm="0">
                                          <p:val>
                                            <p:strVal val="#ppt_x"/>
                                          </p:val>
                                        </p:tav>
                                        <p:tav tm="100000">
                                          <p:val>
                                            <p:strVal val="#ppt_x"/>
                                          </p:val>
                                        </p:tav>
                                      </p:tavLst>
                                    </p:anim>
                                    <p:anim calcmode="lin" valueType="num">
                                      <p:cBhvr additive="base">
                                        <p:cTn id="52" dur="300" fill="hold"/>
                                        <p:tgtEl>
                                          <p:spTgt spid="63"/>
                                        </p:tgtEl>
                                        <p:attrNameLst>
                                          <p:attrName>ppt_y</p:attrName>
                                        </p:attrNameLst>
                                      </p:cBhvr>
                                      <p:tavLst>
                                        <p:tav tm="0">
                                          <p:val>
                                            <p:strVal val="1+#ppt_h/2"/>
                                          </p:val>
                                        </p:tav>
                                        <p:tav tm="100000">
                                          <p:val>
                                            <p:strVal val="#ppt_y"/>
                                          </p:val>
                                        </p:tav>
                                      </p:tavLst>
                                    </p:anim>
                                  </p:childTnLst>
                                </p:cTn>
                              </p:par>
                            </p:childTnLst>
                          </p:cTn>
                        </p:par>
                        <p:par>
                          <p:cTn id="53" fill="hold">
                            <p:stCondLst>
                              <p:cond delay="300"/>
                            </p:stCondLst>
                            <p:childTnLst>
                              <p:par>
                                <p:cTn id="54" presetID="10" presetClass="entr" presetSubtype="0"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Effect transition="in" filter="fade">
                                      <p:cBhvr>
                                        <p:cTn id="56" dur="300"/>
                                        <p:tgtEl>
                                          <p:spTgt spid="62"/>
                                        </p:tgtEl>
                                      </p:cBhvr>
                                    </p:animEffect>
                                  </p:childTnLst>
                                </p:cTn>
                              </p:par>
                              <p:par>
                                <p:cTn id="57" presetID="2" presetClass="entr" presetSubtype="1" fill="hold" nodeType="withEffect">
                                  <p:stCondLst>
                                    <p:cond delay="0"/>
                                  </p:stCondLst>
                                  <p:childTnLst>
                                    <p:set>
                                      <p:cBhvr>
                                        <p:cTn id="58" dur="1" fill="hold">
                                          <p:stCondLst>
                                            <p:cond delay="0"/>
                                          </p:stCondLst>
                                        </p:cTn>
                                        <p:tgtEl>
                                          <p:spTgt spid="71"/>
                                        </p:tgtEl>
                                        <p:attrNameLst>
                                          <p:attrName>style.visibility</p:attrName>
                                        </p:attrNameLst>
                                      </p:cBhvr>
                                      <p:to>
                                        <p:strVal val="visible"/>
                                      </p:to>
                                    </p:set>
                                    <p:anim calcmode="lin" valueType="num">
                                      <p:cBhvr additive="base">
                                        <p:cTn id="59" dur="300" fill="hold"/>
                                        <p:tgtEl>
                                          <p:spTgt spid="71"/>
                                        </p:tgtEl>
                                        <p:attrNameLst>
                                          <p:attrName>ppt_x</p:attrName>
                                        </p:attrNameLst>
                                      </p:cBhvr>
                                      <p:tavLst>
                                        <p:tav tm="0">
                                          <p:val>
                                            <p:strVal val="#ppt_x"/>
                                          </p:val>
                                        </p:tav>
                                        <p:tav tm="100000">
                                          <p:val>
                                            <p:strVal val="#ppt_x"/>
                                          </p:val>
                                        </p:tav>
                                      </p:tavLst>
                                    </p:anim>
                                    <p:anim calcmode="lin" valueType="num">
                                      <p:cBhvr additive="base">
                                        <p:cTn id="60" dur="300" fill="hold"/>
                                        <p:tgtEl>
                                          <p:spTgt spid="71"/>
                                        </p:tgtEl>
                                        <p:attrNameLst>
                                          <p:attrName>ppt_y</p:attrName>
                                        </p:attrNameLst>
                                      </p:cBhvr>
                                      <p:tavLst>
                                        <p:tav tm="0">
                                          <p:val>
                                            <p:strVal val="0-#ppt_h/2"/>
                                          </p:val>
                                        </p:tav>
                                        <p:tav tm="100000">
                                          <p:val>
                                            <p:strVal val="#ppt_y"/>
                                          </p:val>
                                        </p:tav>
                                      </p:tavLst>
                                    </p:anim>
                                  </p:childTnLst>
                                </p:cTn>
                              </p:par>
                            </p:childTnLst>
                          </p:cTn>
                        </p:par>
                        <p:par>
                          <p:cTn id="61" fill="hold">
                            <p:stCondLst>
                              <p:cond delay="600"/>
                            </p:stCondLst>
                            <p:childTnLst>
                              <p:par>
                                <p:cTn id="62" presetID="1" presetClass="entr" presetSubtype="0" fill="hold" nodeType="afterEffect">
                                  <p:stCondLst>
                                    <p:cond delay="0"/>
                                  </p:stCondLst>
                                  <p:childTnLst>
                                    <p:set>
                                      <p:cBhvr>
                                        <p:cTn id="63" dur="1" fill="hold">
                                          <p:stCondLst>
                                            <p:cond delay="0"/>
                                          </p:stCondLst>
                                        </p:cTn>
                                        <p:tgtEl>
                                          <p:spTgt spid="106"/>
                                        </p:tgtEl>
                                        <p:attrNameLst>
                                          <p:attrName>style.visibility</p:attrName>
                                        </p:attrNameLst>
                                      </p:cBhvr>
                                      <p:to>
                                        <p:strVal val="visible"/>
                                      </p:to>
                                    </p:set>
                                  </p:childTnLst>
                                </p:cTn>
                              </p:par>
                            </p:childTnLst>
                          </p:cTn>
                        </p:par>
                        <p:par>
                          <p:cTn id="64" fill="hold">
                            <p:stCondLst>
                              <p:cond delay="600"/>
                            </p:stCondLst>
                            <p:childTnLst>
                              <p:par>
                                <p:cTn id="65" presetID="17" presetClass="entr" presetSubtype="1" fill="hold" grpId="0" nodeType="afterEffect">
                                  <p:stCondLst>
                                    <p:cond delay="0"/>
                                  </p:stCondLst>
                                  <p:childTnLst>
                                    <p:set>
                                      <p:cBhvr>
                                        <p:cTn id="66" dur="1" fill="hold">
                                          <p:stCondLst>
                                            <p:cond delay="0"/>
                                          </p:stCondLst>
                                        </p:cTn>
                                        <p:tgtEl>
                                          <p:spTgt spid="96"/>
                                        </p:tgtEl>
                                        <p:attrNameLst>
                                          <p:attrName>style.visibility</p:attrName>
                                        </p:attrNameLst>
                                      </p:cBhvr>
                                      <p:to>
                                        <p:strVal val="visible"/>
                                      </p:to>
                                    </p:set>
                                    <p:anim calcmode="lin" valueType="num">
                                      <p:cBhvr>
                                        <p:cTn id="67" dur="300" fill="hold"/>
                                        <p:tgtEl>
                                          <p:spTgt spid="96"/>
                                        </p:tgtEl>
                                        <p:attrNameLst>
                                          <p:attrName>ppt_x</p:attrName>
                                        </p:attrNameLst>
                                      </p:cBhvr>
                                      <p:tavLst>
                                        <p:tav tm="0">
                                          <p:val>
                                            <p:strVal val="#ppt_x"/>
                                          </p:val>
                                        </p:tav>
                                        <p:tav tm="100000">
                                          <p:val>
                                            <p:strVal val="#ppt_x"/>
                                          </p:val>
                                        </p:tav>
                                      </p:tavLst>
                                    </p:anim>
                                    <p:anim calcmode="lin" valueType="num">
                                      <p:cBhvr>
                                        <p:cTn id="68" dur="300" fill="hold"/>
                                        <p:tgtEl>
                                          <p:spTgt spid="96"/>
                                        </p:tgtEl>
                                        <p:attrNameLst>
                                          <p:attrName>ppt_y</p:attrName>
                                        </p:attrNameLst>
                                      </p:cBhvr>
                                      <p:tavLst>
                                        <p:tav tm="0">
                                          <p:val>
                                            <p:strVal val="#ppt_y-#ppt_h/2"/>
                                          </p:val>
                                        </p:tav>
                                        <p:tav tm="100000">
                                          <p:val>
                                            <p:strVal val="#ppt_y"/>
                                          </p:val>
                                        </p:tav>
                                      </p:tavLst>
                                    </p:anim>
                                    <p:anim calcmode="lin" valueType="num">
                                      <p:cBhvr>
                                        <p:cTn id="69" dur="300" fill="hold"/>
                                        <p:tgtEl>
                                          <p:spTgt spid="96"/>
                                        </p:tgtEl>
                                        <p:attrNameLst>
                                          <p:attrName>ppt_w</p:attrName>
                                        </p:attrNameLst>
                                      </p:cBhvr>
                                      <p:tavLst>
                                        <p:tav tm="0">
                                          <p:val>
                                            <p:strVal val="#ppt_w"/>
                                          </p:val>
                                        </p:tav>
                                        <p:tav tm="100000">
                                          <p:val>
                                            <p:strVal val="#ppt_w"/>
                                          </p:val>
                                        </p:tav>
                                      </p:tavLst>
                                    </p:anim>
                                    <p:anim calcmode="lin" valueType="num">
                                      <p:cBhvr>
                                        <p:cTn id="70" dur="300" fill="hold"/>
                                        <p:tgtEl>
                                          <p:spTgt spid="96"/>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66"/>
                                        </p:tgtEl>
                                        <p:attrNameLst>
                                          <p:attrName>style.visibility</p:attrName>
                                        </p:attrNameLst>
                                      </p:cBhvr>
                                      <p:to>
                                        <p:strVal val="visible"/>
                                      </p:to>
                                    </p:set>
                                    <p:anim calcmode="lin" valueType="num">
                                      <p:cBhvr additive="base">
                                        <p:cTn id="75" dur="300" fill="hold"/>
                                        <p:tgtEl>
                                          <p:spTgt spid="66"/>
                                        </p:tgtEl>
                                        <p:attrNameLst>
                                          <p:attrName>ppt_x</p:attrName>
                                        </p:attrNameLst>
                                      </p:cBhvr>
                                      <p:tavLst>
                                        <p:tav tm="0">
                                          <p:val>
                                            <p:strVal val="#ppt_x"/>
                                          </p:val>
                                        </p:tav>
                                        <p:tav tm="100000">
                                          <p:val>
                                            <p:strVal val="#ppt_x"/>
                                          </p:val>
                                        </p:tav>
                                      </p:tavLst>
                                    </p:anim>
                                    <p:anim calcmode="lin" valueType="num">
                                      <p:cBhvr additive="base">
                                        <p:cTn id="76" dur="300" fill="hold"/>
                                        <p:tgtEl>
                                          <p:spTgt spid="6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65"/>
                                        </p:tgtEl>
                                        <p:attrNameLst>
                                          <p:attrName>style.visibility</p:attrName>
                                        </p:attrNameLst>
                                      </p:cBhvr>
                                      <p:to>
                                        <p:strVal val="visible"/>
                                      </p:to>
                                    </p:set>
                                    <p:anim calcmode="lin" valueType="num">
                                      <p:cBhvr additive="base">
                                        <p:cTn id="79" dur="300" fill="hold"/>
                                        <p:tgtEl>
                                          <p:spTgt spid="65"/>
                                        </p:tgtEl>
                                        <p:attrNameLst>
                                          <p:attrName>ppt_x</p:attrName>
                                        </p:attrNameLst>
                                      </p:cBhvr>
                                      <p:tavLst>
                                        <p:tav tm="0">
                                          <p:val>
                                            <p:strVal val="#ppt_x"/>
                                          </p:val>
                                        </p:tav>
                                        <p:tav tm="100000">
                                          <p:val>
                                            <p:strVal val="#ppt_x"/>
                                          </p:val>
                                        </p:tav>
                                      </p:tavLst>
                                    </p:anim>
                                    <p:anim calcmode="lin" valueType="num">
                                      <p:cBhvr additive="base">
                                        <p:cTn id="80" dur="300" fill="hold"/>
                                        <p:tgtEl>
                                          <p:spTgt spid="65"/>
                                        </p:tgtEl>
                                        <p:attrNameLst>
                                          <p:attrName>ppt_y</p:attrName>
                                        </p:attrNameLst>
                                      </p:cBhvr>
                                      <p:tavLst>
                                        <p:tav tm="0">
                                          <p:val>
                                            <p:strVal val="1+#ppt_h/2"/>
                                          </p:val>
                                        </p:tav>
                                        <p:tav tm="100000">
                                          <p:val>
                                            <p:strVal val="#ppt_y"/>
                                          </p:val>
                                        </p:tav>
                                      </p:tavLst>
                                    </p:anim>
                                  </p:childTnLst>
                                </p:cTn>
                              </p:par>
                            </p:childTnLst>
                          </p:cTn>
                        </p:par>
                        <p:par>
                          <p:cTn id="81" fill="hold">
                            <p:stCondLst>
                              <p:cond delay="300"/>
                            </p:stCondLst>
                            <p:childTnLst>
                              <p:par>
                                <p:cTn id="82" presetID="10" presetClass="entr" presetSubtype="0" fill="hold" grpId="0" nodeType="after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fade">
                                      <p:cBhvr>
                                        <p:cTn id="84" dur="300"/>
                                        <p:tgtEl>
                                          <p:spTgt spid="64"/>
                                        </p:tgtEl>
                                      </p:cBhvr>
                                    </p:animEffect>
                                  </p:childTnLst>
                                </p:cTn>
                              </p:par>
                              <p:par>
                                <p:cTn id="85" presetID="2" presetClass="entr" presetSubtype="1" fill="hold" nodeType="withEffect">
                                  <p:stCondLst>
                                    <p:cond delay="0"/>
                                  </p:stCondLst>
                                  <p:childTnLst>
                                    <p:set>
                                      <p:cBhvr>
                                        <p:cTn id="86" dur="1" fill="hold">
                                          <p:stCondLst>
                                            <p:cond delay="0"/>
                                          </p:stCondLst>
                                        </p:cTn>
                                        <p:tgtEl>
                                          <p:spTgt spid="107"/>
                                        </p:tgtEl>
                                        <p:attrNameLst>
                                          <p:attrName>style.visibility</p:attrName>
                                        </p:attrNameLst>
                                      </p:cBhvr>
                                      <p:to>
                                        <p:strVal val="visible"/>
                                      </p:to>
                                    </p:set>
                                    <p:anim calcmode="lin" valueType="num">
                                      <p:cBhvr additive="base">
                                        <p:cTn id="87" dur="300" fill="hold"/>
                                        <p:tgtEl>
                                          <p:spTgt spid="107"/>
                                        </p:tgtEl>
                                        <p:attrNameLst>
                                          <p:attrName>ppt_x</p:attrName>
                                        </p:attrNameLst>
                                      </p:cBhvr>
                                      <p:tavLst>
                                        <p:tav tm="0">
                                          <p:val>
                                            <p:strVal val="#ppt_x"/>
                                          </p:val>
                                        </p:tav>
                                        <p:tav tm="100000">
                                          <p:val>
                                            <p:strVal val="#ppt_x"/>
                                          </p:val>
                                        </p:tav>
                                      </p:tavLst>
                                    </p:anim>
                                    <p:anim calcmode="lin" valueType="num">
                                      <p:cBhvr additive="base">
                                        <p:cTn id="88" dur="300" fill="hold"/>
                                        <p:tgtEl>
                                          <p:spTgt spid="107"/>
                                        </p:tgtEl>
                                        <p:attrNameLst>
                                          <p:attrName>ppt_y</p:attrName>
                                        </p:attrNameLst>
                                      </p:cBhvr>
                                      <p:tavLst>
                                        <p:tav tm="0">
                                          <p:val>
                                            <p:strVal val="0-#ppt_h/2"/>
                                          </p:val>
                                        </p:tav>
                                        <p:tav tm="100000">
                                          <p:val>
                                            <p:strVal val="#ppt_y"/>
                                          </p:val>
                                        </p:tav>
                                      </p:tavLst>
                                    </p:anim>
                                  </p:childTnLst>
                                </p:cTn>
                              </p:par>
                            </p:childTnLst>
                          </p:cTn>
                        </p:par>
                        <p:par>
                          <p:cTn id="89" fill="hold">
                            <p:stCondLst>
                              <p:cond delay="600"/>
                            </p:stCondLst>
                            <p:childTnLst>
                              <p:par>
                                <p:cTn id="90" presetID="1" presetClass="entr" presetSubtype="0" fill="hold" nodeType="afterEffect">
                                  <p:stCondLst>
                                    <p:cond delay="0"/>
                                  </p:stCondLst>
                                  <p:childTnLst>
                                    <p:set>
                                      <p:cBhvr>
                                        <p:cTn id="91" dur="1" fill="hold">
                                          <p:stCondLst>
                                            <p:cond delay="0"/>
                                          </p:stCondLst>
                                        </p:cTn>
                                        <p:tgtEl>
                                          <p:spTgt spid="112"/>
                                        </p:tgtEl>
                                        <p:attrNameLst>
                                          <p:attrName>style.visibility</p:attrName>
                                        </p:attrNameLst>
                                      </p:cBhvr>
                                      <p:to>
                                        <p:strVal val="visible"/>
                                      </p:to>
                                    </p:set>
                                  </p:childTnLst>
                                </p:cTn>
                              </p:par>
                            </p:childTnLst>
                          </p:cTn>
                        </p:par>
                        <p:par>
                          <p:cTn id="92" fill="hold">
                            <p:stCondLst>
                              <p:cond delay="600"/>
                            </p:stCondLst>
                            <p:childTnLst>
                              <p:par>
                                <p:cTn id="93" presetID="17" presetClass="entr" presetSubtype="1" fill="hold" grpId="0" nodeType="afterEffect">
                                  <p:stCondLst>
                                    <p:cond delay="0"/>
                                  </p:stCondLst>
                                  <p:childTnLst>
                                    <p:set>
                                      <p:cBhvr>
                                        <p:cTn id="94" dur="1" fill="hold">
                                          <p:stCondLst>
                                            <p:cond delay="0"/>
                                          </p:stCondLst>
                                        </p:cTn>
                                        <p:tgtEl>
                                          <p:spTgt spid="94"/>
                                        </p:tgtEl>
                                        <p:attrNameLst>
                                          <p:attrName>style.visibility</p:attrName>
                                        </p:attrNameLst>
                                      </p:cBhvr>
                                      <p:to>
                                        <p:strVal val="visible"/>
                                      </p:to>
                                    </p:set>
                                    <p:anim calcmode="lin" valueType="num">
                                      <p:cBhvr>
                                        <p:cTn id="95" dur="300" fill="hold"/>
                                        <p:tgtEl>
                                          <p:spTgt spid="94"/>
                                        </p:tgtEl>
                                        <p:attrNameLst>
                                          <p:attrName>ppt_x</p:attrName>
                                        </p:attrNameLst>
                                      </p:cBhvr>
                                      <p:tavLst>
                                        <p:tav tm="0">
                                          <p:val>
                                            <p:strVal val="#ppt_x"/>
                                          </p:val>
                                        </p:tav>
                                        <p:tav tm="100000">
                                          <p:val>
                                            <p:strVal val="#ppt_x"/>
                                          </p:val>
                                        </p:tav>
                                      </p:tavLst>
                                    </p:anim>
                                    <p:anim calcmode="lin" valueType="num">
                                      <p:cBhvr>
                                        <p:cTn id="96" dur="300" fill="hold"/>
                                        <p:tgtEl>
                                          <p:spTgt spid="94"/>
                                        </p:tgtEl>
                                        <p:attrNameLst>
                                          <p:attrName>ppt_y</p:attrName>
                                        </p:attrNameLst>
                                      </p:cBhvr>
                                      <p:tavLst>
                                        <p:tav tm="0">
                                          <p:val>
                                            <p:strVal val="#ppt_y-#ppt_h/2"/>
                                          </p:val>
                                        </p:tav>
                                        <p:tav tm="100000">
                                          <p:val>
                                            <p:strVal val="#ppt_y"/>
                                          </p:val>
                                        </p:tav>
                                      </p:tavLst>
                                    </p:anim>
                                    <p:anim calcmode="lin" valueType="num">
                                      <p:cBhvr>
                                        <p:cTn id="97" dur="300" fill="hold"/>
                                        <p:tgtEl>
                                          <p:spTgt spid="94"/>
                                        </p:tgtEl>
                                        <p:attrNameLst>
                                          <p:attrName>ppt_w</p:attrName>
                                        </p:attrNameLst>
                                      </p:cBhvr>
                                      <p:tavLst>
                                        <p:tav tm="0">
                                          <p:val>
                                            <p:strVal val="#ppt_w"/>
                                          </p:val>
                                        </p:tav>
                                        <p:tav tm="100000">
                                          <p:val>
                                            <p:strVal val="#ppt_w"/>
                                          </p:val>
                                        </p:tav>
                                      </p:tavLst>
                                    </p:anim>
                                    <p:anim calcmode="lin" valueType="num">
                                      <p:cBhvr>
                                        <p:cTn id="98" dur="300" fill="hold"/>
                                        <p:tgtEl>
                                          <p:spTgt spid="9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animBg="1"/>
      <p:bldP spid="66" grpId="0" animBg="1"/>
      <p:bldP spid="67" grpId="0" animBg="1"/>
      <p:bldP spid="68" grpId="0" animBg="1"/>
      <p:bldP spid="69" grpId="0" animBg="1"/>
      <p:bldP spid="70" grpId="0" animBg="1"/>
      <p:bldP spid="94" grpId="0"/>
      <p:bldP spid="96" grpId="0"/>
      <p:bldP spid="9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7A28C4-DC2A-40B3-B132-98BC2F21256D}"/>
              </a:ext>
            </a:extLst>
          </p:cNvPr>
          <p:cNvGrpSpPr/>
          <p:nvPr/>
        </p:nvGrpSpPr>
        <p:grpSpPr>
          <a:xfrm>
            <a:off x="8787826" y="4827446"/>
            <a:ext cx="1905007" cy="1905007"/>
            <a:chOff x="8787826" y="4827446"/>
            <a:chExt cx="1905007" cy="1905007"/>
          </a:xfrm>
        </p:grpSpPr>
        <p:sp>
          <p:nvSpPr>
            <p:cNvPr id="8" name="Frame 7">
              <a:extLst>
                <a:ext uri="{FF2B5EF4-FFF2-40B4-BE49-F238E27FC236}">
                  <a16:creationId xmlns:a16="http://schemas.microsoft.com/office/drawing/2014/main" id="{F851CAA9-6228-46D3-985A-8E5A1F31969B}"/>
                </a:ext>
              </a:extLst>
            </p:cNvPr>
            <p:cNvSpPr/>
            <p:nvPr/>
          </p:nvSpPr>
          <p:spPr>
            <a:xfrm>
              <a:off x="8787826" y="4827446"/>
              <a:ext cx="1905007" cy="1905007"/>
            </a:xfrm>
            <a:prstGeom prst="frame">
              <a:avLst>
                <a:gd name="adj1" fmla="val 14797"/>
              </a:avLst>
            </a:prstGeom>
            <a:solidFill>
              <a:srgbClr val="9900CC"/>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AA2BB633-214C-4EBC-8362-58E50A6CD731}"/>
                </a:ext>
              </a:extLst>
            </p:cNvPr>
            <p:cNvSpPr/>
            <p:nvPr/>
          </p:nvSpPr>
          <p:spPr>
            <a:xfrm>
              <a:off x="9410132" y="5143435"/>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Head with gears">
              <a:extLst>
                <a:ext uri="{FF2B5EF4-FFF2-40B4-BE49-F238E27FC236}">
                  <a16:creationId xmlns:a16="http://schemas.microsoft.com/office/drawing/2014/main" id="{C41D6AEB-8DBB-4066-9D01-C2AD8FD6B4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0961" y="5412625"/>
              <a:ext cx="640080" cy="640080"/>
            </a:xfrm>
            <a:prstGeom prst="rect">
              <a:avLst/>
            </a:prstGeom>
            <a:scene3d>
              <a:camera prst="isometricOffAxis2Left"/>
              <a:lightRig rig="threePt" dir="t"/>
            </a:scene3d>
          </p:spPr>
        </p:pic>
      </p:grpSp>
      <p:sp>
        <p:nvSpPr>
          <p:cNvPr id="18" name="TextBox 17">
            <a:extLst>
              <a:ext uri="{FF2B5EF4-FFF2-40B4-BE49-F238E27FC236}">
                <a16:creationId xmlns:a16="http://schemas.microsoft.com/office/drawing/2014/main" id="{1CCA3FD4-4C1C-4525-AE8F-FE90ABF7E611}"/>
              </a:ext>
            </a:extLst>
          </p:cNvPr>
          <p:cNvSpPr txBox="1"/>
          <p:nvPr/>
        </p:nvSpPr>
        <p:spPr>
          <a:xfrm>
            <a:off x="6473946" y="1803212"/>
            <a:ext cx="213360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عوامل نمو السكان:</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3" y="1760499"/>
            <a:ext cx="5709223" cy="646331"/>
          </a:xfrm>
          <a:prstGeom prst="rect">
            <a:avLst/>
          </a:prstGeom>
          <a:noFill/>
        </p:spPr>
        <p:txBody>
          <a:bodyPr wrap="square" rtlCol="0">
            <a:spAutoFit/>
          </a:bodyPr>
          <a:lstStyle/>
          <a:p>
            <a:pPr algn="r"/>
            <a:r>
              <a:rPr lang="ar-SY" dirty="0">
                <a:latin typeface="Century Gothic" panose="020B0502020202020204" pitchFamily="34" charset="0"/>
              </a:rPr>
              <a:t>كان نمو سكان وطني في الماضي بطيئاً؛ لقلة الموارد، والهجرة إلى الخارج، وكثرة الأمراض والحروب.</a:t>
            </a:r>
          </a:p>
        </p:txBody>
      </p:sp>
      <p:sp>
        <p:nvSpPr>
          <p:cNvPr id="20" name="TextBox 19">
            <a:extLst>
              <a:ext uri="{FF2B5EF4-FFF2-40B4-BE49-F238E27FC236}">
                <a16:creationId xmlns:a16="http://schemas.microsoft.com/office/drawing/2014/main" id="{C72BD120-1237-412F-B5C8-FD3E5C55624C}"/>
              </a:ext>
            </a:extLst>
          </p:cNvPr>
          <p:cNvSpPr txBox="1"/>
          <p:nvPr/>
        </p:nvSpPr>
        <p:spPr>
          <a:xfrm>
            <a:off x="6446688" y="3547150"/>
            <a:ext cx="2133602" cy="369332"/>
          </a:xfrm>
          <a:prstGeom prst="rect">
            <a:avLst/>
          </a:prstGeom>
          <a:noFill/>
        </p:spPr>
        <p:txBody>
          <a:bodyPr wrap="square" rtlCol="0">
            <a:spAutoFit/>
          </a:bodyPr>
          <a:lstStyle/>
          <a:p>
            <a:pPr algn="r"/>
            <a:r>
              <a:rPr lang="ar-SY" b="1" dirty="0">
                <a:solidFill>
                  <a:srgbClr val="33CCFF"/>
                </a:solidFill>
                <a:latin typeface="Century Gothic" panose="020B0502020202020204" pitchFamily="34" charset="0"/>
              </a:rPr>
              <a:t>عوامل نمو السكان:</a:t>
            </a:r>
            <a:endParaRPr lang="en-US" b="1" dirty="0">
              <a:solidFill>
                <a:srgbClr val="33CCFF"/>
              </a:solidFill>
              <a:latin typeface="Century Gothic" panose="020B0502020202020204" pitchFamily="34" charset="0"/>
            </a:endParaRPr>
          </a:p>
        </p:txBody>
      </p:sp>
      <p:sp>
        <p:nvSpPr>
          <p:cNvPr id="21" name="TextBox 20">
            <a:extLst>
              <a:ext uri="{FF2B5EF4-FFF2-40B4-BE49-F238E27FC236}">
                <a16:creationId xmlns:a16="http://schemas.microsoft.com/office/drawing/2014/main" id="{C45B251C-D149-4081-842A-8B8570BBE91C}"/>
              </a:ext>
            </a:extLst>
          </p:cNvPr>
          <p:cNvSpPr txBox="1"/>
          <p:nvPr/>
        </p:nvSpPr>
        <p:spPr>
          <a:xfrm>
            <a:off x="746601" y="3504028"/>
            <a:ext cx="5617646" cy="646331"/>
          </a:xfrm>
          <a:prstGeom prst="rect">
            <a:avLst/>
          </a:prstGeom>
          <a:noFill/>
        </p:spPr>
        <p:txBody>
          <a:bodyPr wrap="square" rtlCol="0">
            <a:spAutoFit/>
          </a:bodyPr>
          <a:lstStyle/>
          <a:p>
            <a:pPr algn="r"/>
            <a:r>
              <a:rPr lang="ar-SY" dirty="0">
                <a:latin typeface="Century Gothic" panose="020B0502020202020204" pitchFamily="34" charset="0"/>
              </a:rPr>
              <a:t>وبتحسن الأوضاع المعيشية والصحية والأمنية بعد توحيد وطني المملكة العربية السعودية حصل نمو كبير في أعداد السكان</a:t>
            </a:r>
            <a:endParaRPr lang="en-US" dirty="0">
              <a:latin typeface="Century Gothic" panose="020B0502020202020204" pitchFamily="34" charset="0"/>
            </a:endParaRPr>
          </a:p>
        </p:txBody>
      </p:sp>
      <p:sp>
        <p:nvSpPr>
          <p:cNvPr id="22" name="TextBox 21">
            <a:extLst>
              <a:ext uri="{FF2B5EF4-FFF2-40B4-BE49-F238E27FC236}">
                <a16:creationId xmlns:a16="http://schemas.microsoft.com/office/drawing/2014/main" id="{CB20D5B9-EF7F-4084-B913-E7D025B8A8C7}"/>
              </a:ext>
            </a:extLst>
          </p:cNvPr>
          <p:cNvSpPr txBox="1"/>
          <p:nvPr/>
        </p:nvSpPr>
        <p:spPr>
          <a:xfrm>
            <a:off x="6362698" y="5315629"/>
            <a:ext cx="2133602" cy="369332"/>
          </a:xfrm>
          <a:prstGeom prst="rect">
            <a:avLst/>
          </a:prstGeom>
          <a:noFill/>
        </p:spPr>
        <p:txBody>
          <a:bodyPr wrap="square" rtlCol="0">
            <a:spAutoFit/>
          </a:bodyPr>
          <a:lstStyle/>
          <a:p>
            <a:pPr algn="r"/>
            <a:r>
              <a:rPr lang="ar-SY" b="1" dirty="0">
                <a:solidFill>
                  <a:srgbClr val="9900CC"/>
                </a:solidFill>
                <a:latin typeface="Century Gothic" panose="020B0502020202020204" pitchFamily="34" charset="0"/>
              </a:rPr>
              <a:t>عوامل نمو السكان:</a:t>
            </a:r>
            <a:endParaRPr lang="en-US" b="1" dirty="0">
              <a:solidFill>
                <a:srgbClr val="9900CC"/>
              </a:solidFill>
              <a:latin typeface="Century Gothic" panose="020B0502020202020204" pitchFamily="34" charset="0"/>
            </a:endParaRPr>
          </a:p>
        </p:txBody>
      </p:sp>
      <p:sp>
        <p:nvSpPr>
          <p:cNvPr id="23" name="TextBox 22">
            <a:extLst>
              <a:ext uri="{FF2B5EF4-FFF2-40B4-BE49-F238E27FC236}">
                <a16:creationId xmlns:a16="http://schemas.microsoft.com/office/drawing/2014/main" id="{BBF4782B-4378-4155-940C-C191C8766443}"/>
              </a:ext>
            </a:extLst>
          </p:cNvPr>
          <p:cNvSpPr txBox="1"/>
          <p:nvPr/>
        </p:nvSpPr>
        <p:spPr>
          <a:xfrm>
            <a:off x="427903" y="5315629"/>
            <a:ext cx="5936343" cy="646331"/>
          </a:xfrm>
          <a:prstGeom prst="rect">
            <a:avLst/>
          </a:prstGeom>
          <a:noFill/>
        </p:spPr>
        <p:txBody>
          <a:bodyPr wrap="square" rtlCol="0">
            <a:spAutoFit/>
          </a:bodyPr>
          <a:lstStyle/>
          <a:p>
            <a:pPr algn="r"/>
            <a:r>
              <a:rPr lang="ar-SY" dirty="0">
                <a:latin typeface="Century Gothic" panose="020B0502020202020204" pitchFamily="34" charset="0"/>
              </a:rPr>
              <a:t>وقد بلغت نسبة النمو السكاني في وطني لعام 1438ه متوسط نمو سنوي مُعَدَّلُه (2.52 %)</a:t>
            </a:r>
            <a:endParaRPr lang="en-US" dirty="0">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38FD9BF-2A3A-443A-83CA-4A679E6E1689}"/>
              </a:ext>
            </a:extLst>
          </p:cNvPr>
          <p:cNvCxnSpPr>
            <a:cxnSpLocks/>
          </p:cNvCxnSpPr>
          <p:nvPr/>
        </p:nvCxnSpPr>
        <p:spPr>
          <a:xfrm flipH="1">
            <a:off x="6530678" y="3875654"/>
            <a:ext cx="1965622" cy="0"/>
          </a:xfrm>
          <a:prstGeom prst="straightConnector1">
            <a:avLst/>
          </a:prstGeom>
          <a:ln>
            <a:solidFill>
              <a:srgbClr val="33CC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6D044F-F777-428C-AB36-2C7378A58283}"/>
              </a:ext>
            </a:extLst>
          </p:cNvPr>
          <p:cNvCxnSpPr>
            <a:cxnSpLocks/>
          </p:cNvCxnSpPr>
          <p:nvPr/>
        </p:nvCxnSpPr>
        <p:spPr>
          <a:xfrm flipH="1">
            <a:off x="6530678" y="5685722"/>
            <a:ext cx="1812654" cy="0"/>
          </a:xfrm>
          <a:prstGeom prst="straightConnector1">
            <a:avLst/>
          </a:prstGeom>
          <a:ln>
            <a:solidFill>
              <a:srgbClr val="9900CC"/>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D6C46D03-C357-4DE3-862A-D1357C985C1B}"/>
              </a:ext>
            </a:extLst>
          </p:cNvPr>
          <p:cNvGrpSpPr/>
          <p:nvPr/>
        </p:nvGrpSpPr>
        <p:grpSpPr>
          <a:xfrm>
            <a:off x="8417715" y="2850074"/>
            <a:ext cx="1763485" cy="1763485"/>
            <a:chOff x="8417715" y="2850074"/>
            <a:chExt cx="1763485" cy="1763485"/>
          </a:xfrm>
        </p:grpSpPr>
        <p:sp>
          <p:nvSpPr>
            <p:cNvPr id="6" name="Frame 5">
              <a:extLst>
                <a:ext uri="{FF2B5EF4-FFF2-40B4-BE49-F238E27FC236}">
                  <a16:creationId xmlns:a16="http://schemas.microsoft.com/office/drawing/2014/main" id="{3C41DED4-FC13-4971-A445-8A4EFB6A1617}"/>
                </a:ext>
              </a:extLst>
            </p:cNvPr>
            <p:cNvSpPr/>
            <p:nvPr/>
          </p:nvSpPr>
          <p:spPr>
            <a:xfrm>
              <a:off x="8417715" y="2850074"/>
              <a:ext cx="1763485" cy="1763485"/>
            </a:xfrm>
            <a:prstGeom prst="frame">
              <a:avLst>
                <a:gd name="adj1" fmla="val 14797"/>
              </a:avLst>
            </a:prstGeom>
            <a:solidFill>
              <a:srgbClr val="33CCFF"/>
            </a:solidFill>
            <a:ln>
              <a:noFill/>
            </a:ln>
            <a:scene3d>
              <a:camera prst="isometricOffAxis1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B23941E4-D955-45AB-BDB8-30EE2932D449}"/>
                </a:ext>
              </a:extLst>
            </p:cNvPr>
            <p:cNvSpPr/>
            <p:nvPr/>
          </p:nvSpPr>
          <p:spPr>
            <a:xfrm>
              <a:off x="8678875" y="3117124"/>
              <a:ext cx="1232036" cy="1229363"/>
            </a:xfrm>
            <a:prstGeom prst="rect">
              <a:avLst/>
            </a:prstGeom>
            <a:solidFill>
              <a:schemeClr val="bg1">
                <a:lumMod val="95000"/>
              </a:schemeClr>
            </a:solidFill>
            <a:ln>
              <a:noFill/>
            </a:ln>
            <a:effectLst/>
            <a:scene3d>
              <a:camera prst="isometricOffAxis1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ation with pie chart">
              <a:extLst>
                <a:ext uri="{FF2B5EF4-FFF2-40B4-BE49-F238E27FC236}">
                  <a16:creationId xmlns:a16="http://schemas.microsoft.com/office/drawing/2014/main" id="{1A2E6B73-2A70-4F37-82AF-5172C954C7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68503" y="3504028"/>
              <a:ext cx="640080" cy="640080"/>
            </a:xfrm>
            <a:prstGeom prst="rect">
              <a:avLst/>
            </a:prstGeom>
            <a:scene3d>
              <a:camera prst="isometricOffAxis1Left"/>
              <a:lightRig rig="threePt" dir="t"/>
            </a:scene3d>
          </p:spPr>
        </p:pic>
      </p:grp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5511796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14:bounceEnd="52000">
                                          <p:cBhvr additive="base">
                                            <p:cTn id="13" dur="500" fill="hold"/>
                                            <p:tgtEl>
                                              <p:spTgt spid="7"/>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52000">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14:bounceEnd="52000">
                                          <p:cBhvr additive="base">
                                            <p:cTn id="19" dur="500" fill="hold"/>
                                            <p:tgtEl>
                                              <p:spTgt spid="3"/>
                                            </p:tgtEl>
                                            <p:attrNameLst>
                                              <p:attrName>ppt_x</p:attrName>
                                            </p:attrNameLst>
                                          </p:cBhvr>
                                          <p:tavLst>
                                            <p:tav tm="0">
                                              <p:val>
                                                <p:strVal val="#ppt_x"/>
                                              </p:val>
                                            </p:tav>
                                            <p:tav tm="100000">
                                              <p:val>
                                                <p:strVal val="#ppt_x"/>
                                              </p:val>
                                            </p:tav>
                                          </p:tavLst>
                                        </p:anim>
                                        <p:anim calcmode="lin" valueType="num" p14:bounceEnd="52000">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52000">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14:bounceEnd="52000">
                                          <p:cBhvr additive="base">
                                            <p:cTn id="25"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ppt_x</p:attrName>
                                            </p:attrNameLst>
                                          </p:cBhvr>
                                          <p:tavLst>
                                            <p:tav tm="0">
                                              <p:val>
                                                <p:strVal val="#ppt_x+#ppt_w/2"/>
                                              </p:val>
                                            </p:tav>
                                            <p:tav tm="100000">
                                              <p:val>
                                                <p:strVal val="#ppt_x"/>
                                              </p:val>
                                            </p:tav>
                                          </p:tavLst>
                                        </p:anim>
                                        <p:anim calcmode="lin" valueType="num">
                                          <p:cBhvr>
                                            <p:cTn id="50" dur="500" fill="hold"/>
                                            <p:tgtEl>
                                              <p:spTgt spid="20"/>
                                            </p:tgtEl>
                                            <p:attrNameLst>
                                              <p:attrName>ppt_y</p:attrName>
                                            </p:attrNameLst>
                                          </p:cBhvr>
                                          <p:tavLst>
                                            <p:tav tm="0">
                                              <p:val>
                                                <p:strVal val="#ppt_y"/>
                                              </p:val>
                                            </p:tav>
                                            <p:tav tm="100000">
                                              <p:val>
                                                <p:strVal val="#ppt_y"/>
                                              </p:val>
                                            </p:tav>
                                          </p:tavLst>
                                        </p:anim>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ppt_x</p:attrName>
                                            </p:attrNameLst>
                                          </p:cBhvr>
                                          <p:tavLst>
                                            <p:tav tm="0">
                                              <p:val>
                                                <p:strVal val="#ppt_x+#ppt_w/2"/>
                                              </p:val>
                                            </p:tav>
                                            <p:tav tm="100000">
                                              <p:val>
                                                <p:strVal val="#ppt_x"/>
                                              </p:val>
                                            </p:tav>
                                          </p:tavLst>
                                        </p:anim>
                                        <p:anim calcmode="lin" valueType="num">
                                          <p:cBhvr>
                                            <p:cTn id="50" dur="500" fill="hold"/>
                                            <p:tgtEl>
                                              <p:spTgt spid="20"/>
                                            </p:tgtEl>
                                            <p:attrNameLst>
                                              <p:attrName>ppt_y</p:attrName>
                                            </p:attrNameLst>
                                          </p:cBhvr>
                                          <p:tavLst>
                                            <p:tav tm="0">
                                              <p:val>
                                                <p:strVal val="#ppt_y"/>
                                              </p:val>
                                            </p:tav>
                                            <p:tav tm="100000">
                                              <p:val>
                                                <p:strVal val="#ppt_y"/>
                                              </p:val>
                                            </p:tav>
                                          </p:tavLst>
                                        </p:anim>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7A28C4-DC2A-40B3-B132-98BC2F21256D}"/>
              </a:ext>
            </a:extLst>
          </p:cNvPr>
          <p:cNvGrpSpPr/>
          <p:nvPr/>
        </p:nvGrpSpPr>
        <p:grpSpPr>
          <a:xfrm>
            <a:off x="9993187" y="4827446"/>
            <a:ext cx="1905007" cy="1905007"/>
            <a:chOff x="8787826" y="4827446"/>
            <a:chExt cx="1905007" cy="1905007"/>
          </a:xfrm>
        </p:grpSpPr>
        <p:sp>
          <p:nvSpPr>
            <p:cNvPr id="8" name="Frame 7">
              <a:extLst>
                <a:ext uri="{FF2B5EF4-FFF2-40B4-BE49-F238E27FC236}">
                  <a16:creationId xmlns:a16="http://schemas.microsoft.com/office/drawing/2014/main" id="{F851CAA9-6228-46D3-985A-8E5A1F31969B}"/>
                </a:ext>
              </a:extLst>
            </p:cNvPr>
            <p:cNvSpPr/>
            <p:nvPr/>
          </p:nvSpPr>
          <p:spPr>
            <a:xfrm>
              <a:off x="8787826" y="4827446"/>
              <a:ext cx="1905007" cy="1905007"/>
            </a:xfrm>
            <a:prstGeom prst="frame">
              <a:avLst>
                <a:gd name="adj1" fmla="val 14797"/>
              </a:avLst>
            </a:prstGeom>
            <a:solidFill>
              <a:srgbClr val="9900CC"/>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AA2BB633-214C-4EBC-8362-58E50A6CD731}"/>
                </a:ext>
              </a:extLst>
            </p:cNvPr>
            <p:cNvSpPr/>
            <p:nvPr/>
          </p:nvSpPr>
          <p:spPr>
            <a:xfrm>
              <a:off x="9410132" y="5143435"/>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Head with gears">
              <a:extLst>
                <a:ext uri="{FF2B5EF4-FFF2-40B4-BE49-F238E27FC236}">
                  <a16:creationId xmlns:a16="http://schemas.microsoft.com/office/drawing/2014/main" id="{C41D6AEB-8DBB-4066-9D01-C2AD8FD6B4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0961" y="5412625"/>
              <a:ext cx="640080" cy="640080"/>
            </a:xfrm>
            <a:prstGeom prst="rect">
              <a:avLst/>
            </a:prstGeom>
            <a:scene3d>
              <a:camera prst="isometricOffAxis2Left"/>
              <a:lightRig rig="threePt" dir="t"/>
            </a:scene3d>
          </p:spPr>
        </p:pic>
      </p:grpSp>
      <p:sp>
        <p:nvSpPr>
          <p:cNvPr id="18" name="TextBox 17">
            <a:extLst>
              <a:ext uri="{FF2B5EF4-FFF2-40B4-BE49-F238E27FC236}">
                <a16:creationId xmlns:a16="http://schemas.microsoft.com/office/drawing/2014/main" id="{1CCA3FD4-4C1C-4525-AE8F-FE90ABF7E611}"/>
              </a:ext>
            </a:extLst>
          </p:cNvPr>
          <p:cNvSpPr txBox="1"/>
          <p:nvPr/>
        </p:nvSpPr>
        <p:spPr>
          <a:xfrm>
            <a:off x="7679307" y="1803212"/>
            <a:ext cx="213360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عوامل نمو السكان:</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2" y="1945165"/>
            <a:ext cx="5709223" cy="369332"/>
          </a:xfrm>
          <a:prstGeom prst="rect">
            <a:avLst/>
          </a:prstGeom>
          <a:noFill/>
        </p:spPr>
        <p:txBody>
          <a:bodyPr wrap="square" rtlCol="0">
            <a:spAutoFit/>
          </a:bodyPr>
          <a:lstStyle/>
          <a:p>
            <a:pPr algn="r"/>
            <a:r>
              <a:rPr lang="ar-SY" dirty="0">
                <a:latin typeface="Century Gothic" panose="020B0502020202020204" pitchFamily="34" charset="0"/>
              </a:rPr>
              <a:t>ويرتبط نمو السكان في المملكة العربية السعودية بعاملين أساسيين، هما:</a:t>
            </a:r>
          </a:p>
        </p:txBody>
      </p:sp>
      <p:sp>
        <p:nvSpPr>
          <p:cNvPr id="20" name="TextBox 19">
            <a:extLst>
              <a:ext uri="{FF2B5EF4-FFF2-40B4-BE49-F238E27FC236}">
                <a16:creationId xmlns:a16="http://schemas.microsoft.com/office/drawing/2014/main" id="{C72BD120-1237-412F-B5C8-FD3E5C55624C}"/>
              </a:ext>
            </a:extLst>
          </p:cNvPr>
          <p:cNvSpPr txBox="1"/>
          <p:nvPr/>
        </p:nvSpPr>
        <p:spPr>
          <a:xfrm>
            <a:off x="7652049" y="3547150"/>
            <a:ext cx="2133602" cy="369332"/>
          </a:xfrm>
          <a:prstGeom prst="rect">
            <a:avLst/>
          </a:prstGeom>
          <a:noFill/>
        </p:spPr>
        <p:txBody>
          <a:bodyPr wrap="square" rtlCol="0">
            <a:spAutoFit/>
          </a:bodyPr>
          <a:lstStyle/>
          <a:p>
            <a:pPr algn="r"/>
            <a:r>
              <a:rPr lang="ar-SY" b="1" dirty="0">
                <a:solidFill>
                  <a:srgbClr val="33CCFF"/>
                </a:solidFill>
                <a:latin typeface="Century Gothic" panose="020B0502020202020204" pitchFamily="34" charset="0"/>
              </a:rPr>
              <a:t>الزيادة الطبيعية:</a:t>
            </a:r>
            <a:endParaRPr lang="en-US" b="1" dirty="0">
              <a:solidFill>
                <a:srgbClr val="33CCFF"/>
              </a:solidFill>
              <a:latin typeface="Century Gothic" panose="020B0502020202020204" pitchFamily="34" charset="0"/>
            </a:endParaRPr>
          </a:p>
        </p:txBody>
      </p:sp>
      <p:sp>
        <p:nvSpPr>
          <p:cNvPr id="21" name="TextBox 20">
            <a:extLst>
              <a:ext uri="{FF2B5EF4-FFF2-40B4-BE49-F238E27FC236}">
                <a16:creationId xmlns:a16="http://schemas.microsoft.com/office/drawing/2014/main" id="{C45B251C-D149-4081-842A-8B8570BBE91C}"/>
              </a:ext>
            </a:extLst>
          </p:cNvPr>
          <p:cNvSpPr txBox="1"/>
          <p:nvPr/>
        </p:nvSpPr>
        <p:spPr>
          <a:xfrm>
            <a:off x="746601" y="3504028"/>
            <a:ext cx="5617646" cy="923330"/>
          </a:xfrm>
          <a:prstGeom prst="rect">
            <a:avLst/>
          </a:prstGeom>
          <a:noFill/>
        </p:spPr>
        <p:txBody>
          <a:bodyPr wrap="square" rtlCol="0">
            <a:spAutoFit/>
          </a:bodyPr>
          <a:lstStyle/>
          <a:p>
            <a:pPr algn="r"/>
            <a:r>
              <a:rPr lang="ar-SY" dirty="0">
                <a:latin typeface="Century Gothic" panose="020B0502020202020204" pitchFamily="34" charset="0"/>
              </a:rPr>
              <a:t>هي الفرق بين عدد المواليد والوَفَيَات في مدة زمنية محددة، وتحسب عادة لكل ألف من السكان. ومعدلُ الزيادة الطبيعية في المملكة العربية السعودية منذ عام 1438 ه لكل ألف نسمة من السكان هو 25 نسمة في السنة.</a:t>
            </a:r>
            <a:endParaRPr lang="en-US" dirty="0">
              <a:latin typeface="Century Gothic" panose="020B0502020202020204" pitchFamily="34" charset="0"/>
            </a:endParaRPr>
          </a:p>
        </p:txBody>
      </p:sp>
      <p:sp>
        <p:nvSpPr>
          <p:cNvPr id="22" name="TextBox 21">
            <a:extLst>
              <a:ext uri="{FF2B5EF4-FFF2-40B4-BE49-F238E27FC236}">
                <a16:creationId xmlns:a16="http://schemas.microsoft.com/office/drawing/2014/main" id="{CB20D5B9-EF7F-4084-B913-E7D025B8A8C7}"/>
              </a:ext>
            </a:extLst>
          </p:cNvPr>
          <p:cNvSpPr txBox="1"/>
          <p:nvPr/>
        </p:nvSpPr>
        <p:spPr>
          <a:xfrm>
            <a:off x="6379252" y="5315629"/>
            <a:ext cx="3613935" cy="369332"/>
          </a:xfrm>
          <a:prstGeom prst="rect">
            <a:avLst/>
          </a:prstGeom>
          <a:noFill/>
        </p:spPr>
        <p:txBody>
          <a:bodyPr wrap="square" rtlCol="0">
            <a:spAutoFit/>
          </a:bodyPr>
          <a:lstStyle/>
          <a:p>
            <a:pPr algn="r"/>
            <a:r>
              <a:rPr lang="ar-SY" b="1" dirty="0">
                <a:solidFill>
                  <a:srgbClr val="9900CC"/>
                </a:solidFill>
                <a:latin typeface="Century Gothic" panose="020B0502020202020204" pitchFamily="34" charset="0"/>
              </a:rPr>
              <a:t>الزيادة غير الطبيعية (الأيدي العاملة الوافدة):</a:t>
            </a:r>
            <a:endParaRPr lang="en-US" b="1" dirty="0">
              <a:solidFill>
                <a:srgbClr val="9900CC"/>
              </a:solidFill>
              <a:latin typeface="Century Gothic" panose="020B0502020202020204" pitchFamily="34" charset="0"/>
            </a:endParaRPr>
          </a:p>
        </p:txBody>
      </p:sp>
      <p:sp>
        <p:nvSpPr>
          <p:cNvPr id="23" name="TextBox 22">
            <a:extLst>
              <a:ext uri="{FF2B5EF4-FFF2-40B4-BE49-F238E27FC236}">
                <a16:creationId xmlns:a16="http://schemas.microsoft.com/office/drawing/2014/main" id="{BBF4782B-4378-4155-940C-C191C8766443}"/>
              </a:ext>
            </a:extLst>
          </p:cNvPr>
          <p:cNvSpPr txBox="1"/>
          <p:nvPr/>
        </p:nvSpPr>
        <p:spPr>
          <a:xfrm>
            <a:off x="442909" y="4978127"/>
            <a:ext cx="5936343" cy="1754326"/>
          </a:xfrm>
          <a:prstGeom prst="rect">
            <a:avLst/>
          </a:prstGeom>
          <a:noFill/>
        </p:spPr>
        <p:txBody>
          <a:bodyPr wrap="square" rtlCol="0">
            <a:spAutoFit/>
          </a:bodyPr>
          <a:lstStyle/>
          <a:p>
            <a:pPr algn="r"/>
            <a:r>
              <a:rPr lang="ar-SY" dirty="0">
                <a:latin typeface="Century Gothic" panose="020B0502020202020204" pitchFamily="34" charset="0"/>
              </a:rPr>
              <a:t>احتاجت المملكة العربية السعودية إلى عدد كبير من المهنيين والفنيين وعمال الخدمات؛ لمواكبة خطط التنمية في العقود الماضية من جهة، ولتلبية احتياجات الأُسَر السعودية في جوانب الخدمة الخاصة بها من جهة أخرى، وهو مما أدى إلى توافد هذه الأيدي العاملة وزيادة السكان، ولا تعد هذه الأيدي العاملة الوافدة جزءاً دائماً في حجم عدد السكان لأنها غير مستقرة، وتعود إلى بلادها بعد انتهاء الحاجة إليها</a:t>
            </a:r>
            <a:endParaRPr lang="en-US" dirty="0">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379252" y="2158904"/>
            <a:ext cx="3322409"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38FD9BF-2A3A-443A-83CA-4A679E6E1689}"/>
              </a:ext>
            </a:extLst>
          </p:cNvPr>
          <p:cNvCxnSpPr>
            <a:cxnSpLocks/>
          </p:cNvCxnSpPr>
          <p:nvPr/>
        </p:nvCxnSpPr>
        <p:spPr>
          <a:xfrm flipH="1">
            <a:off x="6379252" y="3875654"/>
            <a:ext cx="3322409" cy="0"/>
          </a:xfrm>
          <a:prstGeom prst="straightConnector1">
            <a:avLst/>
          </a:prstGeom>
          <a:ln>
            <a:solidFill>
              <a:srgbClr val="33CC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6D044F-F777-428C-AB36-2C7378A58283}"/>
              </a:ext>
            </a:extLst>
          </p:cNvPr>
          <p:cNvCxnSpPr>
            <a:cxnSpLocks/>
          </p:cNvCxnSpPr>
          <p:nvPr/>
        </p:nvCxnSpPr>
        <p:spPr>
          <a:xfrm flipH="1">
            <a:off x="6379252" y="5685722"/>
            <a:ext cx="3169441" cy="0"/>
          </a:xfrm>
          <a:prstGeom prst="straightConnector1">
            <a:avLst/>
          </a:prstGeom>
          <a:ln>
            <a:solidFill>
              <a:srgbClr val="9900CC"/>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D6C46D03-C357-4DE3-862A-D1357C985C1B}"/>
              </a:ext>
            </a:extLst>
          </p:cNvPr>
          <p:cNvGrpSpPr/>
          <p:nvPr/>
        </p:nvGrpSpPr>
        <p:grpSpPr>
          <a:xfrm>
            <a:off x="9623076" y="2850074"/>
            <a:ext cx="1763485" cy="1763485"/>
            <a:chOff x="8417715" y="2850074"/>
            <a:chExt cx="1763485" cy="1763485"/>
          </a:xfrm>
        </p:grpSpPr>
        <p:sp>
          <p:nvSpPr>
            <p:cNvPr id="6" name="Frame 5">
              <a:extLst>
                <a:ext uri="{FF2B5EF4-FFF2-40B4-BE49-F238E27FC236}">
                  <a16:creationId xmlns:a16="http://schemas.microsoft.com/office/drawing/2014/main" id="{3C41DED4-FC13-4971-A445-8A4EFB6A1617}"/>
                </a:ext>
              </a:extLst>
            </p:cNvPr>
            <p:cNvSpPr/>
            <p:nvPr/>
          </p:nvSpPr>
          <p:spPr>
            <a:xfrm>
              <a:off x="8417715" y="2850074"/>
              <a:ext cx="1763485" cy="1763485"/>
            </a:xfrm>
            <a:prstGeom prst="frame">
              <a:avLst>
                <a:gd name="adj1" fmla="val 14797"/>
              </a:avLst>
            </a:prstGeom>
            <a:solidFill>
              <a:srgbClr val="33CCFF"/>
            </a:solidFill>
            <a:ln>
              <a:noFill/>
            </a:ln>
            <a:scene3d>
              <a:camera prst="isometricOffAxis1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B23941E4-D955-45AB-BDB8-30EE2932D449}"/>
                </a:ext>
              </a:extLst>
            </p:cNvPr>
            <p:cNvSpPr/>
            <p:nvPr/>
          </p:nvSpPr>
          <p:spPr>
            <a:xfrm>
              <a:off x="8678875" y="3117124"/>
              <a:ext cx="1232036" cy="1229363"/>
            </a:xfrm>
            <a:prstGeom prst="rect">
              <a:avLst/>
            </a:prstGeom>
            <a:solidFill>
              <a:schemeClr val="bg1">
                <a:lumMod val="95000"/>
              </a:schemeClr>
            </a:solidFill>
            <a:ln>
              <a:noFill/>
            </a:ln>
            <a:effectLst/>
            <a:scene3d>
              <a:camera prst="isometricOffAxis1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ation with pie chart">
              <a:extLst>
                <a:ext uri="{FF2B5EF4-FFF2-40B4-BE49-F238E27FC236}">
                  <a16:creationId xmlns:a16="http://schemas.microsoft.com/office/drawing/2014/main" id="{1A2E6B73-2A70-4F37-82AF-5172C954C7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68503" y="3504028"/>
              <a:ext cx="640080" cy="640080"/>
            </a:xfrm>
            <a:prstGeom prst="rect">
              <a:avLst/>
            </a:prstGeom>
            <a:scene3d>
              <a:camera prst="isometricOffAxis1Left"/>
              <a:lightRig rig="threePt" dir="t"/>
            </a:scene3d>
          </p:spPr>
        </p:pic>
      </p:grpSp>
      <p:grpSp>
        <p:nvGrpSpPr>
          <p:cNvPr id="2" name="Group 1">
            <a:extLst>
              <a:ext uri="{FF2B5EF4-FFF2-40B4-BE49-F238E27FC236}">
                <a16:creationId xmlns:a16="http://schemas.microsoft.com/office/drawing/2014/main" id="{29BA398D-206E-40B1-BB46-14B90BDEFFBD}"/>
              </a:ext>
            </a:extLst>
          </p:cNvPr>
          <p:cNvGrpSpPr/>
          <p:nvPr/>
        </p:nvGrpSpPr>
        <p:grpSpPr>
          <a:xfrm>
            <a:off x="9993187"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5600144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14:bounceEnd="52000">
                                          <p:cBhvr additive="base">
                                            <p:cTn id="13" dur="500" fill="hold"/>
                                            <p:tgtEl>
                                              <p:spTgt spid="7"/>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52000">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14:bounceEnd="52000">
                                          <p:cBhvr additive="base">
                                            <p:cTn id="19" dur="500" fill="hold"/>
                                            <p:tgtEl>
                                              <p:spTgt spid="3"/>
                                            </p:tgtEl>
                                            <p:attrNameLst>
                                              <p:attrName>ppt_x</p:attrName>
                                            </p:attrNameLst>
                                          </p:cBhvr>
                                          <p:tavLst>
                                            <p:tav tm="0">
                                              <p:val>
                                                <p:strVal val="#ppt_x"/>
                                              </p:val>
                                            </p:tav>
                                            <p:tav tm="100000">
                                              <p:val>
                                                <p:strVal val="#ppt_x"/>
                                              </p:val>
                                            </p:tav>
                                          </p:tavLst>
                                        </p:anim>
                                        <p:anim calcmode="lin" valueType="num" p14:bounceEnd="52000">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52000">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14:bounceEnd="52000">
                                          <p:cBhvr additive="base">
                                            <p:cTn id="25"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ppt_x</p:attrName>
                                            </p:attrNameLst>
                                          </p:cBhvr>
                                          <p:tavLst>
                                            <p:tav tm="0">
                                              <p:val>
                                                <p:strVal val="#ppt_x+#ppt_w/2"/>
                                              </p:val>
                                            </p:tav>
                                            <p:tav tm="100000">
                                              <p:val>
                                                <p:strVal val="#ppt_x"/>
                                              </p:val>
                                            </p:tav>
                                          </p:tavLst>
                                        </p:anim>
                                        <p:anim calcmode="lin" valueType="num">
                                          <p:cBhvr>
                                            <p:cTn id="50" dur="500" fill="hold"/>
                                            <p:tgtEl>
                                              <p:spTgt spid="20"/>
                                            </p:tgtEl>
                                            <p:attrNameLst>
                                              <p:attrName>ppt_y</p:attrName>
                                            </p:attrNameLst>
                                          </p:cBhvr>
                                          <p:tavLst>
                                            <p:tav tm="0">
                                              <p:val>
                                                <p:strVal val="#ppt_y"/>
                                              </p:val>
                                            </p:tav>
                                            <p:tav tm="100000">
                                              <p:val>
                                                <p:strVal val="#ppt_y"/>
                                              </p:val>
                                            </p:tav>
                                          </p:tavLst>
                                        </p:anim>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ppt_x</p:attrName>
                                            </p:attrNameLst>
                                          </p:cBhvr>
                                          <p:tavLst>
                                            <p:tav tm="0">
                                              <p:val>
                                                <p:strVal val="#ppt_x+#ppt_w/2"/>
                                              </p:val>
                                            </p:tav>
                                            <p:tav tm="100000">
                                              <p:val>
                                                <p:strVal val="#ppt_x"/>
                                              </p:val>
                                            </p:tav>
                                          </p:tavLst>
                                        </p:anim>
                                        <p:anim calcmode="lin" valueType="num">
                                          <p:cBhvr>
                                            <p:cTn id="50" dur="500" fill="hold"/>
                                            <p:tgtEl>
                                              <p:spTgt spid="20"/>
                                            </p:tgtEl>
                                            <p:attrNameLst>
                                              <p:attrName>ppt_y</p:attrName>
                                            </p:attrNameLst>
                                          </p:cBhvr>
                                          <p:tavLst>
                                            <p:tav tm="0">
                                              <p:val>
                                                <p:strVal val="#ppt_y"/>
                                              </p:val>
                                            </p:tav>
                                            <p:tav tm="100000">
                                              <p:val>
                                                <p:strVal val="#ppt_y"/>
                                              </p:val>
                                            </p:tav>
                                          </p:tavLst>
                                        </p:anim>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7679307" y="1690701"/>
            <a:ext cx="2133602" cy="461665"/>
          </a:xfrm>
          <a:prstGeom prst="rect">
            <a:avLst/>
          </a:prstGeom>
          <a:noFill/>
        </p:spPr>
        <p:txBody>
          <a:bodyPr wrap="square" rtlCol="0">
            <a:spAutoFit/>
          </a:bodyPr>
          <a:lstStyle/>
          <a:p>
            <a:pPr algn="r"/>
            <a:r>
              <a:rPr lang="ar-SY" sz="2400" b="1" dirty="0">
                <a:solidFill>
                  <a:srgbClr val="FF9900"/>
                </a:solidFill>
                <a:latin typeface="Century Gothic" panose="020B0502020202020204" pitchFamily="34" charset="0"/>
              </a:rPr>
              <a:t>رؤية ٢٠٣٠:</a:t>
            </a:r>
            <a:endParaRPr lang="en-US" sz="2400"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556469" y="1711848"/>
            <a:ext cx="5709223" cy="646331"/>
          </a:xfrm>
          <a:prstGeom prst="rect">
            <a:avLst/>
          </a:prstGeom>
          <a:noFill/>
        </p:spPr>
        <p:txBody>
          <a:bodyPr wrap="square" rtlCol="0">
            <a:spAutoFit/>
          </a:bodyPr>
          <a:lstStyle/>
          <a:p>
            <a:pPr algn="r"/>
            <a:r>
              <a:rPr lang="ar-SY" dirty="0">
                <a:latin typeface="Century Gothic" panose="020B0502020202020204" pitchFamily="34" charset="0"/>
              </a:rPr>
              <a:t>حرصت رؤية ٢٠٣٠ على توطين المِهَن وسَعْوَدتها؛ وهو ما أدى إلى تراجع أعداد غير السعوديين وإحلال السعوديين مكانهم</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379252" y="2158904"/>
            <a:ext cx="3322409"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9993187"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26">
            <a:extLst>
              <a:ext uri="{FF2B5EF4-FFF2-40B4-BE49-F238E27FC236}">
                <a16:creationId xmlns:a16="http://schemas.microsoft.com/office/drawing/2014/main" id="{2AC1D5D3-5F91-471B-8D64-41C3AFEB8EA0}"/>
              </a:ext>
            </a:extLst>
          </p:cNvPr>
          <p:cNvGrpSpPr/>
          <p:nvPr/>
        </p:nvGrpSpPr>
        <p:grpSpPr>
          <a:xfrm>
            <a:off x="1145108" y="2726506"/>
            <a:ext cx="2531288" cy="3118085"/>
            <a:chOff x="7749851" y="1424779"/>
            <a:chExt cx="2358969" cy="2905820"/>
          </a:xfrm>
        </p:grpSpPr>
        <p:grpSp>
          <p:nvGrpSpPr>
            <p:cNvPr id="40" name="Group 17">
              <a:extLst>
                <a:ext uri="{FF2B5EF4-FFF2-40B4-BE49-F238E27FC236}">
                  <a16:creationId xmlns:a16="http://schemas.microsoft.com/office/drawing/2014/main" id="{53137BCD-AB69-43BC-ACDF-D10660BCA645}"/>
                </a:ext>
              </a:extLst>
            </p:cNvPr>
            <p:cNvGrpSpPr/>
            <p:nvPr/>
          </p:nvGrpSpPr>
          <p:grpSpPr>
            <a:xfrm>
              <a:off x="7749851" y="1424779"/>
              <a:ext cx="2358969" cy="2905820"/>
              <a:chOff x="4570017" y="917773"/>
              <a:chExt cx="3010843" cy="3708809"/>
            </a:xfrm>
            <a:effectLst>
              <a:reflection blurRad="6350" stA="51000" endPos="14000" dir="5400000" sy="-100000" algn="bl" rotWithShape="0"/>
            </a:effectLst>
          </p:grpSpPr>
          <p:sp>
            <p:nvSpPr>
              <p:cNvPr id="59" name="Rectangle 18">
                <a:extLst>
                  <a:ext uri="{FF2B5EF4-FFF2-40B4-BE49-F238E27FC236}">
                    <a16:creationId xmlns:a16="http://schemas.microsoft.com/office/drawing/2014/main" id="{FCBD6FA9-07F9-4D1E-8F2A-B5AA8C77D81F}"/>
                  </a:ext>
                </a:extLst>
              </p:cNvPr>
              <p:cNvSpPr/>
              <p:nvPr/>
            </p:nvSpPr>
            <p:spPr>
              <a:xfrm>
                <a:off x="4570375" y="921436"/>
                <a:ext cx="3010485" cy="3705146"/>
              </a:xfrm>
              <a:prstGeom prst="rect">
                <a:avLst/>
              </a:prstGeom>
              <a:gradFill flip="none" rotWithShape="1">
                <a:gsLst>
                  <a:gs pos="100000">
                    <a:schemeClr val="bg1"/>
                  </a:gs>
                  <a:gs pos="0">
                    <a:schemeClr val="bg1">
                      <a:lumMod val="95000"/>
                    </a:schemeClr>
                  </a:gs>
                </a:gsLst>
                <a:lin ang="5400000" scaled="1"/>
                <a:tileRect/>
              </a:gra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19">
                <a:extLst>
                  <a:ext uri="{FF2B5EF4-FFF2-40B4-BE49-F238E27FC236}">
                    <a16:creationId xmlns:a16="http://schemas.microsoft.com/office/drawing/2014/main" id="{41D7193C-94B5-4C66-A4CF-3DB8A9019A8E}"/>
                  </a:ext>
                </a:extLst>
              </p:cNvPr>
              <p:cNvSpPr/>
              <p:nvPr/>
            </p:nvSpPr>
            <p:spPr>
              <a:xfrm flipV="1">
                <a:off x="4570017" y="917773"/>
                <a:ext cx="3010486" cy="1453310"/>
              </a:xfrm>
              <a:custGeom>
                <a:avLst/>
                <a:gdLst>
                  <a:gd name="connsiteX0" fmla="*/ 0 w 3010485"/>
                  <a:gd name="connsiteY0" fmla="*/ 1051704 h 1051704"/>
                  <a:gd name="connsiteX1" fmla="*/ 3010485 w 3010485"/>
                  <a:gd name="connsiteY1" fmla="*/ 1051704 h 1051704"/>
                  <a:gd name="connsiteX2" fmla="*/ 3010485 w 3010485"/>
                  <a:gd name="connsiteY2" fmla="*/ 281356 h 1051704"/>
                  <a:gd name="connsiteX3" fmla="*/ 1668429 w 3010485"/>
                  <a:gd name="connsiteY3" fmla="*/ 281356 h 1051704"/>
                  <a:gd name="connsiteX4" fmla="*/ 1505243 w 3010485"/>
                  <a:gd name="connsiteY4" fmla="*/ 0 h 1051704"/>
                  <a:gd name="connsiteX5" fmla="*/ 1342056 w 3010485"/>
                  <a:gd name="connsiteY5" fmla="*/ 281356 h 1051704"/>
                  <a:gd name="connsiteX6" fmla="*/ 0 w 3010485"/>
                  <a:gd name="connsiteY6" fmla="*/ 281356 h 105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0485" h="1051704">
                    <a:moveTo>
                      <a:pt x="0" y="1051704"/>
                    </a:moveTo>
                    <a:lnTo>
                      <a:pt x="3010485" y="1051704"/>
                    </a:lnTo>
                    <a:lnTo>
                      <a:pt x="3010485" y="281356"/>
                    </a:lnTo>
                    <a:lnTo>
                      <a:pt x="1668429" y="281356"/>
                    </a:lnTo>
                    <a:lnTo>
                      <a:pt x="1505243" y="0"/>
                    </a:lnTo>
                    <a:lnTo>
                      <a:pt x="1342056" y="281356"/>
                    </a:lnTo>
                    <a:lnTo>
                      <a:pt x="0" y="281356"/>
                    </a:lnTo>
                    <a:close/>
                  </a:path>
                </a:pathLst>
              </a:cu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1" name="Picture 12">
              <a:extLst>
                <a:ext uri="{FF2B5EF4-FFF2-40B4-BE49-F238E27FC236}">
                  <a16:creationId xmlns:a16="http://schemas.microsoft.com/office/drawing/2014/main" id="{039FBA9A-A698-4B3C-979A-FA7C649AAEA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87304" y="2558008"/>
              <a:ext cx="1865062" cy="1707821"/>
            </a:xfrm>
            <a:prstGeom prst="rect">
              <a:avLst/>
            </a:prstGeom>
          </p:spPr>
        </p:pic>
        <p:sp>
          <p:nvSpPr>
            <p:cNvPr id="42" name="TextBox 21">
              <a:extLst>
                <a:ext uri="{FF2B5EF4-FFF2-40B4-BE49-F238E27FC236}">
                  <a16:creationId xmlns:a16="http://schemas.microsoft.com/office/drawing/2014/main" id="{3FFEC7E5-9AAA-420D-9D59-9AD5230E6B3C}"/>
                </a:ext>
              </a:extLst>
            </p:cNvPr>
            <p:cNvSpPr txBox="1"/>
            <p:nvPr/>
          </p:nvSpPr>
          <p:spPr>
            <a:xfrm>
              <a:off x="8026391" y="1427649"/>
              <a:ext cx="1825975" cy="602332"/>
            </a:xfrm>
            <a:prstGeom prst="rect">
              <a:avLst/>
            </a:prstGeom>
            <a:noFill/>
          </p:spPr>
          <p:txBody>
            <a:bodyPr wrap="square" rtlCol="0">
              <a:spAutoFit/>
            </a:bodyPr>
            <a:lstStyle/>
            <a:p>
              <a:pPr algn="ctr"/>
              <a:r>
                <a:rPr lang="ar-SY" b="1" dirty="0">
                  <a:solidFill>
                    <a:schemeClr val="bg1"/>
                  </a:solidFill>
                  <a:latin typeface="Helvetica" panose="020B0604020202020204" pitchFamily="34" charset="0"/>
                </a:rPr>
                <a:t>نسبة الوفيات وأسبابها لعام ١٤٣٨ ه</a:t>
              </a:r>
              <a:endParaRPr lang="en-US" sz="2000" b="1" dirty="0">
                <a:solidFill>
                  <a:schemeClr val="bg1"/>
                </a:solidFill>
                <a:latin typeface="Helvetica" panose="020B0604020202020204" pitchFamily="34" charset="0"/>
              </a:endParaRPr>
            </a:p>
          </p:txBody>
        </p:sp>
      </p:grpSp>
      <p:grpSp>
        <p:nvGrpSpPr>
          <p:cNvPr id="61" name="Group 26">
            <a:extLst>
              <a:ext uri="{FF2B5EF4-FFF2-40B4-BE49-F238E27FC236}">
                <a16:creationId xmlns:a16="http://schemas.microsoft.com/office/drawing/2014/main" id="{2AC1D5D3-5F91-471B-8D64-41C3AFEB8EA0}"/>
              </a:ext>
            </a:extLst>
          </p:cNvPr>
          <p:cNvGrpSpPr/>
          <p:nvPr/>
        </p:nvGrpSpPr>
        <p:grpSpPr>
          <a:xfrm>
            <a:off x="3846222" y="2740608"/>
            <a:ext cx="2531288" cy="3118085"/>
            <a:chOff x="7749851" y="1424779"/>
            <a:chExt cx="2358969" cy="2905820"/>
          </a:xfrm>
        </p:grpSpPr>
        <p:grpSp>
          <p:nvGrpSpPr>
            <p:cNvPr id="62" name="Group 17">
              <a:extLst>
                <a:ext uri="{FF2B5EF4-FFF2-40B4-BE49-F238E27FC236}">
                  <a16:creationId xmlns:a16="http://schemas.microsoft.com/office/drawing/2014/main" id="{53137BCD-AB69-43BC-ACDF-D10660BCA645}"/>
                </a:ext>
              </a:extLst>
            </p:cNvPr>
            <p:cNvGrpSpPr/>
            <p:nvPr/>
          </p:nvGrpSpPr>
          <p:grpSpPr>
            <a:xfrm>
              <a:off x="7749851" y="1424779"/>
              <a:ext cx="2358969" cy="2905820"/>
              <a:chOff x="4570017" y="917773"/>
              <a:chExt cx="3010843" cy="3708809"/>
            </a:xfrm>
            <a:effectLst>
              <a:reflection blurRad="6350" stA="51000" endPos="14000" dir="5400000" sy="-100000" algn="bl" rotWithShape="0"/>
            </a:effectLst>
          </p:grpSpPr>
          <p:sp>
            <p:nvSpPr>
              <p:cNvPr id="65" name="Rectangle 18">
                <a:extLst>
                  <a:ext uri="{FF2B5EF4-FFF2-40B4-BE49-F238E27FC236}">
                    <a16:creationId xmlns:a16="http://schemas.microsoft.com/office/drawing/2014/main" id="{FCBD6FA9-07F9-4D1E-8F2A-B5AA8C77D81F}"/>
                  </a:ext>
                </a:extLst>
              </p:cNvPr>
              <p:cNvSpPr/>
              <p:nvPr/>
            </p:nvSpPr>
            <p:spPr>
              <a:xfrm>
                <a:off x="4570375" y="921436"/>
                <a:ext cx="3010485" cy="3705146"/>
              </a:xfrm>
              <a:prstGeom prst="rect">
                <a:avLst/>
              </a:prstGeom>
              <a:gradFill flip="none" rotWithShape="1">
                <a:gsLst>
                  <a:gs pos="100000">
                    <a:schemeClr val="bg1"/>
                  </a:gs>
                  <a:gs pos="0">
                    <a:schemeClr val="bg1">
                      <a:lumMod val="95000"/>
                    </a:schemeClr>
                  </a:gs>
                </a:gsLst>
                <a:lin ang="5400000" scaled="1"/>
                <a:tileRect/>
              </a:gra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19">
                <a:extLst>
                  <a:ext uri="{FF2B5EF4-FFF2-40B4-BE49-F238E27FC236}">
                    <a16:creationId xmlns:a16="http://schemas.microsoft.com/office/drawing/2014/main" id="{41D7193C-94B5-4C66-A4CF-3DB8A9019A8E}"/>
                  </a:ext>
                </a:extLst>
              </p:cNvPr>
              <p:cNvSpPr/>
              <p:nvPr/>
            </p:nvSpPr>
            <p:spPr>
              <a:xfrm flipV="1">
                <a:off x="4570017" y="917773"/>
                <a:ext cx="3010486" cy="1453310"/>
              </a:xfrm>
              <a:custGeom>
                <a:avLst/>
                <a:gdLst>
                  <a:gd name="connsiteX0" fmla="*/ 0 w 3010485"/>
                  <a:gd name="connsiteY0" fmla="*/ 1051704 h 1051704"/>
                  <a:gd name="connsiteX1" fmla="*/ 3010485 w 3010485"/>
                  <a:gd name="connsiteY1" fmla="*/ 1051704 h 1051704"/>
                  <a:gd name="connsiteX2" fmla="*/ 3010485 w 3010485"/>
                  <a:gd name="connsiteY2" fmla="*/ 281356 h 1051704"/>
                  <a:gd name="connsiteX3" fmla="*/ 1668429 w 3010485"/>
                  <a:gd name="connsiteY3" fmla="*/ 281356 h 1051704"/>
                  <a:gd name="connsiteX4" fmla="*/ 1505243 w 3010485"/>
                  <a:gd name="connsiteY4" fmla="*/ 0 h 1051704"/>
                  <a:gd name="connsiteX5" fmla="*/ 1342056 w 3010485"/>
                  <a:gd name="connsiteY5" fmla="*/ 281356 h 1051704"/>
                  <a:gd name="connsiteX6" fmla="*/ 0 w 3010485"/>
                  <a:gd name="connsiteY6" fmla="*/ 281356 h 105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0485" h="1051704">
                    <a:moveTo>
                      <a:pt x="0" y="1051704"/>
                    </a:moveTo>
                    <a:lnTo>
                      <a:pt x="3010485" y="1051704"/>
                    </a:lnTo>
                    <a:lnTo>
                      <a:pt x="3010485" y="281356"/>
                    </a:lnTo>
                    <a:lnTo>
                      <a:pt x="1668429" y="281356"/>
                    </a:lnTo>
                    <a:lnTo>
                      <a:pt x="1505243" y="0"/>
                    </a:lnTo>
                    <a:lnTo>
                      <a:pt x="1342056" y="281356"/>
                    </a:lnTo>
                    <a:lnTo>
                      <a:pt x="0" y="281356"/>
                    </a:lnTo>
                    <a:close/>
                  </a:path>
                </a:pathLst>
              </a:cu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3" name="Picture 12">
              <a:extLst>
                <a:ext uri="{FF2B5EF4-FFF2-40B4-BE49-F238E27FC236}">
                  <a16:creationId xmlns:a16="http://schemas.microsoft.com/office/drawing/2014/main" id="{039FBA9A-A698-4B3C-979A-FA7C649AAEA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00472" y="2466124"/>
              <a:ext cx="1598996" cy="1786563"/>
            </a:xfrm>
            <a:prstGeom prst="rect">
              <a:avLst/>
            </a:prstGeom>
          </p:spPr>
        </p:pic>
        <p:sp>
          <p:nvSpPr>
            <p:cNvPr id="64" name="TextBox 21">
              <a:extLst>
                <a:ext uri="{FF2B5EF4-FFF2-40B4-BE49-F238E27FC236}">
                  <a16:creationId xmlns:a16="http://schemas.microsoft.com/office/drawing/2014/main" id="{3FFEC7E5-9AAA-420D-9D59-9AD5230E6B3C}"/>
                </a:ext>
              </a:extLst>
            </p:cNvPr>
            <p:cNvSpPr txBox="1"/>
            <p:nvPr/>
          </p:nvSpPr>
          <p:spPr>
            <a:xfrm>
              <a:off x="8026391" y="1427649"/>
              <a:ext cx="1825975" cy="1118616"/>
            </a:xfrm>
            <a:prstGeom prst="rect">
              <a:avLst/>
            </a:prstGeom>
            <a:noFill/>
          </p:spPr>
          <p:txBody>
            <a:bodyPr wrap="square" rtlCol="0">
              <a:spAutoFit/>
            </a:bodyPr>
            <a:lstStyle/>
            <a:p>
              <a:pPr algn="ctr"/>
              <a:r>
                <a:rPr lang="ar-SY" b="1" dirty="0">
                  <a:solidFill>
                    <a:schemeClr val="bg1"/>
                  </a:solidFill>
                  <a:latin typeface="Helvetica" panose="020B0604020202020204" pitchFamily="34" charset="0"/>
                </a:rPr>
                <a:t>نسبة السعوديين وغير السعوديين في تقديرات عدد السكان لعام ١٤٣٨ ه</a:t>
              </a:r>
              <a:endParaRPr lang="en-US" sz="2000" b="1" dirty="0">
                <a:solidFill>
                  <a:schemeClr val="bg1"/>
                </a:solidFill>
                <a:latin typeface="Helvetica" panose="020B0604020202020204" pitchFamily="34" charset="0"/>
              </a:endParaRPr>
            </a:p>
          </p:txBody>
        </p:sp>
      </p:grpSp>
    </p:spTree>
    <p:extLst>
      <p:ext uri="{BB962C8B-B14F-4D97-AF65-F5344CB8AC3E}">
        <p14:creationId xmlns:p14="http://schemas.microsoft.com/office/powerpoint/2010/main" val="173911611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accel="38000" fill="hold" nodeType="clickEffect" p14:presetBounceEnd="53000">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14:bounceEnd="53000">
                                          <p:cBhvr additive="base">
                                            <p:cTn id="38" dur="1000" fill="hold"/>
                                            <p:tgtEl>
                                              <p:spTgt spid="39"/>
                                            </p:tgtEl>
                                            <p:attrNameLst>
                                              <p:attrName>ppt_x</p:attrName>
                                            </p:attrNameLst>
                                          </p:cBhvr>
                                          <p:tavLst>
                                            <p:tav tm="0">
                                              <p:val>
                                                <p:strVal val="#ppt_x"/>
                                              </p:val>
                                            </p:tav>
                                            <p:tav tm="100000">
                                              <p:val>
                                                <p:strVal val="#ppt_x"/>
                                              </p:val>
                                            </p:tav>
                                          </p:tavLst>
                                        </p:anim>
                                        <p:anim calcmode="lin" valueType="num" p14:bounceEnd="53000">
                                          <p:cBhvr additive="base">
                                            <p:cTn id="39" dur="10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 accel="38000" fill="hold" nodeType="clickEffect" p14:presetBounceEnd="53000">
                                      <p:stCondLst>
                                        <p:cond delay="0"/>
                                      </p:stCondLst>
                                      <p:childTnLst>
                                        <p:set>
                                          <p:cBhvr>
                                            <p:cTn id="43" dur="1" fill="hold">
                                              <p:stCondLst>
                                                <p:cond delay="0"/>
                                              </p:stCondLst>
                                            </p:cTn>
                                            <p:tgtEl>
                                              <p:spTgt spid="61"/>
                                            </p:tgtEl>
                                            <p:attrNameLst>
                                              <p:attrName>style.visibility</p:attrName>
                                            </p:attrNameLst>
                                          </p:cBhvr>
                                          <p:to>
                                            <p:strVal val="visible"/>
                                          </p:to>
                                        </p:set>
                                        <p:anim calcmode="lin" valueType="num" p14:bounceEnd="53000">
                                          <p:cBhvr additive="base">
                                            <p:cTn id="44" dur="1000" fill="hold"/>
                                            <p:tgtEl>
                                              <p:spTgt spid="61"/>
                                            </p:tgtEl>
                                            <p:attrNameLst>
                                              <p:attrName>ppt_x</p:attrName>
                                            </p:attrNameLst>
                                          </p:cBhvr>
                                          <p:tavLst>
                                            <p:tav tm="0">
                                              <p:val>
                                                <p:strVal val="#ppt_x"/>
                                              </p:val>
                                            </p:tav>
                                            <p:tav tm="100000">
                                              <p:val>
                                                <p:strVal val="#ppt_x"/>
                                              </p:val>
                                            </p:tav>
                                          </p:tavLst>
                                        </p:anim>
                                        <p:anim calcmode="lin" valueType="num" p14:bounceEnd="53000">
                                          <p:cBhvr additive="base">
                                            <p:cTn id="45" dur="1000" fill="hold"/>
                                            <p:tgtEl>
                                              <p:spTgt spid="6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accel="38000" fill="hold" nodeType="click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additive="base">
                                            <p:cTn id="38" dur="1000" fill="hold"/>
                                            <p:tgtEl>
                                              <p:spTgt spid="39"/>
                                            </p:tgtEl>
                                            <p:attrNameLst>
                                              <p:attrName>ppt_x</p:attrName>
                                            </p:attrNameLst>
                                          </p:cBhvr>
                                          <p:tavLst>
                                            <p:tav tm="0">
                                              <p:val>
                                                <p:strVal val="#ppt_x"/>
                                              </p:val>
                                            </p:tav>
                                            <p:tav tm="100000">
                                              <p:val>
                                                <p:strVal val="#ppt_x"/>
                                              </p:val>
                                            </p:tav>
                                          </p:tavLst>
                                        </p:anim>
                                        <p:anim calcmode="lin" valueType="num">
                                          <p:cBhvr additive="base">
                                            <p:cTn id="39" dur="10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 accel="38000" fill="hold" nodeType="clickEffect">
                                      <p:stCondLst>
                                        <p:cond delay="0"/>
                                      </p:stCondLst>
                                      <p:childTnLst>
                                        <p:set>
                                          <p:cBhvr>
                                            <p:cTn id="43" dur="1" fill="hold">
                                              <p:stCondLst>
                                                <p:cond delay="0"/>
                                              </p:stCondLst>
                                            </p:cTn>
                                            <p:tgtEl>
                                              <p:spTgt spid="61"/>
                                            </p:tgtEl>
                                            <p:attrNameLst>
                                              <p:attrName>style.visibility</p:attrName>
                                            </p:attrNameLst>
                                          </p:cBhvr>
                                          <p:to>
                                            <p:strVal val="visible"/>
                                          </p:to>
                                        </p:set>
                                        <p:anim calcmode="lin" valueType="num">
                                          <p:cBhvr additive="base">
                                            <p:cTn id="44" dur="1000" fill="hold"/>
                                            <p:tgtEl>
                                              <p:spTgt spid="61"/>
                                            </p:tgtEl>
                                            <p:attrNameLst>
                                              <p:attrName>ppt_x</p:attrName>
                                            </p:attrNameLst>
                                          </p:cBhvr>
                                          <p:tavLst>
                                            <p:tav tm="0">
                                              <p:val>
                                                <p:strVal val="#ppt_x"/>
                                              </p:val>
                                            </p:tav>
                                            <p:tav tm="100000">
                                              <p:val>
                                                <p:strVal val="#ppt_x"/>
                                              </p:val>
                                            </p:tav>
                                          </p:tavLst>
                                        </p:anim>
                                        <p:anim calcmode="lin" valueType="num">
                                          <p:cBhvr additive="base">
                                            <p:cTn id="45" dur="1000" fill="hold"/>
                                            <p:tgtEl>
                                              <p:spTgt spid="6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998907" y="2981140"/>
            <a:ext cx="5084251" cy="707886"/>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يسهم ذلك بشكل كبير في القضاء على البطالة و توفير فرص عمل كثيرة للسعوديين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يبين الطلبة أثر رؤية ٢٠٣٠في اقتصاد المملكة</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7761135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916606" y="3075317"/>
            <a:ext cx="5084251" cy="400110"/>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نشر الوعي بين عامة الناس عن قوانين السير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989536" y="4422114"/>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تدريس قائدي السيارات قواعد السير بشكل جيد</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4053343" y="5900358"/>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سن عقوبات رادعة على كل من يخالف قوانين و أنظمة السير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707886"/>
            </a:xfrm>
            <a:prstGeom prst="rect">
              <a:avLst/>
            </a:prstGeom>
            <a:noFill/>
          </p:spPr>
          <p:txBody>
            <a:bodyPr wrap="square" rtlCol="0">
              <a:spAutoFit/>
            </a:bodyPr>
            <a:lstStyle/>
            <a:p>
              <a:pPr algn="r"/>
              <a:r>
                <a:rPr lang="ar-SY" sz="2000" dirty="0">
                  <a:latin typeface="Century Gothic" panose="020B0502020202020204" pitchFamily="34" charset="0"/>
                </a:rPr>
                <a:t>يسهم في قلة عدد السكان حوادث السير يبين الطلبة كيفية التخفيف من ذلك .</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261735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flipH="1">
            <a:off x="-4987587"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266492" y="3119515"/>
              <a:ext cx="2220105" cy="523220"/>
            </a:xfrm>
            <a:prstGeom prst="rect">
              <a:avLst/>
            </a:prstGeom>
            <a:noFill/>
          </p:spPr>
          <p:txBody>
            <a:bodyPr wrap="square" rtlCol="0">
              <a:spAutoFit/>
            </a:bodyPr>
            <a:lstStyle/>
            <a:p>
              <a:pPr algn="ctr"/>
              <a:r>
                <a:rPr lang="ar-SY" sz="2800" dirty="0">
                  <a:latin typeface="Cooper Black" panose="0208090404030B020404" pitchFamily="18" charset="0"/>
                </a:rPr>
                <a:t>انتهى الدرس</a:t>
              </a:r>
            </a:p>
          </p:txBody>
        </p:sp>
      </p:grpSp>
    </p:spTree>
    <p:extLst>
      <p:ext uri="{BB962C8B-B14F-4D97-AF65-F5344CB8AC3E}">
        <p14:creationId xmlns:p14="http://schemas.microsoft.com/office/powerpoint/2010/main" val="102813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remove" nodeType="clickEffect">
                                  <p:stCondLst>
                                    <p:cond delay="0"/>
                                  </p:stCondLst>
                                  <p:childTnLst>
                                    <p:animMotion origin="layout" path="M -0.01498 -1.48148E-6 L 1.23737 -0.00254 " pathEditMode="relative" rAng="0" ptsTypes="AA">
                                      <p:cBhvr>
                                        <p:cTn id="6" dur="20000" fill="hold"/>
                                        <p:tgtEl>
                                          <p:spTgt spid="344"/>
                                        </p:tgtEl>
                                        <p:attrNameLst>
                                          <p:attrName>ppt_x</p:attrName>
                                          <p:attrName>ppt_y</p:attrName>
                                        </p:attrNameLst>
                                      </p:cBhvr>
                                      <p:rCtr x="62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وان 1">
            <a:extLst>
              <a:ext uri="{FF2B5EF4-FFF2-40B4-BE49-F238E27FC236}">
                <a16:creationId xmlns:a16="http://schemas.microsoft.com/office/drawing/2014/main" id="{F4B92814-232C-4124-B708-AF52D74C33E1}"/>
              </a:ext>
            </a:extLst>
          </p:cNvPr>
          <p:cNvSpPr txBox="1">
            <a:spLocks/>
          </p:cNvSpPr>
          <p:nvPr/>
        </p:nvSpPr>
        <p:spPr>
          <a:xfrm>
            <a:off x="598239" y="3001110"/>
            <a:ext cx="1099552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5400" b="1" dirty="0">
                <a:solidFill>
                  <a:srgbClr val="FF0000"/>
                </a:solidFill>
              </a:rPr>
              <a:t>جميع الحقوق محفوظة لموقع حلول اون لاين يحق لك الاستخدام والتعديل عليها كما تشاء</a:t>
            </a:r>
            <a:br>
              <a:rPr lang="ar-SA" sz="5400" b="1" dirty="0">
                <a:solidFill>
                  <a:srgbClr val="FF0000"/>
                </a:solidFill>
              </a:rPr>
            </a:br>
            <a:r>
              <a:rPr lang="ar-SA" sz="5400" b="1" dirty="0">
                <a:solidFill>
                  <a:srgbClr val="FF0000"/>
                </a:solidFill>
              </a:rPr>
              <a:t>لكن </a:t>
            </a:r>
            <a:r>
              <a:rPr lang="ar-SA" sz="9600" b="1" dirty="0"/>
              <a:t>يحرم بيعها </a:t>
            </a:r>
            <a:br>
              <a:rPr lang="ar-SA" sz="5400" b="1" dirty="0"/>
            </a:br>
            <a:r>
              <a:rPr lang="ar-SA" sz="5400" b="1" dirty="0">
                <a:solidFill>
                  <a:srgbClr val="FF0000"/>
                </a:solidFill>
              </a:rPr>
              <a:t>او نشرها في المواقع الاخرى</a:t>
            </a:r>
            <a:endParaRPr lang="en-US" sz="5400" b="1" dirty="0">
              <a:solidFill>
                <a:srgbClr val="FF0000"/>
              </a:solidFill>
            </a:endParaRPr>
          </a:p>
        </p:txBody>
      </p:sp>
      <p:sp>
        <p:nvSpPr>
          <p:cNvPr id="3" name="مستطيل 2">
            <a:extLst>
              <a:ext uri="{FF2B5EF4-FFF2-40B4-BE49-F238E27FC236}">
                <a16:creationId xmlns:a16="http://schemas.microsoft.com/office/drawing/2014/main" id="{B4623A0D-06DD-497D-94B4-F1E3206566F8}"/>
              </a:ext>
            </a:extLst>
          </p:cNvPr>
          <p:cNvSpPr/>
          <p:nvPr/>
        </p:nvSpPr>
        <p:spPr>
          <a:xfrm>
            <a:off x="4521200" y="620837"/>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صورة 3" descr="صورة تحتوي على نص, قصاصة فنية&#10;&#10;تم إنشاء الوصف تلقائياً">
            <a:extLst>
              <a:ext uri="{FF2B5EF4-FFF2-40B4-BE49-F238E27FC236}">
                <a16:creationId xmlns:a16="http://schemas.microsoft.com/office/drawing/2014/main" id="{B637965E-FF72-4EC6-8E47-0B373DB25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9972" y="652533"/>
            <a:ext cx="2932055" cy="795588"/>
          </a:xfrm>
          <a:prstGeom prst="rect">
            <a:avLst/>
          </a:prstGeom>
        </p:spPr>
      </p:pic>
    </p:spTree>
    <p:extLst>
      <p:ext uri="{BB962C8B-B14F-4D97-AF65-F5344CB8AC3E}">
        <p14:creationId xmlns:p14="http://schemas.microsoft.com/office/powerpoint/2010/main" val="310698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6473946" y="1803212"/>
            <a:ext cx="213360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تَعْداد السُّكّان:</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3" y="1760499"/>
            <a:ext cx="5875655" cy="1938992"/>
          </a:xfrm>
          <a:prstGeom prst="rect">
            <a:avLst/>
          </a:prstGeom>
          <a:noFill/>
        </p:spPr>
        <p:txBody>
          <a:bodyPr wrap="square" rtlCol="0">
            <a:spAutoFit/>
          </a:bodyPr>
          <a:lstStyle/>
          <a:p>
            <a:pPr algn="r"/>
            <a:r>
              <a:rPr lang="ar-SY" sz="2000" dirty="0">
                <a:latin typeface="Century Gothic" panose="020B0502020202020204" pitchFamily="34" charset="0"/>
              </a:rPr>
              <a:t>هو قيام جهة رسمية في زمن محدد بالجمع الميداني للمعلومات عن السكان الذين على قيد الحياة في الدولة، وتحليلها اقتصادياً واجتماعياً وسُكّانياً، واستعمالها لخدمة التنمية.</a:t>
            </a:r>
          </a:p>
          <a:p>
            <a:pPr algn="r"/>
            <a:r>
              <a:rPr lang="ar-SY" sz="2000" dirty="0">
                <a:latin typeface="Century Gothic" panose="020B0502020202020204" pitchFamily="34" charset="0"/>
              </a:rPr>
              <a:t>تُجْري الدولة التَّعْدادَ السُّكّاني الشامل كلَّ عشر سنوات تقريباً، وتنفِّذه هيئة متخصصة مستعينةً بالفِرَق الميدانية والبرامج التقنية المدعمة بحقول البيانات المطلوبة</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endParaRPr lang="en-US" sz="3200" dirty="0">
                    <a:latin typeface="Century Gothic" panose="020B0502020202020204" pitchFamily="34" charset="0"/>
                  </a:endParaRP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6704" y="3627071"/>
            <a:ext cx="5317241" cy="2997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847805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wheel(1)">
                                          <p:cBhvr>
                                            <p:cTn id="3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wheel(1)">
                                          <p:cBhvr>
                                            <p:cTn id="3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مجموعة 33"/>
          <p:cNvGrpSpPr/>
          <p:nvPr/>
        </p:nvGrpSpPr>
        <p:grpSpPr>
          <a:xfrm>
            <a:off x="338813" y="22303"/>
            <a:ext cx="8201466" cy="1128959"/>
            <a:chOff x="338813" y="22303"/>
            <a:chExt cx="8201466" cy="1128959"/>
          </a:xfrm>
        </p:grpSpPr>
        <p:grpSp>
          <p:nvGrpSpPr>
            <p:cNvPr id="35" name="مجموعة 34"/>
            <p:cNvGrpSpPr/>
            <p:nvPr/>
          </p:nvGrpSpPr>
          <p:grpSpPr>
            <a:xfrm>
              <a:off x="338813" y="22303"/>
              <a:ext cx="1704537" cy="1128957"/>
              <a:chOff x="338813" y="22303"/>
              <a:chExt cx="1704537" cy="1128957"/>
            </a:xfrm>
          </p:grpSpPr>
          <p:sp>
            <p:nvSpPr>
              <p:cNvPr id="4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36" name="مجموعة 35"/>
            <p:cNvGrpSpPr/>
            <p:nvPr/>
          </p:nvGrpSpPr>
          <p:grpSpPr>
            <a:xfrm>
              <a:off x="2350491" y="22303"/>
              <a:ext cx="6189788" cy="1128959"/>
              <a:chOff x="2350491" y="22303"/>
              <a:chExt cx="6189788" cy="1128959"/>
            </a:xfrm>
          </p:grpSpPr>
          <p:sp>
            <p:nvSpPr>
              <p:cNvPr id="4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4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4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4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3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3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9" name="مجموعة 48"/>
          <p:cNvGrpSpPr/>
          <p:nvPr/>
        </p:nvGrpSpPr>
        <p:grpSpPr>
          <a:xfrm>
            <a:off x="338813" y="1735874"/>
            <a:ext cx="8201466" cy="1128959"/>
            <a:chOff x="338813" y="22303"/>
            <a:chExt cx="8201466" cy="1128959"/>
          </a:xfrm>
        </p:grpSpPr>
        <p:grpSp>
          <p:nvGrpSpPr>
            <p:cNvPr id="50" name="مجموعة 49"/>
            <p:cNvGrpSpPr/>
            <p:nvPr/>
          </p:nvGrpSpPr>
          <p:grpSpPr>
            <a:xfrm>
              <a:off x="338813" y="22303"/>
              <a:ext cx="1704537" cy="1128957"/>
              <a:chOff x="338813" y="22303"/>
              <a:chExt cx="1704537" cy="1128957"/>
            </a:xfrm>
          </p:grpSpPr>
          <p:sp>
            <p:nvSpPr>
              <p:cNvPr id="61"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37">
                <a:extLst>
                  <a:ext uri="{FF2B5EF4-FFF2-40B4-BE49-F238E27FC236}">
                    <a16:creationId xmlns:a16="http://schemas.microsoft.com/office/drawing/2014/main" id="{76D10162-9574-43DF-BF02-F3BAB5FBC542}"/>
                  </a:ext>
                </a:extLst>
              </p:cNvPr>
              <p:cNvSpPr txBox="1"/>
              <p:nvPr/>
            </p:nvSpPr>
            <p:spPr>
              <a:xfrm flipH="1">
                <a:off x="746600" y="84303"/>
                <a:ext cx="839724" cy="461665"/>
              </a:xfrm>
              <a:prstGeom prst="rect">
                <a:avLst/>
              </a:prstGeom>
              <a:noFill/>
            </p:spPr>
            <p:txBody>
              <a:bodyPr wrap="square" rtlCol="0">
                <a:spAutoFit/>
              </a:bodyPr>
              <a:lstStyle/>
              <a:p>
                <a:pPr algn="ctr"/>
                <a:r>
                  <a:rPr lang="ar-SY" sz="2400" b="1" dirty="0">
                    <a:latin typeface="Century Gothic" panose="020B0502020202020204" pitchFamily="34" charset="0"/>
                  </a:rPr>
                  <a:t>1</a:t>
                </a:r>
              </a:p>
            </p:txBody>
          </p:sp>
        </p:grpSp>
        <p:grpSp>
          <p:nvGrpSpPr>
            <p:cNvPr id="51" name="مجموعة 50"/>
            <p:cNvGrpSpPr/>
            <p:nvPr/>
          </p:nvGrpSpPr>
          <p:grpSpPr>
            <a:xfrm>
              <a:off x="2350491" y="22303"/>
              <a:ext cx="6189788" cy="1128959"/>
              <a:chOff x="2350491" y="22303"/>
              <a:chExt cx="6189788" cy="1128959"/>
            </a:xfrm>
          </p:grpSpPr>
          <p:sp>
            <p:nvSpPr>
              <p:cNvPr id="56"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7"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60" name="TextBox 54">
                <a:extLst>
                  <a:ext uri="{FF2B5EF4-FFF2-40B4-BE49-F238E27FC236}">
                    <a16:creationId xmlns:a16="http://schemas.microsoft.com/office/drawing/2014/main" id="{77083AD1-19E7-47DD-AD18-FA3E1ABEF6F5}"/>
                  </a:ext>
                </a:extLst>
              </p:cNvPr>
              <p:cNvSpPr txBox="1"/>
              <p:nvPr/>
            </p:nvSpPr>
            <p:spPr>
              <a:xfrm>
                <a:off x="2771001" y="84303"/>
                <a:ext cx="5725299" cy="892552"/>
              </a:xfrm>
              <a:prstGeom prst="rect">
                <a:avLst/>
              </a:prstGeom>
              <a:noFill/>
            </p:spPr>
            <p:txBody>
              <a:bodyPr wrap="square" rtlCol="0">
                <a:spAutoFit/>
              </a:bodyPr>
              <a:lstStyle/>
              <a:p>
                <a:pPr algn="r"/>
                <a:r>
                  <a:rPr lang="ar-SY" sz="3200" dirty="0">
                    <a:latin typeface="Century Gothic" panose="020B0502020202020204" pitchFamily="34" charset="0"/>
                  </a:rPr>
                  <a:t>التعداد السكاني:</a:t>
                </a:r>
              </a:p>
              <a:p>
                <a:pPr algn="r"/>
                <a:r>
                  <a:rPr lang="ar-SY" sz="2000" dirty="0">
                    <a:latin typeface="Century Gothic" panose="020B0502020202020204" pitchFamily="34" charset="0"/>
                  </a:rPr>
                  <a:t>من نتائج التعداد السكاني :</a:t>
                </a:r>
              </a:p>
            </p:txBody>
          </p:sp>
        </p:grpSp>
        <p:grpSp>
          <p:nvGrpSpPr>
            <p:cNvPr id="52"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53"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4">
            <a:extLst>
              <a:ext uri="{FF2B5EF4-FFF2-40B4-BE49-F238E27FC236}">
                <a16:creationId xmlns:a16="http://schemas.microsoft.com/office/drawing/2014/main" id="{53A4D272-4D2B-4890-B13F-527A33FDCC57}"/>
              </a:ext>
            </a:extLst>
          </p:cNvPr>
          <p:cNvSpPr/>
          <p:nvPr/>
        </p:nvSpPr>
        <p:spPr>
          <a:xfrm flipH="1">
            <a:off x="11657650" y="1230671"/>
            <a:ext cx="247234" cy="5627329"/>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مجموعة 72"/>
          <p:cNvGrpSpPr/>
          <p:nvPr/>
        </p:nvGrpSpPr>
        <p:grpSpPr>
          <a:xfrm>
            <a:off x="3318831" y="2959598"/>
            <a:ext cx="8699399" cy="1193405"/>
            <a:chOff x="3318831" y="3294128"/>
            <a:chExt cx="8699399" cy="1193405"/>
          </a:xfrm>
        </p:grpSpPr>
        <p:sp>
          <p:nvSpPr>
            <p:cNvPr id="63"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Top Corners Rounded 16">
              <a:extLst>
                <a:ext uri="{FF2B5EF4-FFF2-40B4-BE49-F238E27FC236}">
                  <a16:creationId xmlns:a16="http://schemas.microsoft.com/office/drawing/2014/main" id="{863C240A-B417-46DD-B05E-E0B3A922C38A}"/>
                </a:ext>
              </a:extLst>
            </p:cNvPr>
            <p:cNvSpPr/>
            <p:nvPr/>
          </p:nvSpPr>
          <p:spPr>
            <a:xfrm rot="5400000">
              <a:off x="6118719" y="599698"/>
              <a:ext cx="1193403" cy="6582264"/>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1</a:t>
              </a:r>
            </a:p>
          </p:txBody>
        </p:sp>
        <p:pic>
          <p:nvPicPr>
            <p:cNvPr id="66"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68" name="TextBox 47">
              <a:extLst>
                <a:ext uri="{FF2B5EF4-FFF2-40B4-BE49-F238E27FC236}">
                  <a16:creationId xmlns:a16="http://schemas.microsoft.com/office/drawing/2014/main" id="{ED665529-B0D7-41B7-B7D6-AC371B427BAB}"/>
                </a:ext>
              </a:extLst>
            </p:cNvPr>
            <p:cNvSpPr txBox="1"/>
            <p:nvPr/>
          </p:nvSpPr>
          <p:spPr>
            <a:xfrm>
              <a:off x="3318831" y="3536665"/>
              <a:ext cx="5638332" cy="584775"/>
            </a:xfrm>
            <a:prstGeom prst="rect">
              <a:avLst/>
            </a:prstGeom>
            <a:noFill/>
          </p:spPr>
          <p:txBody>
            <a:bodyPr wrap="square" rtlCol="0">
              <a:spAutoFit/>
            </a:bodyPr>
            <a:lstStyle/>
            <a:p>
              <a:pPr algn="r"/>
              <a:r>
                <a:rPr lang="ar-SY" sz="3200" dirty="0">
                  <a:latin typeface="Century Gothic" panose="020B0502020202020204" pitchFamily="34" charset="0"/>
                </a:rPr>
                <a:t>معرفة عدد السكان</a:t>
              </a:r>
            </a:p>
          </p:txBody>
        </p:sp>
        <p:grpSp>
          <p:nvGrpSpPr>
            <p:cNvPr id="69"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0"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مجموعة 73"/>
          <p:cNvGrpSpPr/>
          <p:nvPr/>
        </p:nvGrpSpPr>
        <p:grpSpPr>
          <a:xfrm>
            <a:off x="3411081" y="4249427"/>
            <a:ext cx="8620357" cy="1193405"/>
            <a:chOff x="3397873" y="3294128"/>
            <a:chExt cx="8620357" cy="1193405"/>
          </a:xfrm>
        </p:grpSpPr>
        <p:sp>
          <p:nvSpPr>
            <p:cNvPr id="75"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Top Corners Rounded 16">
              <a:extLst>
                <a:ext uri="{FF2B5EF4-FFF2-40B4-BE49-F238E27FC236}">
                  <a16:creationId xmlns:a16="http://schemas.microsoft.com/office/drawing/2014/main" id="{863C240A-B417-46DD-B05E-E0B3A922C38A}"/>
                </a:ext>
              </a:extLst>
            </p:cNvPr>
            <p:cNvSpPr/>
            <p:nvPr/>
          </p:nvSpPr>
          <p:spPr>
            <a:xfrm rot="5400000">
              <a:off x="6112115" y="593094"/>
              <a:ext cx="1193403" cy="659547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2</a:t>
              </a:r>
            </a:p>
          </p:txBody>
        </p:sp>
        <p:pic>
          <p:nvPicPr>
            <p:cNvPr id="78"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79" name="TextBox 47">
              <a:extLst>
                <a:ext uri="{FF2B5EF4-FFF2-40B4-BE49-F238E27FC236}">
                  <a16:creationId xmlns:a16="http://schemas.microsoft.com/office/drawing/2014/main" id="{ED665529-B0D7-41B7-B7D6-AC371B427BAB}"/>
                </a:ext>
              </a:extLst>
            </p:cNvPr>
            <p:cNvSpPr txBox="1"/>
            <p:nvPr/>
          </p:nvSpPr>
          <p:spPr>
            <a:xfrm>
              <a:off x="3397873" y="3471369"/>
              <a:ext cx="5638332" cy="584775"/>
            </a:xfrm>
            <a:prstGeom prst="rect">
              <a:avLst/>
            </a:prstGeom>
            <a:noFill/>
          </p:spPr>
          <p:txBody>
            <a:bodyPr wrap="square" rtlCol="0">
              <a:spAutoFit/>
            </a:bodyPr>
            <a:lstStyle/>
            <a:p>
              <a:pPr algn="r"/>
              <a:r>
                <a:rPr lang="ar-SY" sz="3200" dirty="0">
                  <a:latin typeface="Century Gothic" panose="020B0502020202020204" pitchFamily="34" charset="0"/>
                </a:rPr>
                <a:t>معرفة الكثافة السكانية</a:t>
              </a:r>
              <a:endParaRPr lang="en-US" sz="3200" dirty="0">
                <a:latin typeface="Century Gothic" panose="020B0502020202020204" pitchFamily="34" charset="0"/>
              </a:endParaRPr>
            </a:p>
          </p:txBody>
        </p:sp>
        <p:grpSp>
          <p:nvGrpSpPr>
            <p:cNvPr id="80"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81"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8" name="مجموعة 57"/>
          <p:cNvGrpSpPr/>
          <p:nvPr/>
        </p:nvGrpSpPr>
        <p:grpSpPr>
          <a:xfrm>
            <a:off x="3425521" y="5551726"/>
            <a:ext cx="8620357" cy="1193405"/>
            <a:chOff x="3397873" y="3294128"/>
            <a:chExt cx="8620357" cy="1193405"/>
          </a:xfrm>
        </p:grpSpPr>
        <p:sp>
          <p:nvSpPr>
            <p:cNvPr id="59"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Top Corners Rounded 16">
              <a:extLst>
                <a:ext uri="{FF2B5EF4-FFF2-40B4-BE49-F238E27FC236}">
                  <a16:creationId xmlns:a16="http://schemas.microsoft.com/office/drawing/2014/main" id="{863C240A-B417-46DD-B05E-E0B3A922C38A}"/>
                </a:ext>
              </a:extLst>
            </p:cNvPr>
            <p:cNvSpPr/>
            <p:nvPr/>
          </p:nvSpPr>
          <p:spPr>
            <a:xfrm rot="5400000">
              <a:off x="6112115" y="593094"/>
              <a:ext cx="1193403" cy="659547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2</a:t>
              </a:r>
            </a:p>
          </p:txBody>
        </p:sp>
        <p:pic>
          <p:nvPicPr>
            <p:cNvPr id="85"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88" name="TextBox 47">
              <a:extLst>
                <a:ext uri="{FF2B5EF4-FFF2-40B4-BE49-F238E27FC236}">
                  <a16:creationId xmlns:a16="http://schemas.microsoft.com/office/drawing/2014/main" id="{ED665529-B0D7-41B7-B7D6-AC371B427BAB}"/>
                </a:ext>
              </a:extLst>
            </p:cNvPr>
            <p:cNvSpPr txBox="1"/>
            <p:nvPr/>
          </p:nvSpPr>
          <p:spPr>
            <a:xfrm>
              <a:off x="3397873" y="3471369"/>
              <a:ext cx="5638332" cy="584775"/>
            </a:xfrm>
            <a:prstGeom prst="rect">
              <a:avLst/>
            </a:prstGeom>
            <a:noFill/>
          </p:spPr>
          <p:txBody>
            <a:bodyPr wrap="square" rtlCol="0">
              <a:spAutoFit/>
            </a:bodyPr>
            <a:lstStyle/>
            <a:p>
              <a:pPr algn="r"/>
              <a:r>
                <a:rPr lang="ar-SY" sz="3200" dirty="0">
                  <a:latin typeface="Century Gothic" panose="020B0502020202020204" pitchFamily="34" charset="0"/>
                </a:rPr>
                <a:t>معرفة الكثافة السكانية والنوعي للسكان</a:t>
              </a:r>
              <a:endParaRPr lang="en-US" sz="3200" dirty="0">
                <a:latin typeface="Century Gothic" panose="020B0502020202020204" pitchFamily="34" charset="0"/>
              </a:endParaRPr>
            </a:p>
          </p:txBody>
        </p:sp>
        <p:grpSp>
          <p:nvGrpSpPr>
            <p:cNvPr id="89"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90"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7"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300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9"/>
                                        </p:tgtEl>
                                        <p:attrNameLst>
                                          <p:attrName>style.visibility</p:attrName>
                                        </p:attrNameLst>
                                      </p:cBhvr>
                                      <p:to>
                                        <p:strVal val="visible"/>
                                      </p:to>
                                    </p:set>
                                    <p:anim calcmode="lin" valueType="num">
                                      <p:cBhvr additive="base">
                                        <p:cTn id="13" dur="500" fill="hold"/>
                                        <p:tgtEl>
                                          <p:spTgt spid="49"/>
                                        </p:tgtEl>
                                        <p:attrNameLst>
                                          <p:attrName>ppt_x</p:attrName>
                                        </p:attrNameLst>
                                      </p:cBhvr>
                                      <p:tavLst>
                                        <p:tav tm="0">
                                          <p:val>
                                            <p:strVal val="0-#ppt_w/2"/>
                                          </p:val>
                                        </p:tav>
                                        <p:tav tm="100000">
                                          <p:val>
                                            <p:strVal val="#ppt_x"/>
                                          </p:val>
                                        </p:tav>
                                      </p:tavLst>
                                    </p:anim>
                                    <p:anim calcmode="lin" valueType="num">
                                      <p:cBhvr additive="base">
                                        <p:cTn id="14"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anim calcmode="lin" valueType="num">
                                      <p:cBhvr additive="base">
                                        <p:cTn id="19" dur="500" fill="hold"/>
                                        <p:tgtEl>
                                          <p:spTgt spid="73"/>
                                        </p:tgtEl>
                                        <p:attrNameLst>
                                          <p:attrName>ppt_x</p:attrName>
                                        </p:attrNameLst>
                                      </p:cBhvr>
                                      <p:tavLst>
                                        <p:tav tm="0">
                                          <p:val>
                                            <p:strVal val="1+#ppt_w/2"/>
                                          </p:val>
                                        </p:tav>
                                        <p:tav tm="100000">
                                          <p:val>
                                            <p:strVal val="#ppt_x"/>
                                          </p:val>
                                        </p:tav>
                                      </p:tavLst>
                                    </p:anim>
                                    <p:anim calcmode="lin" valueType="num">
                                      <p:cBhvr additive="base">
                                        <p:cTn id="20" dur="500" fill="hold"/>
                                        <p:tgtEl>
                                          <p:spTgt spid="7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4"/>
                                        </p:tgtEl>
                                        <p:attrNameLst>
                                          <p:attrName>style.visibility</p:attrName>
                                        </p:attrNameLst>
                                      </p:cBhvr>
                                      <p:to>
                                        <p:strVal val="visible"/>
                                      </p:to>
                                    </p:set>
                                    <p:anim calcmode="lin" valueType="num">
                                      <p:cBhvr additive="base">
                                        <p:cTn id="25" dur="500" fill="hold"/>
                                        <p:tgtEl>
                                          <p:spTgt spid="74"/>
                                        </p:tgtEl>
                                        <p:attrNameLst>
                                          <p:attrName>ppt_x</p:attrName>
                                        </p:attrNameLst>
                                      </p:cBhvr>
                                      <p:tavLst>
                                        <p:tav tm="0">
                                          <p:val>
                                            <p:strVal val="1+#ppt_w/2"/>
                                          </p:val>
                                        </p:tav>
                                        <p:tav tm="100000">
                                          <p:val>
                                            <p:strVal val="#ppt_x"/>
                                          </p:val>
                                        </p:tav>
                                      </p:tavLst>
                                    </p:anim>
                                    <p:anim calcmode="lin" valueType="num">
                                      <p:cBhvr additive="base">
                                        <p:cTn id="26"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1+#ppt_w/2"/>
                                          </p:val>
                                        </p:tav>
                                        <p:tav tm="100000">
                                          <p:val>
                                            <p:strVal val="#ppt_x"/>
                                          </p:val>
                                        </p:tav>
                                      </p:tavLst>
                                    </p:anim>
                                    <p:anim calcmode="lin" valueType="num">
                                      <p:cBhvr additive="base">
                                        <p:cTn id="32" dur="5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صورة تحتوي على نص&#10;&#10;تم إنشاء الوصف تلقائياً">
            <a:extLst>
              <a:ext uri="{FF2B5EF4-FFF2-40B4-BE49-F238E27FC236}">
                <a16:creationId xmlns:a16="http://schemas.microsoft.com/office/drawing/2014/main" id="{78C89443-501A-45F0-8C9A-A907104571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0676" y="1326777"/>
            <a:ext cx="10118953" cy="5414963"/>
          </a:xfrm>
        </p:spPr>
      </p:pic>
      <p:sp>
        <p:nvSpPr>
          <p:cNvPr id="6" name="عنوان 1">
            <a:extLst>
              <a:ext uri="{FF2B5EF4-FFF2-40B4-BE49-F238E27FC236}">
                <a16:creationId xmlns:a16="http://schemas.microsoft.com/office/drawing/2014/main" id="{3B4624C5-3D51-4B81-BFD5-9D4BB29DEE6A}"/>
              </a:ext>
            </a:extLst>
          </p:cNvPr>
          <p:cNvSpPr txBox="1">
            <a:spLocks/>
          </p:cNvSpPr>
          <p:nvPr/>
        </p:nvSpPr>
        <p:spPr>
          <a:xfrm>
            <a:off x="4912363" y="1214"/>
            <a:ext cx="714726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7200" b="1" dirty="0"/>
              <a:t>تجدنا  في جوجل</a:t>
            </a:r>
            <a:endParaRPr lang="en-US" sz="7200" b="1" dirty="0"/>
          </a:p>
        </p:txBody>
      </p:sp>
      <p:grpSp>
        <p:nvGrpSpPr>
          <p:cNvPr id="2" name="مجموعة 1">
            <a:extLst>
              <a:ext uri="{FF2B5EF4-FFF2-40B4-BE49-F238E27FC236}">
                <a16:creationId xmlns:a16="http://schemas.microsoft.com/office/drawing/2014/main" id="{39FD50A2-38F7-4395-81AF-DD99793CB3DB}"/>
              </a:ext>
            </a:extLst>
          </p:cNvPr>
          <p:cNvGrpSpPr/>
          <p:nvPr/>
        </p:nvGrpSpPr>
        <p:grpSpPr>
          <a:xfrm>
            <a:off x="1940676" y="391708"/>
            <a:ext cx="3149600" cy="858981"/>
            <a:chOff x="3491684" y="207150"/>
            <a:chExt cx="3149600" cy="858981"/>
          </a:xfrm>
        </p:grpSpPr>
        <p:sp>
          <p:nvSpPr>
            <p:cNvPr id="4" name="مستطيل 3">
              <a:extLst>
                <a:ext uri="{FF2B5EF4-FFF2-40B4-BE49-F238E27FC236}">
                  <a16:creationId xmlns:a16="http://schemas.microsoft.com/office/drawing/2014/main" id="{9091E8F4-D2A9-4FE8-89B1-96C0D0B8E53B}"/>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صورة 2" descr="صورة تحتوي على نص, قصاصة فنية&#10;&#10;تم إنشاء الوصف تلقائياً">
              <a:extLst>
                <a:ext uri="{FF2B5EF4-FFF2-40B4-BE49-F238E27FC236}">
                  <a16:creationId xmlns:a16="http://schemas.microsoft.com/office/drawing/2014/main" id="{9A69CCEA-85C2-4E55-A8CC-F4E7691A3D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56" y="238846"/>
              <a:ext cx="2932055" cy="795588"/>
            </a:xfrm>
            <a:prstGeom prst="rect">
              <a:avLst/>
            </a:prstGeom>
          </p:spPr>
        </p:pic>
      </p:grpSp>
    </p:spTree>
    <p:extLst>
      <p:ext uri="{BB962C8B-B14F-4D97-AF65-F5344CB8AC3E}">
        <p14:creationId xmlns:p14="http://schemas.microsoft.com/office/powerpoint/2010/main" val="1890714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7A28C4-DC2A-40B3-B132-98BC2F21256D}"/>
              </a:ext>
            </a:extLst>
          </p:cNvPr>
          <p:cNvGrpSpPr/>
          <p:nvPr/>
        </p:nvGrpSpPr>
        <p:grpSpPr>
          <a:xfrm>
            <a:off x="8787826" y="4827446"/>
            <a:ext cx="1905007" cy="1905007"/>
            <a:chOff x="8787826" y="4827446"/>
            <a:chExt cx="1905007" cy="1905007"/>
          </a:xfrm>
        </p:grpSpPr>
        <p:sp>
          <p:nvSpPr>
            <p:cNvPr id="8" name="Frame 7">
              <a:extLst>
                <a:ext uri="{FF2B5EF4-FFF2-40B4-BE49-F238E27FC236}">
                  <a16:creationId xmlns:a16="http://schemas.microsoft.com/office/drawing/2014/main" id="{F851CAA9-6228-46D3-985A-8E5A1F31969B}"/>
                </a:ext>
              </a:extLst>
            </p:cNvPr>
            <p:cNvSpPr/>
            <p:nvPr/>
          </p:nvSpPr>
          <p:spPr>
            <a:xfrm>
              <a:off x="8787826" y="4827446"/>
              <a:ext cx="1905007" cy="1905007"/>
            </a:xfrm>
            <a:prstGeom prst="frame">
              <a:avLst>
                <a:gd name="adj1" fmla="val 14797"/>
              </a:avLst>
            </a:prstGeom>
            <a:solidFill>
              <a:srgbClr val="9900CC"/>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AA2BB633-214C-4EBC-8362-58E50A6CD731}"/>
                </a:ext>
              </a:extLst>
            </p:cNvPr>
            <p:cNvSpPr/>
            <p:nvPr/>
          </p:nvSpPr>
          <p:spPr>
            <a:xfrm>
              <a:off x="9410132" y="5143435"/>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Head with gears">
              <a:extLst>
                <a:ext uri="{FF2B5EF4-FFF2-40B4-BE49-F238E27FC236}">
                  <a16:creationId xmlns:a16="http://schemas.microsoft.com/office/drawing/2014/main" id="{C41D6AEB-8DBB-4066-9D01-C2AD8FD6B4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0961" y="5412625"/>
              <a:ext cx="640080" cy="640080"/>
            </a:xfrm>
            <a:prstGeom prst="rect">
              <a:avLst/>
            </a:prstGeom>
            <a:scene3d>
              <a:camera prst="isometricOffAxis2Left"/>
              <a:lightRig rig="threePt" dir="t"/>
            </a:scene3d>
          </p:spPr>
        </p:pic>
      </p:grpSp>
      <p:sp>
        <p:nvSpPr>
          <p:cNvPr id="18" name="TextBox 17">
            <a:extLst>
              <a:ext uri="{FF2B5EF4-FFF2-40B4-BE49-F238E27FC236}">
                <a16:creationId xmlns:a16="http://schemas.microsoft.com/office/drawing/2014/main" id="{1CCA3FD4-4C1C-4525-AE8F-FE90ABF7E611}"/>
              </a:ext>
            </a:extLst>
          </p:cNvPr>
          <p:cNvSpPr txBox="1"/>
          <p:nvPr/>
        </p:nvSpPr>
        <p:spPr>
          <a:xfrm>
            <a:off x="6473946" y="1803212"/>
            <a:ext cx="213360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أهمية التَّعْداد:</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3" y="1760499"/>
            <a:ext cx="5709223" cy="1200329"/>
          </a:xfrm>
          <a:prstGeom prst="rect">
            <a:avLst/>
          </a:prstGeom>
          <a:noFill/>
        </p:spPr>
        <p:txBody>
          <a:bodyPr wrap="square" rtlCol="0">
            <a:spAutoFit/>
          </a:bodyPr>
          <a:lstStyle/>
          <a:p>
            <a:pPr algn="r"/>
            <a:r>
              <a:rPr lang="ar-SY" dirty="0">
                <a:latin typeface="Century Gothic" panose="020B0502020202020204" pitchFamily="34" charset="0"/>
              </a:rPr>
              <a:t>يعد التعداد السُّكّاني عام الً مهماً؛ لأثره في حياة الإنسان الاجتماعية والاقتصادية والجغرافية، ولأهميته تبذل الدول مبالغَ وجهوداً كبيرة للحصول على بيانات سكانية دقيقة، تتيح لها فهم المجتمع وحل مشكلاته، والتخطيطَ لتطويره وتنميته.</a:t>
            </a:r>
          </a:p>
        </p:txBody>
      </p:sp>
      <p:sp>
        <p:nvSpPr>
          <p:cNvPr id="20" name="TextBox 19">
            <a:extLst>
              <a:ext uri="{FF2B5EF4-FFF2-40B4-BE49-F238E27FC236}">
                <a16:creationId xmlns:a16="http://schemas.microsoft.com/office/drawing/2014/main" id="{C72BD120-1237-412F-B5C8-FD3E5C55624C}"/>
              </a:ext>
            </a:extLst>
          </p:cNvPr>
          <p:cNvSpPr txBox="1"/>
          <p:nvPr/>
        </p:nvSpPr>
        <p:spPr>
          <a:xfrm>
            <a:off x="6446688" y="3547150"/>
            <a:ext cx="2133602" cy="369332"/>
          </a:xfrm>
          <a:prstGeom prst="rect">
            <a:avLst/>
          </a:prstGeom>
          <a:noFill/>
        </p:spPr>
        <p:txBody>
          <a:bodyPr wrap="square" rtlCol="0">
            <a:spAutoFit/>
          </a:bodyPr>
          <a:lstStyle/>
          <a:p>
            <a:pPr algn="r"/>
            <a:r>
              <a:rPr lang="ar-SY" b="1" dirty="0">
                <a:solidFill>
                  <a:srgbClr val="33CCFF"/>
                </a:solidFill>
                <a:latin typeface="Century Gothic" panose="020B0502020202020204" pitchFamily="34" charset="0"/>
              </a:rPr>
              <a:t>أهمية التَّعْداد:</a:t>
            </a:r>
            <a:endParaRPr lang="en-US" b="1" dirty="0">
              <a:solidFill>
                <a:srgbClr val="33CCFF"/>
              </a:solidFill>
              <a:latin typeface="Century Gothic" panose="020B0502020202020204" pitchFamily="34" charset="0"/>
            </a:endParaRPr>
          </a:p>
        </p:txBody>
      </p:sp>
      <p:sp>
        <p:nvSpPr>
          <p:cNvPr id="21" name="TextBox 20">
            <a:extLst>
              <a:ext uri="{FF2B5EF4-FFF2-40B4-BE49-F238E27FC236}">
                <a16:creationId xmlns:a16="http://schemas.microsoft.com/office/drawing/2014/main" id="{C45B251C-D149-4081-842A-8B8570BBE91C}"/>
              </a:ext>
            </a:extLst>
          </p:cNvPr>
          <p:cNvSpPr txBox="1"/>
          <p:nvPr/>
        </p:nvSpPr>
        <p:spPr>
          <a:xfrm>
            <a:off x="746601" y="3504028"/>
            <a:ext cx="5617646" cy="923330"/>
          </a:xfrm>
          <a:prstGeom prst="rect">
            <a:avLst/>
          </a:prstGeom>
          <a:noFill/>
        </p:spPr>
        <p:txBody>
          <a:bodyPr wrap="square" rtlCol="0">
            <a:spAutoFit/>
          </a:bodyPr>
          <a:lstStyle/>
          <a:p>
            <a:pPr algn="r"/>
            <a:r>
              <a:rPr lang="ar-SY" dirty="0">
                <a:latin typeface="Century Gothic" panose="020B0502020202020204" pitchFamily="34" charset="0"/>
              </a:rPr>
              <a:t>وتُوْلي المملكة العربية السعودية التعدادَ السكاني اهتماماً خاصاً، إذ يمثل أحدَ أهم أولوياتها، وقد برز بصورة واضحة في تعداد السكان والمساكن لعام 143١ </a:t>
            </a:r>
            <a:endParaRPr lang="en-US" dirty="0">
              <a:latin typeface="Century Gothic" panose="020B0502020202020204" pitchFamily="34" charset="0"/>
            </a:endParaRPr>
          </a:p>
        </p:txBody>
      </p:sp>
      <p:sp>
        <p:nvSpPr>
          <p:cNvPr id="22" name="TextBox 21">
            <a:extLst>
              <a:ext uri="{FF2B5EF4-FFF2-40B4-BE49-F238E27FC236}">
                <a16:creationId xmlns:a16="http://schemas.microsoft.com/office/drawing/2014/main" id="{CB20D5B9-EF7F-4084-B913-E7D025B8A8C7}"/>
              </a:ext>
            </a:extLst>
          </p:cNvPr>
          <p:cNvSpPr txBox="1"/>
          <p:nvPr/>
        </p:nvSpPr>
        <p:spPr>
          <a:xfrm>
            <a:off x="6362698" y="5315629"/>
            <a:ext cx="2133602" cy="369332"/>
          </a:xfrm>
          <a:prstGeom prst="rect">
            <a:avLst/>
          </a:prstGeom>
          <a:noFill/>
        </p:spPr>
        <p:txBody>
          <a:bodyPr wrap="square" rtlCol="0">
            <a:spAutoFit/>
          </a:bodyPr>
          <a:lstStyle/>
          <a:p>
            <a:pPr algn="r"/>
            <a:r>
              <a:rPr lang="ar-SY" b="1" dirty="0">
                <a:solidFill>
                  <a:srgbClr val="9900CC"/>
                </a:solidFill>
                <a:latin typeface="Century Gothic" panose="020B0502020202020204" pitchFamily="34" charset="0"/>
              </a:rPr>
              <a:t>أهمية التَّعْداد:</a:t>
            </a:r>
            <a:endParaRPr lang="en-US" b="1" dirty="0">
              <a:solidFill>
                <a:srgbClr val="9900CC"/>
              </a:solidFill>
              <a:latin typeface="Century Gothic" panose="020B0502020202020204" pitchFamily="34" charset="0"/>
            </a:endParaRPr>
          </a:p>
        </p:txBody>
      </p:sp>
      <p:sp>
        <p:nvSpPr>
          <p:cNvPr id="23" name="TextBox 22">
            <a:extLst>
              <a:ext uri="{FF2B5EF4-FFF2-40B4-BE49-F238E27FC236}">
                <a16:creationId xmlns:a16="http://schemas.microsoft.com/office/drawing/2014/main" id="{BBF4782B-4378-4155-940C-C191C8766443}"/>
              </a:ext>
            </a:extLst>
          </p:cNvPr>
          <p:cNvSpPr txBox="1"/>
          <p:nvPr/>
        </p:nvSpPr>
        <p:spPr>
          <a:xfrm>
            <a:off x="427903" y="4827446"/>
            <a:ext cx="5936343" cy="2031325"/>
          </a:xfrm>
          <a:prstGeom prst="rect">
            <a:avLst/>
          </a:prstGeom>
          <a:noFill/>
        </p:spPr>
        <p:txBody>
          <a:bodyPr wrap="square" rtlCol="0">
            <a:spAutoFit/>
          </a:bodyPr>
          <a:lstStyle/>
          <a:p>
            <a:pPr algn="r"/>
            <a:r>
              <a:rPr lang="ar-SY" dirty="0">
                <a:latin typeface="Century Gothic" panose="020B0502020202020204" pitchFamily="34" charset="0"/>
              </a:rPr>
              <a:t>بعد إعلان توحيد المملكة العربية السعودية عام 1351 ه على يد المؤسِّس الملك</a:t>
            </a:r>
          </a:p>
          <a:p>
            <a:pPr algn="r"/>
            <a:r>
              <a:rPr lang="ar-SY" dirty="0">
                <a:latin typeface="Century Gothic" panose="020B0502020202020204" pitchFamily="34" charset="0"/>
              </a:rPr>
              <a:t>عبدالعزيز قُدِّر عدد السكان في ذلك الوقت بنحو مليونين تقريباً، ومنذ ذلك الوقت</a:t>
            </a:r>
          </a:p>
          <a:p>
            <a:pPr algn="r"/>
            <a:r>
              <a:rPr lang="ar-SY" dirty="0">
                <a:latin typeface="Century Gothic" panose="020B0502020202020204" pitchFamily="34" charset="0"/>
              </a:rPr>
              <a:t>ووطني المملكة العربية السعودية في تطور مستمر، أدى إلى نمو كبير في عدد السكان.</a:t>
            </a:r>
          </a:p>
          <a:p>
            <a:pPr algn="r"/>
            <a:r>
              <a:rPr lang="ar-SY" dirty="0">
                <a:latin typeface="Century Gothic" panose="020B0502020202020204" pitchFamily="34" charset="0"/>
              </a:rPr>
              <a:t>ويعد تعداد عام ١٤٣١ه التعدادَ الأفضل؛ لتوافر الخبرة والتقنية والإمكانات، إضافةً إلى تعاون المواطن، ووعيه بأهمية التعداد، وقد بلغ تقدير عدد سكان المملكة العربية السعودية عام ١٤٣ ٩ ه نحو ) 3٣٫٤١٣ ٫٦٦٠ ( نسمة.</a:t>
            </a:r>
            <a:endParaRPr lang="en-US" dirty="0">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38FD9BF-2A3A-443A-83CA-4A679E6E1689}"/>
              </a:ext>
            </a:extLst>
          </p:cNvPr>
          <p:cNvCxnSpPr>
            <a:cxnSpLocks/>
          </p:cNvCxnSpPr>
          <p:nvPr/>
        </p:nvCxnSpPr>
        <p:spPr>
          <a:xfrm flipH="1">
            <a:off x="6530678" y="3875654"/>
            <a:ext cx="1965622" cy="0"/>
          </a:xfrm>
          <a:prstGeom prst="straightConnector1">
            <a:avLst/>
          </a:prstGeom>
          <a:ln>
            <a:solidFill>
              <a:srgbClr val="33CC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6D044F-F777-428C-AB36-2C7378A58283}"/>
              </a:ext>
            </a:extLst>
          </p:cNvPr>
          <p:cNvCxnSpPr>
            <a:cxnSpLocks/>
          </p:cNvCxnSpPr>
          <p:nvPr/>
        </p:nvCxnSpPr>
        <p:spPr>
          <a:xfrm flipH="1">
            <a:off x="6530678" y="5685722"/>
            <a:ext cx="1812654" cy="0"/>
          </a:xfrm>
          <a:prstGeom prst="straightConnector1">
            <a:avLst/>
          </a:prstGeom>
          <a:ln>
            <a:solidFill>
              <a:srgbClr val="9900CC"/>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D6C46D03-C357-4DE3-862A-D1357C985C1B}"/>
              </a:ext>
            </a:extLst>
          </p:cNvPr>
          <p:cNvGrpSpPr/>
          <p:nvPr/>
        </p:nvGrpSpPr>
        <p:grpSpPr>
          <a:xfrm>
            <a:off x="8417715" y="2850074"/>
            <a:ext cx="1763485" cy="1763485"/>
            <a:chOff x="8417715" y="2850074"/>
            <a:chExt cx="1763485" cy="1763485"/>
          </a:xfrm>
        </p:grpSpPr>
        <p:sp>
          <p:nvSpPr>
            <p:cNvPr id="6" name="Frame 5">
              <a:extLst>
                <a:ext uri="{FF2B5EF4-FFF2-40B4-BE49-F238E27FC236}">
                  <a16:creationId xmlns:a16="http://schemas.microsoft.com/office/drawing/2014/main" id="{3C41DED4-FC13-4971-A445-8A4EFB6A1617}"/>
                </a:ext>
              </a:extLst>
            </p:cNvPr>
            <p:cNvSpPr/>
            <p:nvPr/>
          </p:nvSpPr>
          <p:spPr>
            <a:xfrm>
              <a:off x="8417715" y="2850074"/>
              <a:ext cx="1763485" cy="1763485"/>
            </a:xfrm>
            <a:prstGeom prst="frame">
              <a:avLst>
                <a:gd name="adj1" fmla="val 14797"/>
              </a:avLst>
            </a:prstGeom>
            <a:solidFill>
              <a:srgbClr val="33CCFF"/>
            </a:solidFill>
            <a:ln>
              <a:noFill/>
            </a:ln>
            <a:scene3d>
              <a:camera prst="isometricOffAxis1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B23941E4-D955-45AB-BDB8-30EE2932D449}"/>
                </a:ext>
              </a:extLst>
            </p:cNvPr>
            <p:cNvSpPr/>
            <p:nvPr/>
          </p:nvSpPr>
          <p:spPr>
            <a:xfrm>
              <a:off x="8678875" y="3117124"/>
              <a:ext cx="1232036" cy="1229363"/>
            </a:xfrm>
            <a:prstGeom prst="rect">
              <a:avLst/>
            </a:prstGeom>
            <a:solidFill>
              <a:schemeClr val="bg1">
                <a:lumMod val="95000"/>
              </a:schemeClr>
            </a:solidFill>
            <a:ln>
              <a:noFill/>
            </a:ln>
            <a:effectLst/>
            <a:scene3d>
              <a:camera prst="isometricOffAxis1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ation with pie chart">
              <a:extLst>
                <a:ext uri="{FF2B5EF4-FFF2-40B4-BE49-F238E27FC236}">
                  <a16:creationId xmlns:a16="http://schemas.microsoft.com/office/drawing/2014/main" id="{1A2E6B73-2A70-4F37-82AF-5172C954C7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68503" y="3504028"/>
              <a:ext cx="640080" cy="640080"/>
            </a:xfrm>
            <a:prstGeom prst="rect">
              <a:avLst/>
            </a:prstGeom>
            <a:scene3d>
              <a:camera prst="isometricOffAxis1Left"/>
              <a:lightRig rig="threePt" dir="t"/>
            </a:scene3d>
          </p:spPr>
        </p:pic>
      </p:grp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177669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14:bounceEnd="52000">
                                          <p:cBhvr additive="base">
                                            <p:cTn id="13" dur="500" fill="hold"/>
                                            <p:tgtEl>
                                              <p:spTgt spid="7"/>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52000">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14:bounceEnd="52000">
                                          <p:cBhvr additive="base">
                                            <p:cTn id="19" dur="500" fill="hold"/>
                                            <p:tgtEl>
                                              <p:spTgt spid="3"/>
                                            </p:tgtEl>
                                            <p:attrNameLst>
                                              <p:attrName>ppt_x</p:attrName>
                                            </p:attrNameLst>
                                          </p:cBhvr>
                                          <p:tavLst>
                                            <p:tav tm="0">
                                              <p:val>
                                                <p:strVal val="#ppt_x"/>
                                              </p:val>
                                            </p:tav>
                                            <p:tav tm="100000">
                                              <p:val>
                                                <p:strVal val="#ppt_x"/>
                                              </p:val>
                                            </p:tav>
                                          </p:tavLst>
                                        </p:anim>
                                        <p:anim calcmode="lin" valueType="num" p14:bounceEnd="52000">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52000">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14:bounceEnd="52000">
                                          <p:cBhvr additive="base">
                                            <p:cTn id="25"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ppt_x</p:attrName>
                                            </p:attrNameLst>
                                          </p:cBhvr>
                                          <p:tavLst>
                                            <p:tav tm="0">
                                              <p:val>
                                                <p:strVal val="#ppt_x+#ppt_w/2"/>
                                              </p:val>
                                            </p:tav>
                                            <p:tav tm="100000">
                                              <p:val>
                                                <p:strVal val="#ppt_x"/>
                                              </p:val>
                                            </p:tav>
                                          </p:tavLst>
                                        </p:anim>
                                        <p:anim calcmode="lin" valueType="num">
                                          <p:cBhvr>
                                            <p:cTn id="50" dur="500" fill="hold"/>
                                            <p:tgtEl>
                                              <p:spTgt spid="20"/>
                                            </p:tgtEl>
                                            <p:attrNameLst>
                                              <p:attrName>ppt_y</p:attrName>
                                            </p:attrNameLst>
                                          </p:cBhvr>
                                          <p:tavLst>
                                            <p:tav tm="0">
                                              <p:val>
                                                <p:strVal val="#ppt_y"/>
                                              </p:val>
                                            </p:tav>
                                            <p:tav tm="100000">
                                              <p:val>
                                                <p:strVal val="#ppt_y"/>
                                              </p:val>
                                            </p:tav>
                                          </p:tavLst>
                                        </p:anim>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ppt_x</p:attrName>
                                            </p:attrNameLst>
                                          </p:cBhvr>
                                          <p:tavLst>
                                            <p:tav tm="0">
                                              <p:val>
                                                <p:strVal val="#ppt_x+#ppt_w/2"/>
                                              </p:val>
                                            </p:tav>
                                            <p:tav tm="100000">
                                              <p:val>
                                                <p:strVal val="#ppt_x"/>
                                              </p:val>
                                            </p:tav>
                                          </p:tavLst>
                                        </p:anim>
                                        <p:anim calcmode="lin" valueType="num">
                                          <p:cBhvr>
                                            <p:cTn id="50" dur="500" fill="hold"/>
                                            <p:tgtEl>
                                              <p:spTgt spid="20"/>
                                            </p:tgtEl>
                                            <p:attrNameLst>
                                              <p:attrName>ppt_y</p:attrName>
                                            </p:attrNameLst>
                                          </p:cBhvr>
                                          <p:tavLst>
                                            <p:tav tm="0">
                                              <p:val>
                                                <p:strVal val="#ppt_y"/>
                                              </p:val>
                                            </p:tav>
                                            <p:tav tm="100000">
                                              <p:val>
                                                <p:strVal val="#ppt_y"/>
                                              </p:val>
                                            </p:tav>
                                          </p:tavLst>
                                        </p:anim>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600" y="1761893"/>
            <a:ext cx="8098457" cy="4549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a:extLst>
              <a:ext uri="{FF2B5EF4-FFF2-40B4-BE49-F238E27FC236}">
                <a16:creationId xmlns:a16="http://schemas.microsoft.com/office/drawing/2014/main" id="{1CCA3FD4-4C1C-4525-AE8F-FE90ABF7E611}"/>
              </a:ext>
            </a:extLst>
          </p:cNvPr>
          <p:cNvSpPr txBox="1"/>
          <p:nvPr/>
        </p:nvSpPr>
        <p:spPr>
          <a:xfrm>
            <a:off x="7225723" y="3979705"/>
            <a:ext cx="213360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أنظر و ألاحظ :</a:t>
            </a:r>
            <a:endParaRPr lang="en-US" b="1" dirty="0">
              <a:solidFill>
                <a:srgbClr val="FF9900"/>
              </a:solidFill>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7282455" y="4335397"/>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9539603" y="3327753"/>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1093312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2698755" y="3063946"/>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معرفة عدد سكان الدولة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759566" y="4457318"/>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معرفة الزيادة و النقصان في عدد السكان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3733012" y="5904086"/>
            <a:ext cx="5084251" cy="400110"/>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معرفة التركيب العمري و النوعي للسكان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نشاط 1</a:t>
              </a:r>
              <a:endParaRPr lang="en-US" sz="24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يذكر الطلبة أبرز فوائد التعداد السكّاني.</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901832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4006236" y="2921429"/>
            <a:ext cx="5084251" cy="707886"/>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عدد السكان ينمو بشكل مستمر بسبب الزيادة الطبيعية و الهجرة الخارجية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3988316" y="5749528"/>
            <a:ext cx="5084251" cy="707886"/>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لأن الدول تعتمد على التعداد السكاني لفهم المجتمع و حل مشكلاته و التخطيط لتطوره و تقدمه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707886"/>
            </a:xfrm>
            <a:prstGeom prst="rect">
              <a:avLst/>
            </a:prstGeom>
            <a:noFill/>
          </p:spPr>
          <p:txBody>
            <a:bodyPr wrap="square" rtlCol="0">
              <a:spAutoFit/>
            </a:bodyPr>
            <a:lstStyle/>
            <a:p>
              <a:pPr algn="r"/>
              <a:r>
                <a:rPr lang="ar-SY" sz="2000" dirty="0">
                  <a:latin typeface="Century Gothic" panose="020B0502020202020204" pitchFamily="34" charset="0"/>
                </a:rPr>
                <a:t>يستنتج الطلبة الاتجاه العام لتطور عدد السكان في وطني المملكة العربية السعودية</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مجموعة 98"/>
          <p:cNvGrpSpPr/>
          <p:nvPr/>
        </p:nvGrpSpPr>
        <p:grpSpPr>
          <a:xfrm>
            <a:off x="3297734" y="3993292"/>
            <a:ext cx="8607149" cy="1193405"/>
            <a:chOff x="3411081" y="3294128"/>
            <a:chExt cx="8607149" cy="1193405"/>
          </a:xfrm>
        </p:grpSpPr>
        <p:sp>
          <p:nvSpPr>
            <p:cNvPr id="100"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103"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104"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في رأيك كيف يُسْهِم تَعْداد السكان في تلبية احتياجات الناس؟</a:t>
              </a:r>
              <a:endParaRPr lang="en-US" sz="2000" dirty="0">
                <a:latin typeface="Century Gothic" panose="020B0502020202020204" pitchFamily="34" charset="0"/>
              </a:endParaRPr>
            </a:p>
          </p:txBody>
        </p:sp>
        <p:grpSp>
          <p:nvGrpSpPr>
            <p:cNvPr id="105"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06"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622216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25" dur="1000" fill="hold"/>
                                            <p:tgtEl>
                                              <p:spTgt spid="43"/>
                                            </p:tgtEl>
                                            <p:attrNameLst>
                                              <p:attrName>ppt_x</p:attrName>
                                              <p:attrName>ppt_y</p:attrName>
                                            </p:attrNameLst>
                                          </p:cBhvr>
                                          <p:rCtr x="-23672" y="0"/>
                                        </p:animMotion>
                                      </p:childTnLst>
                                    </p:cTn>
                                  </p:par>
                                  <p:par>
                                    <p:cTn id="26" presetID="22" presetClass="entr" presetSubtype="2"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right)">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99"/>
                                            </p:tgtEl>
                                            <p:attrNameLst>
                                              <p:attrName>style.visibility</p:attrName>
                                            </p:attrNameLst>
                                          </p:cBhvr>
                                          <p:to>
                                            <p:strVal val="visible"/>
                                          </p:to>
                                        </p:set>
                                        <p:anim calcmode="lin" valueType="num">
                                          <p:cBhvr additive="base">
                                            <p:cTn id="33" dur="500" fill="hold"/>
                                            <p:tgtEl>
                                              <p:spTgt spid="99"/>
                                            </p:tgtEl>
                                            <p:attrNameLst>
                                              <p:attrName>ppt_x</p:attrName>
                                            </p:attrNameLst>
                                          </p:cBhvr>
                                          <p:tavLst>
                                            <p:tav tm="0">
                                              <p:val>
                                                <p:strVal val="1+#ppt_w/2"/>
                                              </p:val>
                                            </p:tav>
                                            <p:tav tm="100000">
                                              <p:val>
                                                <p:strVal val="#ppt_x"/>
                                              </p:val>
                                            </p:tav>
                                          </p:tavLst>
                                        </p:anim>
                                        <p:anim calcmode="lin" valueType="num">
                                          <p:cBhvr additive="base">
                                            <p:cTn id="34" dur="500" fill="hold"/>
                                            <p:tgtEl>
                                              <p:spTgt spid="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5" presetClass="path" presetSubtype="0" fill="hold" nodeType="clickEffect">
                                      <p:stCondLst>
                                        <p:cond delay="0"/>
                                      </p:stCondLst>
                                      <p:childTnLst>
                                        <p:animMotion origin="layout" path="M -2.08333E-6 2.96296E-6 L -0.47344 2.96296E-6 " pathEditMode="relative" rAng="0" ptsTypes="AA">
                                          <p:cBhvr>
                                            <p:cTn id="25" dur="1000" fill="hold"/>
                                            <p:tgtEl>
                                              <p:spTgt spid="43"/>
                                            </p:tgtEl>
                                            <p:attrNameLst>
                                              <p:attrName>ppt_x</p:attrName>
                                              <p:attrName>ppt_y</p:attrName>
                                            </p:attrNameLst>
                                          </p:cBhvr>
                                          <p:rCtr x="-23672" y="0"/>
                                        </p:animMotion>
                                      </p:childTnLst>
                                    </p:cTn>
                                  </p:par>
                                  <p:par>
                                    <p:cTn id="26" presetID="22" presetClass="entr" presetSubtype="2"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right)">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99"/>
                                            </p:tgtEl>
                                            <p:attrNameLst>
                                              <p:attrName>style.visibility</p:attrName>
                                            </p:attrNameLst>
                                          </p:cBhvr>
                                          <p:to>
                                            <p:strVal val="visible"/>
                                          </p:to>
                                        </p:set>
                                        <p:anim calcmode="lin" valueType="num">
                                          <p:cBhvr additive="base">
                                            <p:cTn id="33" dur="500" fill="hold"/>
                                            <p:tgtEl>
                                              <p:spTgt spid="99"/>
                                            </p:tgtEl>
                                            <p:attrNameLst>
                                              <p:attrName>ppt_x</p:attrName>
                                            </p:attrNameLst>
                                          </p:cBhvr>
                                          <p:tavLst>
                                            <p:tav tm="0">
                                              <p:val>
                                                <p:strVal val="1+#ppt_w/2"/>
                                              </p:val>
                                            </p:tav>
                                            <p:tav tm="100000">
                                              <p:val>
                                                <p:strVal val="#ppt_x"/>
                                              </p:val>
                                            </p:tav>
                                          </p:tavLst>
                                        </p:anim>
                                        <p:anim calcmode="lin" valueType="num">
                                          <p:cBhvr additive="base">
                                            <p:cTn id="34" dur="500" fill="hold"/>
                                            <p:tgtEl>
                                              <p:spTgt spid="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1319293" y="2981140"/>
            <a:ext cx="7777539"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أكبر احصائية كانت بين عامي 1349 و 1413</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 حيث بلغ عدد السكان قرابة 17 مليون نسمة </a:t>
            </a: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933394" y="4291710"/>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ويعود السبب الى تحسن الاوضاع المعيشية و الصحية و الأمنية و ازدياد عدد المهاجرين اليها </a:t>
            </a: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707886"/>
            </a:xfrm>
            <a:prstGeom prst="rect">
              <a:avLst/>
            </a:prstGeom>
            <a:noFill/>
          </p:spPr>
          <p:txBody>
            <a:bodyPr wrap="square" rtlCol="0">
              <a:spAutoFit/>
            </a:bodyPr>
            <a:lstStyle/>
            <a:p>
              <a:pPr algn="r"/>
              <a:r>
                <a:rPr lang="ar-SY" sz="2000" dirty="0">
                  <a:latin typeface="Century Gothic" panose="020B0502020202020204" pitchFamily="34" charset="0"/>
                </a:rPr>
                <a:t>يحدد الطلبة أكبر قفزة عددية أُحصيت لسكان وطني المملكة العربية السعودية، مستنتجين أسباب ذلك</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الرابع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عدد السُّكّان</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7889249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Lst>
      </p:timing>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817</Words>
  <Application>Microsoft Office PowerPoint</Application>
  <PresentationFormat>شاشة عريضة</PresentationFormat>
  <Paragraphs>139</Paragraphs>
  <Slides>17</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17</vt:i4>
      </vt:variant>
    </vt:vector>
  </HeadingPairs>
  <TitlesOfParts>
    <vt:vector size="26" baseType="lpstr">
      <vt:lpstr>Arial</vt:lpstr>
      <vt:lpstr>Calibri</vt:lpstr>
      <vt:lpstr>Calibri Light</vt:lpstr>
      <vt:lpstr>Century Gothic</vt:lpstr>
      <vt:lpstr>Cooper Black</vt:lpstr>
      <vt:lpstr>Hand Of Sean</vt:lpstr>
      <vt:lpstr>Helvetica</vt:lpstr>
      <vt:lpstr>Open Sans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267</cp:revision>
  <dcterms:created xsi:type="dcterms:W3CDTF">2020-11-11T11:02:52Z</dcterms:created>
  <dcterms:modified xsi:type="dcterms:W3CDTF">2021-01-16T10:53:07Z</dcterms:modified>
</cp:coreProperties>
</file>