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406" r:id="rId3"/>
    <p:sldId id="359" r:id="rId4"/>
    <p:sldId id="401" r:id="rId5"/>
    <p:sldId id="343" r:id="rId6"/>
    <p:sldId id="392" r:id="rId7"/>
    <p:sldId id="402" r:id="rId8"/>
    <p:sldId id="403" r:id="rId9"/>
    <p:sldId id="404" r:id="rId10"/>
    <p:sldId id="390" r:id="rId11"/>
    <p:sldId id="389" r:id="rId12"/>
    <p:sldId id="344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3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3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الموارد الاقتصادية</a:t>
            </a:r>
          </a:p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النفط والمعادن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5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7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9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201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20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5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7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9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11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13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5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7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9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2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23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5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7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31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33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5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41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43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5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7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9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51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53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5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7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61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63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5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7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9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71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73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5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7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9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81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83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7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9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91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93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5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7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9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301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303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5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7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9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11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13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5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7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9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21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5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7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9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31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33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5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7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9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41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43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5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7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9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51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53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5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7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9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61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63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5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7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71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73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5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7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9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81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83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5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9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91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93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5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9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40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403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5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7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9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13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5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الموارد الاقتصادية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30963" y="445192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النفط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629979" y="2877987"/>
            <a:ext cx="9562021" cy="1656255"/>
            <a:chOff x="-3119019" y="3976913"/>
            <a:chExt cx="956202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119019" y="3976913"/>
              <a:ext cx="9562021" cy="1656255"/>
              <a:chOff x="-3119019" y="3976913"/>
              <a:chExt cx="956202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42313" y="3976913"/>
                <a:ext cx="599895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159421"/>
                <a:ext cx="784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هو من أهم المَوارِد في وطني المملكة العربية السعودية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506132" y="4159212"/>
            <a:ext cx="9691609" cy="1662465"/>
            <a:chOff x="-3248607" y="3976913"/>
            <a:chExt cx="9691609" cy="166246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248607" y="3976913"/>
              <a:ext cx="9691609" cy="1662465"/>
              <a:chOff x="-3248607" y="3976913"/>
              <a:chExt cx="9691609" cy="166246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248607" y="3976913"/>
                <a:ext cx="800524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969777" y="4069718"/>
                <a:ext cx="76900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فوطني المملكة العربية السعودية يأتي في المركز الأول عالميّاً في الاحتياطي منه، وكذلك في إنتاجه وتصديره،</a:t>
                </a:r>
              </a:p>
              <a:p>
                <a:pPr algn="r"/>
                <a:endParaRPr lang="ar-SY" sz="2400" b="1" dirty="0"/>
              </a:p>
              <a:p>
                <a:pPr algn="r"/>
                <a:endParaRPr lang="ar-SY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1" y="-1766819"/>
            <a:ext cx="2743199" cy="5433635"/>
            <a:chOff x="8925387" y="-1752649"/>
            <a:chExt cx="2864806" cy="5674509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312" y="2422324"/>
              <a:ext cx="2702954" cy="1351476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حقل </a:t>
              </a:r>
              <a:r>
                <a:rPr lang="ar-SY" b="1" dirty="0" err="1">
                  <a:solidFill>
                    <a:srgbClr val="002060"/>
                  </a:solidFill>
                  <a:latin typeface="Oswald" panose="02000503000000000000" pitchFamily="2" charset="0"/>
                </a:rPr>
                <a:t>السَّفّانية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7338ED-1796-412A-9724-BCCD8DC4707F}"/>
              </a:ext>
            </a:extLst>
          </p:cNvPr>
          <p:cNvSpPr/>
          <p:nvPr/>
        </p:nvSpPr>
        <p:spPr>
          <a:xfrm>
            <a:off x="5486399" y="315531"/>
            <a:ext cx="1222420" cy="6226936"/>
          </a:xfrm>
          <a:custGeom>
            <a:avLst/>
            <a:gdLst>
              <a:gd name="connsiteX0" fmla="*/ 609600 w 1222420"/>
              <a:gd name="connsiteY0" fmla="*/ 199622 h 6226936"/>
              <a:gd name="connsiteX1" fmla="*/ 163132 w 1222420"/>
              <a:gd name="connsiteY1" fmla="*/ 646090 h 6226936"/>
              <a:gd name="connsiteX2" fmla="*/ 163132 w 1222420"/>
              <a:gd name="connsiteY2" fmla="*/ 5574405 h 6226936"/>
              <a:gd name="connsiteX3" fmla="*/ 609600 w 1222420"/>
              <a:gd name="connsiteY3" fmla="*/ 6020873 h 6226936"/>
              <a:gd name="connsiteX4" fmla="*/ 609599 w 1222420"/>
              <a:gd name="connsiteY4" fmla="*/ 6020874 h 6226936"/>
              <a:gd name="connsiteX5" fmla="*/ 1056067 w 1222420"/>
              <a:gd name="connsiteY5" fmla="*/ 5574406 h 6226936"/>
              <a:gd name="connsiteX6" fmla="*/ 1056068 w 1222420"/>
              <a:gd name="connsiteY6" fmla="*/ 646090 h 6226936"/>
              <a:gd name="connsiteX7" fmla="*/ 609600 w 1222420"/>
              <a:gd name="connsiteY7" fmla="*/ 199622 h 6226936"/>
              <a:gd name="connsiteX8" fmla="*/ 611210 w 1222420"/>
              <a:gd name="connsiteY8" fmla="*/ 0 h 6226936"/>
              <a:gd name="connsiteX9" fmla="*/ 1222420 w 1222420"/>
              <a:gd name="connsiteY9" fmla="*/ 611210 h 6226936"/>
              <a:gd name="connsiteX10" fmla="*/ 1222419 w 1222420"/>
              <a:gd name="connsiteY10" fmla="*/ 5615726 h 6226936"/>
              <a:gd name="connsiteX11" fmla="*/ 611209 w 1222420"/>
              <a:gd name="connsiteY11" fmla="*/ 6226936 h 6226936"/>
              <a:gd name="connsiteX12" fmla="*/ 611210 w 1222420"/>
              <a:gd name="connsiteY12" fmla="*/ 6226935 h 6226936"/>
              <a:gd name="connsiteX13" fmla="*/ 0 w 1222420"/>
              <a:gd name="connsiteY13" fmla="*/ 5615725 h 6226936"/>
              <a:gd name="connsiteX14" fmla="*/ 0 w 1222420"/>
              <a:gd name="connsiteY14" fmla="*/ 611210 h 6226936"/>
              <a:gd name="connsiteX15" fmla="*/ 611210 w 1222420"/>
              <a:gd name="connsiteY15" fmla="*/ 0 h 622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2420" h="6226936">
                <a:moveTo>
                  <a:pt x="609600" y="199622"/>
                </a:moveTo>
                <a:cubicBezTo>
                  <a:pt x="363023" y="199622"/>
                  <a:pt x="163132" y="399513"/>
                  <a:pt x="163132" y="646090"/>
                </a:cubicBezTo>
                <a:lnTo>
                  <a:pt x="163132" y="5574405"/>
                </a:lnTo>
                <a:cubicBezTo>
                  <a:pt x="163132" y="5820982"/>
                  <a:pt x="363023" y="6020873"/>
                  <a:pt x="609600" y="6020873"/>
                </a:cubicBezTo>
                <a:lnTo>
                  <a:pt x="609599" y="6020874"/>
                </a:lnTo>
                <a:cubicBezTo>
                  <a:pt x="856176" y="6020874"/>
                  <a:pt x="1056067" y="5820983"/>
                  <a:pt x="1056067" y="5574406"/>
                </a:cubicBezTo>
                <a:cubicBezTo>
                  <a:pt x="1056067" y="3931634"/>
                  <a:pt x="1056068" y="2288862"/>
                  <a:pt x="1056068" y="646090"/>
                </a:cubicBezTo>
                <a:cubicBezTo>
                  <a:pt x="1056068" y="399513"/>
                  <a:pt x="856177" y="199622"/>
                  <a:pt x="609600" y="199622"/>
                </a:cubicBezTo>
                <a:close/>
                <a:moveTo>
                  <a:pt x="611210" y="0"/>
                </a:moveTo>
                <a:cubicBezTo>
                  <a:pt x="948772" y="0"/>
                  <a:pt x="1222420" y="273648"/>
                  <a:pt x="1222420" y="611210"/>
                </a:cubicBezTo>
                <a:cubicBezTo>
                  <a:pt x="1222420" y="2279382"/>
                  <a:pt x="1222419" y="3947554"/>
                  <a:pt x="1222419" y="5615726"/>
                </a:cubicBezTo>
                <a:cubicBezTo>
                  <a:pt x="1222419" y="5953288"/>
                  <a:pt x="948771" y="6226936"/>
                  <a:pt x="611209" y="6226936"/>
                </a:cubicBezTo>
                <a:lnTo>
                  <a:pt x="611210" y="6226935"/>
                </a:lnTo>
                <a:cubicBezTo>
                  <a:pt x="273648" y="6226935"/>
                  <a:pt x="0" y="5953287"/>
                  <a:pt x="0" y="5615725"/>
                </a:cubicBezTo>
                <a:lnTo>
                  <a:pt x="0" y="611210"/>
                </a:lnTo>
                <a:cubicBezTo>
                  <a:pt x="0" y="273648"/>
                  <a:pt x="273648" y="0"/>
                  <a:pt x="611210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>
            <a:outerShdw blurRad="127000" dist="38100" dir="2700000" algn="tl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مجموعة 68"/>
          <p:cNvGrpSpPr/>
          <p:nvPr/>
        </p:nvGrpSpPr>
        <p:grpSpPr>
          <a:xfrm>
            <a:off x="2590800" y="434611"/>
            <a:ext cx="3505201" cy="1075601"/>
            <a:chOff x="2590800" y="434611"/>
            <a:chExt cx="3505201" cy="10756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A9F5BF-03F0-4CB9-A433-5DB82204930D}"/>
                </a:ext>
              </a:extLst>
            </p:cNvPr>
            <p:cNvSpPr/>
            <p:nvPr/>
          </p:nvSpPr>
          <p:spPr>
            <a:xfrm>
              <a:off x="5133205" y="800963"/>
              <a:ext cx="857249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مجموعة 44"/>
            <p:cNvGrpSpPr/>
            <p:nvPr/>
          </p:nvGrpSpPr>
          <p:grpSpPr>
            <a:xfrm>
              <a:off x="2590800" y="434611"/>
              <a:ext cx="3505201" cy="1075601"/>
              <a:chOff x="2590800" y="434611"/>
              <a:chExt cx="3505201" cy="1075601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4825843C-03B2-4DDB-BCAC-A073F06C667F}"/>
                  </a:ext>
                </a:extLst>
              </p:cNvPr>
              <p:cNvSpPr/>
              <p:nvPr/>
            </p:nvSpPr>
            <p:spPr>
              <a:xfrm flipV="1">
                <a:off x="3474719" y="972411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FD330FF-ADDB-45A7-BC9C-2FBFE99C3252}"/>
                  </a:ext>
                </a:extLst>
              </p:cNvPr>
              <p:cNvSpPr/>
              <p:nvPr/>
            </p:nvSpPr>
            <p:spPr>
              <a:xfrm>
                <a:off x="2590800" y="434611"/>
                <a:ext cx="883920" cy="1075601"/>
              </a:xfrm>
              <a:custGeom>
                <a:avLst/>
                <a:gdLst>
                  <a:gd name="connsiteX0" fmla="*/ 537801 w 883920"/>
                  <a:gd name="connsiteY0" fmla="*/ 0 h 1075601"/>
                  <a:gd name="connsiteX1" fmla="*/ 883920 w 883920"/>
                  <a:gd name="connsiteY1" fmla="*/ 0 h 1075601"/>
                  <a:gd name="connsiteX2" fmla="*/ 883920 w 883920"/>
                  <a:gd name="connsiteY2" fmla="*/ 1075601 h 1075601"/>
                  <a:gd name="connsiteX3" fmla="*/ 537801 w 883920"/>
                  <a:gd name="connsiteY3" fmla="*/ 1075601 h 1075601"/>
                  <a:gd name="connsiteX4" fmla="*/ 10926 w 883920"/>
                  <a:gd name="connsiteY4" fmla="*/ 646186 h 1075601"/>
                  <a:gd name="connsiteX5" fmla="*/ 0 w 883920"/>
                  <a:gd name="connsiteY5" fmla="*/ 537801 h 1075601"/>
                  <a:gd name="connsiteX6" fmla="*/ 10926 w 883920"/>
                  <a:gd name="connsiteY6" fmla="*/ 429415 h 1075601"/>
                  <a:gd name="connsiteX7" fmla="*/ 537801 w 883920"/>
                  <a:gd name="connsiteY7" fmla="*/ 0 h 107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20" h="1075601">
                    <a:moveTo>
                      <a:pt x="537801" y="0"/>
                    </a:moveTo>
                    <a:lnTo>
                      <a:pt x="883920" y="0"/>
                    </a:lnTo>
                    <a:lnTo>
                      <a:pt x="883920" y="1075601"/>
                    </a:lnTo>
                    <a:lnTo>
                      <a:pt x="537801" y="1075601"/>
                    </a:lnTo>
                    <a:cubicBezTo>
                      <a:pt x="277910" y="1075601"/>
                      <a:pt x="61074" y="891252"/>
                      <a:pt x="10926" y="646186"/>
                    </a:cubicBezTo>
                    <a:lnTo>
                      <a:pt x="0" y="537801"/>
                    </a:lnTo>
                    <a:lnTo>
                      <a:pt x="10926" y="429415"/>
                    </a:lnTo>
                    <a:cubicBezTo>
                      <a:pt x="61074" y="184349"/>
                      <a:pt x="277910" y="0"/>
                      <a:pt x="53780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E1B22"/>
                  </a:gs>
                  <a:gs pos="100000">
                    <a:srgbClr val="F47B2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A844BFD-073E-4F72-AB2A-7A9284816F66}"/>
                  </a:ext>
                </a:extLst>
              </p:cNvPr>
              <p:cNvSpPr/>
              <p:nvPr/>
            </p:nvSpPr>
            <p:spPr>
              <a:xfrm>
                <a:off x="3474720" y="434611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D05982-D410-45DD-A74B-1E1E96E3A7FA}"/>
                  </a:ext>
                </a:extLst>
              </p:cNvPr>
              <p:cNvSpPr txBox="1"/>
              <p:nvPr/>
            </p:nvSpPr>
            <p:spPr>
              <a:xfrm>
                <a:off x="2755534" y="707844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rca Majora 3 Bold" panose="00000800000000000000" pitchFamily="50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B7CEB22-5E98-47AF-91C7-C4DDE0A7EF8B}"/>
                  </a:ext>
                </a:extLst>
              </p:cNvPr>
              <p:cNvSpPr txBox="1"/>
              <p:nvPr/>
            </p:nvSpPr>
            <p:spPr>
              <a:xfrm>
                <a:off x="3794528" y="652204"/>
                <a:ext cx="1686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1600" dirty="0">
                    <a:latin typeface="Bebas Neue Bold" panose="020B0606020202050201" pitchFamily="34" charset="0"/>
                  </a:rPr>
                  <a:t>الاستطلاع</a:t>
                </a:r>
                <a:endParaRPr lang="en-US" sz="1050" dirty="0">
                  <a:latin typeface="Bahnschrift Condensed" panose="020B0502040204020203" pitchFamily="34" charset="0"/>
                </a:endParaRPr>
              </a:p>
            </p:txBody>
          </p:sp>
        </p:grpSp>
      </p:grpSp>
      <p:grpSp>
        <p:nvGrpSpPr>
          <p:cNvPr id="70" name="مجموعة 69"/>
          <p:cNvGrpSpPr/>
          <p:nvPr/>
        </p:nvGrpSpPr>
        <p:grpSpPr>
          <a:xfrm>
            <a:off x="6095999" y="1130288"/>
            <a:ext cx="3505201" cy="1075601"/>
            <a:chOff x="6095999" y="1130288"/>
            <a:chExt cx="3505201" cy="107560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3BFE9EE-64D1-4F5C-B753-028030012F11}"/>
                </a:ext>
              </a:extLst>
            </p:cNvPr>
            <p:cNvSpPr/>
            <p:nvPr/>
          </p:nvSpPr>
          <p:spPr>
            <a:xfrm flipH="1">
              <a:off x="6201546" y="1496640"/>
              <a:ext cx="857249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مجموعة 45"/>
            <p:cNvGrpSpPr/>
            <p:nvPr/>
          </p:nvGrpSpPr>
          <p:grpSpPr>
            <a:xfrm>
              <a:off x="6095999" y="1130288"/>
              <a:ext cx="3505201" cy="1075601"/>
              <a:chOff x="6095999" y="1130288"/>
              <a:chExt cx="3505201" cy="1075601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F8BCACB-31B1-4C1D-81D5-0E3BD74C544F}"/>
                  </a:ext>
                </a:extLst>
              </p:cNvPr>
              <p:cNvSpPr/>
              <p:nvPr/>
            </p:nvSpPr>
            <p:spPr>
              <a:xfrm flipH="1" flipV="1">
                <a:off x="6096000" y="1668088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ED6910F-A4C9-4881-AEC5-C3C82F75E262}"/>
                  </a:ext>
                </a:extLst>
              </p:cNvPr>
              <p:cNvSpPr/>
              <p:nvPr/>
            </p:nvSpPr>
            <p:spPr>
              <a:xfrm flipH="1">
                <a:off x="8717280" y="1130288"/>
                <a:ext cx="883920" cy="1075601"/>
              </a:xfrm>
              <a:custGeom>
                <a:avLst/>
                <a:gdLst>
                  <a:gd name="connsiteX0" fmla="*/ 537801 w 883920"/>
                  <a:gd name="connsiteY0" fmla="*/ 0 h 1075601"/>
                  <a:gd name="connsiteX1" fmla="*/ 883920 w 883920"/>
                  <a:gd name="connsiteY1" fmla="*/ 0 h 1075601"/>
                  <a:gd name="connsiteX2" fmla="*/ 883920 w 883920"/>
                  <a:gd name="connsiteY2" fmla="*/ 1075601 h 1075601"/>
                  <a:gd name="connsiteX3" fmla="*/ 537801 w 883920"/>
                  <a:gd name="connsiteY3" fmla="*/ 1075601 h 1075601"/>
                  <a:gd name="connsiteX4" fmla="*/ 10926 w 883920"/>
                  <a:gd name="connsiteY4" fmla="*/ 646186 h 1075601"/>
                  <a:gd name="connsiteX5" fmla="*/ 0 w 883920"/>
                  <a:gd name="connsiteY5" fmla="*/ 537801 h 1075601"/>
                  <a:gd name="connsiteX6" fmla="*/ 10926 w 883920"/>
                  <a:gd name="connsiteY6" fmla="*/ 429415 h 1075601"/>
                  <a:gd name="connsiteX7" fmla="*/ 537801 w 883920"/>
                  <a:gd name="connsiteY7" fmla="*/ 0 h 107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20" h="1075601">
                    <a:moveTo>
                      <a:pt x="537801" y="0"/>
                    </a:moveTo>
                    <a:lnTo>
                      <a:pt x="883920" y="0"/>
                    </a:lnTo>
                    <a:lnTo>
                      <a:pt x="883920" y="1075601"/>
                    </a:lnTo>
                    <a:lnTo>
                      <a:pt x="537801" y="1075601"/>
                    </a:lnTo>
                    <a:cubicBezTo>
                      <a:pt x="277910" y="1075601"/>
                      <a:pt x="61074" y="891252"/>
                      <a:pt x="10926" y="646186"/>
                    </a:cubicBezTo>
                    <a:lnTo>
                      <a:pt x="0" y="537801"/>
                    </a:lnTo>
                    <a:lnTo>
                      <a:pt x="10926" y="429415"/>
                    </a:lnTo>
                    <a:cubicBezTo>
                      <a:pt x="61074" y="184349"/>
                      <a:pt x="277910" y="0"/>
                      <a:pt x="53780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A278F"/>
                  </a:gs>
                  <a:gs pos="100000">
                    <a:srgbClr val="F15FA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9AD72EE-919C-47A3-BE60-36D22FC77DEA}"/>
                  </a:ext>
                </a:extLst>
              </p:cNvPr>
              <p:cNvSpPr/>
              <p:nvPr/>
            </p:nvSpPr>
            <p:spPr>
              <a:xfrm flipH="1">
                <a:off x="6095999" y="1130288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28641E-2D93-41AA-A70B-84F27D1AA64B}"/>
                  </a:ext>
                </a:extLst>
              </p:cNvPr>
              <p:cNvSpPr txBox="1"/>
              <p:nvPr/>
            </p:nvSpPr>
            <p:spPr>
              <a:xfrm>
                <a:off x="8724356" y="139918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rca Majora 3 Bold" panose="00000800000000000000" pitchFamily="50" charset="0"/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C9C08F-868A-4532-8D97-E58A5A9A6B30}"/>
                  </a:ext>
                </a:extLst>
              </p:cNvPr>
              <p:cNvSpPr txBox="1"/>
              <p:nvPr/>
            </p:nvSpPr>
            <p:spPr>
              <a:xfrm>
                <a:off x="7076462" y="1296859"/>
                <a:ext cx="1686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1600" dirty="0">
                    <a:latin typeface="Bebas Neue Bold" panose="020B0606020202050201" pitchFamily="34" charset="0"/>
                  </a:rPr>
                  <a:t>التنقيب</a:t>
                </a:r>
                <a:endParaRPr lang="en-US" sz="1050" dirty="0">
                  <a:latin typeface="Bahnschrift Condensed" panose="020B0502040204020203" pitchFamily="34" charset="0"/>
                </a:endParaRPr>
              </a:p>
            </p:txBody>
          </p:sp>
        </p:grpSp>
      </p:grpSp>
      <p:grpSp>
        <p:nvGrpSpPr>
          <p:cNvPr id="72" name="مجموعة 71"/>
          <p:cNvGrpSpPr/>
          <p:nvPr/>
        </p:nvGrpSpPr>
        <p:grpSpPr>
          <a:xfrm>
            <a:off x="6095999" y="2571046"/>
            <a:ext cx="3505201" cy="1075601"/>
            <a:chOff x="6095999" y="2571046"/>
            <a:chExt cx="3505201" cy="10756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CB4C53-12BC-47C8-A2B6-23EA6B536670}"/>
                </a:ext>
              </a:extLst>
            </p:cNvPr>
            <p:cNvSpPr/>
            <p:nvPr/>
          </p:nvSpPr>
          <p:spPr>
            <a:xfrm flipH="1">
              <a:off x="6201546" y="2937398"/>
              <a:ext cx="857249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مجموعة 64"/>
            <p:cNvGrpSpPr/>
            <p:nvPr/>
          </p:nvGrpSpPr>
          <p:grpSpPr>
            <a:xfrm>
              <a:off x="6095999" y="2571046"/>
              <a:ext cx="3505201" cy="1075601"/>
              <a:chOff x="6095999" y="2571046"/>
              <a:chExt cx="3505201" cy="107560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9E61EF6-BB9C-4005-9C03-6DA9071F7894}"/>
                  </a:ext>
                </a:extLst>
              </p:cNvPr>
              <p:cNvSpPr/>
              <p:nvPr/>
            </p:nvSpPr>
            <p:spPr>
              <a:xfrm flipH="1" flipV="1">
                <a:off x="6096000" y="3108846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9C1E1F6-4D1B-47DB-B058-B86B8E9E2834}"/>
                  </a:ext>
                </a:extLst>
              </p:cNvPr>
              <p:cNvSpPr/>
              <p:nvPr/>
            </p:nvSpPr>
            <p:spPr>
              <a:xfrm flipH="1">
                <a:off x="8717280" y="2571046"/>
                <a:ext cx="883920" cy="1075601"/>
              </a:xfrm>
              <a:custGeom>
                <a:avLst/>
                <a:gdLst>
                  <a:gd name="connsiteX0" fmla="*/ 537801 w 883920"/>
                  <a:gd name="connsiteY0" fmla="*/ 0 h 1075601"/>
                  <a:gd name="connsiteX1" fmla="*/ 883920 w 883920"/>
                  <a:gd name="connsiteY1" fmla="*/ 0 h 1075601"/>
                  <a:gd name="connsiteX2" fmla="*/ 883920 w 883920"/>
                  <a:gd name="connsiteY2" fmla="*/ 1075601 h 1075601"/>
                  <a:gd name="connsiteX3" fmla="*/ 537801 w 883920"/>
                  <a:gd name="connsiteY3" fmla="*/ 1075601 h 1075601"/>
                  <a:gd name="connsiteX4" fmla="*/ 10926 w 883920"/>
                  <a:gd name="connsiteY4" fmla="*/ 646186 h 1075601"/>
                  <a:gd name="connsiteX5" fmla="*/ 0 w 883920"/>
                  <a:gd name="connsiteY5" fmla="*/ 537801 h 1075601"/>
                  <a:gd name="connsiteX6" fmla="*/ 10926 w 883920"/>
                  <a:gd name="connsiteY6" fmla="*/ 429415 h 1075601"/>
                  <a:gd name="connsiteX7" fmla="*/ 537801 w 883920"/>
                  <a:gd name="connsiteY7" fmla="*/ 0 h 107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20" h="1075601">
                    <a:moveTo>
                      <a:pt x="537801" y="0"/>
                    </a:moveTo>
                    <a:lnTo>
                      <a:pt x="883920" y="0"/>
                    </a:lnTo>
                    <a:lnTo>
                      <a:pt x="883920" y="1075601"/>
                    </a:lnTo>
                    <a:lnTo>
                      <a:pt x="537801" y="1075601"/>
                    </a:lnTo>
                    <a:cubicBezTo>
                      <a:pt x="277910" y="1075601"/>
                      <a:pt x="61074" y="891252"/>
                      <a:pt x="10926" y="646186"/>
                    </a:cubicBezTo>
                    <a:lnTo>
                      <a:pt x="0" y="537801"/>
                    </a:lnTo>
                    <a:lnTo>
                      <a:pt x="10926" y="429415"/>
                    </a:lnTo>
                    <a:cubicBezTo>
                      <a:pt x="61074" y="184349"/>
                      <a:pt x="277910" y="0"/>
                      <a:pt x="53780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D9"/>
                  </a:gs>
                  <a:gs pos="100000">
                    <a:srgbClr val="69C6B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5293AFD-346F-4C85-BEF9-584D4B698EB7}"/>
                  </a:ext>
                </a:extLst>
              </p:cNvPr>
              <p:cNvSpPr/>
              <p:nvPr/>
            </p:nvSpPr>
            <p:spPr>
              <a:xfrm flipH="1">
                <a:off x="6095999" y="2571046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1907B8-C3CE-4B76-A34D-18AD8C797065}"/>
                  </a:ext>
                </a:extLst>
              </p:cNvPr>
              <p:cNvSpPr txBox="1"/>
              <p:nvPr/>
            </p:nvSpPr>
            <p:spPr>
              <a:xfrm>
                <a:off x="8733358" y="2846609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rca Majora 3 Bold" panose="00000800000000000000" pitchFamily="50" charset="0"/>
                  </a:rPr>
                  <a:t>4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F701D5-9F3B-43C9-B5D0-E13445F0CB4E}"/>
                  </a:ext>
                </a:extLst>
              </p:cNvPr>
              <p:cNvSpPr txBox="1"/>
              <p:nvPr/>
            </p:nvSpPr>
            <p:spPr>
              <a:xfrm>
                <a:off x="7060727" y="2788800"/>
                <a:ext cx="1686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1600" dirty="0">
                    <a:latin typeface="Bebas Neue Bold" panose="020B0606020202050201" pitchFamily="34" charset="0"/>
                  </a:rPr>
                  <a:t>حفر الآبار المنتجة</a:t>
                </a:r>
                <a:r>
                  <a:rPr lang="en-US" sz="1050" dirty="0">
                    <a:latin typeface="Bahnschrift Condensed" panose="020B0502040204020203" pitchFamily="34" charset="0"/>
                  </a:rPr>
                  <a:t>. </a:t>
                </a: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BDCE9F6-055F-482F-8DCC-387451CFB748}"/>
              </a:ext>
            </a:extLst>
          </p:cNvPr>
          <p:cNvSpPr txBox="1"/>
          <p:nvPr/>
        </p:nvSpPr>
        <p:spPr>
          <a:xfrm>
            <a:off x="7903756" y="115476"/>
            <a:ext cx="394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Arca Majora 3 Bold" panose="00000800000000000000" pitchFamily="50" charset="0"/>
              </a:rPr>
              <a:t>المراحل التي تمر بها صناعة النفط</a:t>
            </a:r>
            <a:endParaRPr lang="en-US" sz="2000" dirty="0">
              <a:latin typeface="Arca Majora 3 Bold" panose="00000800000000000000" pitchFamily="50" charset="0"/>
            </a:endParaRPr>
          </a:p>
        </p:txBody>
      </p:sp>
      <p:grpSp>
        <p:nvGrpSpPr>
          <p:cNvPr id="73" name="مجموعة 72"/>
          <p:cNvGrpSpPr/>
          <p:nvPr/>
        </p:nvGrpSpPr>
        <p:grpSpPr>
          <a:xfrm>
            <a:off x="6095999" y="4001271"/>
            <a:ext cx="3505201" cy="1075602"/>
            <a:chOff x="6095999" y="4001271"/>
            <a:chExt cx="3505201" cy="10756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0C02B0C-092D-41B4-BB90-5D0467EF7D4A}"/>
                </a:ext>
              </a:extLst>
            </p:cNvPr>
            <p:cNvSpPr/>
            <p:nvPr/>
          </p:nvSpPr>
          <p:spPr>
            <a:xfrm flipH="1">
              <a:off x="6201546" y="4367623"/>
              <a:ext cx="857249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مجموعة 65"/>
            <p:cNvGrpSpPr/>
            <p:nvPr/>
          </p:nvGrpSpPr>
          <p:grpSpPr>
            <a:xfrm>
              <a:off x="6095999" y="4001271"/>
              <a:ext cx="3505201" cy="1075602"/>
              <a:chOff x="6095999" y="4001271"/>
              <a:chExt cx="3505201" cy="107560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F1A4815-CE82-401D-B7CC-A73CC7CB9F58}"/>
                  </a:ext>
                </a:extLst>
              </p:cNvPr>
              <p:cNvSpPr/>
              <p:nvPr/>
            </p:nvSpPr>
            <p:spPr>
              <a:xfrm flipH="1">
                <a:off x="8717280" y="4001272"/>
                <a:ext cx="883920" cy="1075601"/>
              </a:xfrm>
              <a:custGeom>
                <a:avLst/>
                <a:gdLst>
                  <a:gd name="connsiteX0" fmla="*/ 537801 w 883920"/>
                  <a:gd name="connsiteY0" fmla="*/ 0 h 1075601"/>
                  <a:gd name="connsiteX1" fmla="*/ 883920 w 883920"/>
                  <a:gd name="connsiteY1" fmla="*/ 0 h 1075601"/>
                  <a:gd name="connsiteX2" fmla="*/ 883920 w 883920"/>
                  <a:gd name="connsiteY2" fmla="*/ 1075601 h 1075601"/>
                  <a:gd name="connsiteX3" fmla="*/ 537801 w 883920"/>
                  <a:gd name="connsiteY3" fmla="*/ 1075601 h 1075601"/>
                  <a:gd name="connsiteX4" fmla="*/ 10926 w 883920"/>
                  <a:gd name="connsiteY4" fmla="*/ 646186 h 1075601"/>
                  <a:gd name="connsiteX5" fmla="*/ 0 w 883920"/>
                  <a:gd name="connsiteY5" fmla="*/ 537801 h 1075601"/>
                  <a:gd name="connsiteX6" fmla="*/ 10926 w 883920"/>
                  <a:gd name="connsiteY6" fmla="*/ 429415 h 1075601"/>
                  <a:gd name="connsiteX7" fmla="*/ 537801 w 883920"/>
                  <a:gd name="connsiteY7" fmla="*/ 0 h 107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20" h="1075601">
                    <a:moveTo>
                      <a:pt x="537801" y="0"/>
                    </a:moveTo>
                    <a:lnTo>
                      <a:pt x="883920" y="0"/>
                    </a:lnTo>
                    <a:lnTo>
                      <a:pt x="883920" y="1075601"/>
                    </a:lnTo>
                    <a:lnTo>
                      <a:pt x="537801" y="1075601"/>
                    </a:lnTo>
                    <a:cubicBezTo>
                      <a:pt x="277910" y="1075601"/>
                      <a:pt x="61074" y="891252"/>
                      <a:pt x="10926" y="646186"/>
                    </a:cubicBezTo>
                    <a:lnTo>
                      <a:pt x="0" y="537801"/>
                    </a:lnTo>
                    <a:lnTo>
                      <a:pt x="10926" y="429415"/>
                    </a:lnTo>
                    <a:cubicBezTo>
                      <a:pt x="61074" y="184349"/>
                      <a:pt x="277910" y="0"/>
                      <a:pt x="53780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1CE54"/>
                  </a:gs>
                  <a:gs pos="100000">
                    <a:srgbClr val="CEE02D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C9279CB-D40E-4594-AE7A-092D7960E521}"/>
                  </a:ext>
                </a:extLst>
              </p:cNvPr>
              <p:cNvSpPr/>
              <p:nvPr/>
            </p:nvSpPr>
            <p:spPr>
              <a:xfrm flipH="1" flipV="1">
                <a:off x="6096000" y="4539071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142DB67-820E-4398-AB49-4E5F59213D69}"/>
                  </a:ext>
                </a:extLst>
              </p:cNvPr>
              <p:cNvSpPr/>
              <p:nvPr/>
            </p:nvSpPr>
            <p:spPr>
              <a:xfrm flipH="1">
                <a:off x="6095999" y="4001271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580F6E-CDD6-4F87-A1E2-73A68D0925D4}"/>
                  </a:ext>
                </a:extLst>
              </p:cNvPr>
              <p:cNvSpPr txBox="1"/>
              <p:nvPr/>
            </p:nvSpPr>
            <p:spPr>
              <a:xfrm>
                <a:off x="7060727" y="4231533"/>
                <a:ext cx="16860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1600" dirty="0">
                    <a:latin typeface="Bebas Neue Bold" panose="020B0606020202050201" pitchFamily="34" charset="0"/>
                  </a:rPr>
                  <a:t>النقل إلى موانئ التصدير أو محطات التكرير</a:t>
                </a:r>
                <a:r>
                  <a:rPr lang="en-US" sz="1050" dirty="0">
                    <a:latin typeface="Bahnschrift Condensed" panose="020B0502040204020203" pitchFamily="34" charset="0"/>
                  </a:rPr>
                  <a:t> 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B624-08BE-470E-AD7A-DD04B66B0DAB}"/>
                </a:ext>
              </a:extLst>
            </p:cNvPr>
            <p:cNvSpPr txBox="1"/>
            <p:nvPr/>
          </p:nvSpPr>
          <p:spPr>
            <a:xfrm>
              <a:off x="8724356" y="4270171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ca Majora 3 Bold" panose="00000800000000000000" pitchFamily="50" charset="0"/>
                </a:rPr>
                <a:t>6</a:t>
              </a: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6095999" y="5377539"/>
            <a:ext cx="3505201" cy="1075601"/>
            <a:chOff x="6095999" y="5377539"/>
            <a:chExt cx="3505201" cy="107560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437EEE-2603-4F48-8289-88184901F9DE}"/>
                </a:ext>
              </a:extLst>
            </p:cNvPr>
            <p:cNvSpPr/>
            <p:nvPr/>
          </p:nvSpPr>
          <p:spPr>
            <a:xfrm flipH="1">
              <a:off x="6201546" y="5743891"/>
              <a:ext cx="857249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مجموعة 67"/>
            <p:cNvGrpSpPr/>
            <p:nvPr/>
          </p:nvGrpSpPr>
          <p:grpSpPr>
            <a:xfrm>
              <a:off x="6095999" y="5377539"/>
              <a:ext cx="3505201" cy="1075601"/>
              <a:chOff x="6095999" y="5377539"/>
              <a:chExt cx="3505201" cy="107560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1C5D6E32-4D14-46D5-A727-C52DCC4C3EBD}"/>
                  </a:ext>
                </a:extLst>
              </p:cNvPr>
              <p:cNvSpPr/>
              <p:nvPr/>
            </p:nvSpPr>
            <p:spPr>
              <a:xfrm flipH="1" flipV="1">
                <a:off x="6096000" y="5915339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5F4E106-A902-4D65-B87F-9D316A5D7FEA}"/>
                  </a:ext>
                </a:extLst>
              </p:cNvPr>
              <p:cNvSpPr/>
              <p:nvPr/>
            </p:nvSpPr>
            <p:spPr>
              <a:xfrm flipH="1">
                <a:off x="8717280" y="5377539"/>
                <a:ext cx="883920" cy="1075601"/>
              </a:xfrm>
              <a:custGeom>
                <a:avLst/>
                <a:gdLst>
                  <a:gd name="connsiteX0" fmla="*/ 537801 w 883920"/>
                  <a:gd name="connsiteY0" fmla="*/ 0 h 1075601"/>
                  <a:gd name="connsiteX1" fmla="*/ 883920 w 883920"/>
                  <a:gd name="connsiteY1" fmla="*/ 0 h 1075601"/>
                  <a:gd name="connsiteX2" fmla="*/ 883920 w 883920"/>
                  <a:gd name="connsiteY2" fmla="*/ 1075601 h 1075601"/>
                  <a:gd name="connsiteX3" fmla="*/ 537801 w 883920"/>
                  <a:gd name="connsiteY3" fmla="*/ 1075601 h 1075601"/>
                  <a:gd name="connsiteX4" fmla="*/ 10926 w 883920"/>
                  <a:gd name="connsiteY4" fmla="*/ 646186 h 1075601"/>
                  <a:gd name="connsiteX5" fmla="*/ 0 w 883920"/>
                  <a:gd name="connsiteY5" fmla="*/ 537801 h 1075601"/>
                  <a:gd name="connsiteX6" fmla="*/ 10926 w 883920"/>
                  <a:gd name="connsiteY6" fmla="*/ 429415 h 1075601"/>
                  <a:gd name="connsiteX7" fmla="*/ 537801 w 883920"/>
                  <a:gd name="connsiteY7" fmla="*/ 0 h 107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20" h="1075601">
                    <a:moveTo>
                      <a:pt x="537801" y="0"/>
                    </a:moveTo>
                    <a:lnTo>
                      <a:pt x="883920" y="0"/>
                    </a:lnTo>
                    <a:lnTo>
                      <a:pt x="883920" y="1075601"/>
                    </a:lnTo>
                    <a:lnTo>
                      <a:pt x="537801" y="1075601"/>
                    </a:lnTo>
                    <a:cubicBezTo>
                      <a:pt x="277910" y="1075601"/>
                      <a:pt x="61074" y="891252"/>
                      <a:pt x="10926" y="646186"/>
                    </a:cubicBezTo>
                    <a:lnTo>
                      <a:pt x="0" y="537801"/>
                    </a:lnTo>
                    <a:lnTo>
                      <a:pt x="10926" y="429415"/>
                    </a:lnTo>
                    <a:cubicBezTo>
                      <a:pt x="61074" y="184349"/>
                      <a:pt x="277910" y="0"/>
                      <a:pt x="53780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10F53"/>
                  </a:gs>
                  <a:gs pos="100000">
                    <a:srgbClr val="FE478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7F6050-491D-43DA-B1BA-183816B3899F}"/>
                  </a:ext>
                </a:extLst>
              </p:cNvPr>
              <p:cNvSpPr/>
              <p:nvPr/>
            </p:nvSpPr>
            <p:spPr>
              <a:xfrm flipH="1">
                <a:off x="6095999" y="5377539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5F2B263-5758-4CD6-8AE2-C2C89BF6F7FF}"/>
                  </a:ext>
                </a:extLst>
              </p:cNvPr>
              <p:cNvSpPr txBox="1"/>
              <p:nvPr/>
            </p:nvSpPr>
            <p:spPr>
              <a:xfrm>
                <a:off x="8733358" y="5622951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rca Majora 3 Bold" panose="00000800000000000000" pitchFamily="50" charset="0"/>
                  </a:rPr>
                  <a:t>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7269EA-DA29-45B6-AD3A-DEF2622499FF}"/>
                  </a:ext>
                </a:extLst>
              </p:cNvPr>
              <p:cNvSpPr txBox="1"/>
              <p:nvPr/>
            </p:nvSpPr>
            <p:spPr>
              <a:xfrm>
                <a:off x="7060727" y="5633560"/>
                <a:ext cx="1686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1600" dirty="0">
                    <a:latin typeface="Bebas Neue Bold" panose="020B0606020202050201" pitchFamily="34" charset="0"/>
                  </a:rPr>
                  <a:t>التصدير</a:t>
                </a:r>
                <a:r>
                  <a:rPr lang="en-US" sz="1050" dirty="0">
                    <a:latin typeface="Bahnschrift Condensed" panose="020B0502040204020203" pitchFamily="34" charset="0"/>
                  </a:rPr>
                  <a:t>. </a:t>
                </a:r>
              </a:p>
            </p:txBody>
          </p:sp>
        </p:grpSp>
      </p:grpSp>
      <p:grpSp>
        <p:nvGrpSpPr>
          <p:cNvPr id="71" name="مجموعة 70"/>
          <p:cNvGrpSpPr/>
          <p:nvPr/>
        </p:nvGrpSpPr>
        <p:grpSpPr>
          <a:xfrm>
            <a:off x="2590800" y="1830419"/>
            <a:ext cx="3505201" cy="1091245"/>
            <a:chOff x="2590800" y="1830419"/>
            <a:chExt cx="3505201" cy="10912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559BA6-31BE-45EF-8A7B-8018810E6DF3}"/>
                </a:ext>
              </a:extLst>
            </p:cNvPr>
            <p:cNvSpPr/>
            <p:nvPr/>
          </p:nvSpPr>
          <p:spPr>
            <a:xfrm>
              <a:off x="5133205" y="2212415"/>
              <a:ext cx="857249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مجموعة 48"/>
            <p:cNvGrpSpPr/>
            <p:nvPr/>
          </p:nvGrpSpPr>
          <p:grpSpPr>
            <a:xfrm>
              <a:off x="2590800" y="1830419"/>
              <a:ext cx="3505201" cy="1091245"/>
              <a:chOff x="2590800" y="1830419"/>
              <a:chExt cx="3505201" cy="1091245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FEEC09C0-BA0C-493D-A21A-C49CED20A36F}"/>
                  </a:ext>
                </a:extLst>
              </p:cNvPr>
              <p:cNvSpPr/>
              <p:nvPr/>
            </p:nvSpPr>
            <p:spPr>
              <a:xfrm flipV="1">
                <a:off x="3474719" y="2383863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5F02C0B-752D-4058-9CC9-34A830DE56D9}"/>
                  </a:ext>
                </a:extLst>
              </p:cNvPr>
              <p:cNvSpPr/>
              <p:nvPr/>
            </p:nvSpPr>
            <p:spPr>
              <a:xfrm>
                <a:off x="2590800" y="1830419"/>
                <a:ext cx="883920" cy="1075601"/>
              </a:xfrm>
              <a:custGeom>
                <a:avLst/>
                <a:gdLst>
                  <a:gd name="connsiteX0" fmla="*/ 537801 w 883920"/>
                  <a:gd name="connsiteY0" fmla="*/ 0 h 1075601"/>
                  <a:gd name="connsiteX1" fmla="*/ 883920 w 883920"/>
                  <a:gd name="connsiteY1" fmla="*/ 0 h 1075601"/>
                  <a:gd name="connsiteX2" fmla="*/ 883920 w 883920"/>
                  <a:gd name="connsiteY2" fmla="*/ 1075601 h 1075601"/>
                  <a:gd name="connsiteX3" fmla="*/ 537801 w 883920"/>
                  <a:gd name="connsiteY3" fmla="*/ 1075601 h 1075601"/>
                  <a:gd name="connsiteX4" fmla="*/ 10926 w 883920"/>
                  <a:gd name="connsiteY4" fmla="*/ 646186 h 1075601"/>
                  <a:gd name="connsiteX5" fmla="*/ 0 w 883920"/>
                  <a:gd name="connsiteY5" fmla="*/ 537801 h 1075601"/>
                  <a:gd name="connsiteX6" fmla="*/ 10926 w 883920"/>
                  <a:gd name="connsiteY6" fmla="*/ 429415 h 1075601"/>
                  <a:gd name="connsiteX7" fmla="*/ 537801 w 883920"/>
                  <a:gd name="connsiteY7" fmla="*/ 0 h 107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20" h="1075601">
                    <a:moveTo>
                      <a:pt x="537801" y="0"/>
                    </a:moveTo>
                    <a:lnTo>
                      <a:pt x="883920" y="0"/>
                    </a:lnTo>
                    <a:lnTo>
                      <a:pt x="883920" y="1075601"/>
                    </a:lnTo>
                    <a:lnTo>
                      <a:pt x="537801" y="1075601"/>
                    </a:lnTo>
                    <a:cubicBezTo>
                      <a:pt x="277910" y="1075601"/>
                      <a:pt x="61074" y="891252"/>
                      <a:pt x="10926" y="646186"/>
                    </a:cubicBezTo>
                    <a:lnTo>
                      <a:pt x="0" y="537801"/>
                    </a:lnTo>
                    <a:lnTo>
                      <a:pt x="10926" y="429415"/>
                    </a:lnTo>
                    <a:cubicBezTo>
                      <a:pt x="61074" y="184349"/>
                      <a:pt x="277910" y="0"/>
                      <a:pt x="53780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94AA6"/>
                  </a:gs>
                  <a:gs pos="100000">
                    <a:srgbClr val="9071B4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F479D8B-173D-43D8-82AF-9AFBF756321B}"/>
                  </a:ext>
                </a:extLst>
              </p:cNvPr>
              <p:cNvSpPr/>
              <p:nvPr/>
            </p:nvSpPr>
            <p:spPr>
              <a:xfrm>
                <a:off x="3474720" y="1846063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4A5BFE-1B36-4518-81F9-837CDFA64E17}"/>
                  </a:ext>
                </a:extLst>
              </p:cNvPr>
              <p:cNvSpPr txBox="1"/>
              <p:nvPr/>
            </p:nvSpPr>
            <p:spPr>
              <a:xfrm>
                <a:off x="2774791" y="2114963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rca Majora 3 Bold" panose="00000800000000000000" pitchFamily="50" charset="0"/>
                  </a:rPr>
                  <a:t>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47AFDC5-B8D9-4BB7-BAA6-707ECF6313E6}"/>
                  </a:ext>
                </a:extLst>
              </p:cNvPr>
              <p:cNvSpPr txBox="1"/>
              <p:nvPr/>
            </p:nvSpPr>
            <p:spPr>
              <a:xfrm>
                <a:off x="3794528" y="2054542"/>
                <a:ext cx="16860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1600" dirty="0">
                    <a:latin typeface="Bebas Neue Bold" panose="020B0606020202050201" pitchFamily="34" charset="0"/>
                  </a:rPr>
                  <a:t>حفر الآبار الاستكشافية لمعرفة وجود النفط</a:t>
                </a:r>
                <a:endParaRPr lang="en-US" sz="1050" dirty="0">
                  <a:latin typeface="Bahnschrift Condensed" panose="020B0502040204020203" pitchFamily="34" charset="0"/>
                </a:endParaRPr>
              </a:p>
            </p:txBody>
          </p:sp>
        </p:grpSp>
      </p:grpSp>
      <p:grpSp>
        <p:nvGrpSpPr>
          <p:cNvPr id="75" name="مجموعة 74"/>
          <p:cNvGrpSpPr/>
          <p:nvPr/>
        </p:nvGrpSpPr>
        <p:grpSpPr>
          <a:xfrm>
            <a:off x="2590800" y="3257515"/>
            <a:ext cx="3505201" cy="1075601"/>
            <a:chOff x="2590800" y="3257515"/>
            <a:chExt cx="3505201" cy="10756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83D6D5-94B5-4889-9A73-3AE5E783F3C2}"/>
                </a:ext>
              </a:extLst>
            </p:cNvPr>
            <p:cNvSpPr/>
            <p:nvPr/>
          </p:nvSpPr>
          <p:spPr>
            <a:xfrm>
              <a:off x="5133205" y="3623867"/>
              <a:ext cx="857249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مجموعة 49"/>
            <p:cNvGrpSpPr/>
            <p:nvPr/>
          </p:nvGrpSpPr>
          <p:grpSpPr>
            <a:xfrm>
              <a:off x="2590800" y="3257515"/>
              <a:ext cx="3505201" cy="1075601"/>
              <a:chOff x="2590800" y="3257515"/>
              <a:chExt cx="3505201" cy="107560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25BF44A0-43CF-49BA-9EE6-EDDD5A6120FF}"/>
                  </a:ext>
                </a:extLst>
              </p:cNvPr>
              <p:cNvSpPr/>
              <p:nvPr/>
            </p:nvSpPr>
            <p:spPr>
              <a:xfrm flipV="1">
                <a:off x="3474719" y="3795315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DFFDD5-F9E0-42F5-B15C-728120CE1021}"/>
                  </a:ext>
                </a:extLst>
              </p:cNvPr>
              <p:cNvSpPr/>
              <p:nvPr/>
            </p:nvSpPr>
            <p:spPr>
              <a:xfrm>
                <a:off x="2590800" y="3257515"/>
                <a:ext cx="883920" cy="1075601"/>
              </a:xfrm>
              <a:custGeom>
                <a:avLst/>
                <a:gdLst>
                  <a:gd name="connsiteX0" fmla="*/ 537801 w 883920"/>
                  <a:gd name="connsiteY0" fmla="*/ 0 h 1075601"/>
                  <a:gd name="connsiteX1" fmla="*/ 883920 w 883920"/>
                  <a:gd name="connsiteY1" fmla="*/ 0 h 1075601"/>
                  <a:gd name="connsiteX2" fmla="*/ 883920 w 883920"/>
                  <a:gd name="connsiteY2" fmla="*/ 1075601 h 1075601"/>
                  <a:gd name="connsiteX3" fmla="*/ 537801 w 883920"/>
                  <a:gd name="connsiteY3" fmla="*/ 1075601 h 1075601"/>
                  <a:gd name="connsiteX4" fmla="*/ 10926 w 883920"/>
                  <a:gd name="connsiteY4" fmla="*/ 646186 h 1075601"/>
                  <a:gd name="connsiteX5" fmla="*/ 0 w 883920"/>
                  <a:gd name="connsiteY5" fmla="*/ 537801 h 1075601"/>
                  <a:gd name="connsiteX6" fmla="*/ 10926 w 883920"/>
                  <a:gd name="connsiteY6" fmla="*/ 429415 h 1075601"/>
                  <a:gd name="connsiteX7" fmla="*/ 537801 w 883920"/>
                  <a:gd name="connsiteY7" fmla="*/ 0 h 107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20" h="1075601">
                    <a:moveTo>
                      <a:pt x="537801" y="0"/>
                    </a:moveTo>
                    <a:lnTo>
                      <a:pt x="883920" y="0"/>
                    </a:lnTo>
                    <a:lnTo>
                      <a:pt x="883920" y="1075601"/>
                    </a:lnTo>
                    <a:lnTo>
                      <a:pt x="537801" y="1075601"/>
                    </a:lnTo>
                    <a:cubicBezTo>
                      <a:pt x="277910" y="1075601"/>
                      <a:pt x="61074" y="891252"/>
                      <a:pt x="10926" y="646186"/>
                    </a:cubicBezTo>
                    <a:lnTo>
                      <a:pt x="0" y="537801"/>
                    </a:lnTo>
                    <a:lnTo>
                      <a:pt x="10926" y="429415"/>
                    </a:lnTo>
                    <a:cubicBezTo>
                      <a:pt x="61074" y="184349"/>
                      <a:pt x="277910" y="0"/>
                      <a:pt x="53780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A567"/>
                  </a:gs>
                  <a:gs pos="100000">
                    <a:srgbClr val="A2CD4A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B5E7695-57A6-4198-88E6-F8B61A1DA6F4}"/>
                  </a:ext>
                </a:extLst>
              </p:cNvPr>
              <p:cNvSpPr/>
              <p:nvPr/>
            </p:nvSpPr>
            <p:spPr>
              <a:xfrm>
                <a:off x="3474720" y="3257515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15622D-C95D-413A-AF4A-8F4ED2CB04B3}"/>
                  </a:ext>
                </a:extLst>
              </p:cNvPr>
              <p:cNvSpPr txBox="1"/>
              <p:nvPr/>
            </p:nvSpPr>
            <p:spPr>
              <a:xfrm>
                <a:off x="2752429" y="3525206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rca Majora 3 Bold" panose="00000800000000000000" pitchFamily="50" charset="0"/>
                  </a:rPr>
                  <a:t>5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2551E6-7DE2-46E4-8340-DB2EA6C85D4D}"/>
                  </a:ext>
                </a:extLst>
              </p:cNvPr>
              <p:cNvSpPr txBox="1"/>
              <p:nvPr/>
            </p:nvSpPr>
            <p:spPr>
              <a:xfrm>
                <a:off x="3794528" y="3486733"/>
                <a:ext cx="16860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1600" dirty="0">
                    <a:latin typeface="Bebas Neue Bold" panose="020B0606020202050201" pitchFamily="34" charset="0"/>
                  </a:rPr>
                  <a:t>المعالجة، وهي تنقية النفط من الشوائب</a:t>
                </a:r>
                <a:r>
                  <a:rPr lang="en-US" sz="1050" dirty="0">
                    <a:latin typeface="Bahnschrift Condensed" panose="020B0502040204020203" pitchFamily="34" charset="0"/>
                  </a:rPr>
                  <a:t>. </a:t>
                </a:r>
              </a:p>
            </p:txBody>
          </p:sp>
        </p:grpSp>
      </p:grpSp>
      <p:grpSp>
        <p:nvGrpSpPr>
          <p:cNvPr id="76" name="مجموعة 75"/>
          <p:cNvGrpSpPr/>
          <p:nvPr/>
        </p:nvGrpSpPr>
        <p:grpSpPr>
          <a:xfrm>
            <a:off x="2590800" y="4668967"/>
            <a:ext cx="3505201" cy="1075601"/>
            <a:chOff x="2590800" y="4668967"/>
            <a:chExt cx="3505201" cy="10756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CDD191-3C03-4952-AF13-40C96A7B9C73}"/>
                </a:ext>
              </a:extLst>
            </p:cNvPr>
            <p:cNvSpPr/>
            <p:nvPr/>
          </p:nvSpPr>
          <p:spPr>
            <a:xfrm>
              <a:off x="5133205" y="5035319"/>
              <a:ext cx="857249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مجموعة 66"/>
            <p:cNvGrpSpPr/>
            <p:nvPr/>
          </p:nvGrpSpPr>
          <p:grpSpPr>
            <a:xfrm>
              <a:off x="2590800" y="4668967"/>
              <a:ext cx="3505201" cy="1075601"/>
              <a:chOff x="2590800" y="4668967"/>
              <a:chExt cx="3505201" cy="107560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119DBF6-8F68-4D33-B965-90BE47DED9B9}"/>
                  </a:ext>
                </a:extLst>
              </p:cNvPr>
              <p:cNvSpPr/>
              <p:nvPr/>
            </p:nvSpPr>
            <p:spPr>
              <a:xfrm flipV="1">
                <a:off x="3474719" y="5206767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814F597-73DA-42D7-A6FA-604E6DDCAF0B}"/>
                  </a:ext>
                </a:extLst>
              </p:cNvPr>
              <p:cNvSpPr/>
              <p:nvPr/>
            </p:nvSpPr>
            <p:spPr>
              <a:xfrm>
                <a:off x="2590800" y="4668967"/>
                <a:ext cx="883920" cy="1075601"/>
              </a:xfrm>
              <a:custGeom>
                <a:avLst/>
                <a:gdLst>
                  <a:gd name="connsiteX0" fmla="*/ 537801 w 883920"/>
                  <a:gd name="connsiteY0" fmla="*/ 0 h 1075601"/>
                  <a:gd name="connsiteX1" fmla="*/ 883920 w 883920"/>
                  <a:gd name="connsiteY1" fmla="*/ 0 h 1075601"/>
                  <a:gd name="connsiteX2" fmla="*/ 883920 w 883920"/>
                  <a:gd name="connsiteY2" fmla="*/ 1075601 h 1075601"/>
                  <a:gd name="connsiteX3" fmla="*/ 537801 w 883920"/>
                  <a:gd name="connsiteY3" fmla="*/ 1075601 h 1075601"/>
                  <a:gd name="connsiteX4" fmla="*/ 10926 w 883920"/>
                  <a:gd name="connsiteY4" fmla="*/ 646186 h 1075601"/>
                  <a:gd name="connsiteX5" fmla="*/ 0 w 883920"/>
                  <a:gd name="connsiteY5" fmla="*/ 537801 h 1075601"/>
                  <a:gd name="connsiteX6" fmla="*/ 10926 w 883920"/>
                  <a:gd name="connsiteY6" fmla="*/ 429415 h 1075601"/>
                  <a:gd name="connsiteX7" fmla="*/ 537801 w 883920"/>
                  <a:gd name="connsiteY7" fmla="*/ 0 h 107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920" h="1075601">
                    <a:moveTo>
                      <a:pt x="537801" y="0"/>
                    </a:moveTo>
                    <a:lnTo>
                      <a:pt x="883920" y="0"/>
                    </a:lnTo>
                    <a:lnTo>
                      <a:pt x="883920" y="1075601"/>
                    </a:lnTo>
                    <a:lnTo>
                      <a:pt x="537801" y="1075601"/>
                    </a:lnTo>
                    <a:cubicBezTo>
                      <a:pt x="277910" y="1075601"/>
                      <a:pt x="61074" y="891252"/>
                      <a:pt x="10926" y="646186"/>
                    </a:cubicBezTo>
                    <a:lnTo>
                      <a:pt x="0" y="537801"/>
                    </a:lnTo>
                    <a:lnTo>
                      <a:pt x="10926" y="429415"/>
                    </a:lnTo>
                    <a:cubicBezTo>
                      <a:pt x="61074" y="184349"/>
                      <a:pt x="277910" y="0"/>
                      <a:pt x="53780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25B45"/>
                  </a:gs>
                  <a:gs pos="100000">
                    <a:srgbClr val="FED37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4DF0BC7-74A3-47A7-899C-50A0E9C22EB7}"/>
                  </a:ext>
                </a:extLst>
              </p:cNvPr>
              <p:cNvSpPr/>
              <p:nvPr/>
            </p:nvSpPr>
            <p:spPr>
              <a:xfrm>
                <a:off x="3474720" y="4668967"/>
                <a:ext cx="2621281" cy="537801"/>
              </a:xfrm>
              <a:custGeom>
                <a:avLst/>
                <a:gdLst>
                  <a:gd name="connsiteX0" fmla="*/ 0 w 2621281"/>
                  <a:gd name="connsiteY0" fmla="*/ 0 h 537801"/>
                  <a:gd name="connsiteX1" fmla="*/ 2083480 w 2621281"/>
                  <a:gd name="connsiteY1" fmla="*/ 0 h 537801"/>
                  <a:gd name="connsiteX2" fmla="*/ 2621281 w 2621281"/>
                  <a:gd name="connsiteY2" fmla="*/ 537801 h 537801"/>
                  <a:gd name="connsiteX3" fmla="*/ 2621280 w 2621281"/>
                  <a:gd name="connsiteY3" fmla="*/ 537801 h 537801"/>
                  <a:gd name="connsiteX4" fmla="*/ 2331720 w 2621281"/>
                  <a:gd name="connsiteY4" fmla="*/ 537801 h 537801"/>
                  <a:gd name="connsiteX5" fmla="*/ 2331720 w 2621281"/>
                  <a:gd name="connsiteY5" fmla="*/ 451779 h 537801"/>
                  <a:gd name="connsiteX6" fmla="*/ 1836420 w 2621281"/>
                  <a:gd name="connsiteY6" fmla="*/ 451779 h 537801"/>
                  <a:gd name="connsiteX7" fmla="*/ 1836420 w 2621281"/>
                  <a:gd name="connsiteY7" fmla="*/ 537801 h 537801"/>
                  <a:gd name="connsiteX8" fmla="*/ 0 w 2621281"/>
                  <a:gd name="connsiteY8" fmla="*/ 537801 h 5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1281" h="537801">
                    <a:moveTo>
                      <a:pt x="0" y="0"/>
                    </a:moveTo>
                    <a:lnTo>
                      <a:pt x="2083480" y="0"/>
                    </a:lnTo>
                    <a:cubicBezTo>
                      <a:pt x="2380499" y="0"/>
                      <a:pt x="2621281" y="240782"/>
                      <a:pt x="2621281" y="537801"/>
                    </a:cubicBezTo>
                    <a:lnTo>
                      <a:pt x="2621280" y="537801"/>
                    </a:lnTo>
                    <a:lnTo>
                      <a:pt x="2331720" y="537801"/>
                    </a:lnTo>
                    <a:lnTo>
                      <a:pt x="2331720" y="451779"/>
                    </a:lnTo>
                    <a:lnTo>
                      <a:pt x="1836420" y="451779"/>
                    </a:lnTo>
                    <a:lnTo>
                      <a:pt x="1836420" y="537801"/>
                    </a:lnTo>
                    <a:lnTo>
                      <a:pt x="0" y="5378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8837CB-25EB-47EF-8CA9-F2D8F0DBD09B}"/>
                  </a:ext>
                </a:extLst>
              </p:cNvPr>
              <p:cNvSpPr txBox="1"/>
              <p:nvPr/>
            </p:nvSpPr>
            <p:spPr>
              <a:xfrm>
                <a:off x="2774791" y="4955352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rca Majora 3 Bold" panose="00000800000000000000" pitchFamily="50" charset="0"/>
                  </a:rPr>
                  <a:t>7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0C7484-E41B-4690-B1A8-80C576FFCCF0}"/>
                  </a:ext>
                </a:extLst>
              </p:cNvPr>
              <p:cNvSpPr txBox="1"/>
              <p:nvPr/>
            </p:nvSpPr>
            <p:spPr>
              <a:xfrm>
                <a:off x="3794528" y="4878407"/>
                <a:ext cx="1686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1600" dirty="0">
                    <a:latin typeface="Bebas Neue Bold" panose="020B0606020202050201" pitchFamily="34" charset="0"/>
                  </a:rPr>
                  <a:t>التكرير</a:t>
                </a:r>
                <a:r>
                  <a:rPr lang="en-US" sz="1050" dirty="0">
                    <a:latin typeface="Bahnschrift Condensed" panose="020B0502040204020203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0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880098" y="1596762"/>
            <a:ext cx="6306161" cy="1656255"/>
            <a:chOff x="136841" y="3976913"/>
            <a:chExt cx="630616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6841" y="3976913"/>
              <a:ext cx="6306161" cy="1656255"/>
              <a:chOff x="136841" y="3976913"/>
              <a:chExt cx="630616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6841" y="3976913"/>
                <a:ext cx="461979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352742" y="4323564"/>
                <a:ext cx="4373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أنظر للخريطة و أتأمل :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717862" y="2130575"/>
            <a:ext cx="9477264" cy="2193984"/>
            <a:chOff x="-3031136" y="3439184"/>
            <a:chExt cx="9477264" cy="2193984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031136" y="3439184"/>
              <a:ext cx="9477264" cy="2193984"/>
              <a:chOff x="-3031136" y="3439184"/>
              <a:chExt cx="9477264" cy="2193984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1101" y="3976913"/>
                <a:ext cx="46255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031136" y="3999033"/>
                <a:ext cx="780371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يسجِّل الطلبة في الجدول اثنين من حقول النفط البرّية، واثنين</a:t>
                </a:r>
              </a:p>
              <a:p>
                <a:pPr algn="r"/>
                <a:r>
                  <a:rPr lang="ar-SY" b="1" dirty="0"/>
                  <a:t> من الحقول البحرية غير ما ذُكِرَ في الكتاب، </a:t>
                </a:r>
              </a:p>
              <a:p>
                <a:pPr algn="r"/>
                <a:r>
                  <a:rPr lang="ar-SY" b="1" dirty="0"/>
                  <a:t>اعتماداً على الخريطة الآتية :</a:t>
                </a:r>
              </a:p>
              <a:p>
                <a:pPr algn="r"/>
                <a:endParaRPr lang="ar-SY" sz="2400" b="1" dirty="0"/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35341" y="343918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545660" y="4904828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319162" y="4810611"/>
            <a:ext cx="769186" cy="738620"/>
            <a:chOff x="4754574" y="2132503"/>
            <a:chExt cx="3442927" cy="3306115"/>
          </a:xfrm>
        </p:grpSpPr>
        <p:sp>
          <p:nvSpPr>
            <p:cNvPr id="6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521120" y="4794417"/>
            <a:ext cx="184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حقول برية</a:t>
            </a:r>
            <a:endParaRPr lang="en-US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201834" y="4887808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latin typeface="Century Gothic" panose="020B0502020202020204" pitchFamily="34" charset="0"/>
              </a:rPr>
              <a:t>1- خريص 2- الشيبة 3- بقيق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553497" y="5654994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326999" y="5586856"/>
            <a:ext cx="769186" cy="738620"/>
            <a:chOff x="4754574" y="2132503"/>
            <a:chExt cx="3442927" cy="3306115"/>
          </a:xfrm>
        </p:grpSpPr>
        <p:sp>
          <p:nvSpPr>
            <p:cNvPr id="8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7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407099" y="5544583"/>
            <a:ext cx="184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حقول بحرية</a:t>
            </a:r>
            <a:endParaRPr lang="en-US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209671" y="5637974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latin typeface="Century Gothic" panose="020B0502020202020204" pitchFamily="34" charset="0"/>
              </a:rPr>
              <a:t>1- اللولو 2- المرجان 3- منيفة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0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19162" y="-1895885"/>
            <a:ext cx="4038601" cy="6645357"/>
            <a:chOff x="8132785" y="-1752649"/>
            <a:chExt cx="4217633" cy="6939946"/>
          </a:xfrm>
        </p:grpSpPr>
        <p:grpSp>
          <p:nvGrpSpPr>
            <p:cNvPr id="11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132785" y="-1752649"/>
              <a:ext cx="4217633" cy="6939946"/>
              <a:chOff x="2592694" y="-2898749"/>
              <a:chExt cx="6975645" cy="11478140"/>
            </a:xfrm>
          </p:grpSpPr>
          <p:sp>
            <p:nvSpPr>
              <p:cNvPr id="11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592694" y="2209597"/>
                <a:ext cx="6975645" cy="63697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1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042" y="1444472"/>
              <a:ext cx="3968052" cy="3651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0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84" grpId="0"/>
          <p:bldP spid="85" grpId="0" animBg="1"/>
          <p:bldP spid="9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84" grpId="0"/>
          <p:bldP spid="85" grpId="0" animBg="1"/>
          <p:bldP spid="9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3840" y="-60960"/>
            <a:ext cx="2743199" cy="6264866"/>
            <a:chOff x="8925387" y="-2620729"/>
            <a:chExt cx="2864806" cy="6542589"/>
          </a:xfrm>
        </p:grpSpPr>
        <p:grpSp>
          <p:nvGrpSpPr>
            <p:cNvPr id="8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620729"/>
              <a:ext cx="2864806" cy="6542589"/>
              <a:chOff x="3903596" y="-4334486"/>
              <a:chExt cx="4738171" cy="10820942"/>
            </a:xfrm>
          </p:grpSpPr>
          <p:sp>
            <p:nvSpPr>
              <p:cNvPr id="8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334486"/>
                <a:ext cx="92534" cy="615219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79498"/>
              <a:ext cx="2479947" cy="1584106"/>
            </a:xfrm>
            <a:prstGeom prst="rect">
              <a:avLst/>
            </a:prstGeom>
          </p:spPr>
        </p:pic>
        <p:sp>
          <p:nvSpPr>
            <p:cNvPr id="8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الذهب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الموارد الاقتصادية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30963" y="445192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المعادن 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2877987"/>
            <a:ext cx="7685315" cy="1656255"/>
            <a:chOff x="-1242313" y="3976913"/>
            <a:chExt cx="768531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47001" y="3976913"/>
                <a:ext cx="440963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من أهم الموارد في وطني المملكة العربية السعودية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597397" y="4159212"/>
            <a:ext cx="9600344" cy="1847131"/>
            <a:chOff x="-3157342" y="3976913"/>
            <a:chExt cx="9600344" cy="1847131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157342" y="3976913"/>
              <a:ext cx="9600344" cy="1847131"/>
              <a:chOff x="-3157342" y="3976913"/>
              <a:chExt cx="9600344" cy="1847131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41259" y="3976913"/>
                <a:ext cx="441537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57342" y="4069718"/>
                <a:ext cx="796892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تدخل في الصناعات </a:t>
                </a:r>
                <a:r>
                  <a:rPr lang="ar-SY" sz="2000" b="1" dirty="0"/>
                  <a:t>لذا قامت وزارة الصناعة والثروة </a:t>
                </a:r>
              </a:p>
              <a:p>
                <a:pPr algn="r"/>
                <a:r>
                  <a:rPr lang="ar-SY" sz="2000" b="1" dirty="0"/>
                  <a:t>المعدنية بالكشف والتنقيب عنها، </a:t>
                </a:r>
                <a:endParaRPr lang="ar-SY" sz="2400" b="1" dirty="0"/>
              </a:p>
              <a:p>
                <a:pPr algn="r"/>
                <a:r>
                  <a:rPr lang="ar-SY" sz="2000" b="1" dirty="0"/>
                  <a:t> </a:t>
                </a:r>
              </a:p>
              <a:p>
                <a:pPr algn="r"/>
                <a:endParaRPr lang="ar-SY" sz="2400" b="1" dirty="0"/>
              </a:p>
              <a:p>
                <a:pPr algn="r"/>
                <a:endParaRPr lang="ar-SY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7591" y="-1922910"/>
            <a:ext cx="2743199" cy="5433635"/>
            <a:chOff x="8925387" y="-1752649"/>
            <a:chExt cx="2864806" cy="5674509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79498"/>
              <a:ext cx="2479947" cy="1584107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الحديد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6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494650" y="5375399"/>
            <a:ext cx="9691609" cy="1656255"/>
            <a:chOff x="-3248607" y="3976913"/>
            <a:chExt cx="9691609" cy="1656255"/>
          </a:xfrm>
        </p:grpSpPr>
        <p:grpSp>
          <p:nvGrpSpPr>
            <p:cNvPr id="6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248607" y="3976913"/>
              <a:ext cx="9691609" cy="1656255"/>
              <a:chOff x="-3248607" y="3976913"/>
              <a:chExt cx="9691609" cy="1656255"/>
            </a:xfrm>
          </p:grpSpPr>
          <p:sp>
            <p:nvSpPr>
              <p:cNvPr id="72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52742" y="3976913"/>
                <a:ext cx="440389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248607" y="4069718"/>
                <a:ext cx="79689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وفي وطني المملكة العربية السعودية أنواع مختلفة </a:t>
                </a:r>
              </a:p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من المعادن</a:t>
                </a:r>
              </a:p>
            </p:txBody>
          </p:sp>
        </p:grpSp>
        <p:sp>
          <p:nvSpPr>
            <p:cNvPr id="6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97785" y="-60960"/>
            <a:ext cx="2743199" cy="6264866"/>
            <a:chOff x="8925387" y="-2620729"/>
            <a:chExt cx="2864806" cy="6542589"/>
          </a:xfrm>
        </p:grpSpPr>
        <p:grpSp>
          <p:nvGrpSpPr>
            <p:cNvPr id="9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620729"/>
              <a:ext cx="2864806" cy="6542589"/>
              <a:chOff x="3903596" y="-4334486"/>
              <a:chExt cx="4738171" cy="10820942"/>
            </a:xfrm>
          </p:grpSpPr>
          <p:sp>
            <p:nvSpPr>
              <p:cNvPr id="9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334486"/>
                <a:ext cx="92534" cy="615219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79498"/>
              <a:ext cx="2479947" cy="1584106"/>
            </a:xfrm>
            <a:prstGeom prst="rect">
              <a:avLst/>
            </a:prstGeom>
          </p:spPr>
        </p:pic>
        <p:sp>
          <p:nvSpPr>
            <p:cNvPr id="9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الفضة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1536" y="-1922910"/>
            <a:ext cx="2743199" cy="5433635"/>
            <a:chOff x="8925387" y="-1752649"/>
            <a:chExt cx="2864806" cy="5674509"/>
          </a:xfrm>
        </p:grpSpPr>
        <p:grpSp>
          <p:nvGrpSpPr>
            <p:cNvPr id="10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0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1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84438"/>
              <a:ext cx="2479947" cy="1574226"/>
            </a:xfrm>
            <a:prstGeom prst="rect">
              <a:avLst/>
            </a:prstGeom>
          </p:spPr>
        </p:pic>
        <p:sp>
          <p:nvSpPr>
            <p:cNvPr id="10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النحاس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3840" y="-60960"/>
            <a:ext cx="2743199" cy="6264866"/>
            <a:chOff x="8925387" y="-2620729"/>
            <a:chExt cx="2864806" cy="6542589"/>
          </a:xfrm>
        </p:grpSpPr>
        <p:grpSp>
          <p:nvGrpSpPr>
            <p:cNvPr id="8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620729"/>
              <a:ext cx="2864806" cy="6542589"/>
              <a:chOff x="3903596" y="-4334486"/>
              <a:chExt cx="4738171" cy="10820942"/>
            </a:xfrm>
          </p:grpSpPr>
          <p:sp>
            <p:nvSpPr>
              <p:cNvPr id="8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334486"/>
                <a:ext cx="92534" cy="615219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79498"/>
              <a:ext cx="2479947" cy="158410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الموارد الاقتصادية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30963" y="4451929"/>
                <a:ext cx="41921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1</a:t>
                </a:r>
              </a:p>
              <a:p>
                <a:pPr algn="r"/>
                <a:endParaRPr lang="ar-SY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2877987"/>
            <a:ext cx="7685315" cy="1656255"/>
            <a:chOff x="-1242313" y="3976913"/>
            <a:chExt cx="768531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47001" y="3976913"/>
                <a:ext cx="440963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ما نوع المعدن في كل صورة؟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7591" y="-1922910"/>
            <a:ext cx="2743199" cy="5433635"/>
            <a:chOff x="8925387" y="-1752649"/>
            <a:chExt cx="2864806" cy="5674509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79498"/>
              <a:ext cx="2479947" cy="1584107"/>
            </a:xfrm>
            <a:prstGeom prst="rect">
              <a:avLst/>
            </a:prstGeom>
          </p:spPr>
        </p:pic>
      </p:grpSp>
      <p:grpSp>
        <p:nvGrpSpPr>
          <p:cNvPr id="9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97785" y="-60960"/>
            <a:ext cx="2743199" cy="6264866"/>
            <a:chOff x="8925387" y="-2620729"/>
            <a:chExt cx="2864806" cy="6542589"/>
          </a:xfrm>
        </p:grpSpPr>
        <p:grpSp>
          <p:nvGrpSpPr>
            <p:cNvPr id="9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620729"/>
              <a:ext cx="2864806" cy="6542589"/>
              <a:chOff x="3903596" y="-4334486"/>
              <a:chExt cx="4738171" cy="10820942"/>
            </a:xfrm>
          </p:grpSpPr>
          <p:sp>
            <p:nvSpPr>
              <p:cNvPr id="9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334486"/>
                <a:ext cx="92534" cy="615219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79498"/>
              <a:ext cx="2479947" cy="1584106"/>
            </a:xfrm>
            <a:prstGeom prst="rect">
              <a:avLst/>
            </a:prstGeom>
          </p:spPr>
        </p:pic>
      </p:grpSp>
      <p:grpSp>
        <p:nvGrpSpPr>
          <p:cNvPr id="10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1536" y="-1922910"/>
            <a:ext cx="2743199" cy="5433635"/>
            <a:chOff x="8925387" y="-1752649"/>
            <a:chExt cx="2864806" cy="5674509"/>
          </a:xfrm>
        </p:grpSpPr>
        <p:grpSp>
          <p:nvGrpSpPr>
            <p:cNvPr id="10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0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1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84438"/>
              <a:ext cx="2479947" cy="1574226"/>
            </a:xfrm>
            <a:prstGeom prst="rect">
              <a:avLst/>
            </a:prstGeom>
          </p:spPr>
        </p:pic>
      </p:grpSp>
      <p:sp>
        <p:nvSpPr>
          <p:cNvPr id="2" name="مستطيل 1"/>
          <p:cNvSpPr/>
          <p:nvPr/>
        </p:nvSpPr>
        <p:spPr>
          <a:xfrm>
            <a:off x="3521343" y="1177656"/>
            <a:ext cx="1324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</a:rPr>
              <a:t>النحاس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82917" y="1205883"/>
            <a:ext cx="88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الحديد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58927" y="3935751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الفضة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08007" y="3920079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الذهب</a:t>
            </a:r>
          </a:p>
        </p:txBody>
      </p:sp>
    </p:spTree>
    <p:extLst>
      <p:ext uri="{BB962C8B-B14F-4D97-AF65-F5344CB8AC3E}">
        <p14:creationId xmlns:p14="http://schemas.microsoft.com/office/powerpoint/2010/main" val="22494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5" grpId="0"/>
          <p:bldP spid="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الموارد الاقتصادية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30963" y="4451929"/>
                <a:ext cx="41921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1</a:t>
                </a:r>
              </a:p>
              <a:p>
                <a:pPr algn="r"/>
                <a:endParaRPr lang="ar-SY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2877987"/>
            <a:ext cx="7685315" cy="1656255"/>
            <a:chOff x="-1242313" y="3976913"/>
            <a:chExt cx="768531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47001" y="3976913"/>
                <a:ext cx="440963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CD0000"/>
                    </a:solidFill>
                    <a:latin typeface="MunaBold"/>
                  </a:rPr>
                  <a:t>أيٌّ من المعدنَيْنِ أشدُّ قوةً وصلابةً النحاس أم الحديد؟</a:t>
                </a:r>
                <a:endParaRPr lang="ar-SY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7591" y="-1922910"/>
            <a:ext cx="2743199" cy="5433635"/>
            <a:chOff x="8925387" y="-1752649"/>
            <a:chExt cx="2864806" cy="5674509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79498"/>
              <a:ext cx="2479947" cy="1584107"/>
            </a:xfrm>
            <a:prstGeom prst="rect">
              <a:avLst/>
            </a:prstGeom>
          </p:spPr>
        </p:pic>
      </p:grpSp>
      <p:grpSp>
        <p:nvGrpSpPr>
          <p:cNvPr id="10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1536" y="-1922910"/>
            <a:ext cx="2743199" cy="5433635"/>
            <a:chOff x="8925387" y="-1752649"/>
            <a:chExt cx="2864806" cy="5674509"/>
          </a:xfrm>
        </p:grpSpPr>
        <p:grpSp>
          <p:nvGrpSpPr>
            <p:cNvPr id="10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0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1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97" y="2184438"/>
              <a:ext cx="2479947" cy="1574226"/>
            </a:xfrm>
            <a:prstGeom prst="rect">
              <a:avLst/>
            </a:prstGeom>
          </p:spPr>
        </p:pic>
      </p:grpSp>
      <p:sp>
        <p:nvSpPr>
          <p:cNvPr id="2" name="مستطيل 1"/>
          <p:cNvSpPr/>
          <p:nvPr/>
        </p:nvSpPr>
        <p:spPr>
          <a:xfrm>
            <a:off x="3521343" y="1177656"/>
            <a:ext cx="1324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</a:rPr>
              <a:t>النحاس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82917" y="1205883"/>
            <a:ext cx="88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الحديد</a:t>
            </a:r>
          </a:p>
        </p:txBody>
      </p: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27602" y="4393664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01104" y="4299447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67006" y="428325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83776" y="4376644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latin typeface="Century Gothic" panose="020B0502020202020204" pitchFamily="34" charset="0"/>
              </a:rPr>
              <a:t>الحديد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84" grpId="0" animBg="1"/>
          <p:bldP spid="1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84" grpId="0" animBg="1"/>
          <p:bldP spid="12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314700" y="1596762"/>
            <a:ext cx="8871559" cy="1656255"/>
            <a:chOff x="-2428557" y="3976913"/>
            <a:chExt cx="8871559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428557" y="3976913"/>
              <a:ext cx="8871559" cy="1656255"/>
              <a:chOff x="-2428557" y="3976913"/>
              <a:chExt cx="8871559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52742" y="3976913"/>
                <a:ext cx="440388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428557" y="4177439"/>
                <a:ext cx="7123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أهم المعادن في المملكة العربية السعودية:</a:t>
                </a:r>
                <a:endParaRPr lang="en-US" sz="2400" b="1" dirty="0"/>
              </a:p>
              <a:p>
                <a:pPr algn="r"/>
                <a:endParaRPr lang="ar-SY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14750" y="2877987"/>
            <a:ext cx="8477250" cy="1656255"/>
            <a:chOff x="-2034248" y="3976913"/>
            <a:chExt cx="847725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034248" y="3976913"/>
              <a:ext cx="8477250" cy="1656255"/>
              <a:chOff x="-2034248" y="3976913"/>
              <a:chExt cx="847725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47001" y="3976913"/>
                <a:ext cx="440963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34248" y="3986519"/>
                <a:ext cx="67759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تتوافر المعادن في عدة أماكن </a:t>
                </a:r>
              </a:p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بخاصة في الجهات الغربية والوسطى.</a:t>
                </a:r>
                <a:endParaRPr lang="en-US" sz="2400" b="1" dirty="0">
                  <a:solidFill>
                    <a:prstClr val="black"/>
                  </a:solidFill>
                </a:endParaRPr>
              </a:p>
              <a:p>
                <a:pPr algn="r"/>
                <a:endParaRPr lang="ar-SY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838697" y="4159212"/>
            <a:ext cx="7359044" cy="1656255"/>
            <a:chOff x="-916042" y="3976913"/>
            <a:chExt cx="7359044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916042" y="3976913"/>
              <a:ext cx="7359044" cy="1656255"/>
              <a:chOff x="-916042" y="3976913"/>
              <a:chExt cx="7359044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41759" y="3976913"/>
                <a:ext cx="471487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916042" y="4069718"/>
                <a:ext cx="56363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مثال: الذهب، والفضة، والحديد، والنحاس،</a:t>
                </a:r>
              </a:p>
              <a:p>
                <a:pPr algn="r"/>
                <a:r>
                  <a:rPr lang="ar-SY" sz="2400" b="1" dirty="0"/>
                  <a:t> والرصاص، والزنك، والفوسفات، والبوكسايت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00096" y="-1294558"/>
            <a:ext cx="4038601" cy="6645357"/>
            <a:chOff x="8132785" y="-1752649"/>
            <a:chExt cx="4217633" cy="6939946"/>
          </a:xfrm>
        </p:grpSpPr>
        <p:grpSp>
          <p:nvGrpSpPr>
            <p:cNvPr id="8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132785" y="-1752649"/>
              <a:ext cx="4217633" cy="6939946"/>
              <a:chOff x="2592694" y="-2898749"/>
              <a:chExt cx="6975645" cy="11478140"/>
            </a:xfrm>
          </p:grpSpPr>
          <p:sp>
            <p:nvSpPr>
              <p:cNvPr id="9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592694" y="2209597"/>
                <a:ext cx="6975645" cy="63697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042" y="1558562"/>
              <a:ext cx="3968052" cy="3423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8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322</Words>
  <Application>Microsoft Office PowerPoint</Application>
  <PresentationFormat>شاشة عريضة</PresentationFormat>
  <Paragraphs>99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3" baseType="lpstr">
      <vt:lpstr>Arca Majora 3 Bold</vt:lpstr>
      <vt:lpstr>Arial</vt:lpstr>
      <vt:lpstr>Bahnschrift Condensed</vt:lpstr>
      <vt:lpstr>Bebas Neue Bold</vt:lpstr>
      <vt:lpstr>Calibri</vt:lpstr>
      <vt:lpstr>Calibri Light</vt:lpstr>
      <vt:lpstr>Century Gothic</vt:lpstr>
      <vt:lpstr>Comic Sans MS</vt:lpstr>
      <vt:lpstr>MunaBold</vt:lpstr>
      <vt:lpstr>Oswald</vt:lpstr>
      <vt:lpstr>1_Office Theme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393</cp:revision>
  <dcterms:created xsi:type="dcterms:W3CDTF">2020-10-10T04:32:51Z</dcterms:created>
  <dcterms:modified xsi:type="dcterms:W3CDTF">2021-01-14T12:23:10Z</dcterms:modified>
</cp:coreProperties>
</file>