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8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tabLst>
                <a:tab pos="3923665" algn="l"/>
              </a:tabLst>
            </a:pPr>
            <a:r>
              <a:rPr lang="ar-EG" sz="32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الوظيفة النحوية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أهداف الدرس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  <a:tabLst>
                <a:tab pos="3923665" algn="l"/>
              </a:tabLst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تحديد الاسم المجرور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  <a:tabLst>
                <a:tab pos="3923665" algn="l"/>
              </a:tabLst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استنتاج علامة إعراب الاسم المجرور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  <a:tabLst>
                <a:tab pos="3923665" algn="l"/>
              </a:tabLst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استخدام الاسم المجرور بالعلامات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الفرعية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32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المجرور بحرف الجر 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تقع الرياض في وسط المملكة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جملة فعلية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حرف جر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وسط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المجرور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علامة جر الاسم المجرور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الكسرة الظاهرة تحت آخره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700444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أتعلم وأتسلى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نجري مسابقة مع المجموعات الأخرى في الصف في تأليف جمل صحيحة بالاستفادة من البطاقات الآتية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من                 على                إلى                         في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اتجاهين            الشاكرين             حميك                 كتابين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تفكير ناقد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أعلل سبب الخطأ في الجمل الآتية مع إعادة كتابتها بعد التصويب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الجمل الخاطئة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التعليل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إعادتها بعد التصويب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يجب على المستمعين الإنصات للقرآن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لأخوك حق عليك في الاحترام والمحبة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يوصلك الممر في النادي إلى مسبحين كبيرين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الوطن معالم حضارية بارزة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BE4816-4561-4F48-B960-DEEE60D111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958" y="4364754"/>
            <a:ext cx="4467225" cy="1323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783685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167" y="382738"/>
            <a:ext cx="901065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الواجب المنزلي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أحدد الاسم المجرور بحرف الجر ونوعه وعلامة جره في الجمل الآتية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الجملة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الاسم المجرور بحرف الجر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نوعه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علامة جره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وإذ يرفع إبرهم القواعد من البيت وإسمعيل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البقرة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١٢٧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شاهدت كثير من المعتمرين يطوفون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سلمت على شيخين قابلتهما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لأبيك مواقف مشرفة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ثانياً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أضع الكلمات الآتية بعد حرف جر مناسب في جمل مفيدة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جامعات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الجنود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المهندسون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الجنديان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123673-2D79-4F9C-82C7-B70EB031B7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985" y="2537768"/>
            <a:ext cx="4733925" cy="7048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A2BBE7-BAA6-44AA-89EE-BD628CDF90DF}"/>
              </a:ext>
            </a:extLst>
          </p:cNvPr>
          <p:cNvSpPr/>
          <p:nvPr/>
        </p:nvSpPr>
        <p:spPr>
          <a:xfrm>
            <a:off x="4957649" y="4513417"/>
            <a:ext cx="3498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 - في المملكة الكثير من الجامعات</a:t>
            </a:r>
            <a:endParaRPr lang="ar-EG" sz="3600" dirty="0">
              <a:solidFill>
                <a:prstClr val="black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38E7BD-52A4-4CC5-B816-70D1E58C6291}"/>
              </a:ext>
            </a:extLst>
          </p:cNvPr>
          <p:cNvSpPr/>
          <p:nvPr/>
        </p:nvSpPr>
        <p:spPr>
          <a:xfrm>
            <a:off x="5232353" y="5157409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للجنود مكانة خاصة في قلوبنا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79096-4B35-4970-AA59-667357CD627A}"/>
              </a:ext>
            </a:extLst>
          </p:cNvPr>
          <p:cNvSpPr/>
          <p:nvPr/>
        </p:nvSpPr>
        <p:spPr>
          <a:xfrm>
            <a:off x="5527078" y="5613609"/>
            <a:ext cx="2470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سلمت على المهندسين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D70DE3-40CF-4C6B-9157-4B7B7B074E06}"/>
              </a:ext>
            </a:extLst>
          </p:cNvPr>
          <p:cNvSpPr/>
          <p:nvPr/>
        </p:nvSpPr>
        <p:spPr>
          <a:xfrm>
            <a:off x="5821504" y="6067470"/>
            <a:ext cx="2308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قدمت الهدية للجنديين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96869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382738"/>
            <a:ext cx="9144000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ثالثا أعيد ترتيب الكلمات لتكوين جملة مفيدة ثم اكتبها.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الوطن، المروءة، الحب، من.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حب، ليس، الوطن، في، الشعارات.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بعض، في، المواطنين، مقصر، الوطن، حق.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الرسم الكتابي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الوطن أول أرض رحبت بمقدمك، واستبشرت بطلعتك، وجعلت منها مهادا لطفولتك.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حب الوطن والدفاع عن أمران لا يكونان بالادعاء والأماني، وإنما يكونان بالإخلاص في العمل وتقدير المسؤولية.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ألاحظ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ألاحظ رسم الحروف في خط النسخ ثم استرجع مواصفات خط النسخ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أعيد رسم الجملة السابقة مع مراعاة صحة الرسم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أعيد وأرسم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5DEE09-5FF5-4A53-B325-1616AD9B727F}"/>
              </a:ext>
            </a:extLst>
          </p:cNvPr>
          <p:cNvSpPr/>
          <p:nvPr/>
        </p:nvSpPr>
        <p:spPr>
          <a:xfrm>
            <a:off x="4202310" y="1053484"/>
            <a:ext cx="2470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YE" sz="3600" b="1" i="1" baseline="30000" dirty="0">
                <a:solidFill>
                  <a:srgbClr val="2C4A99"/>
                </a:solidFill>
                <a:latin typeface="AdobeArabic-BoldItalic"/>
              </a:rPr>
              <a:t>حب الوطن من المروءة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385854-B6DF-42E2-BE62-F8127919A49A}"/>
              </a:ext>
            </a:extLst>
          </p:cNvPr>
          <p:cNvSpPr/>
          <p:nvPr/>
        </p:nvSpPr>
        <p:spPr>
          <a:xfrm>
            <a:off x="3141801" y="1515149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حب الوطن ليس في الشعارات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247576-5416-4536-B3C3-A1812CE948F0}"/>
              </a:ext>
            </a:extLst>
          </p:cNvPr>
          <p:cNvSpPr/>
          <p:nvPr/>
        </p:nvSpPr>
        <p:spPr>
          <a:xfrm>
            <a:off x="1527394" y="1976814"/>
            <a:ext cx="392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i="1" baseline="30000" dirty="0">
                <a:solidFill>
                  <a:srgbClr val="2C4A99"/>
                </a:solidFill>
                <a:latin typeface="AdobeArabic-BoldItalic"/>
              </a:rPr>
              <a:t>بعض المواطنين مقصر في حق الوطن</a:t>
            </a:r>
            <a:endParaRPr lang="ar-YE" sz="36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341590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50" y="382738"/>
            <a:ext cx="89725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أثبت تعلمي السابق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ضوء خبرتي السابقة عن الاسم المجرور أكمل الجدول الآتي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الأمثلة                    الاسم المجرور بحرف الجر    نوع الاسم المجرور    علامة الجر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2237740" algn="l"/>
                <a:tab pos="3685540" algn="l"/>
                <a:tab pos="5180965" algn="l"/>
              </a:tabLst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حب الأوطان من الإيمان 	الايمان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مفرد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الكسرة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2237740" algn="l"/>
              </a:tabLst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تغطي المنطقة كثير من النباتات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النباتات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3666490" algn="l"/>
              </a:tabLst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البيت عدد من الأطفال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جمع تكسير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أستنتج علامة جر الاسم إذا كان مفردا أو جمع تكسير أو جمع مؤنث سالما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أبني تعلمي الجديد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C7BF8E-0010-4F5F-9311-2D0BAF6878F7}"/>
              </a:ext>
            </a:extLst>
          </p:cNvPr>
          <p:cNvSpPr/>
          <p:nvPr/>
        </p:nvSpPr>
        <p:spPr>
          <a:xfrm>
            <a:off x="3547039" y="3858544"/>
            <a:ext cx="83548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النباتات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A2FDC-3E53-4BDA-B12A-D369BA1F9154}"/>
              </a:ext>
            </a:extLst>
          </p:cNvPr>
          <p:cNvSpPr/>
          <p:nvPr/>
        </p:nvSpPr>
        <p:spPr>
          <a:xfrm>
            <a:off x="1973350" y="3858544"/>
            <a:ext cx="1603324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جمع مؤنث سالم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1A562-2842-4110-8CAE-7151A24C4A9B}"/>
              </a:ext>
            </a:extLst>
          </p:cNvPr>
          <p:cNvSpPr/>
          <p:nvPr/>
        </p:nvSpPr>
        <p:spPr>
          <a:xfrm>
            <a:off x="954032" y="3858544"/>
            <a:ext cx="78739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239D66-830D-4174-BB18-255E957858FC}"/>
              </a:ext>
            </a:extLst>
          </p:cNvPr>
          <p:cNvSpPr/>
          <p:nvPr/>
        </p:nvSpPr>
        <p:spPr>
          <a:xfrm>
            <a:off x="3539024" y="4451596"/>
            <a:ext cx="85151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مقروءة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3854F8-3B5C-447D-9EF7-8346FB41C6CD}"/>
              </a:ext>
            </a:extLst>
          </p:cNvPr>
          <p:cNvSpPr/>
          <p:nvPr/>
        </p:nvSpPr>
        <p:spPr>
          <a:xfrm>
            <a:off x="2186549" y="4451596"/>
            <a:ext cx="117692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جمع تكسير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04ED56-2F11-4505-921E-7D642DE26DFE}"/>
              </a:ext>
            </a:extLst>
          </p:cNvPr>
          <p:cNvSpPr/>
          <p:nvPr/>
        </p:nvSpPr>
        <p:spPr>
          <a:xfrm>
            <a:off x="954032" y="4451596"/>
            <a:ext cx="78739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50395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47972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أكمل الجدول الآتي على غرار المثال الأول لأستنتج علامة جر الاسم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الأمثلة                   الاسم المجرور بحرف الجر    نوع الاسم المجرور    علامة الجر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2171065" algn="l"/>
                <a:tab pos="3733165" algn="l"/>
                <a:tab pos="5095240" algn="l"/>
              </a:tabLst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مليونين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مثنى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الياء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يتوافد إلى الأماكن المقدسة للحج أكثر من مليونين من المسلمين.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الحجر الأسود محاط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بإطارين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فضيين صونا له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قامت الدولة ب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مشروعين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كبيرين هما توسعة الحرمين الشريفين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وضع المقام على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قاعدتين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الأولى رخامية والأخرى نحاسية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استنتج علامة جر الاسم الياء إذا كان مثنى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E137C3-D3B1-4FA7-A21B-4BE43A8CB0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95" y="4554511"/>
            <a:ext cx="3819525" cy="15144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781754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50" y="554188"/>
            <a:ext cx="89725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.أكمل الجدول الآتي على غرار المثال الأول لأستنتج علامة جر الاسم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الأمثلة      الاسم المجرور بحرف الجر    نوع الاسم المجرور    علامة الجر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1361440" algn="l"/>
                <a:tab pos="2866390" algn="ctr"/>
                <a:tab pos="4409440" algn="l"/>
              </a:tabLst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المسلمين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جمع مذكر سالم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الياء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يولي مئات الملايين من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المسلمين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وجوههم شطر البيت الحرام.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على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المواطنين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أن ينهضوا بواجبهم في خدمة الحجاج.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ترحب الدولة ب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الوافدين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لبيت الله.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أستنتج علامة جر الاسم الياء إذا كان جمع مذكر سالما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925F23-F38C-411A-9E49-754808A25C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50" y="3291766"/>
            <a:ext cx="3524250" cy="6762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061059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2359" y="382738"/>
            <a:ext cx="7410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أكمل الجدول الآتي على غرار المثال الأول لأستنتج علامة جر الاسم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الأمثلة         الاسم المجرور بحرف الجر    نوع الاسم المجرور        علامة الجر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1942465" algn="l"/>
                <a:tab pos="3285490" algn="l"/>
                <a:tab pos="4752340" algn="l"/>
              </a:tabLst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فيه            اسم من الأسماء الخمسة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الياء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يحرص المؤمن على أن يخرج من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فيه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كل كلام طيب.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نظرت الى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أخيك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وهو يساعد حاجا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خذ من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أبيك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تجاربه في ادخار المال للمستقبل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قدم الجيران هدية لحم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يك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بمناسبة ترقية في العمل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تلق العلم من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ذي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ثقة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AAA5B9-D1C1-40FA-917B-A7D852900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175" y="3296949"/>
            <a:ext cx="3467100" cy="1095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352156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382738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استنتج علامة جر الاسم الياء إذا كان من الأسماء الخمسة.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أكمل الخريطة المعروفة ليسهل على تذكر علامات جر الاسم بالعلامات الأصلية والفرعية.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علامات جر الأسماء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كان الاسم مفردا، أو جمع             فعلامة جره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مؤنث سالما، أو جمع تكسير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كان الاسم مثنى                          فعلامة جره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كان الاسم جمع مذكر سالما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فعلامة جره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إذا كان الاسم أحد الأسماء الخمسة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فعلامة جره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3AB70C-4ACF-421A-8F85-93DE9142C0F1}"/>
              </a:ext>
            </a:extLst>
          </p:cNvPr>
          <p:cNvSpPr/>
          <p:nvPr/>
        </p:nvSpPr>
        <p:spPr>
          <a:xfrm>
            <a:off x="2806544" y="2874865"/>
            <a:ext cx="101181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4400" b="1" i="1" baseline="30000">
                <a:solidFill>
                  <a:srgbClr val="2C4A99"/>
                </a:solidFill>
                <a:latin typeface="AdobeArabic-BoldItalic"/>
              </a:rPr>
              <a:t>الكسرة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3CEBD4-8FD8-4333-90AB-CC2C57D059D4}"/>
              </a:ext>
            </a:extLst>
          </p:cNvPr>
          <p:cNvSpPr/>
          <p:nvPr/>
        </p:nvSpPr>
        <p:spPr>
          <a:xfrm>
            <a:off x="2785361" y="4347405"/>
            <a:ext cx="721672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452509-CA01-456C-9C42-EDC6015A294F}"/>
              </a:ext>
            </a:extLst>
          </p:cNvPr>
          <p:cNvSpPr/>
          <p:nvPr/>
        </p:nvSpPr>
        <p:spPr>
          <a:xfrm>
            <a:off x="2785360" y="4955364"/>
            <a:ext cx="721672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C5E7C7-0189-4AB8-87FC-231768F96E1D}"/>
              </a:ext>
            </a:extLst>
          </p:cNvPr>
          <p:cNvSpPr/>
          <p:nvPr/>
        </p:nvSpPr>
        <p:spPr>
          <a:xfrm>
            <a:off x="2760845" y="5548075"/>
            <a:ext cx="721672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الياء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77094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/>
      <p:bldP spid="9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401788"/>
            <a:ext cx="70866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أطبق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أحدد الاسم المجرور بحرف الجر في الجمل الآتية ثم أبين نوعه وعلامة إعرابه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تقع المملكة في الجنوب الغربي من قارة آسيا…………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يزور المدينة المنورة عدد كبير من الزائرين ……..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ذهبت مع زملائي إلى موقعين أثريين……..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أجعل كل كلمة مما يأتي مجرورة بحرف جر في جملة مفيدة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الطيور             الحرمان         المهندسون                أبوك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٣. املأ الفراغ بالكلمة المناسبة ثم أدون علامة الجر.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معالمه                      الواجهات                           كل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الجمل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                                       (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علامة الجر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………….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منعطف لي قصة حلوة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يزخر وطني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 …..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الدينية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تمتاز المناطق الساحلية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البحرية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778E2-6A06-4A45-AE2F-CC01847D26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07907"/>
            <a:ext cx="4676775" cy="8096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CCD6790-E0D2-4981-B859-01110D66F01B}"/>
              </a:ext>
            </a:extLst>
          </p:cNvPr>
          <p:cNvSpPr/>
          <p:nvPr/>
        </p:nvSpPr>
        <p:spPr>
          <a:xfrm>
            <a:off x="1" y="3133304"/>
            <a:ext cx="37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رأيت عدد من الطيور – سلمت على المهندسين – صليت في الحرمين – سلم على أبيك</a:t>
            </a:r>
            <a:endParaRPr lang="ar-YE" sz="2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14720-498F-493C-AC8A-841350C01E54}"/>
              </a:ext>
            </a:extLst>
          </p:cNvPr>
          <p:cNvSpPr/>
          <p:nvPr/>
        </p:nvSpPr>
        <p:spPr>
          <a:xfrm>
            <a:off x="7687303" y="5107426"/>
            <a:ext cx="101181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EED3A2-3C46-4804-A8BD-3DEA98EDEABD}"/>
              </a:ext>
            </a:extLst>
          </p:cNvPr>
          <p:cNvSpPr/>
          <p:nvPr/>
        </p:nvSpPr>
        <p:spPr>
          <a:xfrm>
            <a:off x="6839509" y="5553917"/>
            <a:ext cx="101181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74F3F4-DB30-46E3-B016-32CE6A5EEAC4}"/>
              </a:ext>
            </a:extLst>
          </p:cNvPr>
          <p:cNvSpPr/>
          <p:nvPr/>
        </p:nvSpPr>
        <p:spPr>
          <a:xfrm>
            <a:off x="5878035" y="6000408"/>
            <a:ext cx="101181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i="1" baseline="30000" dirty="0">
                <a:solidFill>
                  <a:srgbClr val="2C4A99"/>
                </a:solidFill>
                <a:latin typeface="AdobeArabic-BoldItalic"/>
              </a:rPr>
              <a:t>الكسرة</a:t>
            </a:r>
            <a:endParaRPr lang="ar-YE" sz="44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26584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0" grpId="0"/>
      <p:bldP spid="11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2738"/>
            <a:ext cx="91814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أختار مما بين القوسين الجواب الصحيح ثم أنقله إلى الفراغ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نظرت إلى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وهو يرسم خريطة للوطن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أخوك   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أخيك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سافرت إلي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ساحليتين في وطني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مدينتين       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مدينتان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مررت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الدفاع المدني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المتطوعين     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المتطوعون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المدير يسلم على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                    (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أبوك         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أبيك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أعرب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أستفيد من النموذج المعرب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المواطنين دور مهم في المحافظة على الماء عن طريق الاعتدال في استخدامه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                   إعرابها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                      حرف جر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المواطنين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اسم مجرور وعلامة جره الياء لأنه جمع مذكر سالم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A500E-13FA-4E34-B161-19B73A54E232}"/>
              </a:ext>
            </a:extLst>
          </p:cNvPr>
          <p:cNvSpPr/>
          <p:nvPr/>
        </p:nvSpPr>
        <p:spPr>
          <a:xfrm>
            <a:off x="3657600" y="938151"/>
            <a:ext cx="831273" cy="42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10CD0-7D8B-46D1-92B1-2C5D64B5E7C7}"/>
              </a:ext>
            </a:extLst>
          </p:cNvPr>
          <p:cNvSpPr/>
          <p:nvPr/>
        </p:nvSpPr>
        <p:spPr>
          <a:xfrm>
            <a:off x="4572001" y="1365662"/>
            <a:ext cx="1084618" cy="42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B7D9D7-B6F2-485C-B7E0-1024B2E74630}"/>
              </a:ext>
            </a:extLst>
          </p:cNvPr>
          <p:cNvSpPr/>
          <p:nvPr/>
        </p:nvSpPr>
        <p:spPr>
          <a:xfrm>
            <a:off x="4797632" y="1872692"/>
            <a:ext cx="1282534" cy="42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0FE3AA-0602-4B5E-9F68-625BFCE9F29E}"/>
              </a:ext>
            </a:extLst>
          </p:cNvPr>
          <p:cNvSpPr/>
          <p:nvPr/>
        </p:nvSpPr>
        <p:spPr>
          <a:xfrm>
            <a:off x="3657600" y="2308468"/>
            <a:ext cx="831273" cy="42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254301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5" grpId="0" animBg="1"/>
      <p:bldP spid="10" grpId="0" animBg="1"/>
      <p:bldP spid="11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04800" y="382738"/>
            <a:ext cx="944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أشارك في الإعراب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"يمكنك الدخول للمسجد من بابين مختلفين"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"أحسن إلى أبيك يحسن إليك أبناؤك "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إعرابها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من                    حرف…….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بابين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اسم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وعلامة جره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لأنه………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إلى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.. …….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جر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أبيك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……..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مجرور وعلامة جره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لأنه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والكاف ضمير متصل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0DCB20-B947-4069-838B-AABA68A2E0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894" y="2286000"/>
            <a:ext cx="4705350" cy="1143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1967526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1016</Words>
  <Application>Microsoft Office PowerPoint</Application>
  <PresentationFormat>عرض على الشاشة (4:3)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12</cp:revision>
  <dcterms:created xsi:type="dcterms:W3CDTF">2019-12-24T06:35:52Z</dcterms:created>
  <dcterms:modified xsi:type="dcterms:W3CDTF">2021-01-29T10:24:19Z</dcterms:modified>
</cp:coreProperties>
</file>