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p:sldMasterIdLst>
    <p:sldMasterId id="2147483648" r:id="rId1"/>
  </p:sldMasterIdLst>
  <p:sldIdLst>
    <p:sldId id="262" r:id="rId2"/>
    <p:sldId id="261" r:id="rId3"/>
    <p:sldId id="285" r:id="rId4"/>
    <p:sldId id="286" r:id="rId5"/>
    <p:sldId id="265" r:id="rId6"/>
    <p:sldId id="266" r:id="rId7"/>
    <p:sldId id="268" r:id="rId8"/>
    <p:sldId id="278" r:id="rId9"/>
    <p:sldId id="281" r:id="rId10"/>
    <p:sldId id="279" r:id="rId11"/>
    <p:sldId id="271" r:id="rId12"/>
    <p:sldId id="287" r:id="rId13"/>
    <p:sldId id="272" r:id="rId14"/>
    <p:sldId id="274" r:id="rId15"/>
  </p:sldIdLst>
  <p:sldSz cx="12192000" cy="6858000"/>
  <p:notesSz cx="6858000" cy="9144000"/>
  <p:embeddedFontLst>
    <p:embeddedFont>
      <p:font typeface="Calibri" panose="020F0502020204030204" pitchFamily="34" charset="0"/>
      <p:regular r:id="rId16"/>
      <p:bold r:id="rId17"/>
    </p:embeddedFont>
    <p:embeddedFont>
      <p:font typeface="Calibri Light" panose="020F0302020204030204" pitchFamily="34" charset="0"/>
      <p:regular r:id="rId18"/>
    </p:embeddedFont>
  </p:embeddedFontLst>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P" initials="H" lastIdx="1" clrIdx="0">
    <p:extLst>
      <p:ext uri="{19B8F6BF-5375-455C-9EA6-DF929625EA0E}">
        <p15:presenceInfo xmlns:p15="http://schemas.microsoft.com/office/powerpoint/2012/main" userId="H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C5DF"/>
    <a:srgbClr val="F6E6F1"/>
    <a:srgbClr val="F90573"/>
    <a:srgbClr val="FBB3C4"/>
    <a:srgbClr val="FFDB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نمط ذو نسُق 1 - تميي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5" autoAdjust="0"/>
    <p:restoredTop sz="94660"/>
  </p:normalViewPr>
  <p:slideViewPr>
    <p:cSldViewPr snapToGrid="0">
      <p:cViewPr varScale="1">
        <p:scale>
          <a:sx n="64" d="100"/>
          <a:sy n="64" d="100"/>
        </p:scale>
        <p:origin x="96"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A223A7D-7D1D-4758-B4FF-FCF28E2E06E0}"/>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85CFAB8C-280E-4C17-AEB1-FD167D6453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BFFDAC1F-96A2-4514-B3C8-A4272C348CBA}"/>
              </a:ext>
            </a:extLst>
          </p:cNvPr>
          <p:cNvSpPr>
            <a:spLocks noGrp="1"/>
          </p:cNvSpPr>
          <p:nvPr>
            <p:ph type="dt" sz="half" idx="10"/>
          </p:nvPr>
        </p:nvSpPr>
        <p:spPr/>
        <p:txBody>
          <a:bodyPr/>
          <a:lstStyle/>
          <a:p>
            <a:fld id="{EE5510BF-BAEF-4C6D-895D-3744DBD2C488}" type="datetimeFigureOut">
              <a:rPr lang="ar-SA" smtClean="0"/>
              <a:t>11/06/42</a:t>
            </a:fld>
            <a:endParaRPr lang="ar-SA"/>
          </a:p>
        </p:txBody>
      </p:sp>
      <p:sp>
        <p:nvSpPr>
          <p:cNvPr id="5" name="عنصر نائب للتذييل 4">
            <a:extLst>
              <a:ext uri="{FF2B5EF4-FFF2-40B4-BE49-F238E27FC236}">
                <a16:creationId xmlns:a16="http://schemas.microsoft.com/office/drawing/2014/main" id="{CB07FF29-4023-450E-9ECE-1E9868C1335C}"/>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29FB7812-87CD-4464-9A4E-48590ACB84AD}"/>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2448545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767FB76-A981-4509-90B3-6DC26D95B05D}"/>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B32ADBE1-159A-4C44-B806-200C330D2829}"/>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9B9432B0-09F5-4E45-A021-B132DFCAD264}"/>
              </a:ext>
            </a:extLst>
          </p:cNvPr>
          <p:cNvSpPr>
            <a:spLocks noGrp="1"/>
          </p:cNvSpPr>
          <p:nvPr>
            <p:ph type="dt" sz="half" idx="10"/>
          </p:nvPr>
        </p:nvSpPr>
        <p:spPr/>
        <p:txBody>
          <a:bodyPr/>
          <a:lstStyle/>
          <a:p>
            <a:fld id="{EE5510BF-BAEF-4C6D-895D-3744DBD2C488}" type="datetimeFigureOut">
              <a:rPr lang="ar-SA" smtClean="0"/>
              <a:t>11/06/42</a:t>
            </a:fld>
            <a:endParaRPr lang="ar-SA"/>
          </a:p>
        </p:txBody>
      </p:sp>
      <p:sp>
        <p:nvSpPr>
          <p:cNvPr id="5" name="عنصر نائب للتذييل 4">
            <a:extLst>
              <a:ext uri="{FF2B5EF4-FFF2-40B4-BE49-F238E27FC236}">
                <a16:creationId xmlns:a16="http://schemas.microsoft.com/office/drawing/2014/main" id="{F2F99CAC-D6B0-46B5-A98D-65AD3030D87A}"/>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C7AA01AF-7955-4E55-9201-F5749D2C9531}"/>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25901450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F1CFC6E7-2639-4C91-BC64-061BE94581E7}"/>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4E1F3F8D-4C2D-4A5E-B2CD-EBE3074B8A38}"/>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52DECF95-4072-48D8-8383-0CB64A4CF5DC}"/>
              </a:ext>
            </a:extLst>
          </p:cNvPr>
          <p:cNvSpPr>
            <a:spLocks noGrp="1"/>
          </p:cNvSpPr>
          <p:nvPr>
            <p:ph type="dt" sz="half" idx="10"/>
          </p:nvPr>
        </p:nvSpPr>
        <p:spPr/>
        <p:txBody>
          <a:bodyPr/>
          <a:lstStyle/>
          <a:p>
            <a:fld id="{EE5510BF-BAEF-4C6D-895D-3744DBD2C488}" type="datetimeFigureOut">
              <a:rPr lang="ar-SA" smtClean="0"/>
              <a:t>11/06/42</a:t>
            </a:fld>
            <a:endParaRPr lang="ar-SA"/>
          </a:p>
        </p:txBody>
      </p:sp>
      <p:sp>
        <p:nvSpPr>
          <p:cNvPr id="5" name="عنصر نائب للتذييل 4">
            <a:extLst>
              <a:ext uri="{FF2B5EF4-FFF2-40B4-BE49-F238E27FC236}">
                <a16:creationId xmlns:a16="http://schemas.microsoft.com/office/drawing/2014/main" id="{0939DD5A-6A91-40E8-B75E-5DD158F9A49A}"/>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4DDB9385-9725-4005-839C-FDD6C2E8723D}"/>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1857150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CE220F3-A807-4ACA-9455-7E238BA9A59A}"/>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3B79697B-2905-4230-B0BE-0B2783E5B4D3}"/>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7072CABA-ABEB-4415-8058-72C18A436C08}"/>
              </a:ext>
            </a:extLst>
          </p:cNvPr>
          <p:cNvSpPr>
            <a:spLocks noGrp="1"/>
          </p:cNvSpPr>
          <p:nvPr>
            <p:ph type="dt" sz="half" idx="10"/>
          </p:nvPr>
        </p:nvSpPr>
        <p:spPr/>
        <p:txBody>
          <a:bodyPr/>
          <a:lstStyle/>
          <a:p>
            <a:fld id="{EE5510BF-BAEF-4C6D-895D-3744DBD2C488}" type="datetimeFigureOut">
              <a:rPr lang="ar-SA" smtClean="0"/>
              <a:t>11/06/42</a:t>
            </a:fld>
            <a:endParaRPr lang="ar-SA"/>
          </a:p>
        </p:txBody>
      </p:sp>
      <p:sp>
        <p:nvSpPr>
          <p:cNvPr id="5" name="عنصر نائب للتذييل 4">
            <a:extLst>
              <a:ext uri="{FF2B5EF4-FFF2-40B4-BE49-F238E27FC236}">
                <a16:creationId xmlns:a16="http://schemas.microsoft.com/office/drawing/2014/main" id="{3E4E34AE-C319-4A3E-8AE1-AD04DB8F33E6}"/>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AAF076A1-83D7-4B81-9D14-9D2B6AAF2913}"/>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23879301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B9E0F0-B770-4320-A541-BE9F5BF73C74}"/>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213D771A-0F82-4E36-BFFA-821F42A943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D8FEA0E1-B4ED-44A3-A7D4-E2DCE007A094}"/>
              </a:ext>
            </a:extLst>
          </p:cNvPr>
          <p:cNvSpPr>
            <a:spLocks noGrp="1"/>
          </p:cNvSpPr>
          <p:nvPr>
            <p:ph type="dt" sz="half" idx="10"/>
          </p:nvPr>
        </p:nvSpPr>
        <p:spPr/>
        <p:txBody>
          <a:bodyPr/>
          <a:lstStyle/>
          <a:p>
            <a:fld id="{EE5510BF-BAEF-4C6D-895D-3744DBD2C488}" type="datetimeFigureOut">
              <a:rPr lang="ar-SA" smtClean="0"/>
              <a:t>11/06/42</a:t>
            </a:fld>
            <a:endParaRPr lang="ar-SA"/>
          </a:p>
        </p:txBody>
      </p:sp>
      <p:sp>
        <p:nvSpPr>
          <p:cNvPr id="5" name="عنصر نائب للتذييل 4">
            <a:extLst>
              <a:ext uri="{FF2B5EF4-FFF2-40B4-BE49-F238E27FC236}">
                <a16:creationId xmlns:a16="http://schemas.microsoft.com/office/drawing/2014/main" id="{1F5189AE-0514-4F18-AB70-770351955BD0}"/>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9EE46958-4E6B-415E-88E0-853EE5C3ECBD}"/>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26715446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6E7A03D-E157-47FE-B440-A8A025A5BAE2}"/>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A088E12D-FAB4-4519-B243-104D5BC72F10}"/>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D0646911-7400-4FCA-B385-1EAD6E61CCF8}"/>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2F5D00C7-3414-45BA-AB11-5985F1848104}"/>
              </a:ext>
            </a:extLst>
          </p:cNvPr>
          <p:cNvSpPr>
            <a:spLocks noGrp="1"/>
          </p:cNvSpPr>
          <p:nvPr>
            <p:ph type="dt" sz="half" idx="10"/>
          </p:nvPr>
        </p:nvSpPr>
        <p:spPr/>
        <p:txBody>
          <a:bodyPr/>
          <a:lstStyle/>
          <a:p>
            <a:fld id="{EE5510BF-BAEF-4C6D-895D-3744DBD2C488}" type="datetimeFigureOut">
              <a:rPr lang="ar-SA" smtClean="0"/>
              <a:t>11/06/42</a:t>
            </a:fld>
            <a:endParaRPr lang="ar-SA"/>
          </a:p>
        </p:txBody>
      </p:sp>
      <p:sp>
        <p:nvSpPr>
          <p:cNvPr id="6" name="عنصر نائب للتذييل 5">
            <a:extLst>
              <a:ext uri="{FF2B5EF4-FFF2-40B4-BE49-F238E27FC236}">
                <a16:creationId xmlns:a16="http://schemas.microsoft.com/office/drawing/2014/main" id="{F41227D6-70C7-410B-9012-8A55D7474E88}"/>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72BB041C-08C7-43C9-9F97-3C186FA167BE}"/>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3826938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A7EF97C-6945-4A14-89AF-480D5F5CCB37}"/>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C43E45DC-E27C-43B1-8C8A-8891A85CEF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3B7F2ACA-EEBB-4D31-B855-BD5864E7E053}"/>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0FE4A0E5-27CD-4E1A-93CE-DE9AB5DABD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50ECDB57-B723-4E1B-8118-E139102B57E7}"/>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8860485F-097A-4BD2-AC1C-5BBF8D5F3669}"/>
              </a:ext>
            </a:extLst>
          </p:cNvPr>
          <p:cNvSpPr>
            <a:spLocks noGrp="1"/>
          </p:cNvSpPr>
          <p:nvPr>
            <p:ph type="dt" sz="half" idx="10"/>
          </p:nvPr>
        </p:nvSpPr>
        <p:spPr/>
        <p:txBody>
          <a:bodyPr/>
          <a:lstStyle/>
          <a:p>
            <a:fld id="{EE5510BF-BAEF-4C6D-895D-3744DBD2C488}" type="datetimeFigureOut">
              <a:rPr lang="ar-SA" smtClean="0"/>
              <a:t>11/06/42</a:t>
            </a:fld>
            <a:endParaRPr lang="ar-SA"/>
          </a:p>
        </p:txBody>
      </p:sp>
      <p:sp>
        <p:nvSpPr>
          <p:cNvPr id="8" name="عنصر نائب للتذييل 7">
            <a:extLst>
              <a:ext uri="{FF2B5EF4-FFF2-40B4-BE49-F238E27FC236}">
                <a16:creationId xmlns:a16="http://schemas.microsoft.com/office/drawing/2014/main" id="{CBA46619-152D-4688-A906-DA9F038275FA}"/>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310E1D3D-D49A-4D91-AE9D-4B45BBB926C2}"/>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33840839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55FDD43-9D1E-4E4F-9F45-5DC99A36AC14}"/>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6694AF2A-63D3-4E5B-9E81-6675CCCBADAA}"/>
              </a:ext>
            </a:extLst>
          </p:cNvPr>
          <p:cNvSpPr>
            <a:spLocks noGrp="1"/>
          </p:cNvSpPr>
          <p:nvPr>
            <p:ph type="dt" sz="half" idx="10"/>
          </p:nvPr>
        </p:nvSpPr>
        <p:spPr/>
        <p:txBody>
          <a:bodyPr/>
          <a:lstStyle/>
          <a:p>
            <a:fld id="{EE5510BF-BAEF-4C6D-895D-3744DBD2C488}" type="datetimeFigureOut">
              <a:rPr lang="ar-SA" smtClean="0"/>
              <a:t>11/06/42</a:t>
            </a:fld>
            <a:endParaRPr lang="ar-SA"/>
          </a:p>
        </p:txBody>
      </p:sp>
      <p:sp>
        <p:nvSpPr>
          <p:cNvPr id="4" name="عنصر نائب للتذييل 3">
            <a:extLst>
              <a:ext uri="{FF2B5EF4-FFF2-40B4-BE49-F238E27FC236}">
                <a16:creationId xmlns:a16="http://schemas.microsoft.com/office/drawing/2014/main" id="{47A87CF0-09FB-4D53-AABF-BCD434461E11}"/>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CC289FDF-56FD-47DD-8F99-7547BFA0FDCB}"/>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19563892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0080AF65-1DCF-4A70-B5A7-7FCF4CEAEFD9}"/>
              </a:ext>
            </a:extLst>
          </p:cNvPr>
          <p:cNvSpPr>
            <a:spLocks noGrp="1"/>
          </p:cNvSpPr>
          <p:nvPr>
            <p:ph type="dt" sz="half" idx="10"/>
          </p:nvPr>
        </p:nvSpPr>
        <p:spPr/>
        <p:txBody>
          <a:bodyPr/>
          <a:lstStyle/>
          <a:p>
            <a:fld id="{EE5510BF-BAEF-4C6D-895D-3744DBD2C488}" type="datetimeFigureOut">
              <a:rPr lang="ar-SA" smtClean="0"/>
              <a:t>11/06/42</a:t>
            </a:fld>
            <a:endParaRPr lang="ar-SA"/>
          </a:p>
        </p:txBody>
      </p:sp>
      <p:sp>
        <p:nvSpPr>
          <p:cNvPr id="3" name="عنصر نائب للتذييل 2">
            <a:extLst>
              <a:ext uri="{FF2B5EF4-FFF2-40B4-BE49-F238E27FC236}">
                <a16:creationId xmlns:a16="http://schemas.microsoft.com/office/drawing/2014/main" id="{9D15FFB4-B2A7-43DC-9F83-0E1A99A10137}"/>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BCF5D37B-64F1-4B30-AE28-3486A9FD81AA}"/>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15894907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03354FD-340A-40C6-B299-6ACE12643B89}"/>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0BBA581A-9FAF-4BF1-AEE1-C7C97A9FCA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AE0A1CCA-FE4F-4E21-96C0-F49D31BD4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69354EE0-443F-4DE9-B892-5D45A03ED79D}"/>
              </a:ext>
            </a:extLst>
          </p:cNvPr>
          <p:cNvSpPr>
            <a:spLocks noGrp="1"/>
          </p:cNvSpPr>
          <p:nvPr>
            <p:ph type="dt" sz="half" idx="10"/>
          </p:nvPr>
        </p:nvSpPr>
        <p:spPr/>
        <p:txBody>
          <a:bodyPr/>
          <a:lstStyle/>
          <a:p>
            <a:fld id="{EE5510BF-BAEF-4C6D-895D-3744DBD2C488}" type="datetimeFigureOut">
              <a:rPr lang="ar-SA" smtClean="0"/>
              <a:t>11/06/42</a:t>
            </a:fld>
            <a:endParaRPr lang="ar-SA"/>
          </a:p>
        </p:txBody>
      </p:sp>
      <p:sp>
        <p:nvSpPr>
          <p:cNvPr id="6" name="عنصر نائب للتذييل 5">
            <a:extLst>
              <a:ext uri="{FF2B5EF4-FFF2-40B4-BE49-F238E27FC236}">
                <a16:creationId xmlns:a16="http://schemas.microsoft.com/office/drawing/2014/main" id="{DD5E1DB2-78BD-406D-9E57-E17B07BE4645}"/>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DB3A5CE5-E89D-41B1-AB30-AF787DBCB3F7}"/>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938683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FA88246-F80A-45F4-8DC6-44360F37371E}"/>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D49ACE98-03E7-4125-85DA-FBD120B042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AF3D228D-9E29-4906-A241-93042693F2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2E835F3C-96C2-45C5-873D-4A79ABF4E640}"/>
              </a:ext>
            </a:extLst>
          </p:cNvPr>
          <p:cNvSpPr>
            <a:spLocks noGrp="1"/>
          </p:cNvSpPr>
          <p:nvPr>
            <p:ph type="dt" sz="half" idx="10"/>
          </p:nvPr>
        </p:nvSpPr>
        <p:spPr/>
        <p:txBody>
          <a:bodyPr/>
          <a:lstStyle/>
          <a:p>
            <a:fld id="{EE5510BF-BAEF-4C6D-895D-3744DBD2C488}" type="datetimeFigureOut">
              <a:rPr lang="ar-SA" smtClean="0"/>
              <a:t>11/06/42</a:t>
            </a:fld>
            <a:endParaRPr lang="ar-SA"/>
          </a:p>
        </p:txBody>
      </p:sp>
      <p:sp>
        <p:nvSpPr>
          <p:cNvPr id="6" name="عنصر نائب للتذييل 5">
            <a:extLst>
              <a:ext uri="{FF2B5EF4-FFF2-40B4-BE49-F238E27FC236}">
                <a16:creationId xmlns:a16="http://schemas.microsoft.com/office/drawing/2014/main" id="{7D0E8BD4-078A-4B1F-BB4E-C1FC0CA13BE8}"/>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D9D55B33-20A4-4884-AC57-A16BCB043B9F}"/>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22698067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EA702FED-818C-4847-8E3E-A8F9FE722E86}"/>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64E4933B-82BC-4CA0-943F-5C3D0508C0E7}"/>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852D6695-454F-4F44-AC26-8161B1A453CA}"/>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E5510BF-BAEF-4C6D-895D-3744DBD2C488}" type="datetimeFigureOut">
              <a:rPr lang="ar-SA" smtClean="0"/>
              <a:t>11/06/42</a:t>
            </a:fld>
            <a:endParaRPr lang="ar-SA"/>
          </a:p>
        </p:txBody>
      </p:sp>
      <p:sp>
        <p:nvSpPr>
          <p:cNvPr id="5" name="عنصر نائب للتذييل 4">
            <a:extLst>
              <a:ext uri="{FF2B5EF4-FFF2-40B4-BE49-F238E27FC236}">
                <a16:creationId xmlns:a16="http://schemas.microsoft.com/office/drawing/2014/main" id="{3FB5A636-ADD5-4EE5-A0EE-CEB72C0849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F44B84FB-70EA-4BAD-B785-DAD3D4F9198E}"/>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8E8F29A-6C61-47FD-900F-D444607EE9A8}" type="slidenum">
              <a:rPr lang="ar-SA" smtClean="0"/>
              <a:t>‹#›</a:t>
            </a:fld>
            <a:endParaRPr lang="ar-SA"/>
          </a:p>
        </p:txBody>
      </p:sp>
    </p:spTree>
    <p:extLst>
      <p:ext uri="{BB962C8B-B14F-4D97-AF65-F5344CB8AC3E}">
        <p14:creationId xmlns:p14="http://schemas.microsoft.com/office/powerpoint/2010/main" val="3450814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5128382C-F615-4B01-A1B5-9DDF6DDC7B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0" cy="6858000"/>
          </a:xfrm>
          <a:prstGeom prst="rect">
            <a:avLst/>
          </a:prstGeom>
        </p:spPr>
      </p:pic>
      <p:sp>
        <p:nvSpPr>
          <p:cNvPr id="5" name="مربع نص 4">
            <a:extLst>
              <a:ext uri="{FF2B5EF4-FFF2-40B4-BE49-F238E27FC236}">
                <a16:creationId xmlns:a16="http://schemas.microsoft.com/office/drawing/2014/main" id="{E8265468-9200-4D12-B1B7-B09C15D263F6}"/>
              </a:ext>
            </a:extLst>
          </p:cNvPr>
          <p:cNvSpPr txBox="1"/>
          <p:nvPr/>
        </p:nvSpPr>
        <p:spPr>
          <a:xfrm>
            <a:off x="2991394" y="3508552"/>
            <a:ext cx="5721531" cy="1200329"/>
          </a:xfrm>
          <a:prstGeom prst="rect">
            <a:avLst/>
          </a:prstGeom>
          <a:noFill/>
        </p:spPr>
        <p:txBody>
          <a:bodyPr wrap="square" rtlCol="0">
            <a:spAutoFit/>
          </a:bodyPr>
          <a:lstStyle/>
          <a:p>
            <a:pPr algn="ctr"/>
            <a:r>
              <a:rPr lang="ar-SA" sz="3600" dirty="0">
                <a:solidFill>
                  <a:srgbClr val="F90573"/>
                </a:solidFill>
                <a:cs typeface="DecoType Naskh" panose="02010400000000000000" pitchFamily="2" charset="-78"/>
              </a:rPr>
              <a:t>اياكم و الظن </a:t>
            </a:r>
          </a:p>
          <a:p>
            <a:pPr algn="ctr"/>
            <a:r>
              <a:rPr lang="ar-SA" sz="3600" dirty="0">
                <a:solidFill>
                  <a:srgbClr val="F90573"/>
                </a:solidFill>
                <a:cs typeface="DecoType Naskh" panose="02010400000000000000" pitchFamily="2" charset="-78"/>
              </a:rPr>
              <a:t>المسلم من سلم المسلمون </a:t>
            </a:r>
            <a:endParaRPr lang="en-US" sz="3600" dirty="0">
              <a:solidFill>
                <a:srgbClr val="F90573"/>
              </a:solidFill>
              <a:cs typeface="DecoType Naskh" panose="02010400000000000000" pitchFamily="2" charset="-78"/>
            </a:endParaRPr>
          </a:p>
        </p:txBody>
      </p:sp>
      <p:sp>
        <p:nvSpPr>
          <p:cNvPr id="6" name="مربع نص 5">
            <a:extLst>
              <a:ext uri="{FF2B5EF4-FFF2-40B4-BE49-F238E27FC236}">
                <a16:creationId xmlns:a16="http://schemas.microsoft.com/office/drawing/2014/main" id="{C5EA1AF0-3AD1-4585-A5F8-2EBD48E79337}"/>
              </a:ext>
            </a:extLst>
          </p:cNvPr>
          <p:cNvSpPr txBox="1"/>
          <p:nvPr/>
        </p:nvSpPr>
        <p:spPr>
          <a:xfrm>
            <a:off x="3618411" y="2677886"/>
            <a:ext cx="4572000" cy="584775"/>
          </a:xfrm>
          <a:prstGeom prst="rect">
            <a:avLst/>
          </a:prstGeom>
          <a:noFill/>
        </p:spPr>
        <p:txBody>
          <a:bodyPr wrap="square" rtlCol="0">
            <a:spAutoFit/>
          </a:bodyPr>
          <a:lstStyle/>
          <a:p>
            <a:pPr algn="ctr"/>
            <a:r>
              <a:rPr lang="ar-SA" sz="3200" b="1" dirty="0">
                <a:solidFill>
                  <a:srgbClr val="F90573"/>
                </a:solidFill>
                <a:cs typeface="Farsi Simple Bold" panose="02010400000000000000" pitchFamily="2" charset="-78"/>
              </a:rPr>
              <a:t>الأخوة الاسلامية</a:t>
            </a:r>
            <a:endParaRPr lang="en-US" sz="3200" b="1" dirty="0">
              <a:solidFill>
                <a:srgbClr val="F90573"/>
              </a:solidFill>
              <a:cs typeface="Farsi Simple Bold" panose="02010400000000000000" pitchFamily="2" charset="-78"/>
            </a:endParaRPr>
          </a:p>
        </p:txBody>
      </p:sp>
      <p:sp>
        <p:nvSpPr>
          <p:cNvPr id="7" name="شكل بيضاوي 6">
            <a:extLst>
              <a:ext uri="{FF2B5EF4-FFF2-40B4-BE49-F238E27FC236}">
                <a16:creationId xmlns:a16="http://schemas.microsoft.com/office/drawing/2014/main" id="{4983F2DD-6EC6-4AA0-970F-93D50BB8AA7B}"/>
              </a:ext>
            </a:extLst>
          </p:cNvPr>
          <p:cNvSpPr/>
          <p:nvPr/>
        </p:nvSpPr>
        <p:spPr>
          <a:xfrm rot="19887382">
            <a:off x="620618" y="2662789"/>
            <a:ext cx="3004193" cy="1373318"/>
          </a:xfrm>
          <a:prstGeom prst="ellipse">
            <a:avLst/>
          </a:prstGeom>
          <a:solidFill>
            <a:srgbClr val="FBB3C4"/>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ar-SA" sz="3200" b="1" dirty="0">
                <a:ln w="0"/>
                <a:solidFill>
                  <a:schemeClr val="tx1"/>
                </a:solidFill>
                <a:effectLst>
                  <a:outerShdw blurRad="38100" dist="19050" dir="2700000" algn="tl" rotWithShape="0">
                    <a:schemeClr val="dk1">
                      <a:alpha val="40000"/>
                    </a:schemeClr>
                  </a:outerShdw>
                </a:effectLst>
              </a:rPr>
              <a:t>الوحدة الثالثة</a:t>
            </a:r>
            <a:endParaRPr lang="en-US" sz="3200" b="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8287151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80">
                                          <p:stCondLst>
                                            <p:cond delay="0"/>
                                          </p:stCondLst>
                                        </p:cTn>
                                        <p:tgtEl>
                                          <p:spTgt spid="5"/>
                                        </p:tgtEl>
                                      </p:cBhvr>
                                    </p:animEffect>
                                    <p:anim calcmode="lin" valueType="num">
                                      <p:cBhvr>
                                        <p:cTn id="1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3" dur="26">
                                          <p:stCondLst>
                                            <p:cond delay="650"/>
                                          </p:stCondLst>
                                        </p:cTn>
                                        <p:tgtEl>
                                          <p:spTgt spid="5"/>
                                        </p:tgtEl>
                                      </p:cBhvr>
                                      <p:to x="100000" y="60000"/>
                                    </p:animScale>
                                    <p:animScale>
                                      <p:cBhvr>
                                        <p:cTn id="24" dur="166" decel="50000">
                                          <p:stCondLst>
                                            <p:cond delay="676"/>
                                          </p:stCondLst>
                                        </p:cTn>
                                        <p:tgtEl>
                                          <p:spTgt spid="5"/>
                                        </p:tgtEl>
                                      </p:cBhvr>
                                      <p:to x="100000" y="100000"/>
                                    </p:animScale>
                                    <p:animScale>
                                      <p:cBhvr>
                                        <p:cTn id="25" dur="26">
                                          <p:stCondLst>
                                            <p:cond delay="1312"/>
                                          </p:stCondLst>
                                        </p:cTn>
                                        <p:tgtEl>
                                          <p:spTgt spid="5"/>
                                        </p:tgtEl>
                                      </p:cBhvr>
                                      <p:to x="100000" y="80000"/>
                                    </p:animScale>
                                    <p:animScale>
                                      <p:cBhvr>
                                        <p:cTn id="26" dur="166" decel="50000">
                                          <p:stCondLst>
                                            <p:cond delay="1338"/>
                                          </p:stCondLst>
                                        </p:cTn>
                                        <p:tgtEl>
                                          <p:spTgt spid="5"/>
                                        </p:tgtEl>
                                      </p:cBhvr>
                                      <p:to x="100000" y="100000"/>
                                    </p:animScale>
                                    <p:animScale>
                                      <p:cBhvr>
                                        <p:cTn id="27" dur="26">
                                          <p:stCondLst>
                                            <p:cond delay="1642"/>
                                          </p:stCondLst>
                                        </p:cTn>
                                        <p:tgtEl>
                                          <p:spTgt spid="5"/>
                                        </p:tgtEl>
                                      </p:cBhvr>
                                      <p:to x="100000" y="90000"/>
                                    </p:animScale>
                                    <p:animScale>
                                      <p:cBhvr>
                                        <p:cTn id="28" dur="166" decel="50000">
                                          <p:stCondLst>
                                            <p:cond delay="1668"/>
                                          </p:stCondLst>
                                        </p:cTn>
                                        <p:tgtEl>
                                          <p:spTgt spid="5"/>
                                        </p:tgtEl>
                                      </p:cBhvr>
                                      <p:to x="100000" y="100000"/>
                                    </p:animScale>
                                    <p:animScale>
                                      <p:cBhvr>
                                        <p:cTn id="29" dur="26">
                                          <p:stCondLst>
                                            <p:cond delay="1808"/>
                                          </p:stCondLst>
                                        </p:cTn>
                                        <p:tgtEl>
                                          <p:spTgt spid="5"/>
                                        </p:tgtEl>
                                      </p:cBhvr>
                                      <p:to x="100000" y="95000"/>
                                    </p:animScale>
                                    <p:animScale>
                                      <p:cBhvr>
                                        <p:cTn id="3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613F50F7-0226-4D84-93EF-CAEEC60FC4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11" name="صورة 10">
            <a:extLst>
              <a:ext uri="{FF2B5EF4-FFF2-40B4-BE49-F238E27FC236}">
                <a16:creationId xmlns:a16="http://schemas.microsoft.com/office/drawing/2014/main" id="{50460BCF-4960-4DE3-90A6-5EBB669A73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876" y="4299045"/>
            <a:ext cx="2143125" cy="2143125"/>
          </a:xfrm>
          <a:prstGeom prst="rect">
            <a:avLst/>
          </a:prstGeom>
        </p:spPr>
      </p:pic>
      <p:sp>
        <p:nvSpPr>
          <p:cNvPr id="12" name="فقاعة التفكير: على شكل سحابة 11">
            <a:extLst>
              <a:ext uri="{FF2B5EF4-FFF2-40B4-BE49-F238E27FC236}">
                <a16:creationId xmlns:a16="http://schemas.microsoft.com/office/drawing/2014/main" id="{FA8B5E10-AEE1-445F-A465-FA72AB85CD95}"/>
              </a:ext>
            </a:extLst>
          </p:cNvPr>
          <p:cNvSpPr/>
          <p:nvPr/>
        </p:nvSpPr>
        <p:spPr>
          <a:xfrm>
            <a:off x="396518" y="2340486"/>
            <a:ext cx="1637731" cy="1700616"/>
          </a:xfrm>
          <a:prstGeom prst="cloud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ar-SA" sz="6000" b="1" dirty="0">
                <a:ln w="22225">
                  <a:solidFill>
                    <a:schemeClr val="accent2"/>
                  </a:solidFill>
                  <a:prstDash val="solid"/>
                </a:ln>
                <a:solidFill>
                  <a:schemeClr val="accent2">
                    <a:lumMod val="40000"/>
                    <a:lumOff val="60000"/>
                  </a:schemeClr>
                </a:solidFill>
              </a:rPr>
              <a:t>فكر</a:t>
            </a:r>
            <a:r>
              <a:rPr lang="ar-SA" b="1" dirty="0">
                <a:ln w="22225">
                  <a:solidFill>
                    <a:schemeClr val="accent2"/>
                  </a:solidFill>
                  <a:prstDash val="solid"/>
                </a:ln>
                <a:solidFill>
                  <a:schemeClr val="accent2">
                    <a:lumMod val="40000"/>
                    <a:lumOff val="60000"/>
                  </a:schemeClr>
                </a:solidFill>
              </a:rPr>
              <a:t> </a:t>
            </a:r>
            <a:endParaRPr lang="en-US" b="1" dirty="0">
              <a:ln w="22225">
                <a:solidFill>
                  <a:schemeClr val="accent2"/>
                </a:solidFill>
                <a:prstDash val="solid"/>
              </a:ln>
              <a:solidFill>
                <a:schemeClr val="accent2">
                  <a:lumMod val="40000"/>
                  <a:lumOff val="60000"/>
                </a:schemeClr>
              </a:solidFill>
            </a:endParaRPr>
          </a:p>
        </p:txBody>
      </p:sp>
      <p:sp>
        <p:nvSpPr>
          <p:cNvPr id="13" name="مستطيل: زوايا قطرية مستديرة 12">
            <a:extLst>
              <a:ext uri="{FF2B5EF4-FFF2-40B4-BE49-F238E27FC236}">
                <a16:creationId xmlns:a16="http://schemas.microsoft.com/office/drawing/2014/main" id="{F2E63812-16AC-47C0-99D7-B6403328E9F0}"/>
              </a:ext>
            </a:extLst>
          </p:cNvPr>
          <p:cNvSpPr/>
          <p:nvPr/>
        </p:nvSpPr>
        <p:spPr>
          <a:xfrm>
            <a:off x="2034249" y="843910"/>
            <a:ext cx="7460779" cy="1700617"/>
          </a:xfrm>
          <a:prstGeom prst="round2DiagRect">
            <a:avLst/>
          </a:prstGeom>
          <a:solidFill>
            <a:srgbClr val="F6E6F1"/>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3200" b="1" dirty="0">
                <a:ln w="0"/>
                <a:solidFill>
                  <a:schemeClr val="accent1"/>
                </a:solidFill>
                <a:effectLst>
                  <a:outerShdw blurRad="38100" dist="25400" dir="5400000" algn="ctr" rotWithShape="0">
                    <a:srgbClr val="6E747A">
                      <a:alpha val="43000"/>
                    </a:srgbClr>
                  </a:outerShdw>
                </a:effectLst>
              </a:rPr>
              <a:t>لماذا وصف الظن بأنه أكذب الحديث؟</a:t>
            </a:r>
            <a:endParaRPr lang="en-US" sz="3200" b="1" dirty="0">
              <a:ln w="0"/>
              <a:solidFill>
                <a:schemeClr val="accent1"/>
              </a:solidFill>
              <a:effectLst>
                <a:outerShdw blurRad="38100" dist="25400" dir="5400000" algn="ctr" rotWithShape="0">
                  <a:srgbClr val="6E747A">
                    <a:alpha val="43000"/>
                  </a:srgbClr>
                </a:outerShdw>
              </a:effectLst>
            </a:endParaRPr>
          </a:p>
        </p:txBody>
      </p:sp>
      <p:sp>
        <p:nvSpPr>
          <p:cNvPr id="14" name="مربع نص 13">
            <a:extLst>
              <a:ext uri="{FF2B5EF4-FFF2-40B4-BE49-F238E27FC236}">
                <a16:creationId xmlns:a16="http://schemas.microsoft.com/office/drawing/2014/main" id="{F71BCD83-6FA3-463D-B864-5A3A933768DB}"/>
              </a:ext>
            </a:extLst>
          </p:cNvPr>
          <p:cNvSpPr txBox="1"/>
          <p:nvPr/>
        </p:nvSpPr>
        <p:spPr>
          <a:xfrm>
            <a:off x="2186232" y="3114510"/>
            <a:ext cx="8117931" cy="1754326"/>
          </a:xfrm>
          <a:prstGeom prst="rect">
            <a:avLst/>
          </a:prstGeom>
          <a:noFill/>
        </p:spPr>
        <p:txBody>
          <a:bodyPr wrap="square" rtlCol="0">
            <a:spAutoFit/>
          </a:bodyPr>
          <a:lstStyle/>
          <a:p>
            <a:pPr algn="ctr"/>
            <a:r>
              <a:rPr lang="ar-SA" sz="3600" b="1" dirty="0"/>
              <a:t>لأنه قائم على غير الواقع؛ و لم يحدث و أثره في نفوس الناس من بغض و كراهية و قطع صلة الرحم </a:t>
            </a:r>
          </a:p>
          <a:p>
            <a:pPr algn="ctr"/>
            <a:r>
              <a:rPr lang="ar-SA" sz="3600" b="1" dirty="0"/>
              <a:t>و الهجر أثر عظيم.</a:t>
            </a:r>
            <a:endParaRPr lang="en-US" sz="3600" b="1" dirty="0"/>
          </a:p>
        </p:txBody>
      </p:sp>
    </p:spTree>
    <p:extLst>
      <p:ext uri="{BB962C8B-B14F-4D97-AF65-F5344CB8AC3E}">
        <p14:creationId xmlns:p14="http://schemas.microsoft.com/office/powerpoint/2010/main" val="24847007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21"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heel(1)">
                                      <p:cBhvr>
                                        <p:cTn id="10" dur="2000"/>
                                        <p:tgtEl>
                                          <p:spTgt spid="12"/>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whoosh.wav"/>
                                        </p:tgtEl>
                                      </p:cMediaNode>
                                    </p:audio>
                                  </p:sub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a:extLst>
              <a:ext uri="{FF2B5EF4-FFF2-40B4-BE49-F238E27FC236}">
                <a16:creationId xmlns:a16="http://schemas.microsoft.com/office/drawing/2014/main" id="{B79FF186-4D7D-42A0-8C9F-23347B7A72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2" name="صورة 1">
            <a:extLst>
              <a:ext uri="{FF2B5EF4-FFF2-40B4-BE49-F238E27FC236}">
                <a16:creationId xmlns:a16="http://schemas.microsoft.com/office/drawing/2014/main" id="{49833838-4665-445A-81FE-CA9E4EADB4A0}"/>
              </a:ext>
            </a:extLst>
          </p:cNvPr>
          <p:cNvPicPr>
            <a:picLocks noChangeAspect="1"/>
          </p:cNvPicPr>
          <p:nvPr/>
        </p:nvPicPr>
        <p:blipFill>
          <a:blip r:embed="rId5"/>
          <a:stretch>
            <a:fillRect/>
          </a:stretch>
        </p:blipFill>
        <p:spPr>
          <a:xfrm>
            <a:off x="80097" y="738479"/>
            <a:ext cx="3523793" cy="4340728"/>
          </a:xfrm>
          <a:prstGeom prst="ellipse">
            <a:avLst/>
          </a:prstGeom>
          <a:ln>
            <a:noFill/>
          </a:ln>
          <a:effectLst>
            <a:softEdge rad="112500"/>
          </a:effectLst>
        </p:spPr>
      </p:pic>
      <p:pic>
        <p:nvPicPr>
          <p:cNvPr id="5" name="صورة 4">
            <a:extLst>
              <a:ext uri="{FF2B5EF4-FFF2-40B4-BE49-F238E27FC236}">
                <a16:creationId xmlns:a16="http://schemas.microsoft.com/office/drawing/2014/main" id="{5375D9DF-41DD-431B-BF12-D28ABF01B2EE}"/>
              </a:ext>
            </a:extLst>
          </p:cNvPr>
          <p:cNvPicPr>
            <a:picLocks noChangeAspect="1"/>
          </p:cNvPicPr>
          <p:nvPr/>
        </p:nvPicPr>
        <p:blipFill>
          <a:blip r:embed="rId6"/>
          <a:stretch>
            <a:fillRect/>
          </a:stretch>
        </p:blipFill>
        <p:spPr>
          <a:xfrm>
            <a:off x="2190896" y="110078"/>
            <a:ext cx="1853345" cy="1585097"/>
          </a:xfrm>
          <a:prstGeom prst="rect">
            <a:avLst/>
          </a:prstGeom>
        </p:spPr>
      </p:pic>
      <p:sp>
        <p:nvSpPr>
          <p:cNvPr id="6" name="مستطيل: زوايا مستديرة 5">
            <a:extLst>
              <a:ext uri="{FF2B5EF4-FFF2-40B4-BE49-F238E27FC236}">
                <a16:creationId xmlns:a16="http://schemas.microsoft.com/office/drawing/2014/main" id="{7431B7E3-D906-46BB-B10F-C51909033021}"/>
              </a:ext>
            </a:extLst>
          </p:cNvPr>
          <p:cNvSpPr/>
          <p:nvPr/>
        </p:nvSpPr>
        <p:spPr>
          <a:xfrm>
            <a:off x="3603890" y="2651871"/>
            <a:ext cx="6919014" cy="3165815"/>
          </a:xfrm>
          <a:prstGeom prst="roundRect">
            <a:avLst/>
          </a:prstGeom>
          <a:solidFill>
            <a:srgbClr val="F6E6F1"/>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3600" b="1" dirty="0">
                <a:ln w="0"/>
                <a:solidFill>
                  <a:srgbClr val="7030A0"/>
                </a:solidFill>
                <a:effectLst>
                  <a:outerShdw blurRad="38100" dist="25400" dir="5400000" algn="ctr" rotWithShape="0">
                    <a:srgbClr val="6E747A">
                      <a:alpha val="43000"/>
                    </a:srgbClr>
                  </a:outerShdw>
                </a:effectLst>
              </a:rPr>
              <a:t>• أحسن الظن ولا أتهم أحداً بدون دليل.</a:t>
            </a:r>
          </a:p>
          <a:p>
            <a:pPr algn="ctr"/>
            <a:r>
              <a:rPr lang="ar-SA" sz="3600" b="1" dirty="0">
                <a:ln w="0"/>
                <a:solidFill>
                  <a:srgbClr val="7030A0"/>
                </a:solidFill>
                <a:effectLst>
                  <a:outerShdw blurRad="38100" dist="25400" dir="5400000" algn="ctr" rotWithShape="0">
                    <a:srgbClr val="6E747A">
                      <a:alpha val="43000"/>
                    </a:srgbClr>
                  </a:outerShdw>
                </a:effectLst>
              </a:rPr>
              <a:t>• أبتعد عمّا يؤذي الناس.</a:t>
            </a:r>
            <a:endParaRPr lang="en-US" sz="3600" b="1" dirty="0">
              <a:ln w="0"/>
              <a:solidFill>
                <a:srgbClr val="7030A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1404926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21"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a:extLst>
              <a:ext uri="{FF2B5EF4-FFF2-40B4-BE49-F238E27FC236}">
                <a16:creationId xmlns:a16="http://schemas.microsoft.com/office/drawing/2014/main" id="{E05CAF46-1E6E-4F93-91F2-439E62B70E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2" name="صورة 1">
            <a:extLst>
              <a:ext uri="{FF2B5EF4-FFF2-40B4-BE49-F238E27FC236}">
                <a16:creationId xmlns:a16="http://schemas.microsoft.com/office/drawing/2014/main" id="{807080D5-9576-48E0-9278-79016BE7347A}"/>
              </a:ext>
            </a:extLst>
          </p:cNvPr>
          <p:cNvPicPr>
            <a:picLocks noChangeAspect="1"/>
          </p:cNvPicPr>
          <p:nvPr/>
        </p:nvPicPr>
        <p:blipFill>
          <a:blip r:embed="rId5"/>
          <a:stretch>
            <a:fillRect/>
          </a:stretch>
        </p:blipFill>
        <p:spPr>
          <a:xfrm>
            <a:off x="72598" y="683434"/>
            <a:ext cx="2737341" cy="4328535"/>
          </a:xfrm>
          <a:prstGeom prst="rect">
            <a:avLst/>
          </a:prstGeom>
        </p:spPr>
      </p:pic>
      <p:pic>
        <p:nvPicPr>
          <p:cNvPr id="4" name="صورة 3">
            <a:extLst>
              <a:ext uri="{FF2B5EF4-FFF2-40B4-BE49-F238E27FC236}">
                <a16:creationId xmlns:a16="http://schemas.microsoft.com/office/drawing/2014/main" id="{08D1D0C9-C3EE-48FC-8211-AD8A892FD643}"/>
              </a:ext>
            </a:extLst>
          </p:cNvPr>
          <p:cNvPicPr>
            <a:picLocks noChangeAspect="1"/>
          </p:cNvPicPr>
          <p:nvPr/>
        </p:nvPicPr>
        <p:blipFill>
          <a:blip r:embed="rId6"/>
          <a:stretch>
            <a:fillRect/>
          </a:stretch>
        </p:blipFill>
        <p:spPr>
          <a:xfrm>
            <a:off x="4587025" y="315721"/>
            <a:ext cx="3017949" cy="1637447"/>
          </a:xfrm>
          <a:prstGeom prst="rect">
            <a:avLst/>
          </a:prstGeom>
        </p:spPr>
      </p:pic>
      <p:sp>
        <p:nvSpPr>
          <p:cNvPr id="5" name="مستطيل: زوايا قطرية مستديرة 4">
            <a:extLst>
              <a:ext uri="{FF2B5EF4-FFF2-40B4-BE49-F238E27FC236}">
                <a16:creationId xmlns:a16="http://schemas.microsoft.com/office/drawing/2014/main" id="{15FB6912-13CE-41E9-B7CD-338B526F4CCA}"/>
              </a:ext>
            </a:extLst>
          </p:cNvPr>
          <p:cNvSpPr/>
          <p:nvPr/>
        </p:nvSpPr>
        <p:spPr>
          <a:xfrm>
            <a:off x="2474658" y="2161419"/>
            <a:ext cx="8067068" cy="1162595"/>
          </a:xfrm>
          <a:prstGeom prst="round2DiagRect">
            <a:avLst/>
          </a:prstGeom>
          <a:solidFill>
            <a:srgbClr val="E9C5DF"/>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4000" b="1" dirty="0">
                <a:ln w="0"/>
                <a:solidFill>
                  <a:schemeClr val="accent1"/>
                </a:solidFill>
                <a:effectLst>
                  <a:outerShdw blurRad="38100" dist="25400" dir="5400000" algn="ctr" rotWithShape="0">
                    <a:srgbClr val="6E747A">
                      <a:alpha val="43000"/>
                    </a:srgbClr>
                  </a:outerShdw>
                </a:effectLst>
              </a:rPr>
              <a:t>لماذا اهتم الإسلام بتقوية أواصر الأخوة بين المسلمين؟</a:t>
            </a:r>
            <a:endParaRPr lang="en-US" sz="4000" b="1" dirty="0">
              <a:ln w="0"/>
              <a:solidFill>
                <a:schemeClr val="accent1"/>
              </a:solidFill>
              <a:effectLst>
                <a:outerShdw blurRad="38100" dist="25400" dir="5400000" algn="ctr" rotWithShape="0">
                  <a:srgbClr val="6E747A">
                    <a:alpha val="43000"/>
                  </a:srgbClr>
                </a:outerShdw>
              </a:effectLst>
            </a:endParaRPr>
          </a:p>
        </p:txBody>
      </p:sp>
      <p:sp>
        <p:nvSpPr>
          <p:cNvPr id="6" name="مربع نص 5">
            <a:extLst>
              <a:ext uri="{FF2B5EF4-FFF2-40B4-BE49-F238E27FC236}">
                <a16:creationId xmlns:a16="http://schemas.microsoft.com/office/drawing/2014/main" id="{72D8A615-9F62-41F2-BA5C-ACE5B69229B4}"/>
              </a:ext>
            </a:extLst>
          </p:cNvPr>
          <p:cNvSpPr txBox="1"/>
          <p:nvPr/>
        </p:nvSpPr>
        <p:spPr>
          <a:xfrm>
            <a:off x="2474657" y="4658026"/>
            <a:ext cx="8406703" cy="1384995"/>
          </a:xfrm>
          <a:prstGeom prst="rect">
            <a:avLst/>
          </a:prstGeom>
          <a:solidFill>
            <a:srgbClr val="E9C5DF"/>
          </a:solidFill>
        </p:spPr>
        <p:txBody>
          <a:bodyPr wrap="square" rtlCol="0">
            <a:spAutoFit/>
          </a:bodyPr>
          <a:lstStyle/>
          <a:p>
            <a:pPr algn="ctr"/>
            <a:r>
              <a:rPr lang="ar-SA" sz="2800" b="1" dirty="0">
                <a:solidFill>
                  <a:srgbClr val="7030A0"/>
                </a:solidFill>
              </a:rPr>
              <a:t>حديث أبي هريرة ( رضي الله عنه)يدل على (تحريم بغض المسلم و الإعراض عنه، وقطيعته بعد صحبته،</a:t>
            </a:r>
          </a:p>
          <a:p>
            <a:pPr algn="ctr"/>
            <a:r>
              <a:rPr lang="ar-SA" sz="2800" b="1" dirty="0">
                <a:solidFill>
                  <a:srgbClr val="7030A0"/>
                </a:solidFill>
              </a:rPr>
              <a:t>بغير ذنب شرعي)، ما رأيك في صحة هذه العبارة؟</a:t>
            </a:r>
            <a:endParaRPr lang="en-US" sz="2800" b="1" dirty="0">
              <a:solidFill>
                <a:srgbClr val="7030A0"/>
              </a:solidFill>
            </a:endParaRPr>
          </a:p>
        </p:txBody>
      </p:sp>
      <p:sp>
        <p:nvSpPr>
          <p:cNvPr id="3" name="مربع نص 2">
            <a:extLst>
              <a:ext uri="{FF2B5EF4-FFF2-40B4-BE49-F238E27FC236}">
                <a16:creationId xmlns:a16="http://schemas.microsoft.com/office/drawing/2014/main" id="{2D0B596E-E18E-4F9E-B129-753A8CDA6CF9}"/>
              </a:ext>
            </a:extLst>
          </p:cNvPr>
          <p:cNvSpPr txBox="1"/>
          <p:nvPr/>
        </p:nvSpPr>
        <p:spPr>
          <a:xfrm>
            <a:off x="2474658" y="3396311"/>
            <a:ext cx="9281913" cy="1140697"/>
          </a:xfrm>
          <a:prstGeom prst="rect">
            <a:avLst/>
          </a:prstGeom>
          <a:noFill/>
        </p:spPr>
        <p:txBody>
          <a:bodyPr wrap="square" rtlCol="0">
            <a:spAutoFit/>
          </a:bodyPr>
          <a:lstStyle/>
          <a:p>
            <a:pPr algn="ctr">
              <a:lnSpc>
                <a:spcPct val="150000"/>
              </a:lnSpc>
            </a:pPr>
            <a:r>
              <a:rPr lang="ar-SA" sz="2400" b="1" dirty="0"/>
              <a:t>الفرقة و الاختلاف شر و ضعف و الاجتماع و الائتلاف خير و قوة لذا حرص الإسلام على ما يقوي أواصر المحبة و الاخوة. </a:t>
            </a:r>
            <a:endParaRPr lang="en-US" sz="2400" b="1" dirty="0"/>
          </a:p>
        </p:txBody>
      </p:sp>
      <p:sp>
        <p:nvSpPr>
          <p:cNvPr id="10" name="مربع نص 9">
            <a:extLst>
              <a:ext uri="{FF2B5EF4-FFF2-40B4-BE49-F238E27FC236}">
                <a16:creationId xmlns:a16="http://schemas.microsoft.com/office/drawing/2014/main" id="{CE02D549-0EAD-41E4-A521-30035B919581}"/>
              </a:ext>
            </a:extLst>
          </p:cNvPr>
          <p:cNvSpPr txBox="1"/>
          <p:nvPr/>
        </p:nvSpPr>
        <p:spPr>
          <a:xfrm>
            <a:off x="3043646" y="6174566"/>
            <a:ext cx="7367451" cy="523220"/>
          </a:xfrm>
          <a:prstGeom prst="rect">
            <a:avLst/>
          </a:prstGeom>
          <a:noFill/>
        </p:spPr>
        <p:txBody>
          <a:bodyPr wrap="square" rtlCol="0">
            <a:spAutoFit/>
          </a:bodyPr>
          <a:lstStyle/>
          <a:p>
            <a:pPr algn="ctr"/>
            <a:r>
              <a:rPr lang="ar-SA" sz="2800" b="1" dirty="0"/>
              <a:t>رأيي ان هذه العبارة صحيحة.</a:t>
            </a:r>
            <a:endParaRPr lang="en-US" sz="2800" b="1" dirty="0"/>
          </a:p>
        </p:txBody>
      </p:sp>
    </p:spTree>
    <p:extLst>
      <p:ext uri="{BB962C8B-B14F-4D97-AF65-F5344CB8AC3E}">
        <p14:creationId xmlns:p14="http://schemas.microsoft.com/office/powerpoint/2010/main" val="25936881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21"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whoosh.wav"/>
                                        </p:tgtEl>
                                      </p:cMediaNode>
                                    </p:audio>
                                  </p:sub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3" name="whoosh.wav"/>
                                        </p:tgtEl>
                                      </p:cMediaNode>
                                    </p:audio>
                                  </p:sub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whoosh.wav"/>
                                        </p:tgtEl>
                                      </p:cMediaNode>
                                    </p:audio>
                                  </p:sub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3"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a:extLst>
              <a:ext uri="{FF2B5EF4-FFF2-40B4-BE49-F238E27FC236}">
                <a16:creationId xmlns:a16="http://schemas.microsoft.com/office/drawing/2014/main" id="{E05CAF46-1E6E-4F93-91F2-439E62B70E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5" name="مستطيل: زوايا قطرية مستديرة 4">
            <a:extLst>
              <a:ext uri="{FF2B5EF4-FFF2-40B4-BE49-F238E27FC236}">
                <a16:creationId xmlns:a16="http://schemas.microsoft.com/office/drawing/2014/main" id="{15FB6912-13CE-41E9-B7CD-338B526F4CCA}"/>
              </a:ext>
            </a:extLst>
          </p:cNvPr>
          <p:cNvSpPr/>
          <p:nvPr/>
        </p:nvSpPr>
        <p:spPr>
          <a:xfrm>
            <a:off x="1481881" y="344236"/>
            <a:ext cx="8067068" cy="1162595"/>
          </a:xfrm>
          <a:prstGeom prst="round2DiagRect">
            <a:avLst/>
          </a:prstGeom>
          <a:solidFill>
            <a:srgbClr val="E9C5DF"/>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3600" b="1" dirty="0">
                <a:ln w="0"/>
                <a:solidFill>
                  <a:srgbClr val="7030A0"/>
                </a:solidFill>
                <a:effectLst>
                  <a:outerShdw blurRad="38100" dist="25400" dir="5400000" algn="ctr" rotWithShape="0">
                    <a:srgbClr val="6E747A">
                      <a:alpha val="43000"/>
                    </a:srgbClr>
                  </a:outerShdw>
                </a:effectLst>
              </a:rPr>
              <a:t>هل يفهم من قوله ﷺ «المسلم من سلم المسلمون... » جواز أذية غير المسلم؟ وضح ذلك.</a:t>
            </a:r>
            <a:endParaRPr lang="en-US" sz="3600" b="1" dirty="0">
              <a:ln w="0"/>
              <a:solidFill>
                <a:srgbClr val="7030A0"/>
              </a:solidFill>
              <a:effectLst>
                <a:outerShdw blurRad="38100" dist="25400" dir="5400000" algn="ctr" rotWithShape="0">
                  <a:srgbClr val="6E747A">
                    <a:alpha val="43000"/>
                  </a:srgbClr>
                </a:outerShdw>
              </a:effectLst>
            </a:endParaRPr>
          </a:p>
        </p:txBody>
      </p:sp>
      <p:sp>
        <p:nvSpPr>
          <p:cNvPr id="6" name="مربع نص 5">
            <a:extLst>
              <a:ext uri="{FF2B5EF4-FFF2-40B4-BE49-F238E27FC236}">
                <a16:creationId xmlns:a16="http://schemas.microsoft.com/office/drawing/2014/main" id="{72D8A615-9F62-41F2-BA5C-ACE5B69229B4}"/>
              </a:ext>
            </a:extLst>
          </p:cNvPr>
          <p:cNvSpPr txBox="1"/>
          <p:nvPr/>
        </p:nvSpPr>
        <p:spPr>
          <a:xfrm>
            <a:off x="2521130" y="3719626"/>
            <a:ext cx="7994469" cy="954107"/>
          </a:xfrm>
          <a:prstGeom prst="rect">
            <a:avLst/>
          </a:prstGeom>
          <a:solidFill>
            <a:srgbClr val="E9C5DF"/>
          </a:solidFill>
        </p:spPr>
        <p:txBody>
          <a:bodyPr wrap="square" rtlCol="0">
            <a:spAutoFit/>
          </a:bodyPr>
          <a:lstStyle/>
          <a:p>
            <a:pPr algn="ctr"/>
            <a:r>
              <a:rPr lang="ar-SA" sz="2800" b="1" dirty="0">
                <a:solidFill>
                  <a:srgbClr val="7030A0"/>
                </a:solidFill>
              </a:rPr>
              <a:t>أوجد الصفات والفضائل المشتركة بين أبي هريرة وعبدالله بن عمرو </a:t>
            </a:r>
          </a:p>
          <a:p>
            <a:pPr algn="ctr"/>
            <a:r>
              <a:rPr lang="ar-SA" sz="2800" b="1" dirty="0">
                <a:solidFill>
                  <a:srgbClr val="7030A0"/>
                </a:solidFill>
              </a:rPr>
              <a:t>( رضي الله عنهم).</a:t>
            </a:r>
            <a:endParaRPr lang="en-US" sz="2800" b="1" dirty="0">
              <a:solidFill>
                <a:srgbClr val="7030A0"/>
              </a:solidFill>
            </a:endParaRPr>
          </a:p>
        </p:txBody>
      </p:sp>
      <p:sp>
        <p:nvSpPr>
          <p:cNvPr id="3" name="مربع نص 2">
            <a:extLst>
              <a:ext uri="{FF2B5EF4-FFF2-40B4-BE49-F238E27FC236}">
                <a16:creationId xmlns:a16="http://schemas.microsoft.com/office/drawing/2014/main" id="{2D0B596E-E18E-4F9E-B129-753A8CDA6CF9}"/>
              </a:ext>
            </a:extLst>
          </p:cNvPr>
          <p:cNvSpPr txBox="1"/>
          <p:nvPr/>
        </p:nvSpPr>
        <p:spPr>
          <a:xfrm>
            <a:off x="580544" y="1955516"/>
            <a:ext cx="9621547" cy="1315425"/>
          </a:xfrm>
          <a:prstGeom prst="rect">
            <a:avLst/>
          </a:prstGeom>
          <a:noFill/>
        </p:spPr>
        <p:txBody>
          <a:bodyPr wrap="square" rtlCol="0">
            <a:spAutoFit/>
          </a:bodyPr>
          <a:lstStyle/>
          <a:p>
            <a:pPr algn="ctr">
              <a:lnSpc>
                <a:spcPct val="150000"/>
              </a:lnSpc>
            </a:pPr>
            <a:r>
              <a:rPr lang="ar-SA" sz="2800" b="1" dirty="0"/>
              <a:t>لا يجوز أذية غير المسلم, ففي حديث رسول الله ﷺ: ( الا من ظلم معاهداً أو انتقصه أو كلفه فوق طاقته أو أخذ منه شيئاً بغير طيب نفس، فأنا حجيجه يوم القيامة. </a:t>
            </a:r>
            <a:endParaRPr lang="en-US" sz="2800" b="1" dirty="0"/>
          </a:p>
        </p:txBody>
      </p:sp>
      <p:sp>
        <p:nvSpPr>
          <p:cNvPr id="10" name="مربع نص 9">
            <a:extLst>
              <a:ext uri="{FF2B5EF4-FFF2-40B4-BE49-F238E27FC236}">
                <a16:creationId xmlns:a16="http://schemas.microsoft.com/office/drawing/2014/main" id="{CE02D549-0EAD-41E4-A521-30035B919581}"/>
              </a:ext>
            </a:extLst>
          </p:cNvPr>
          <p:cNvSpPr txBox="1"/>
          <p:nvPr/>
        </p:nvSpPr>
        <p:spPr>
          <a:xfrm>
            <a:off x="2834640" y="5004850"/>
            <a:ext cx="7367451" cy="1384995"/>
          </a:xfrm>
          <a:prstGeom prst="rect">
            <a:avLst/>
          </a:prstGeom>
          <a:noFill/>
        </p:spPr>
        <p:txBody>
          <a:bodyPr wrap="square" rtlCol="0">
            <a:spAutoFit/>
          </a:bodyPr>
          <a:lstStyle/>
          <a:p>
            <a:pPr algn="ctr"/>
            <a:r>
              <a:rPr lang="ar-SA" sz="2800" b="1" dirty="0"/>
              <a:t>الصفات والفضائل المشتركة بين أبي هريرة وعبدالله بن عمرو ( رضي الله عنهم) رواية الحديث عن رسول الله الشجاعة؛ ملازمة النبي رسول الله, أكثر الصحابة علماً.</a:t>
            </a:r>
            <a:endParaRPr lang="en-US" sz="2800" b="1" dirty="0"/>
          </a:p>
        </p:txBody>
      </p:sp>
    </p:spTree>
    <p:extLst>
      <p:ext uri="{BB962C8B-B14F-4D97-AF65-F5344CB8AC3E}">
        <p14:creationId xmlns:p14="http://schemas.microsoft.com/office/powerpoint/2010/main" val="35994571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whoosh.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whoosh.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3"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7C934248-F223-4E23-BCEE-60A271DE7F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مستطيل: زوايا قطرية مستديرة 5">
            <a:extLst>
              <a:ext uri="{FF2B5EF4-FFF2-40B4-BE49-F238E27FC236}">
                <a16:creationId xmlns:a16="http://schemas.microsoft.com/office/drawing/2014/main" id="{90D4A283-4191-4777-884A-5B6D9D677CCB}"/>
              </a:ext>
            </a:extLst>
          </p:cNvPr>
          <p:cNvSpPr/>
          <p:nvPr/>
        </p:nvSpPr>
        <p:spPr>
          <a:xfrm>
            <a:off x="2795451" y="497995"/>
            <a:ext cx="4515037" cy="767497"/>
          </a:xfrm>
          <a:prstGeom prst="round2DiagRect">
            <a:avLst/>
          </a:prstGeom>
          <a:solidFill>
            <a:srgbClr val="E9C5DF"/>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ar-SA" sz="2800" dirty="0">
                <a:ln w="0"/>
                <a:solidFill>
                  <a:srgbClr val="7030A0"/>
                </a:solidFill>
                <a:effectLst>
                  <a:outerShdw blurRad="38100" dist="19050" dir="2700000" algn="tl" rotWithShape="0">
                    <a:schemeClr val="dk1">
                      <a:alpha val="40000"/>
                    </a:schemeClr>
                  </a:outerShdw>
                </a:effectLst>
              </a:rPr>
              <a:t>معلومات إثرائية</a:t>
            </a:r>
            <a:endParaRPr lang="en-US" sz="2800" dirty="0">
              <a:ln w="0"/>
              <a:solidFill>
                <a:srgbClr val="7030A0"/>
              </a:solidFill>
              <a:effectLst>
                <a:outerShdw blurRad="38100" dist="19050" dir="2700000" algn="tl" rotWithShape="0">
                  <a:schemeClr val="dk1">
                    <a:alpha val="40000"/>
                  </a:schemeClr>
                </a:outerShdw>
              </a:effectLst>
            </a:endParaRPr>
          </a:p>
        </p:txBody>
      </p:sp>
      <p:sp>
        <p:nvSpPr>
          <p:cNvPr id="5" name="مربع نص 4">
            <a:extLst>
              <a:ext uri="{FF2B5EF4-FFF2-40B4-BE49-F238E27FC236}">
                <a16:creationId xmlns:a16="http://schemas.microsoft.com/office/drawing/2014/main" id="{527E881C-6BD0-4F55-8F03-561336994408}"/>
              </a:ext>
            </a:extLst>
          </p:cNvPr>
          <p:cNvSpPr txBox="1"/>
          <p:nvPr/>
        </p:nvSpPr>
        <p:spPr>
          <a:xfrm>
            <a:off x="0" y="1763486"/>
            <a:ext cx="9457509" cy="4464684"/>
          </a:xfrm>
          <a:prstGeom prst="rect">
            <a:avLst/>
          </a:prstGeom>
          <a:noFill/>
        </p:spPr>
        <p:txBody>
          <a:bodyPr wrap="square" rtlCol="0">
            <a:spAutoFit/>
          </a:bodyPr>
          <a:lstStyle/>
          <a:p>
            <a:pPr>
              <a:lnSpc>
                <a:spcPct val="150000"/>
              </a:lnSpc>
            </a:pPr>
            <a:r>
              <a:rPr lang="ar-SA" sz="2400" dirty="0"/>
              <a:t>قال الله تعالى: (وَاذْكُرُوا نِعْمَتَ اللَّهِ عَلَيْكُمْ إِذْ كُنتُمْ أَعْدَاءً فَأَلَّفَ بَيْنَ قُلُوبِكُمْ فَأَصْبَحْتُم بِنِعْمَتِهِ إِخْوَانًا) </a:t>
            </a:r>
          </a:p>
          <a:p>
            <a:pPr>
              <a:lnSpc>
                <a:spcPct val="150000"/>
              </a:lnSpc>
            </a:pPr>
            <a:r>
              <a:rPr lang="ar-SA" sz="2400" dirty="0"/>
              <a:t>قال ابن جرير الطبري، رحمه الله: «قال ابن إسحاق: كانت الحرب بين الأوس والخزرج عشرين ومئة سنة، حتى قام الإسلام وهم على ذلك، فكانت حربهم بينهم، وهم إخوان لأب و أم، فلم يسمع بقوم كان بينهم من العداوة والحرب ما كان بينهم.</a:t>
            </a:r>
          </a:p>
          <a:p>
            <a:pPr>
              <a:lnSpc>
                <a:spcPct val="150000"/>
              </a:lnSpc>
            </a:pPr>
            <a:r>
              <a:rPr lang="ar-SA" sz="2400" dirty="0"/>
              <a:t>ثم إن الله عز وجل أطفأ ذلك بالإسلام وألف بينهم برسوله محمد ﷺ، فذكّرهم جل ثناؤه إذ وعظهم، عظيمَ ما كانوا فيه في جاهليتهم من البلاء والشقاء، بمعاداة بعضهم بعضا وقتل بعضهم بعضاً، وخوف بعضهم من بعض، وما صاروا إليه بالإسلام واتباع الرسول ﷺ، والإيمان به، وبما جاء به من الائتلاف و الاجتماع، و أمن بعضهم من بعض، ومصير بعضهم لبعض إخواناً ».</a:t>
            </a:r>
            <a:endParaRPr lang="en-US" sz="2400" dirty="0"/>
          </a:p>
        </p:txBody>
      </p:sp>
    </p:spTree>
    <p:extLst>
      <p:ext uri="{BB962C8B-B14F-4D97-AF65-F5344CB8AC3E}">
        <p14:creationId xmlns:p14="http://schemas.microsoft.com/office/powerpoint/2010/main" val="17874333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C0379F3C-A74F-43D5-A614-FAC35C7960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2501573" y="1371600"/>
            <a:ext cx="7188853" cy="4114800"/>
          </a:xfrm>
          <a:prstGeom prst="roundRect">
            <a:avLst/>
          </a:prstGeom>
          <a:solidFill>
            <a:srgbClr val="F6E6F1"/>
          </a:solidFill>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50000"/>
              </a:lnSpc>
            </a:pPr>
            <a:r>
              <a:rPr lang="ar-SA" sz="2800" b="1" dirty="0">
                <a:latin typeface="Calibri" panose="020F0502020204030204" pitchFamily="34" charset="0"/>
                <a:cs typeface="Calibri" panose="020F0502020204030204" pitchFamily="34" charset="0"/>
              </a:rPr>
              <a:t>الفُرْقة والاختلاف شر و ضعف،</a:t>
            </a:r>
          </a:p>
          <a:p>
            <a:pPr algn="ctr">
              <a:lnSpc>
                <a:spcPct val="150000"/>
              </a:lnSpc>
            </a:pPr>
            <a:r>
              <a:rPr lang="ar-SA" sz="2800" b="1" dirty="0">
                <a:latin typeface="Calibri" panose="020F0502020204030204" pitchFamily="34" charset="0"/>
                <a:cs typeface="Calibri" panose="020F0502020204030204" pitchFamily="34" charset="0"/>
              </a:rPr>
              <a:t>والاجتماع والائتلاف خير وقوة، لذا</a:t>
            </a:r>
          </a:p>
          <a:p>
            <a:pPr algn="ctr">
              <a:lnSpc>
                <a:spcPct val="150000"/>
              </a:lnSpc>
            </a:pPr>
            <a:r>
              <a:rPr lang="ar-SA" sz="2800" b="1" dirty="0">
                <a:latin typeface="Calibri" panose="020F0502020204030204" pitchFamily="34" charset="0"/>
                <a:cs typeface="Calibri" panose="020F0502020204030204" pitchFamily="34" charset="0"/>
              </a:rPr>
              <a:t>حرص الإسلام على ما يقوي أواصر</a:t>
            </a:r>
          </a:p>
          <a:p>
            <a:pPr algn="ctr">
              <a:lnSpc>
                <a:spcPct val="150000"/>
              </a:lnSpc>
            </a:pPr>
            <a:r>
              <a:rPr lang="ar-SA" sz="2800" b="1" dirty="0">
                <a:latin typeface="Calibri" panose="020F0502020204030204" pitchFamily="34" charset="0"/>
                <a:cs typeface="Calibri" panose="020F0502020204030204" pitchFamily="34" charset="0"/>
              </a:rPr>
              <a:t>المحبة والأخوة، وحذر مما يؤدي للفُرْقة</a:t>
            </a:r>
          </a:p>
          <a:p>
            <a:pPr algn="ctr">
              <a:lnSpc>
                <a:spcPct val="150000"/>
              </a:lnSpc>
            </a:pPr>
            <a:r>
              <a:rPr lang="ar-SA" sz="2800" b="1" dirty="0">
                <a:latin typeface="Calibri" panose="020F0502020204030204" pitchFamily="34" charset="0"/>
                <a:cs typeface="Calibri" panose="020F0502020204030204" pitchFamily="34" charset="0"/>
              </a:rPr>
              <a:t>و الاختلاف، كما في الحديثين الآتيين:</a:t>
            </a:r>
            <a:endParaRPr 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670228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C0379F3C-A74F-43D5-A614-FAC35C7960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2501573" y="1371600"/>
            <a:ext cx="7188853" cy="4114800"/>
          </a:xfrm>
          <a:prstGeom prst="roundRect">
            <a:avLst/>
          </a:prstGeom>
          <a:solidFill>
            <a:srgbClr val="F6E6F1"/>
          </a:solidFill>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50000"/>
              </a:lnSpc>
            </a:pPr>
            <a:r>
              <a:rPr lang="ar-SA" sz="2800" b="1" dirty="0">
                <a:latin typeface="Calibri" panose="020F0502020204030204" pitchFamily="34" charset="0"/>
                <a:cs typeface="Calibri" panose="020F0502020204030204" pitchFamily="34" charset="0"/>
              </a:rPr>
              <a:t>عن أبي هريرة ( رضي الله عنه) أن رسول الله ﷺ قال: «إياكم والظنَّ فإنَّ الظن أكذَبُ الحديثِ ولا تَحَسَّسُوا ولا تَجَسَّسُوا ولا تَنَاجَشُوا ولا تَحَاسَدُوا ولا تبَاغَضُوا ولا تَدابَرُوا وكونوا عبادَ اللهِ إخوانًا» </a:t>
            </a:r>
          </a:p>
          <a:p>
            <a:pPr algn="ctr">
              <a:lnSpc>
                <a:spcPct val="150000"/>
              </a:lnSpc>
            </a:pPr>
            <a:r>
              <a:rPr lang="ar-SA" sz="2800" b="1" dirty="0">
                <a:latin typeface="Calibri" panose="020F0502020204030204" pitchFamily="34" charset="0"/>
                <a:cs typeface="Calibri" panose="020F0502020204030204" pitchFamily="34" charset="0"/>
              </a:rPr>
              <a:t>[رواه البخاري برقم 6064. ]</a:t>
            </a:r>
            <a:endParaRPr 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45151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C0379F3C-A74F-43D5-A614-FAC35C7960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2501573" y="1371600"/>
            <a:ext cx="7188853" cy="4114800"/>
          </a:xfrm>
          <a:prstGeom prst="roundRect">
            <a:avLst/>
          </a:prstGeom>
          <a:solidFill>
            <a:srgbClr val="F6E6F1"/>
          </a:solidFill>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50000"/>
              </a:lnSpc>
            </a:pPr>
            <a:r>
              <a:rPr lang="ar-SA" sz="2800" b="1" dirty="0">
                <a:latin typeface="Calibri" panose="020F0502020204030204" pitchFamily="34" charset="0"/>
                <a:cs typeface="Calibri" panose="020F0502020204030204" pitchFamily="34" charset="0"/>
              </a:rPr>
              <a:t>عن عبد الله بن عمرو عن النبي ﷺ قال: </a:t>
            </a:r>
          </a:p>
          <a:p>
            <a:pPr algn="ctr">
              <a:lnSpc>
                <a:spcPct val="150000"/>
              </a:lnSpc>
            </a:pPr>
            <a:r>
              <a:rPr lang="ar-SA" sz="2800" b="1" dirty="0">
                <a:latin typeface="Calibri" panose="020F0502020204030204" pitchFamily="34" charset="0"/>
                <a:cs typeface="Calibri" panose="020F0502020204030204" pitchFamily="34" charset="0"/>
              </a:rPr>
              <a:t>«الْمُسْلِمُ مَنْ سَلِمَ الْمُسْلِمُونَ مِنْ لِسَانِهِ وَيَدِهِ، وَالْمُهَاجِرُ مَنْ هَجَرَ مَا نَهَى اللَّهُ عَنْهُ»</a:t>
            </a:r>
          </a:p>
          <a:p>
            <a:pPr algn="ctr">
              <a:lnSpc>
                <a:spcPct val="150000"/>
              </a:lnSpc>
            </a:pPr>
            <a:r>
              <a:rPr lang="ar-SA" sz="2800" b="1" dirty="0">
                <a:latin typeface="Calibri" panose="020F0502020204030204" pitchFamily="34" charset="0"/>
                <a:cs typeface="Calibri" panose="020F0502020204030204" pitchFamily="34" charset="0"/>
              </a:rPr>
              <a:t>[رواه البخاري برقم 10 ].</a:t>
            </a:r>
            <a:endParaRPr 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0794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a:extLst>
              <a:ext uri="{FF2B5EF4-FFF2-40B4-BE49-F238E27FC236}">
                <a16:creationId xmlns:a16="http://schemas.microsoft.com/office/drawing/2014/main" id="{4A4D9C6C-6FF4-4546-B070-51CE7508D3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7"/>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365760" y="1064623"/>
            <a:ext cx="8538753" cy="2063931"/>
          </a:xfrm>
          <a:prstGeom prst="roundRect">
            <a:avLst/>
          </a:prstGeom>
          <a:solidFill>
            <a:srgbClr val="FBB3C4"/>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2800" b="1" dirty="0">
                <a:solidFill>
                  <a:srgbClr val="7030A0"/>
                </a:solidFill>
                <a:latin typeface="Calibri" panose="020F0502020204030204" pitchFamily="34" charset="0"/>
                <a:cs typeface="Calibri" panose="020F0502020204030204" pitchFamily="34" charset="0"/>
              </a:rPr>
              <a:t>مفسدات الأخوة عنوان مناسب للحديثين؛ اقترح عنواناً آخر، واكتبه في أعلى الصفحة.</a:t>
            </a:r>
            <a:endParaRPr lang="en-US" sz="2800" b="1" dirty="0">
              <a:solidFill>
                <a:srgbClr val="7030A0"/>
              </a:solidFill>
              <a:latin typeface="Calibri" panose="020F0502020204030204" pitchFamily="34" charset="0"/>
              <a:cs typeface="Calibri" panose="020F0502020204030204" pitchFamily="34" charset="0"/>
            </a:endParaRPr>
          </a:p>
        </p:txBody>
      </p:sp>
      <p:sp>
        <p:nvSpPr>
          <p:cNvPr id="2" name="مستطيل: زوايا مستديرة 1">
            <a:extLst>
              <a:ext uri="{FF2B5EF4-FFF2-40B4-BE49-F238E27FC236}">
                <a16:creationId xmlns:a16="http://schemas.microsoft.com/office/drawing/2014/main" id="{5ACBC2A0-6962-4425-B189-CE1BF99281CA}"/>
              </a:ext>
            </a:extLst>
          </p:cNvPr>
          <p:cNvSpPr/>
          <p:nvPr/>
        </p:nvSpPr>
        <p:spPr>
          <a:xfrm>
            <a:off x="1334588" y="3866605"/>
            <a:ext cx="6988628" cy="1410789"/>
          </a:xfrm>
          <a:prstGeom prst="roundRect">
            <a:avLst/>
          </a:prstGeom>
          <a:solidFill>
            <a:srgbClr val="E9C5DF"/>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0004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صورة 9">
            <a:extLst>
              <a:ext uri="{FF2B5EF4-FFF2-40B4-BE49-F238E27FC236}">
                <a16:creationId xmlns:a16="http://schemas.microsoft.com/office/drawing/2014/main" id="{4B0B907A-256A-4C65-A1E7-709BFECA0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graphicFrame>
        <p:nvGraphicFramePr>
          <p:cNvPr id="5" name="جدول 5">
            <a:extLst>
              <a:ext uri="{FF2B5EF4-FFF2-40B4-BE49-F238E27FC236}">
                <a16:creationId xmlns:a16="http://schemas.microsoft.com/office/drawing/2014/main" id="{D75C2735-7AEC-4BBF-A2C2-28AC2D80BDAC}"/>
              </a:ext>
            </a:extLst>
          </p:cNvPr>
          <p:cNvGraphicFramePr>
            <a:graphicFrameLocks noGrp="1"/>
          </p:cNvGraphicFramePr>
          <p:nvPr>
            <p:extLst>
              <p:ext uri="{D42A27DB-BD31-4B8C-83A1-F6EECF244321}">
                <p14:modId xmlns:p14="http://schemas.microsoft.com/office/powerpoint/2010/main" val="112211047"/>
              </p:ext>
            </p:extLst>
          </p:nvPr>
        </p:nvGraphicFramePr>
        <p:xfrm>
          <a:off x="496388" y="958448"/>
          <a:ext cx="8125098" cy="4549218"/>
        </p:xfrm>
        <a:graphic>
          <a:graphicData uri="http://schemas.openxmlformats.org/drawingml/2006/table">
            <a:tbl>
              <a:tblPr firstRow="1" bandRow="1">
                <a:tableStyleId>{775DCB02-9BB8-47FD-8907-85C794F793BA}</a:tableStyleId>
              </a:tblPr>
              <a:tblGrid>
                <a:gridCol w="6326610">
                  <a:extLst>
                    <a:ext uri="{9D8B030D-6E8A-4147-A177-3AD203B41FA5}">
                      <a16:colId xmlns:a16="http://schemas.microsoft.com/office/drawing/2014/main" val="3319535902"/>
                    </a:ext>
                  </a:extLst>
                </a:gridCol>
                <a:gridCol w="1798488">
                  <a:extLst>
                    <a:ext uri="{9D8B030D-6E8A-4147-A177-3AD203B41FA5}">
                      <a16:colId xmlns:a16="http://schemas.microsoft.com/office/drawing/2014/main" val="2365825709"/>
                    </a:ext>
                  </a:extLst>
                </a:gridCol>
              </a:tblGrid>
              <a:tr h="647898">
                <a:tc>
                  <a:txBody>
                    <a:bodyPr/>
                    <a:lstStyle/>
                    <a:p>
                      <a:pPr algn="ctr"/>
                      <a:r>
                        <a:rPr lang="ar-SA" sz="2800" b="1" dirty="0"/>
                        <a:t>معناها </a:t>
                      </a:r>
                      <a:endParaRPr lang="en-US"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B3C4"/>
                    </a:solidFill>
                  </a:tcPr>
                </a:tc>
                <a:tc>
                  <a:txBody>
                    <a:bodyPr/>
                    <a:lstStyle/>
                    <a:p>
                      <a:pPr algn="ctr"/>
                      <a:r>
                        <a:rPr lang="ar-SA" sz="2800" b="1" dirty="0"/>
                        <a:t>الكلمة </a:t>
                      </a:r>
                      <a:endParaRPr lang="en-US"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B3C4"/>
                    </a:solidFill>
                  </a:tcPr>
                </a:tc>
                <a:extLst>
                  <a:ext uri="{0D108BD9-81ED-4DB2-BD59-A6C34878D82A}">
                    <a16:rowId xmlns:a16="http://schemas.microsoft.com/office/drawing/2014/main" val="2959197347"/>
                  </a:ext>
                </a:extLst>
              </a:tr>
              <a:tr h="739110">
                <a:tc>
                  <a:txBody>
                    <a:bodyPr/>
                    <a:lstStyle/>
                    <a:p>
                      <a:r>
                        <a:rPr lang="ar-SA" sz="2800" b="1" dirty="0"/>
                        <a:t>التهمة بلا دليل.</a:t>
                      </a:r>
                      <a:endParaRPr lang="en-US"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C5DF"/>
                    </a:solidFill>
                  </a:tcPr>
                </a:tc>
                <a:tc>
                  <a:txBody>
                    <a:bodyPr/>
                    <a:lstStyle/>
                    <a:p>
                      <a:pPr algn="ctr"/>
                      <a:r>
                        <a:rPr lang="ar-SA" sz="2800" b="1" dirty="0"/>
                        <a:t>الظن</a:t>
                      </a:r>
                      <a:endParaRPr lang="en-US"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C5DF"/>
                    </a:solidFill>
                  </a:tcPr>
                </a:tc>
                <a:extLst>
                  <a:ext uri="{0D108BD9-81ED-4DB2-BD59-A6C34878D82A}">
                    <a16:rowId xmlns:a16="http://schemas.microsoft.com/office/drawing/2014/main" val="443436985"/>
                  </a:ext>
                </a:extLst>
              </a:tr>
              <a:tr h="739110">
                <a:tc>
                  <a:txBody>
                    <a:bodyPr/>
                    <a:lstStyle/>
                    <a:p>
                      <a:r>
                        <a:rPr lang="ar-SA" sz="2800" b="1" dirty="0"/>
                        <a:t>التجسس: البحث عن العورات.</a:t>
                      </a:r>
                      <a:endParaRPr lang="en-US"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C5DF"/>
                    </a:solidFill>
                  </a:tcPr>
                </a:tc>
                <a:tc>
                  <a:txBody>
                    <a:bodyPr/>
                    <a:lstStyle/>
                    <a:p>
                      <a:pPr algn="ctr"/>
                      <a:r>
                        <a:rPr lang="ar-SA" sz="2800" b="1" dirty="0"/>
                        <a:t>لا تجسسوا</a:t>
                      </a:r>
                      <a:endParaRPr lang="en-US"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C5DF"/>
                    </a:solidFill>
                  </a:tcPr>
                </a:tc>
                <a:extLst>
                  <a:ext uri="{0D108BD9-81ED-4DB2-BD59-A6C34878D82A}">
                    <a16:rowId xmlns:a16="http://schemas.microsoft.com/office/drawing/2014/main" val="2594610933"/>
                  </a:ext>
                </a:extLst>
              </a:tr>
              <a:tr h="739110">
                <a:tc>
                  <a:txBody>
                    <a:bodyPr/>
                    <a:lstStyle/>
                    <a:p>
                      <a:r>
                        <a:rPr lang="ar-SA" sz="2800" b="1" dirty="0"/>
                        <a:t>التحسس: الاستماع لحديث القوم.</a:t>
                      </a:r>
                      <a:endParaRPr lang="en-US"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C5DF"/>
                    </a:solidFill>
                  </a:tcPr>
                </a:tc>
                <a:tc>
                  <a:txBody>
                    <a:bodyPr/>
                    <a:lstStyle/>
                    <a:p>
                      <a:pPr algn="ctr"/>
                      <a:r>
                        <a:rPr lang="ar-SA" sz="2800" b="1" dirty="0"/>
                        <a:t>لا تحسسوا</a:t>
                      </a:r>
                      <a:endParaRPr lang="en-US"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C5DF"/>
                    </a:solidFill>
                  </a:tcPr>
                </a:tc>
                <a:extLst>
                  <a:ext uri="{0D108BD9-81ED-4DB2-BD59-A6C34878D82A}">
                    <a16:rowId xmlns:a16="http://schemas.microsoft.com/office/drawing/2014/main" val="4099323168"/>
                  </a:ext>
                </a:extLst>
              </a:tr>
              <a:tr h="739110">
                <a:tc>
                  <a:txBody>
                    <a:bodyPr/>
                    <a:lstStyle/>
                    <a:p>
                      <a:r>
                        <a:rPr lang="ar-SA" sz="2800" b="1" dirty="0"/>
                        <a:t>لا تزيدوا في السوم على السلعة وأنتم لا تريدون الشراء.</a:t>
                      </a:r>
                      <a:endParaRPr lang="en-US"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C5DF"/>
                    </a:solidFill>
                  </a:tcPr>
                </a:tc>
                <a:tc>
                  <a:txBody>
                    <a:bodyPr/>
                    <a:lstStyle/>
                    <a:p>
                      <a:pPr algn="ctr"/>
                      <a:r>
                        <a:rPr lang="ar-SA" sz="2800" b="1" dirty="0"/>
                        <a:t>لا تناجشوا</a:t>
                      </a:r>
                      <a:endParaRPr lang="en-US"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C5DF"/>
                    </a:solidFill>
                  </a:tcPr>
                </a:tc>
                <a:extLst>
                  <a:ext uri="{0D108BD9-81ED-4DB2-BD59-A6C34878D82A}">
                    <a16:rowId xmlns:a16="http://schemas.microsoft.com/office/drawing/2014/main" val="2724720196"/>
                  </a:ext>
                </a:extLst>
              </a:tr>
              <a:tr h="739110">
                <a:tc>
                  <a:txBody>
                    <a:bodyPr/>
                    <a:lstStyle/>
                    <a:p>
                      <a:r>
                        <a:rPr lang="ar-SA" sz="2800" b="1" dirty="0"/>
                        <a:t>لا تهاجروا.</a:t>
                      </a:r>
                      <a:endParaRPr lang="en-US"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C5DF"/>
                    </a:solidFill>
                  </a:tcPr>
                </a:tc>
                <a:tc>
                  <a:txBody>
                    <a:bodyPr/>
                    <a:lstStyle/>
                    <a:p>
                      <a:pPr algn="ctr"/>
                      <a:r>
                        <a:rPr lang="ar-SA" sz="2800" b="1" dirty="0"/>
                        <a:t>لا تدابروا</a:t>
                      </a:r>
                      <a:endParaRPr lang="en-US"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C5DF"/>
                    </a:solidFill>
                  </a:tcPr>
                </a:tc>
                <a:extLst>
                  <a:ext uri="{0D108BD9-81ED-4DB2-BD59-A6C34878D82A}">
                    <a16:rowId xmlns:a16="http://schemas.microsoft.com/office/drawing/2014/main" val="2431882196"/>
                  </a:ext>
                </a:extLst>
              </a:tr>
            </a:tbl>
          </a:graphicData>
        </a:graphic>
      </p:graphicFrame>
      <p:pic>
        <p:nvPicPr>
          <p:cNvPr id="6" name="صورة 5">
            <a:extLst>
              <a:ext uri="{FF2B5EF4-FFF2-40B4-BE49-F238E27FC236}">
                <a16:creationId xmlns:a16="http://schemas.microsoft.com/office/drawing/2014/main" id="{18B84368-2A50-40E8-9C3F-A95C0683C066}"/>
              </a:ext>
            </a:extLst>
          </p:cNvPr>
          <p:cNvPicPr>
            <a:picLocks noChangeAspect="1"/>
          </p:cNvPicPr>
          <p:nvPr/>
        </p:nvPicPr>
        <p:blipFill>
          <a:blip r:embed="rId4"/>
          <a:stretch>
            <a:fillRect/>
          </a:stretch>
        </p:blipFill>
        <p:spPr>
          <a:xfrm>
            <a:off x="3203663" y="-1"/>
            <a:ext cx="3285309" cy="846952"/>
          </a:xfrm>
          <a:prstGeom prst="rect">
            <a:avLst/>
          </a:prstGeom>
        </p:spPr>
      </p:pic>
      <p:sp>
        <p:nvSpPr>
          <p:cNvPr id="11" name="مستطيل: زوايا مستديرة 10">
            <a:extLst>
              <a:ext uri="{FF2B5EF4-FFF2-40B4-BE49-F238E27FC236}">
                <a16:creationId xmlns:a16="http://schemas.microsoft.com/office/drawing/2014/main" id="{4AE529A9-FA06-4D3C-808B-683630BA8022}"/>
              </a:ext>
            </a:extLst>
          </p:cNvPr>
          <p:cNvSpPr/>
          <p:nvPr/>
        </p:nvSpPr>
        <p:spPr>
          <a:xfrm>
            <a:off x="104503" y="5679913"/>
            <a:ext cx="8621486" cy="1005840"/>
          </a:xfrm>
          <a:prstGeom prst="roundRect">
            <a:avLst/>
          </a:prstGeom>
          <a:solidFill>
            <a:srgbClr val="F6E6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a:ln w="0"/>
                <a:solidFill>
                  <a:srgbClr val="F90573"/>
                </a:solidFill>
                <a:effectLst>
                  <a:outerShdw blurRad="38100" dist="25400" dir="5400000" algn="ctr" rotWithShape="0">
                    <a:srgbClr val="6E747A">
                      <a:alpha val="43000"/>
                    </a:srgbClr>
                  </a:outerShdw>
                </a:effectLst>
              </a:rPr>
              <a:t>مصطلحات// </a:t>
            </a:r>
            <a:r>
              <a:rPr lang="ar-SA" sz="3200" b="1" dirty="0">
                <a:ln w="0"/>
                <a:solidFill>
                  <a:schemeClr val="accent1"/>
                </a:solidFill>
                <a:effectLst>
                  <a:outerShdw blurRad="38100" dist="25400" dir="5400000" algn="ctr" rotWithShape="0">
                    <a:srgbClr val="6E747A">
                      <a:alpha val="43000"/>
                    </a:srgbClr>
                  </a:outerShdw>
                </a:effectLst>
              </a:rPr>
              <a:t>الحسد: تمني الشخص زوال النعمة عن أخيه.</a:t>
            </a:r>
            <a:endParaRPr lang="en-US" sz="3200" b="1"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2346201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whoosh.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0746B079-FF40-4E1B-8466-E73D0E8586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2" name="مربع نص 1">
            <a:extLst>
              <a:ext uri="{FF2B5EF4-FFF2-40B4-BE49-F238E27FC236}">
                <a16:creationId xmlns:a16="http://schemas.microsoft.com/office/drawing/2014/main" id="{B39D7364-FDBA-4CDA-9F52-B3ED8E82A1C8}"/>
              </a:ext>
            </a:extLst>
          </p:cNvPr>
          <p:cNvSpPr txBox="1"/>
          <p:nvPr/>
        </p:nvSpPr>
        <p:spPr>
          <a:xfrm>
            <a:off x="522515" y="1214845"/>
            <a:ext cx="8908868" cy="4547079"/>
          </a:xfrm>
          <a:prstGeom prst="rect">
            <a:avLst/>
          </a:prstGeom>
          <a:noFill/>
        </p:spPr>
        <p:txBody>
          <a:bodyPr wrap="square" rtlCol="0">
            <a:spAutoFit/>
          </a:bodyPr>
          <a:lstStyle/>
          <a:p>
            <a:pPr>
              <a:lnSpc>
                <a:spcPct val="150000"/>
              </a:lnSpc>
            </a:pPr>
            <a:r>
              <a:rPr lang="ar-SA" sz="2800" dirty="0"/>
              <a:t>١- الإسلام دين محبة و إخاء، ضرب أروع الأمثلة في التآخي والمودة، و أوجبها بين المسلمين، وجعل رابطة الدين أقوى الروابط.</a:t>
            </a:r>
          </a:p>
          <a:p>
            <a:pPr>
              <a:lnSpc>
                <a:spcPct val="150000"/>
              </a:lnSpc>
            </a:pPr>
            <a:r>
              <a:rPr lang="ar-SA" sz="2800" dirty="0"/>
              <a:t>٢- حذر الإسلام من كل ما يخل بهذه الرابطة من الأعمال التي تسبب العداوة والبغضاء بين المسلمين، سواء أكانت بالقلب أم بالبدن أم باللسان.</a:t>
            </a:r>
          </a:p>
          <a:p>
            <a:pPr>
              <a:lnSpc>
                <a:spcPct val="150000"/>
              </a:lnSpc>
            </a:pPr>
            <a:r>
              <a:rPr lang="ar-SA" sz="2800" dirty="0"/>
              <a:t>٣- من الأعمال القلبية المفسدة للأخوة:</a:t>
            </a:r>
          </a:p>
          <a:p>
            <a:pPr>
              <a:lnSpc>
                <a:spcPct val="150000"/>
              </a:lnSpc>
            </a:pPr>
            <a:r>
              <a:rPr lang="ar-SA" sz="2800" dirty="0"/>
              <a:t>• الاتهام بدون دليل وإنما لمجرد ظنون وشكوك</a:t>
            </a:r>
          </a:p>
          <a:p>
            <a:pPr>
              <a:lnSpc>
                <a:spcPct val="150000"/>
              </a:lnSpc>
            </a:pPr>
            <a:r>
              <a:rPr lang="ar-SA" sz="2800" dirty="0"/>
              <a:t>..................................................................... •</a:t>
            </a:r>
          </a:p>
        </p:txBody>
      </p:sp>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3302727" y="256216"/>
            <a:ext cx="5281748" cy="809897"/>
          </a:xfrm>
          <a:prstGeom prst="roundRect">
            <a:avLst/>
          </a:prstGeom>
          <a:solidFill>
            <a:srgbClr val="F6E6F1"/>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2800" b="1" dirty="0">
                <a:latin typeface="Calibri" panose="020F0502020204030204" pitchFamily="34" charset="0"/>
                <a:cs typeface="Calibri" panose="020F0502020204030204" pitchFamily="34" charset="0"/>
              </a:rPr>
              <a:t>من معاني الحديث و ارشاداته </a:t>
            </a:r>
            <a:endParaRPr lang="en-US" sz="2800" b="1" dirty="0">
              <a:latin typeface="Calibri" panose="020F0502020204030204" pitchFamily="34" charset="0"/>
              <a:cs typeface="Calibri" panose="020F0502020204030204" pitchFamily="34" charset="0"/>
            </a:endParaRPr>
          </a:p>
        </p:txBody>
      </p:sp>
      <p:sp>
        <p:nvSpPr>
          <p:cNvPr id="6" name="مربع نص 5">
            <a:extLst>
              <a:ext uri="{FF2B5EF4-FFF2-40B4-BE49-F238E27FC236}">
                <a16:creationId xmlns:a16="http://schemas.microsoft.com/office/drawing/2014/main" id="{155D2C52-EF95-4183-9B78-20D67E9FD9E4}"/>
              </a:ext>
            </a:extLst>
          </p:cNvPr>
          <p:cNvSpPr txBox="1"/>
          <p:nvPr/>
        </p:nvSpPr>
        <p:spPr>
          <a:xfrm>
            <a:off x="3135085" y="5159827"/>
            <a:ext cx="4323806" cy="461665"/>
          </a:xfrm>
          <a:prstGeom prst="rect">
            <a:avLst/>
          </a:prstGeom>
          <a:noFill/>
        </p:spPr>
        <p:txBody>
          <a:bodyPr wrap="square" rtlCol="0">
            <a:spAutoFit/>
          </a:bodyPr>
          <a:lstStyle/>
          <a:p>
            <a:r>
              <a:rPr lang="ar-SA" sz="2400" b="1" dirty="0">
                <a:solidFill>
                  <a:srgbClr val="F90573"/>
                </a:solidFill>
              </a:rPr>
              <a:t>الحقد و الحسد</a:t>
            </a:r>
            <a:endParaRPr lang="en-US" sz="2400" b="1" dirty="0">
              <a:solidFill>
                <a:srgbClr val="F90573"/>
              </a:solidFill>
            </a:endParaRPr>
          </a:p>
        </p:txBody>
      </p:sp>
    </p:spTree>
    <p:extLst>
      <p:ext uri="{BB962C8B-B14F-4D97-AF65-F5344CB8AC3E}">
        <p14:creationId xmlns:p14="http://schemas.microsoft.com/office/powerpoint/2010/main" val="25502382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heel(1)">
                                      <p:cBhvr>
                                        <p:cTn id="25" dur="20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
                                            <p:txEl>
                                              <p:pRg st="0" end="0"/>
                                            </p:txEl>
                                          </p:spTgt>
                                        </p:tgtEl>
                                        <p:attrNameLst>
                                          <p:attrName>style.visibility</p:attrName>
                                        </p:attrNameLst>
                                      </p:cBhvr>
                                      <p:to>
                                        <p:strVal val="visible"/>
                                      </p:to>
                                    </p:set>
                                    <p:anim calcmode="lin" valueType="num">
                                      <p:cBhvr additive="base">
                                        <p:cTn id="30"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whoosh.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
                                            <p:txEl>
                                              <p:pRg st="1" end="1"/>
                                            </p:txEl>
                                          </p:spTgt>
                                        </p:tgtEl>
                                        <p:attrNameLst>
                                          <p:attrName>style.visibility</p:attrName>
                                        </p:attrNameLst>
                                      </p:cBhvr>
                                      <p:to>
                                        <p:strVal val="visible"/>
                                      </p:to>
                                    </p:set>
                                    <p:anim calcmode="lin" valueType="num">
                                      <p:cBhvr additive="base">
                                        <p:cTn id="36"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3" name="whoosh.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
                                            <p:txEl>
                                              <p:pRg st="2" end="2"/>
                                            </p:txEl>
                                          </p:spTgt>
                                        </p:tgtEl>
                                        <p:attrNameLst>
                                          <p:attrName>style.visibility</p:attrName>
                                        </p:attrNameLst>
                                      </p:cBhvr>
                                      <p:to>
                                        <p:strVal val="visible"/>
                                      </p:to>
                                    </p:set>
                                    <p:anim calcmode="lin" valueType="num">
                                      <p:cBhvr additive="base">
                                        <p:cTn id="42"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3" name="whoosh.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
                                            <p:txEl>
                                              <p:pRg st="3" end="3"/>
                                            </p:txEl>
                                          </p:spTgt>
                                        </p:tgtEl>
                                        <p:attrNameLst>
                                          <p:attrName>style.visibility</p:attrName>
                                        </p:attrNameLst>
                                      </p:cBhvr>
                                      <p:to>
                                        <p:strVal val="visible"/>
                                      </p:to>
                                    </p:set>
                                    <p:anim calcmode="lin" valueType="num">
                                      <p:cBhvr additive="base">
                                        <p:cTn id="48"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3" name="whoosh.wav"/>
                                        </p:tgtEl>
                                      </p:cMediaNode>
                                    </p:audio>
                                  </p:subTnLst>
                                </p:cTn>
                              </p:par>
                              <p:par>
                                <p:cTn id="50" presetID="2" presetClass="entr" presetSubtype="4" fill="hold" nodeType="withEffect">
                                  <p:stCondLst>
                                    <p:cond delay="0"/>
                                  </p:stCondLst>
                                  <p:childTnLst>
                                    <p:set>
                                      <p:cBhvr>
                                        <p:cTn id="51" dur="1" fill="hold">
                                          <p:stCondLst>
                                            <p:cond delay="0"/>
                                          </p:stCondLst>
                                        </p:cTn>
                                        <p:tgtEl>
                                          <p:spTgt spid="2">
                                            <p:txEl>
                                              <p:pRg st="4" end="4"/>
                                            </p:txEl>
                                          </p:spTgt>
                                        </p:tgtEl>
                                        <p:attrNameLst>
                                          <p:attrName>style.visibility</p:attrName>
                                        </p:attrNameLst>
                                      </p:cBhvr>
                                      <p:to>
                                        <p:strVal val="visible"/>
                                      </p:to>
                                    </p:set>
                                    <p:anim calcmode="lin" valueType="num">
                                      <p:cBhvr additive="base">
                                        <p:cTn id="52"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3" name="whoosh.wav"/>
                                        </p:tgtEl>
                                      </p:cMediaNode>
                                    </p:audio>
                                  </p:sub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6"/>
                                        </p:tgtEl>
                                        <p:attrNameLst>
                                          <p:attrName>style.visibility</p:attrName>
                                        </p:attrNameLst>
                                      </p:cBhvr>
                                      <p:to>
                                        <p:strVal val="visible"/>
                                      </p:to>
                                    </p:set>
                                    <p:anim calcmode="lin" valueType="num">
                                      <p:cBhvr additive="base">
                                        <p:cTn id="58" dur="500" fill="hold"/>
                                        <p:tgtEl>
                                          <p:spTgt spid="6"/>
                                        </p:tgtEl>
                                        <p:attrNameLst>
                                          <p:attrName>ppt_x</p:attrName>
                                        </p:attrNameLst>
                                      </p:cBhvr>
                                      <p:tavLst>
                                        <p:tav tm="0">
                                          <p:val>
                                            <p:strVal val="#ppt_x"/>
                                          </p:val>
                                        </p:tav>
                                        <p:tav tm="100000">
                                          <p:val>
                                            <p:strVal val="#ppt_x"/>
                                          </p:val>
                                        </p:tav>
                                      </p:tavLst>
                                    </p:anim>
                                    <p:anim calcmode="lin" valueType="num">
                                      <p:cBhvr additive="base">
                                        <p:cTn id="59"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A53753F4-B8FF-48FA-9B66-FD58A2F9CB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12191999" cy="6858000"/>
          </a:xfrm>
          <a:prstGeom prst="rect">
            <a:avLst/>
          </a:prstGeom>
        </p:spPr>
      </p:pic>
      <p:sp>
        <p:nvSpPr>
          <p:cNvPr id="2" name="مربع نص 1">
            <a:extLst>
              <a:ext uri="{FF2B5EF4-FFF2-40B4-BE49-F238E27FC236}">
                <a16:creationId xmlns:a16="http://schemas.microsoft.com/office/drawing/2014/main" id="{B39D7364-FDBA-4CDA-9F52-B3ED8E82A1C8}"/>
              </a:ext>
            </a:extLst>
          </p:cNvPr>
          <p:cNvSpPr txBox="1"/>
          <p:nvPr/>
        </p:nvSpPr>
        <p:spPr>
          <a:xfrm>
            <a:off x="104504" y="191094"/>
            <a:ext cx="9326880" cy="7122143"/>
          </a:xfrm>
          <a:prstGeom prst="rect">
            <a:avLst/>
          </a:prstGeom>
          <a:noFill/>
        </p:spPr>
        <p:txBody>
          <a:bodyPr wrap="square" rtlCol="0">
            <a:spAutoFit/>
          </a:bodyPr>
          <a:lstStyle/>
          <a:p>
            <a:pPr>
              <a:lnSpc>
                <a:spcPct val="150000"/>
              </a:lnSpc>
            </a:pPr>
            <a:r>
              <a:rPr lang="ar-SA" sz="2800" dirty="0"/>
              <a:t>٤- من الأعمال البدنية المفسدة للأخوة:</a:t>
            </a:r>
          </a:p>
          <a:p>
            <a:pPr>
              <a:lnSpc>
                <a:spcPct val="150000"/>
              </a:lnSpc>
            </a:pPr>
            <a:r>
              <a:rPr lang="ar-SA" sz="2800" dirty="0"/>
              <a:t>• التهاجر والقطيعة بترك التزاور والسلام و ................................... و ................................................</a:t>
            </a:r>
          </a:p>
          <a:p>
            <a:pPr>
              <a:lnSpc>
                <a:spcPct val="150000"/>
              </a:lnSpc>
            </a:pPr>
            <a:r>
              <a:rPr lang="ar-SA" sz="2800" dirty="0"/>
              <a:t>• الاعتداء بالضرب أو ............................أو .............................</a:t>
            </a:r>
          </a:p>
          <a:p>
            <a:pPr>
              <a:lnSpc>
                <a:spcPct val="150000"/>
              </a:lnSpc>
            </a:pPr>
            <a:r>
              <a:rPr lang="ar-SA" sz="2800" dirty="0"/>
              <a:t>٥- من الأقوال المفسدة للأخوة:</a:t>
            </a:r>
          </a:p>
          <a:p>
            <a:pPr>
              <a:lnSpc>
                <a:spcPct val="150000"/>
              </a:lnSpc>
            </a:pPr>
            <a:r>
              <a:rPr lang="ar-SA" sz="2800" dirty="0"/>
              <a:t>..................................................................... •</a:t>
            </a:r>
          </a:p>
          <a:p>
            <a:pPr>
              <a:lnSpc>
                <a:spcPct val="150000"/>
              </a:lnSpc>
            </a:pPr>
            <a:r>
              <a:rPr lang="ar-SA" sz="2800" dirty="0"/>
              <a:t>..................................................................... •</a:t>
            </a:r>
          </a:p>
          <a:p>
            <a:pPr>
              <a:lnSpc>
                <a:spcPct val="150000"/>
              </a:lnSpc>
            </a:pPr>
            <a:r>
              <a:rPr lang="ar-SA" sz="2800" dirty="0"/>
              <a:t>٦- الشيطان حريص على إفساد الأخوة، فهذه المفاسد تتتابع: تبدأ بما يلقي الشيطان من الظن، ثم يتجسس ليحقق ظنه، ثم يدبر عن أخيه ثم يبغضه، ثم يقطع حبال الأخوة ويهجره.</a:t>
            </a:r>
            <a:r>
              <a:rPr lang="ar-SA" sz="2800" b="1" dirty="0">
                <a:solidFill>
                  <a:srgbClr val="F90573"/>
                </a:solidFill>
              </a:rPr>
              <a:t> </a:t>
            </a:r>
            <a:endParaRPr lang="en-US" sz="2800" b="1" dirty="0">
              <a:solidFill>
                <a:srgbClr val="F90573"/>
              </a:solidFill>
            </a:endParaRPr>
          </a:p>
          <a:p>
            <a:pPr>
              <a:lnSpc>
                <a:spcPct val="150000"/>
              </a:lnSpc>
            </a:pPr>
            <a:endParaRPr lang="ar-SA" sz="2800" dirty="0"/>
          </a:p>
        </p:txBody>
      </p:sp>
      <p:sp>
        <p:nvSpPr>
          <p:cNvPr id="5" name="سحابة 4">
            <a:extLst>
              <a:ext uri="{FF2B5EF4-FFF2-40B4-BE49-F238E27FC236}">
                <a16:creationId xmlns:a16="http://schemas.microsoft.com/office/drawing/2014/main" id="{2C536871-E910-46D2-A5D3-B29F672E18B7}"/>
              </a:ext>
            </a:extLst>
          </p:cNvPr>
          <p:cNvSpPr/>
          <p:nvPr/>
        </p:nvSpPr>
        <p:spPr>
          <a:xfrm>
            <a:off x="0" y="50301"/>
            <a:ext cx="1424065" cy="1305428"/>
          </a:xfrm>
          <a:prstGeom prst="cloud">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ar-SA" sz="4400" b="1" dirty="0">
                <a:ln w="22225">
                  <a:solidFill>
                    <a:schemeClr val="accent2"/>
                  </a:solidFill>
                  <a:prstDash val="solid"/>
                </a:ln>
                <a:solidFill>
                  <a:schemeClr val="accent2">
                    <a:lumMod val="40000"/>
                    <a:lumOff val="60000"/>
                  </a:schemeClr>
                </a:solidFill>
              </a:rPr>
              <a:t>تابع</a:t>
            </a:r>
            <a:endParaRPr lang="en-US" sz="4400" b="1" dirty="0">
              <a:ln w="22225">
                <a:solidFill>
                  <a:schemeClr val="accent2"/>
                </a:solidFill>
                <a:prstDash val="solid"/>
              </a:ln>
              <a:solidFill>
                <a:schemeClr val="accent2">
                  <a:lumMod val="40000"/>
                  <a:lumOff val="60000"/>
                </a:schemeClr>
              </a:solidFill>
            </a:endParaRPr>
          </a:p>
        </p:txBody>
      </p:sp>
      <p:sp>
        <p:nvSpPr>
          <p:cNvPr id="6" name="مربع نص 5">
            <a:extLst>
              <a:ext uri="{FF2B5EF4-FFF2-40B4-BE49-F238E27FC236}">
                <a16:creationId xmlns:a16="http://schemas.microsoft.com/office/drawing/2014/main" id="{DEAFBA2F-9098-4079-A2D3-8796D3F10EBB}"/>
              </a:ext>
            </a:extLst>
          </p:cNvPr>
          <p:cNvSpPr txBox="1"/>
          <p:nvPr/>
        </p:nvSpPr>
        <p:spPr>
          <a:xfrm>
            <a:off x="1724510" y="927463"/>
            <a:ext cx="1933302" cy="523220"/>
          </a:xfrm>
          <a:prstGeom prst="rect">
            <a:avLst/>
          </a:prstGeom>
          <a:noFill/>
        </p:spPr>
        <p:txBody>
          <a:bodyPr wrap="square" rtlCol="0">
            <a:spAutoFit/>
          </a:bodyPr>
          <a:lstStyle/>
          <a:p>
            <a:r>
              <a:rPr lang="ar-SA" sz="2800" b="1" dirty="0">
                <a:solidFill>
                  <a:srgbClr val="F90573"/>
                </a:solidFill>
              </a:rPr>
              <a:t>التدابر</a:t>
            </a:r>
            <a:endParaRPr lang="en-US" sz="2800" b="1" dirty="0">
              <a:solidFill>
                <a:srgbClr val="F90573"/>
              </a:solidFill>
            </a:endParaRPr>
          </a:p>
        </p:txBody>
      </p:sp>
      <p:sp>
        <p:nvSpPr>
          <p:cNvPr id="7" name="مربع نص 6">
            <a:extLst>
              <a:ext uri="{FF2B5EF4-FFF2-40B4-BE49-F238E27FC236}">
                <a16:creationId xmlns:a16="http://schemas.microsoft.com/office/drawing/2014/main" id="{73F505FF-4A79-48A7-8A9F-FB24E71F0E79}"/>
              </a:ext>
            </a:extLst>
          </p:cNvPr>
          <p:cNvSpPr txBox="1"/>
          <p:nvPr/>
        </p:nvSpPr>
        <p:spPr>
          <a:xfrm>
            <a:off x="6095999" y="1450683"/>
            <a:ext cx="1632857" cy="523220"/>
          </a:xfrm>
          <a:prstGeom prst="rect">
            <a:avLst/>
          </a:prstGeom>
          <a:noFill/>
        </p:spPr>
        <p:txBody>
          <a:bodyPr wrap="square" rtlCol="0">
            <a:spAutoFit/>
          </a:bodyPr>
          <a:lstStyle/>
          <a:p>
            <a:r>
              <a:rPr lang="ar-SA" sz="2800" b="1" dirty="0">
                <a:solidFill>
                  <a:srgbClr val="F90573"/>
                </a:solidFill>
              </a:rPr>
              <a:t>التعادي</a:t>
            </a:r>
            <a:endParaRPr lang="en-US" sz="2800" b="1" dirty="0">
              <a:solidFill>
                <a:srgbClr val="F90573"/>
              </a:solidFill>
            </a:endParaRPr>
          </a:p>
        </p:txBody>
      </p:sp>
      <p:sp>
        <p:nvSpPr>
          <p:cNvPr id="8" name="مربع نص 7">
            <a:extLst>
              <a:ext uri="{FF2B5EF4-FFF2-40B4-BE49-F238E27FC236}">
                <a16:creationId xmlns:a16="http://schemas.microsoft.com/office/drawing/2014/main" id="{09FC84F5-AD8D-4625-A56D-61E38DB9403E}"/>
              </a:ext>
            </a:extLst>
          </p:cNvPr>
          <p:cNvSpPr txBox="1"/>
          <p:nvPr/>
        </p:nvSpPr>
        <p:spPr>
          <a:xfrm>
            <a:off x="3866608" y="2181498"/>
            <a:ext cx="2050866" cy="523220"/>
          </a:xfrm>
          <a:prstGeom prst="rect">
            <a:avLst/>
          </a:prstGeom>
          <a:noFill/>
        </p:spPr>
        <p:txBody>
          <a:bodyPr wrap="square" rtlCol="0">
            <a:spAutoFit/>
          </a:bodyPr>
          <a:lstStyle/>
          <a:p>
            <a:r>
              <a:rPr lang="ar-SA" sz="2800" b="1" dirty="0">
                <a:solidFill>
                  <a:srgbClr val="F90573"/>
                </a:solidFill>
              </a:rPr>
              <a:t>الشتم</a:t>
            </a:r>
            <a:endParaRPr lang="en-US" sz="2800" b="1" dirty="0">
              <a:solidFill>
                <a:srgbClr val="F90573"/>
              </a:solidFill>
            </a:endParaRPr>
          </a:p>
        </p:txBody>
      </p:sp>
      <p:sp>
        <p:nvSpPr>
          <p:cNvPr id="10" name="مربع نص 9">
            <a:extLst>
              <a:ext uri="{FF2B5EF4-FFF2-40B4-BE49-F238E27FC236}">
                <a16:creationId xmlns:a16="http://schemas.microsoft.com/office/drawing/2014/main" id="{16478CBB-EAF9-45A0-BF20-23C3BCB3E191}"/>
              </a:ext>
            </a:extLst>
          </p:cNvPr>
          <p:cNvSpPr txBox="1"/>
          <p:nvPr/>
        </p:nvSpPr>
        <p:spPr>
          <a:xfrm>
            <a:off x="1424065" y="2181498"/>
            <a:ext cx="1815737" cy="523220"/>
          </a:xfrm>
          <a:prstGeom prst="rect">
            <a:avLst/>
          </a:prstGeom>
          <a:noFill/>
        </p:spPr>
        <p:txBody>
          <a:bodyPr wrap="square" rtlCol="0">
            <a:spAutoFit/>
          </a:bodyPr>
          <a:lstStyle/>
          <a:p>
            <a:r>
              <a:rPr lang="ar-SA" sz="2800" b="1" dirty="0">
                <a:solidFill>
                  <a:srgbClr val="F90573"/>
                </a:solidFill>
              </a:rPr>
              <a:t>اللعن</a:t>
            </a:r>
            <a:endParaRPr lang="en-US" sz="2800" b="1" dirty="0">
              <a:solidFill>
                <a:srgbClr val="F90573"/>
              </a:solidFill>
            </a:endParaRPr>
          </a:p>
        </p:txBody>
      </p:sp>
      <p:sp>
        <p:nvSpPr>
          <p:cNvPr id="11" name="مربع نص 10">
            <a:extLst>
              <a:ext uri="{FF2B5EF4-FFF2-40B4-BE49-F238E27FC236}">
                <a16:creationId xmlns:a16="http://schemas.microsoft.com/office/drawing/2014/main" id="{9487D099-B008-47D8-95DC-66AF685941F3}"/>
              </a:ext>
            </a:extLst>
          </p:cNvPr>
          <p:cNvSpPr txBox="1"/>
          <p:nvPr/>
        </p:nvSpPr>
        <p:spPr>
          <a:xfrm>
            <a:off x="4767943" y="3429000"/>
            <a:ext cx="4454435" cy="461665"/>
          </a:xfrm>
          <a:prstGeom prst="rect">
            <a:avLst/>
          </a:prstGeom>
          <a:noFill/>
        </p:spPr>
        <p:txBody>
          <a:bodyPr wrap="square" rtlCol="0">
            <a:spAutoFit/>
          </a:bodyPr>
          <a:lstStyle/>
          <a:p>
            <a:r>
              <a:rPr lang="ar-SA" sz="2400" b="1" dirty="0">
                <a:solidFill>
                  <a:srgbClr val="F90573"/>
                </a:solidFill>
              </a:rPr>
              <a:t>لعن الوالدين, سب القبيلة او التنقص منها </a:t>
            </a:r>
            <a:endParaRPr lang="en-US" sz="2400" b="1" dirty="0">
              <a:solidFill>
                <a:srgbClr val="F90573"/>
              </a:solidFill>
            </a:endParaRPr>
          </a:p>
        </p:txBody>
      </p:sp>
      <p:sp>
        <p:nvSpPr>
          <p:cNvPr id="13" name="مربع نص 12">
            <a:extLst>
              <a:ext uri="{FF2B5EF4-FFF2-40B4-BE49-F238E27FC236}">
                <a16:creationId xmlns:a16="http://schemas.microsoft.com/office/drawing/2014/main" id="{FD6EF805-878B-48EC-BB23-F979CA334688}"/>
              </a:ext>
            </a:extLst>
          </p:cNvPr>
          <p:cNvSpPr txBox="1"/>
          <p:nvPr/>
        </p:nvSpPr>
        <p:spPr>
          <a:xfrm>
            <a:off x="6439990" y="4127837"/>
            <a:ext cx="2566642" cy="461665"/>
          </a:xfrm>
          <a:prstGeom prst="rect">
            <a:avLst/>
          </a:prstGeom>
          <a:noFill/>
        </p:spPr>
        <p:txBody>
          <a:bodyPr wrap="square" rtlCol="0">
            <a:spAutoFit/>
          </a:bodyPr>
          <a:lstStyle/>
          <a:p>
            <a:r>
              <a:rPr lang="ar-SA" sz="2400" b="1" dirty="0">
                <a:solidFill>
                  <a:srgbClr val="F90573"/>
                </a:solidFill>
              </a:rPr>
              <a:t>الغيبة و النميمة </a:t>
            </a:r>
            <a:endParaRPr lang="en-US" sz="2400" b="1" dirty="0">
              <a:solidFill>
                <a:srgbClr val="F90573"/>
              </a:solidFill>
            </a:endParaRPr>
          </a:p>
        </p:txBody>
      </p:sp>
    </p:spTree>
    <p:extLst>
      <p:ext uri="{BB962C8B-B14F-4D97-AF65-F5344CB8AC3E}">
        <p14:creationId xmlns:p14="http://schemas.microsoft.com/office/powerpoint/2010/main" val="32019761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whoosh.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whoosh.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 calcmode="lin" valueType="num">
                                      <p:cBhvr additive="base">
                                        <p:cTn id="30"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whoosh.wav"/>
                                        </p:tgtEl>
                                      </p:cMediaNode>
                                    </p:audio>
                                  </p:subTnLst>
                                </p:cTn>
                              </p:par>
                              <p:par>
                                <p:cTn id="32" presetID="2" presetClass="entr" presetSubtype="4" fill="hold" nodeType="with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 calcmode="lin" valueType="num">
                                      <p:cBhvr additive="base">
                                        <p:cTn id="34"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3" name="whoosh.wav"/>
                                        </p:tgtEl>
                                      </p:cMediaNode>
                                    </p:audio>
                                  </p:subTnLst>
                                </p:cTn>
                              </p:par>
                              <p:par>
                                <p:cTn id="36" presetID="2" presetClass="entr" presetSubtype="4" fill="hold" nodeType="with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 calcmode="lin" valueType="num">
                                      <p:cBhvr additive="base">
                                        <p:cTn id="38"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3" name="whoosh.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
                                            <p:txEl>
                                              <p:pRg st="6" end="6"/>
                                            </p:txEl>
                                          </p:spTgt>
                                        </p:tgtEl>
                                        <p:attrNameLst>
                                          <p:attrName>style.visibility</p:attrName>
                                        </p:attrNameLst>
                                      </p:cBhvr>
                                      <p:to>
                                        <p:strVal val="visible"/>
                                      </p:to>
                                    </p:set>
                                    <p:anim calcmode="lin" valueType="num">
                                      <p:cBhvr additive="base">
                                        <p:cTn id="44"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3" name="whoosh.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additive="base">
                                        <p:cTn id="50" dur="500" fill="hold"/>
                                        <p:tgtEl>
                                          <p:spTgt spid="6"/>
                                        </p:tgtEl>
                                        <p:attrNameLst>
                                          <p:attrName>ppt_x</p:attrName>
                                        </p:attrNameLst>
                                      </p:cBhvr>
                                      <p:tavLst>
                                        <p:tav tm="0">
                                          <p:val>
                                            <p:strVal val="#ppt_x"/>
                                          </p:val>
                                        </p:tav>
                                        <p:tav tm="100000">
                                          <p:val>
                                            <p:strVal val="#ppt_x"/>
                                          </p:val>
                                        </p:tav>
                                      </p:tavLst>
                                    </p:anim>
                                    <p:anim calcmode="lin" valueType="num">
                                      <p:cBhvr additive="base">
                                        <p:cTn id="51"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3" name="whoosh.wav"/>
                                        </p:tgtEl>
                                      </p:cMediaNode>
                                    </p:audio>
                                  </p:sub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additive="base">
                                        <p:cTn id="56" dur="500" fill="hold"/>
                                        <p:tgtEl>
                                          <p:spTgt spid="7"/>
                                        </p:tgtEl>
                                        <p:attrNameLst>
                                          <p:attrName>ppt_x</p:attrName>
                                        </p:attrNameLst>
                                      </p:cBhvr>
                                      <p:tavLst>
                                        <p:tav tm="0">
                                          <p:val>
                                            <p:strVal val="#ppt_x"/>
                                          </p:val>
                                        </p:tav>
                                        <p:tav tm="100000">
                                          <p:val>
                                            <p:strVal val="#ppt_x"/>
                                          </p:val>
                                        </p:tav>
                                      </p:tavLst>
                                    </p:anim>
                                    <p:anim calcmode="lin" valueType="num">
                                      <p:cBhvr additive="base">
                                        <p:cTn id="57"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3" name="whoosh.wav"/>
                                        </p:tgtEl>
                                      </p:cMediaNode>
                                    </p:audio>
                                  </p:sub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cBhvr additive="base">
                                        <p:cTn id="62" dur="500" fill="hold"/>
                                        <p:tgtEl>
                                          <p:spTgt spid="8"/>
                                        </p:tgtEl>
                                        <p:attrNameLst>
                                          <p:attrName>ppt_x</p:attrName>
                                        </p:attrNameLst>
                                      </p:cBhvr>
                                      <p:tavLst>
                                        <p:tav tm="0">
                                          <p:val>
                                            <p:strVal val="#ppt_x"/>
                                          </p:val>
                                        </p:tav>
                                        <p:tav tm="100000">
                                          <p:val>
                                            <p:strVal val="#ppt_x"/>
                                          </p:val>
                                        </p:tav>
                                      </p:tavLst>
                                    </p:anim>
                                    <p:anim calcmode="lin" valueType="num">
                                      <p:cBhvr additive="base">
                                        <p:cTn id="63" dur="50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3" name="whoosh.wav"/>
                                        </p:tgtEl>
                                      </p:cMediaNode>
                                    </p:audio>
                                  </p:sub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0"/>
                                        </p:tgtEl>
                                        <p:attrNameLst>
                                          <p:attrName>style.visibility</p:attrName>
                                        </p:attrNameLst>
                                      </p:cBhvr>
                                      <p:to>
                                        <p:strVal val="visible"/>
                                      </p:to>
                                    </p:set>
                                    <p:anim calcmode="lin" valueType="num">
                                      <p:cBhvr additive="base">
                                        <p:cTn id="68" dur="500" fill="hold"/>
                                        <p:tgtEl>
                                          <p:spTgt spid="10"/>
                                        </p:tgtEl>
                                        <p:attrNameLst>
                                          <p:attrName>ppt_x</p:attrName>
                                        </p:attrNameLst>
                                      </p:cBhvr>
                                      <p:tavLst>
                                        <p:tav tm="0">
                                          <p:val>
                                            <p:strVal val="#ppt_x"/>
                                          </p:val>
                                        </p:tav>
                                        <p:tav tm="100000">
                                          <p:val>
                                            <p:strVal val="#ppt_x"/>
                                          </p:val>
                                        </p:tav>
                                      </p:tavLst>
                                    </p:anim>
                                    <p:anim calcmode="lin" valueType="num">
                                      <p:cBhvr additive="base">
                                        <p:cTn id="69" dur="50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3" name="whoosh.wav"/>
                                        </p:tgtEl>
                                      </p:cMediaNode>
                                    </p:audio>
                                  </p:sub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additive="base">
                                        <p:cTn id="74" dur="500" fill="hold"/>
                                        <p:tgtEl>
                                          <p:spTgt spid="11"/>
                                        </p:tgtEl>
                                        <p:attrNameLst>
                                          <p:attrName>ppt_x</p:attrName>
                                        </p:attrNameLst>
                                      </p:cBhvr>
                                      <p:tavLst>
                                        <p:tav tm="0">
                                          <p:val>
                                            <p:strVal val="#ppt_x"/>
                                          </p:val>
                                        </p:tav>
                                        <p:tav tm="100000">
                                          <p:val>
                                            <p:strVal val="#ppt_x"/>
                                          </p:val>
                                        </p:tav>
                                      </p:tavLst>
                                    </p:anim>
                                    <p:anim calcmode="lin" valueType="num">
                                      <p:cBhvr additive="base">
                                        <p:cTn id="75" dur="50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3" name="whoosh.wav"/>
                                        </p:tgtEl>
                                      </p:cMediaNode>
                                    </p:audio>
                                  </p:sub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13"/>
                                        </p:tgtEl>
                                        <p:attrNameLst>
                                          <p:attrName>style.visibility</p:attrName>
                                        </p:attrNameLst>
                                      </p:cBhvr>
                                      <p:to>
                                        <p:strVal val="visible"/>
                                      </p:to>
                                    </p:set>
                                    <p:anim calcmode="lin" valueType="num">
                                      <p:cBhvr additive="base">
                                        <p:cTn id="80" dur="500" fill="hold"/>
                                        <p:tgtEl>
                                          <p:spTgt spid="13"/>
                                        </p:tgtEl>
                                        <p:attrNameLst>
                                          <p:attrName>ppt_x</p:attrName>
                                        </p:attrNameLst>
                                      </p:cBhvr>
                                      <p:tavLst>
                                        <p:tav tm="0">
                                          <p:val>
                                            <p:strVal val="#ppt_x"/>
                                          </p:val>
                                        </p:tav>
                                        <p:tav tm="100000">
                                          <p:val>
                                            <p:strVal val="#ppt_x"/>
                                          </p:val>
                                        </p:tav>
                                      </p:tavLst>
                                    </p:anim>
                                    <p:anim calcmode="lin" valueType="num">
                                      <p:cBhvr additive="base">
                                        <p:cTn id="81" dur="500" fill="hold"/>
                                        <p:tgtEl>
                                          <p:spTgt spid="1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8"/>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10" grpId="0"/>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51D85E0A-0A0C-4A5D-9AD9-A22C2E0DFA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12191999" cy="6858000"/>
          </a:xfrm>
          <a:prstGeom prst="rect">
            <a:avLst/>
          </a:prstGeom>
        </p:spPr>
      </p:pic>
      <p:sp>
        <p:nvSpPr>
          <p:cNvPr id="2" name="مربع نص 1">
            <a:extLst>
              <a:ext uri="{FF2B5EF4-FFF2-40B4-BE49-F238E27FC236}">
                <a16:creationId xmlns:a16="http://schemas.microsoft.com/office/drawing/2014/main" id="{B39D7364-FDBA-4CDA-9F52-B3ED8E82A1C8}"/>
              </a:ext>
            </a:extLst>
          </p:cNvPr>
          <p:cNvSpPr txBox="1"/>
          <p:nvPr/>
        </p:nvSpPr>
        <p:spPr>
          <a:xfrm>
            <a:off x="1424065" y="60556"/>
            <a:ext cx="7955067" cy="658835"/>
          </a:xfrm>
          <a:prstGeom prst="rect">
            <a:avLst/>
          </a:prstGeom>
          <a:noFill/>
        </p:spPr>
        <p:txBody>
          <a:bodyPr wrap="square" rtlCol="0">
            <a:spAutoFit/>
          </a:bodyPr>
          <a:lstStyle/>
          <a:p>
            <a:pPr>
              <a:lnSpc>
                <a:spcPct val="150000"/>
              </a:lnSpc>
            </a:pPr>
            <a:endParaRPr lang="ar-SA" sz="2800" dirty="0"/>
          </a:p>
        </p:txBody>
      </p:sp>
      <p:sp>
        <p:nvSpPr>
          <p:cNvPr id="5" name="سحابة 4">
            <a:extLst>
              <a:ext uri="{FF2B5EF4-FFF2-40B4-BE49-F238E27FC236}">
                <a16:creationId xmlns:a16="http://schemas.microsoft.com/office/drawing/2014/main" id="{2C536871-E910-46D2-A5D3-B29F672E18B7}"/>
              </a:ext>
            </a:extLst>
          </p:cNvPr>
          <p:cNvSpPr/>
          <p:nvPr/>
        </p:nvSpPr>
        <p:spPr>
          <a:xfrm>
            <a:off x="0" y="50301"/>
            <a:ext cx="1424065" cy="1305428"/>
          </a:xfrm>
          <a:prstGeom prst="cloud">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ar-SA" sz="4400" b="1" dirty="0">
                <a:ln w="22225">
                  <a:solidFill>
                    <a:schemeClr val="accent2"/>
                  </a:solidFill>
                  <a:prstDash val="solid"/>
                </a:ln>
                <a:solidFill>
                  <a:schemeClr val="accent2">
                    <a:lumMod val="40000"/>
                    <a:lumOff val="60000"/>
                  </a:schemeClr>
                </a:solidFill>
              </a:rPr>
              <a:t>تابع</a:t>
            </a:r>
            <a:endParaRPr lang="en-US" sz="4400" b="1" dirty="0">
              <a:ln w="22225">
                <a:solidFill>
                  <a:schemeClr val="accent2"/>
                </a:solidFill>
                <a:prstDash val="solid"/>
              </a:ln>
              <a:solidFill>
                <a:schemeClr val="accent2">
                  <a:lumMod val="40000"/>
                  <a:lumOff val="60000"/>
                </a:schemeClr>
              </a:solidFill>
            </a:endParaRPr>
          </a:p>
        </p:txBody>
      </p:sp>
      <p:sp>
        <p:nvSpPr>
          <p:cNvPr id="6" name="مربع نص 5">
            <a:extLst>
              <a:ext uri="{FF2B5EF4-FFF2-40B4-BE49-F238E27FC236}">
                <a16:creationId xmlns:a16="http://schemas.microsoft.com/office/drawing/2014/main" id="{337C3F9E-5F31-4BFB-BF74-FB58FACC685D}"/>
              </a:ext>
            </a:extLst>
          </p:cNvPr>
          <p:cNvSpPr txBox="1"/>
          <p:nvPr/>
        </p:nvSpPr>
        <p:spPr>
          <a:xfrm>
            <a:off x="1241184" y="1355729"/>
            <a:ext cx="7772186" cy="2967479"/>
          </a:xfrm>
          <a:prstGeom prst="rect">
            <a:avLst/>
          </a:prstGeom>
          <a:noFill/>
        </p:spPr>
        <p:txBody>
          <a:bodyPr wrap="square" rtlCol="0">
            <a:spAutoFit/>
          </a:bodyPr>
          <a:lstStyle/>
          <a:p>
            <a:pPr>
              <a:lnSpc>
                <a:spcPct val="150000"/>
              </a:lnSpc>
            </a:pPr>
            <a:r>
              <a:rPr lang="ar-SA" sz="3200" b="1" dirty="0"/>
              <a:t>٧- على عباد الله أن يتقوا الله، ويبتعدوا عما يسبب الفرقة بينهم، ويهجروا الذنوب والمعاصي وما حرم الله، فهذه من أفضل صور الهجرة.</a:t>
            </a:r>
          </a:p>
          <a:p>
            <a:pPr>
              <a:lnSpc>
                <a:spcPct val="150000"/>
              </a:lnSpc>
            </a:pPr>
            <a:r>
              <a:rPr lang="ar-SA" sz="3200" b="1" dirty="0"/>
              <a:t>-8 التحذير من الاعتداء بغير وجه حق.</a:t>
            </a:r>
            <a:endParaRPr lang="en-US" sz="3200" b="1" dirty="0"/>
          </a:p>
        </p:txBody>
      </p:sp>
    </p:spTree>
    <p:extLst>
      <p:ext uri="{BB962C8B-B14F-4D97-AF65-F5344CB8AC3E}">
        <p14:creationId xmlns:p14="http://schemas.microsoft.com/office/powerpoint/2010/main" val="6898283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nodePh="1">
                                  <p:stCondLst>
                                    <p:cond delay="0"/>
                                  </p:stCondLst>
                                  <p:endCondLst>
                                    <p:cond evt="begin" delay="0">
                                      <p:tn val="10"/>
                                    </p:cond>
                                  </p:end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687</TotalTime>
  <Words>755</Words>
  <Application>Microsoft Office PowerPoint</Application>
  <PresentationFormat>شاشة عريضة</PresentationFormat>
  <Paragraphs>72</Paragraphs>
  <Slides>14</Slides>
  <Notes>0</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14</vt:i4>
      </vt:variant>
    </vt:vector>
  </HeadingPairs>
  <TitlesOfParts>
    <vt:vector size="18" baseType="lpstr">
      <vt:lpstr>Arial</vt:lpstr>
      <vt:lpstr>Calibri</vt:lpstr>
      <vt:lpstr>Calibri Light</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ادركها بوربوينت</dc:creator>
  <cp:lastModifiedBy>HP</cp:lastModifiedBy>
  <cp:revision>97</cp:revision>
  <dcterms:created xsi:type="dcterms:W3CDTF">2019-10-26T22:01:45Z</dcterms:created>
  <dcterms:modified xsi:type="dcterms:W3CDTF">2021-01-24T16:44:38Z</dcterms:modified>
</cp:coreProperties>
</file>