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357" r:id="rId3"/>
    <p:sldId id="256" r:id="rId4"/>
    <p:sldId id="272" r:id="rId5"/>
    <p:sldId id="25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92" r:id="rId16"/>
    <p:sldId id="287" r:id="rId17"/>
    <p:sldId id="288" r:id="rId18"/>
    <p:sldId id="289" r:id="rId19"/>
    <p:sldId id="291" r:id="rId20"/>
    <p:sldId id="277" r:id="rId21"/>
    <p:sldId id="293" r:id="rId22"/>
    <p:sldId id="294" r:id="rId23"/>
    <p:sldId id="260" r:id="rId24"/>
    <p:sldId id="261" r:id="rId25"/>
    <p:sldId id="262" r:id="rId26"/>
    <p:sldId id="263" r:id="rId27"/>
    <p:sldId id="264" r:id="rId28"/>
    <p:sldId id="265" r:id="rId29"/>
    <p:sldId id="274" r:id="rId30"/>
    <p:sldId id="275" r:id="rId31"/>
    <p:sldId id="276" r:id="rId32"/>
    <p:sldId id="295" r:id="rId33"/>
    <p:sldId id="296" r:id="rId34"/>
    <p:sldId id="305" r:id="rId35"/>
    <p:sldId id="297" r:id="rId36"/>
    <p:sldId id="298" r:id="rId37"/>
    <p:sldId id="299" r:id="rId38"/>
    <p:sldId id="300" r:id="rId39"/>
    <p:sldId id="306" r:id="rId40"/>
    <p:sldId id="307" r:id="rId41"/>
    <p:sldId id="301" r:id="rId42"/>
    <p:sldId id="302" r:id="rId43"/>
    <p:sldId id="303" r:id="rId44"/>
    <p:sldId id="304" r:id="rId45"/>
    <p:sldId id="308" r:id="rId46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30D75F4C-716F-4F03-88EB-1423F196E85E}">
          <p14:sldIdLst>
            <p14:sldId id="357"/>
            <p14:sldId id="256"/>
            <p14:sldId id="272"/>
            <p14:sldId id="25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92"/>
            <p14:sldId id="287"/>
            <p14:sldId id="288"/>
            <p14:sldId id="289"/>
            <p14:sldId id="291"/>
            <p14:sldId id="277"/>
            <p14:sldId id="293"/>
            <p14:sldId id="294"/>
            <p14:sldId id="260"/>
            <p14:sldId id="261"/>
            <p14:sldId id="262"/>
            <p14:sldId id="263"/>
            <p14:sldId id="264"/>
            <p14:sldId id="265"/>
            <p14:sldId id="274"/>
            <p14:sldId id="275"/>
            <p14:sldId id="276"/>
            <p14:sldId id="295"/>
            <p14:sldId id="296"/>
            <p14:sldId id="305"/>
            <p14:sldId id="297"/>
            <p14:sldId id="298"/>
            <p14:sldId id="299"/>
            <p14:sldId id="300"/>
            <p14:sldId id="306"/>
            <p14:sldId id="307"/>
            <p14:sldId id="301"/>
            <p14:sldId id="302"/>
            <p14:sldId id="303"/>
            <p14:sldId id="304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6600"/>
    <a:srgbClr val="FFFF99"/>
    <a:srgbClr val="6600CC"/>
    <a:srgbClr val="0000FF"/>
    <a:srgbClr val="CC0066"/>
    <a:srgbClr val="663300"/>
    <a:srgbClr val="CCCC00"/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61238-6186-4ADE-A564-763EBBAD8E38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50BA7-6F89-490C-8E6C-3A2880BE214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30FC0-BF86-4830-8BCC-4F647E52E374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0FA9-D7ED-40CF-AD8A-1466EA017CA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901F-3056-43D6-AEB0-659B1D9A76F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9D7A-DBCC-4DB7-B519-1A979417C40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E866-26AC-4F12-BF03-2E70F34D075A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A466-CA4A-422D-A76F-3317761EBE3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8518120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4843-CC8A-41C8-A3DD-10FFC712799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E5D-AA2A-4489-9DAD-F26A8D266C9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85899307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F9C2-5A16-41F2-A023-744AB1A1A4B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D736-4D60-400D-BCA5-B11C56250DD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49770696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A80-E917-4C1F-995C-695159E9B649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B7EE-C0F4-468A-98D7-060766B1F1E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3189812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275A-1676-4D50-B540-A945DE79C0F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0566-74FB-42B6-8003-8333CF028EC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8109448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1074-DF8F-4E5F-8341-32EC60DB3194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FE28-7C45-4C47-9F76-72AE885492D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2283384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9D4A-65BC-4661-BF1D-09AD1A70385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4638-0E38-4250-BBC9-DFAEA733527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2291489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3251-B426-48F4-B234-3BDABCF2139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CDF1-E01B-45BD-B992-15BC9B3C850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84063944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F849-D95A-42C4-BA53-563B02537521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DF90-755C-4D20-84F7-96FEC795227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68E0-E45E-4382-BCBE-96EFA00447B9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C997-4E43-47C9-8F33-A5C4B962C13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54986049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4B94-5DEC-479B-AAF0-7AE6210095BA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6587-C184-4A8E-B602-A333206C7DC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51750496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007A-3AC3-4950-B46D-F981AE3395B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1CAA-73A9-4AB9-856D-EC673F166E2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31807509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79DE-3A16-4FEB-BD38-123FEE997C18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650D-67C8-4F63-908F-AD9DFAA688D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6985-FD9F-4E30-9650-7BD94BF50E8B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38841-97C6-46F7-AF96-B15246A49DC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9B40-384B-4BA3-B058-5B02E27B5ED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9BAF-F705-469D-9B9C-6908B679B5C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8F2D3-073A-4FF8-9454-79DFBCCB17E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A00F3-2525-4BCE-994B-7F98DBC917E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1A36-AF90-4BC9-A81F-BF14D4AAAE8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2129-F445-4CB8-9958-208004C282D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59F8C-216F-4362-B8A5-CBD991DB57AA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CFC4F-5099-4775-AFEC-9639FBC4CFD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EC099-278A-4C01-8216-BF277022BD77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72403-20DC-45D8-AE37-06B19F609B6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1CA35-A5DC-4F8D-80A5-DBD3DEBBF67F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B760EB-764D-4D34-B2D1-1AEC639074C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wind.wav"/>
          </p:stSnd>
        </p:sndAc>
      </p:transition>
    </mc:Choice>
    <mc:Fallback xmlns="">
      <p:transition spd="slow">
        <p:fade/>
        <p:sndAc>
          <p:stSnd>
            <p:snd r:embed="rId15" name="wind.wav"/>
          </p:stSnd>
        </p:sndAc>
      </p:transition>
    </mc:Fallback>
  </mc:AlternateConten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6D27B-B658-456C-BAF0-2AA9BE081498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993F4-F4B4-4FC3-8BC7-375D702B72F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177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  <p:sndAc>
      <p:stSnd>
        <p:snd r:embed="rId13" name="voltage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5821928" y="155366"/>
            <a:ext cx="2897697" cy="1345275"/>
            <a:chOff x="5500694" y="357166"/>
            <a:chExt cx="3357586" cy="1428761"/>
          </a:xfrm>
        </p:grpSpPr>
        <p:grpSp>
          <p:nvGrpSpPr>
            <p:cNvPr id="13" name="Group 14"/>
            <p:cNvGrpSpPr/>
            <p:nvPr/>
          </p:nvGrpSpPr>
          <p:grpSpPr>
            <a:xfrm>
              <a:off x="5500694" y="357166"/>
              <a:ext cx="3357586" cy="1428761"/>
              <a:chOff x="5500694" y="357166"/>
              <a:chExt cx="3357586" cy="1428761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5" name="Moon 6"/>
              <p:cNvSpPr/>
              <p:nvPr/>
            </p:nvSpPr>
            <p:spPr>
              <a:xfrm rot="16200000">
                <a:off x="6572264" y="-500089"/>
                <a:ext cx="1214446" cy="3357586"/>
              </a:xfrm>
              <a:prstGeom prst="clou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lowchart: Terminator 11"/>
              <p:cNvSpPr/>
              <p:nvPr/>
            </p:nvSpPr>
            <p:spPr>
              <a:xfrm>
                <a:off x="5500694" y="357166"/>
                <a:ext cx="3357586" cy="1214446"/>
              </a:xfrm>
              <a:prstGeom prst="cloud">
                <a:avLst/>
              </a:prstGeom>
              <a:solidFill>
                <a:schemeClr val="accent5"/>
              </a:solidFill>
              <a:ln>
                <a:solidFill>
                  <a:srgbClr val="0070C0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8209346" y="512356"/>
              <a:ext cx="210871" cy="1033832"/>
            </a:xfrm>
            <a:prstGeom prst="cloud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54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Rectangle 1"/>
          <p:cNvSpPr/>
          <p:nvPr/>
        </p:nvSpPr>
        <p:spPr>
          <a:xfrm>
            <a:off x="6228184" y="332656"/>
            <a:ext cx="226721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EG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الوحدة الثالثة</a:t>
            </a: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755576" y="1196753"/>
            <a:ext cx="7372495" cy="3660201"/>
            <a:chOff x="-398199" y="-691104"/>
            <a:chExt cx="7899157" cy="2691344"/>
          </a:xfrm>
          <a:noFill/>
        </p:grpSpPr>
        <p:sp>
          <p:nvSpPr>
            <p:cNvPr id="21" name="Wave 15"/>
            <p:cNvSpPr/>
            <p:nvPr/>
          </p:nvSpPr>
          <p:spPr>
            <a:xfrm>
              <a:off x="1500166" y="285728"/>
              <a:ext cx="6000792" cy="1714512"/>
            </a:xfrm>
            <a:prstGeom prst="doubleWave">
              <a:avLst/>
            </a:prstGeom>
            <a:grp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2400" b="1" i="0" u="none" strike="noStrike" kern="1200" cap="none" spc="0" normalizeH="0" baseline="0" noProof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-398199" y="-691104"/>
              <a:ext cx="5620450" cy="1172818"/>
            </a:xfrm>
            <a:prstGeom prst="doubleWav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72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الوعي الصحي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115616" y="1844824"/>
            <a:ext cx="6944816" cy="32316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الميزان الصرفي</a:t>
            </a:r>
          </a:p>
          <a:p>
            <a:pPr algn="ctr" rtl="1"/>
            <a:r>
              <a:rPr lang="ar-EG" sz="4800" b="1" dirty="0">
                <a:solidFill>
                  <a:srgbClr val="660066"/>
                </a:solidFill>
                <a:latin typeface="Calibri" pitchFamily="34" charset="0"/>
              </a:rPr>
              <a:t>هو طريقة لوزن الكلمات في اللغة العربية، وقد اختار العلماء كلمة (فعل) لتكون ميزاناً صرفياً؛</a:t>
            </a:r>
            <a:endParaRPr lang="ar-EG" sz="4800" dirty="0">
              <a:solidFill>
                <a:srgbClr val="66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auto">
          <a:xfrm>
            <a:off x="1187624" y="1412776"/>
            <a:ext cx="6878405" cy="4114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525644" y="1731238"/>
            <a:ext cx="620236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400" b="1" dirty="0">
                <a:solidFill>
                  <a:srgbClr val="660066"/>
                </a:solidFill>
                <a:latin typeface="Calibri" pitchFamily="34" charset="0"/>
              </a:rPr>
              <a:t>تسهيلاً على المتعلم، حيث إن الفاء تقابل الحرف الأول، والعين تقابل الحرف الثاني، واللام تقابل الحرف الثالث. وما زاد على الكلمة يزاد في الميزان.</a:t>
            </a:r>
            <a:endParaRPr lang="ar-EG" sz="4400" dirty="0">
              <a:solidFill>
                <a:srgbClr val="66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41DD6562-D403-439D-BCD0-DF659FE3E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2780928"/>
            <a:ext cx="5335546" cy="92333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itchFamily="34" charset="0"/>
              </a:rPr>
              <a:t>أبني تعلُّمي الجديد</a:t>
            </a:r>
          </a:p>
        </p:txBody>
      </p:sp>
    </p:spTree>
    <p:extLst>
      <p:ext uri="{BB962C8B-B14F-4D97-AF65-F5344CB8AC3E}">
        <p14:creationId xmlns:p14="http://schemas.microsoft.com/office/powerpoint/2010/main" val="6502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1166844"/>
            <a:ext cx="7560840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Low" rtl="1"/>
            <a:r>
              <a:rPr lang="ar-EG" sz="3600" b="1" dirty="0">
                <a:solidFill>
                  <a:schemeClr val="tx1"/>
                </a:solidFill>
                <a:latin typeface="Calibri" pitchFamily="34" charset="0"/>
              </a:rPr>
              <a:t>* (كَتَبَ – يكتُب – اكتُب) دلت هذه الأفعال على حدث وزمن – والمسمى منه (كتابة) لم يدل على زمنٍ وإنما دل على الحدث فقط وهذا هو (المصدر).</a:t>
            </a:r>
          </a:p>
          <a:p>
            <a:pPr algn="justLow" rtl="1"/>
            <a:r>
              <a:rPr lang="ar-EG" sz="3600" b="1" dirty="0">
                <a:solidFill>
                  <a:schemeClr val="tx1"/>
                </a:solidFill>
                <a:latin typeface="Calibri" pitchFamily="34" charset="0"/>
              </a:rPr>
              <a:t>* وهو معنى مجرد لا يدرك بالحواس؛ فلا يُرى ولا يُلمس مثلاً، وليس لصيغته أي دلالة فـ (كتابة) لا يحدد من يكتب، ولا زمان الكتابة ولا مكانها</a:t>
            </a:r>
          </a:p>
          <a:p>
            <a:pPr algn="justLow" rtl="1"/>
            <a:r>
              <a:rPr lang="ar-EG" sz="3600" b="1" dirty="0">
                <a:solidFill>
                  <a:schemeClr val="tx1"/>
                </a:solidFill>
                <a:latin typeface="Calibri" pitchFamily="34" charset="0"/>
              </a:rPr>
              <a:t>* يقبل (ال) التعريف لأنه اسم: (كتابة– الكتابة)</a:t>
            </a:r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887490" y="1310370"/>
            <a:ext cx="747693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>
                <a:latin typeface="Calibri" pitchFamily="34" charset="0"/>
              </a:rPr>
              <a:t>2- اسم الفاعل من كتب........ على وزن.......... واسم المفعول من كتب...................على وزن............</a:t>
            </a:r>
          </a:p>
          <a:p>
            <a:pPr algn="ctr" rtl="1"/>
            <a:endParaRPr lang="ar-EG" sz="3200" b="1" dirty="0">
              <a:latin typeface="Calibri" pitchFamily="34" charset="0"/>
            </a:endParaRPr>
          </a:p>
          <a:p>
            <a:pPr algn="ctr" rtl="1"/>
            <a:r>
              <a:rPr lang="ar-EG" sz="3200" b="1" dirty="0">
                <a:latin typeface="Calibri" pitchFamily="34" charset="0"/>
              </a:rPr>
              <a:t>3- </a:t>
            </a:r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أعود وأتأمل المصادر </a:t>
            </a:r>
            <a:r>
              <a:rPr lang="ar-EG" sz="3200" b="1" dirty="0">
                <a:latin typeface="Calibri" pitchFamily="34" charset="0"/>
              </a:rPr>
              <a:t>(المحافظة – النوم – تجنب – السهر – تناول – الأكل – التعرض – الابتعاد – الغضب)</a:t>
            </a:r>
          </a:p>
          <a:p>
            <a:pPr marL="571500" indent="-571500" algn="ctr" rtl="1">
              <a:buFont typeface="Wingdings" pitchFamily="2" charset="2"/>
              <a:buChar char="v"/>
            </a:pPr>
            <a:r>
              <a:rPr lang="ar-EG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ألاحظ أنه ليس لها وزن محدد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146670" y="1216578"/>
            <a:ext cx="23582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فاعل</a:t>
            </a:r>
            <a:endParaRPr lang="ar-EG" sz="4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3764063" y="1216578"/>
            <a:ext cx="1734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كاتب</a:t>
            </a:r>
            <a:endParaRPr lang="ar-EG" sz="4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763526" y="1700808"/>
            <a:ext cx="23582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مكتوب</a:t>
            </a:r>
            <a:endParaRPr lang="ar-EG" sz="4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2683715" y="1740723"/>
            <a:ext cx="4176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مفعول</a:t>
            </a:r>
            <a:endParaRPr lang="ar-EG" sz="4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5576" y="2276872"/>
            <a:ext cx="763284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EG" sz="4000" b="1" dirty="0">
                <a:ln w="0"/>
                <a:solidFill>
                  <a:schemeClr val="tx1"/>
                </a:solidFill>
                <a:cs typeface="Times New Roman" pitchFamily="18" charset="0"/>
              </a:rPr>
              <a:t>مصادر الأفعال كثيرة، وتعرف بالرجوع إلى المعاجم اللغوية، غير أن هناك ضوابط تساعد – غالباً- على معرفتها، وأهمها ما يأتي:</a:t>
            </a:r>
            <a:endParaRPr lang="ar-SA" sz="4000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37526"/>
              </p:ext>
            </p:extLst>
          </p:nvPr>
        </p:nvGraphicFramePr>
        <p:xfrm>
          <a:off x="683568" y="620690"/>
          <a:ext cx="7632848" cy="5450652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9609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الفعل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يدل على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وزن المصدر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مثال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124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زرع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حرفة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فِعالة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زراعة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124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زكم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داء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فُعال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زكام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9609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عوى</a:t>
                      </a:r>
                    </a:p>
                    <a:p>
                      <a:pPr algn="ctr" rtl="1"/>
                      <a:r>
                        <a:rPr lang="ar-EG" sz="4000" b="1" dirty="0"/>
                        <a:t>زأر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صوت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فُعال</a:t>
                      </a:r>
                    </a:p>
                    <a:p>
                      <a:pPr algn="ctr" rtl="1"/>
                      <a:r>
                        <a:rPr lang="ar-EG" sz="4000" b="1" dirty="0"/>
                        <a:t>فَعيل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عواء</a:t>
                      </a:r>
                    </a:p>
                    <a:p>
                      <a:pPr algn="ctr" rtl="1"/>
                      <a:r>
                        <a:rPr lang="ar-EG" sz="4000" b="1" dirty="0"/>
                        <a:t>زئير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124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خضر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لون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فُعلة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خضرة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41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069670"/>
              </p:ext>
            </p:extLst>
          </p:nvPr>
        </p:nvGraphicFramePr>
        <p:xfrm>
          <a:off x="755576" y="620690"/>
          <a:ext cx="7560840" cy="544126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89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9978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الفعل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يدل على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وزن المصدر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مثال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655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كبر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فعل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تفعيل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تكبير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2655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أكرم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أفعل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 err="1"/>
                        <a:t>إفعَال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إكرام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655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انتقل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افتعل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افتعال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انتقال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2655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استفهم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استفعل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استفعال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استفهام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8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utcaster-photo-100039725-R.png"/>
          <p:cNvPicPr>
            <a:picLocks noChangeAspect="1"/>
          </p:cNvPicPr>
          <p:nvPr/>
        </p:nvPicPr>
        <p:blipFill rotWithShape="1">
          <a:blip r:embed="rId3" cstate="print">
            <a:lum bright="-12000" contrast="24000"/>
          </a:blip>
          <a:srcRect l="19451" r="9876"/>
          <a:stretch/>
        </p:blipFill>
        <p:spPr bwMode="auto">
          <a:xfrm>
            <a:off x="395536" y="404664"/>
            <a:ext cx="8424936" cy="57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59632" y="1970246"/>
            <a:ext cx="5400600" cy="258532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5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المصدر هو: اسم من لفظ الفعل يدل على حدث مجرد من الزمن.</a:t>
            </a:r>
            <a:endParaRPr lang="ar-EG" sz="54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FE6340E-9DFB-436D-9CA1-B975F801E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1196752"/>
            <a:ext cx="33276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6000" b="1" dirty="0">
                <a:latin typeface="Calibri" pitchFamily="34" charset="0"/>
              </a:rPr>
              <a:t>أستنتج</a:t>
            </a:r>
            <a:endParaRPr lang="ar-EG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1">
            <a:extLst>
              <a:ext uri="{FF2B5EF4-FFF2-40B4-BE49-F238E27FC236}">
                <a16:creationId xmlns:a16="http://schemas.microsoft.com/office/drawing/2014/main" id="{3BA373D9-B3DA-46B4-9F69-799D176FB684}"/>
              </a:ext>
            </a:extLst>
          </p:cNvPr>
          <p:cNvSpPr/>
          <p:nvPr/>
        </p:nvSpPr>
        <p:spPr>
          <a:xfrm>
            <a:off x="1691680" y="2060848"/>
            <a:ext cx="5760640" cy="273630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0DA17D8-FAE6-4147-8AC8-53400F73D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2767280"/>
            <a:ext cx="21755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8000" b="1" dirty="0">
                <a:latin typeface="Calibri" pitchFamily="34" charset="0"/>
              </a:rPr>
              <a:t>أطبق</a:t>
            </a:r>
            <a:endParaRPr lang="ar-EG" sz="7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FB8D2C8-A736-4B47-8769-4152B1E246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67" y="548680"/>
            <a:ext cx="6847465" cy="532859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8CB0692-C32A-460E-9986-73137022BA4A}"/>
              </a:ext>
            </a:extLst>
          </p:cNvPr>
          <p:cNvSpPr txBox="1"/>
          <p:nvPr/>
        </p:nvSpPr>
        <p:spPr>
          <a:xfrm>
            <a:off x="2051720" y="2492896"/>
            <a:ext cx="3582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الصنفُ اللغوي</a:t>
            </a:r>
            <a:endParaRPr kumimoji="0" lang="ar-EG" sz="60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6480" y="2967335"/>
            <a:ext cx="53285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685800" algn="l"/>
              </a:tabLst>
            </a:pPr>
            <a:r>
              <a:rPr lang="ar-EG" sz="5400" b="1" dirty="0">
                <a:solidFill>
                  <a:srgbClr val="0000FF"/>
                </a:solidFill>
                <a:cs typeface="Times New Roman" pitchFamily="18" charset="0"/>
              </a:rPr>
              <a:t>أملأ الجدول الآتي:</a:t>
            </a:r>
            <a:endParaRPr lang="ar-EG" sz="8800" dirty="0">
              <a:solidFill>
                <a:srgbClr val="0000FF"/>
              </a:solidFill>
            </a:endParaRPr>
          </a:p>
        </p:txBody>
      </p:sp>
      <p:sp>
        <p:nvSpPr>
          <p:cNvPr id="10" name="شريط إلى الأسفل 9"/>
          <p:cNvSpPr/>
          <p:nvPr/>
        </p:nvSpPr>
        <p:spPr>
          <a:xfrm>
            <a:off x="6217332" y="2659002"/>
            <a:ext cx="1500188" cy="1071562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1" name="مربع نص 10"/>
          <p:cNvSpPr txBox="1"/>
          <p:nvPr/>
        </p:nvSpPr>
        <p:spPr>
          <a:xfrm>
            <a:off x="6645955" y="2875026"/>
            <a:ext cx="642942" cy="1015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00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38028"/>
              </p:ext>
            </p:extLst>
          </p:nvPr>
        </p:nvGraphicFramePr>
        <p:xfrm>
          <a:off x="971600" y="1124744"/>
          <a:ext cx="7272808" cy="411480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818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7619">
                <a:tc>
                  <a:txBody>
                    <a:bodyPr/>
                    <a:lstStyle/>
                    <a:p>
                      <a:pPr algn="ctr" rtl="1"/>
                      <a:r>
                        <a:rPr lang="ar-EG" sz="4000" dirty="0"/>
                        <a:t>الفعل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dirty="0"/>
                        <a:t>اسم الفاعل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dirty="0"/>
                        <a:t>اسم المفعول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المصدر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179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>
                          <a:solidFill>
                            <a:srgbClr val="FF0000"/>
                          </a:solidFill>
                        </a:rPr>
                        <a:t>قرأ</a:t>
                      </a:r>
                      <a:endParaRPr lang="ar-SA" sz="4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قارئ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مقروء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قراءة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179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>
                          <a:solidFill>
                            <a:srgbClr val="FF0000"/>
                          </a:solidFill>
                        </a:rPr>
                        <a:t>صنع</a:t>
                      </a:r>
                      <a:endParaRPr lang="ar-SA" sz="4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صانع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مصنوع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صناعة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179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>
                          <a:solidFill>
                            <a:srgbClr val="FF0000"/>
                          </a:solidFill>
                        </a:rPr>
                        <a:t>رِسَم</a:t>
                      </a:r>
                      <a:endParaRPr lang="ar-SA" sz="4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راسم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مرسوم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رسْم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179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>
                          <a:solidFill>
                            <a:srgbClr val="FF0000"/>
                          </a:solidFill>
                        </a:rPr>
                        <a:t>نَصَر</a:t>
                      </a:r>
                      <a:endParaRPr lang="ar-SA" sz="4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ناصر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منصور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نصْر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9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66813" y="2449513"/>
            <a:ext cx="6572250" cy="2586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5400" b="1" dirty="0">
                <a:solidFill>
                  <a:schemeClr val="tx1"/>
                </a:solidFill>
                <a:cs typeface="Times New Roman" pitchFamily="18" charset="0"/>
              </a:rPr>
              <a:t>اسْتِهلاك – الاعوجاج – التَّلَف – الْمُعاملَة – حِفْظ – اسْتِخدام.</a:t>
            </a:r>
            <a:endParaRPr lang="ar-SA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642910" y="1484784"/>
            <a:ext cx="7858180" cy="3571900"/>
          </a:xfrm>
          <a:prstGeom prst="wave">
            <a:avLst>
              <a:gd name="adj1" fmla="val 12500"/>
              <a:gd name="adj2" fmla="val -1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35125" y="2713861"/>
            <a:ext cx="5715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</a:pPr>
            <a:r>
              <a:rPr lang="ar-EG" sz="4400" b="1" dirty="0">
                <a:solidFill>
                  <a:schemeClr val="bg1"/>
                </a:solidFill>
                <a:cs typeface="Times New Roman" pitchFamily="18" charset="0"/>
              </a:rPr>
              <a:t>2. أَضَعُ كُلَّ مَصدَرٍ مِمَّا سَبَقَ في الْمَكانِ المناسب مما يأتي:</a:t>
            </a:r>
            <a:endParaRPr lang="ar-EG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4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71562" y="953852"/>
            <a:ext cx="7201197" cy="4950296"/>
            <a:chOff x="1540132" y="428626"/>
            <a:chExt cx="3686258" cy="3000396"/>
          </a:xfrm>
        </p:grpSpPr>
        <p:sp>
          <p:nvSpPr>
            <p:cNvPr id="4" name="Rounded Rectangle 4"/>
            <p:cNvSpPr/>
            <p:nvPr/>
          </p:nvSpPr>
          <p:spPr>
            <a:xfrm>
              <a:off x="1642676" y="570867"/>
              <a:ext cx="3571952" cy="27159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pic>
          <p:nvPicPr>
            <p:cNvPr id="11273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40132" y="428626"/>
              <a:ext cx="3686258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14375" y="1962150"/>
            <a:ext cx="7429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>
              <a:tabLst>
                <a:tab pos="923925" algn="l"/>
              </a:tabLst>
            </a:pPr>
            <a:r>
              <a:rPr lang="ar-EG" sz="4000" b="1" dirty="0">
                <a:solidFill>
                  <a:srgbClr val="0000FF"/>
                </a:solidFill>
                <a:cs typeface="Times New Roman" pitchFamily="18" charset="0"/>
              </a:rPr>
              <a:t>- التَّعليبُ مِنْ وسائلِ.</a:t>
            </a:r>
            <a:r>
              <a:rPr lang="ar-EG" sz="1100" dirty="0">
                <a:solidFill>
                  <a:srgbClr val="0000FF"/>
                </a:solidFill>
                <a:cs typeface="Times New Roman" pitchFamily="18" charset="0"/>
              </a:rPr>
              <a:t>..........................................</a:t>
            </a:r>
            <a:r>
              <a:rPr lang="ar-EG" sz="4000" b="1" dirty="0">
                <a:solidFill>
                  <a:srgbClr val="0000FF"/>
                </a:solidFill>
                <a:cs typeface="Times New Roman" pitchFamily="18" charset="0"/>
              </a:rPr>
              <a:t>الأَغْذيةِ وَحِمايَتِها مِنَ.</a:t>
            </a:r>
            <a:r>
              <a:rPr lang="ar-EG" sz="1100" dirty="0">
                <a:solidFill>
                  <a:srgbClr val="0000FF"/>
                </a:solidFill>
                <a:cs typeface="Times New Roman" pitchFamily="18" charset="0"/>
              </a:rPr>
              <a:t>............................................</a:t>
            </a:r>
            <a:r>
              <a:rPr lang="ar-EG" sz="4000" b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ar-EG" sz="4400" dirty="0">
              <a:solidFill>
                <a:srgbClr val="0000FF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43000" y="4071938"/>
            <a:ext cx="6929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tabLst>
                <a:tab pos="923925" algn="l"/>
              </a:tabLst>
            </a:pPr>
            <a:r>
              <a:rPr lang="ar-EG" sz="4000" b="1" dirty="0">
                <a:solidFill>
                  <a:srgbClr val="0000FF"/>
                </a:solidFill>
                <a:cs typeface="Times New Roman" pitchFamily="18" charset="0"/>
              </a:rPr>
              <a:t>-  </a:t>
            </a:r>
            <a:r>
              <a:rPr lang="ar-EG" sz="1100" dirty="0">
                <a:solidFill>
                  <a:srgbClr val="0000FF"/>
                </a:solidFill>
                <a:cs typeface="Times New Roman" pitchFamily="18" charset="0"/>
              </a:rPr>
              <a:t>   .........................................................     </a:t>
            </a:r>
            <a:r>
              <a:rPr lang="ar-EG" sz="4000" b="1" dirty="0">
                <a:solidFill>
                  <a:srgbClr val="0000FF"/>
                </a:solidFill>
                <a:cs typeface="Times New Roman" pitchFamily="18" charset="0"/>
              </a:rPr>
              <a:t>الْحَراريَّةُ لِلْمُعلَّباتِ تَقْضي عَلى فَسادِها.</a:t>
            </a:r>
            <a:endParaRPr lang="ar-EG" sz="4400" dirty="0">
              <a:solidFill>
                <a:srgbClr val="0000FF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3143240" y="1928802"/>
            <a:ext cx="928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Calibri" pitchFamily="34" charset="0"/>
              </a:rPr>
              <a:t>حِفْظ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4071934" y="2500306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التَّلَف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4929190" y="4071942"/>
            <a:ext cx="1500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الْمُعاملَة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1124744"/>
            <a:ext cx="7643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tabLst>
                <a:tab pos="923925" algn="l"/>
              </a:tabLst>
            </a:pPr>
            <a:r>
              <a:rPr lang="ar-EG" sz="4000" b="1" dirty="0">
                <a:solidFill>
                  <a:srgbClr val="0000FF"/>
                </a:solidFill>
                <a:cs typeface="Times New Roman" pitchFamily="18" charset="0"/>
              </a:rPr>
              <a:t>- مِنْ علاماتِ تَلَفِ الْمُعَلَّباتِ ظهورُ</a:t>
            </a:r>
          </a:p>
          <a:p>
            <a:pPr lvl="1">
              <a:tabLst>
                <a:tab pos="923925" algn="l"/>
              </a:tabLst>
            </a:pPr>
            <a:r>
              <a:rPr lang="ar-EG" sz="4000" b="1" dirty="0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ar-EG" sz="1100" dirty="0">
                <a:solidFill>
                  <a:srgbClr val="0000FF"/>
                </a:solidFill>
                <a:cs typeface="Times New Roman" pitchFamily="18" charset="0"/>
              </a:rPr>
              <a:t>....................................................................... .</a:t>
            </a:r>
            <a:endParaRPr lang="ar-EG" sz="4400" dirty="0">
              <a:solidFill>
                <a:srgbClr val="0000FF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43063" y="3133075"/>
            <a:ext cx="6429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tabLst>
                <a:tab pos="923925" algn="l"/>
              </a:tabLst>
            </a:pPr>
            <a:r>
              <a:rPr lang="ar-EG" sz="4000" b="1" dirty="0">
                <a:solidFill>
                  <a:srgbClr val="0000FF"/>
                </a:solidFill>
                <a:cs typeface="Times New Roman" pitchFamily="18" charset="0"/>
              </a:rPr>
              <a:t>- عِنْدَ</a:t>
            </a:r>
            <a:r>
              <a:rPr lang="ar-EG" sz="1100" dirty="0">
                <a:solidFill>
                  <a:srgbClr val="0000FF"/>
                </a:solidFill>
                <a:cs typeface="Times New Roman" pitchFamily="18" charset="0"/>
              </a:rPr>
              <a:t>....................................................</a:t>
            </a:r>
            <a:r>
              <a:rPr lang="ar-EG" sz="4000" b="1" dirty="0">
                <a:solidFill>
                  <a:srgbClr val="0000FF"/>
                </a:solidFill>
                <a:cs typeface="Times New Roman" pitchFamily="18" charset="0"/>
              </a:rPr>
              <a:t>الأَغذيةِ الْمُعلَّبةِ يَنْبَغي ..................................    آلَةِ فَتْحٍ نَظيفَةٍ.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5546698" y="1681837"/>
            <a:ext cx="1643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الاعْوِجَاجِ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4716016" y="3068960"/>
            <a:ext cx="16859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Calibri" pitchFamily="34" charset="0"/>
              </a:rPr>
              <a:t>اسْتِهلاك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3203849" y="3676551"/>
            <a:ext cx="19082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Calibri" pitchFamily="34" charset="0"/>
              </a:rPr>
              <a:t>اسْتِخدام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5"/>
          <p:cNvSpPr/>
          <p:nvPr/>
        </p:nvSpPr>
        <p:spPr>
          <a:xfrm>
            <a:off x="1043608" y="1772816"/>
            <a:ext cx="7286625" cy="30718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86545" y="2339553"/>
            <a:ext cx="6000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</a:pPr>
            <a:r>
              <a:rPr lang="ar-EG" sz="4000" b="1" dirty="0">
                <a:cs typeface="Times New Roman" pitchFamily="18" charset="0"/>
              </a:rPr>
              <a:t>3- أَمْلأُ كُلَّ فراغٍ مِمَّا يأتي بِمَصدَرٍ مُناسِبٍ؛ لأُكْمِلَ إرْشاداتِ الزَّائِرينَ لِلْمُستَشفى:</a:t>
            </a:r>
            <a:endParaRPr lang="ar-EG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50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683568" y="620688"/>
            <a:ext cx="7746057" cy="1665844"/>
          </a:xfrm>
          <a:prstGeom prst="roundRect">
            <a:avLst>
              <a:gd name="adj" fmla="val 2331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908904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ar-EG" sz="3200" b="1" dirty="0">
                <a:cs typeface="Times New Roman" pitchFamily="18" charset="0"/>
              </a:rPr>
              <a:t>تُرَحِّبُ إِدارَةُ الْمُسْتَشفى بِالزَّائِرينَ الكرام وترجو مِنْهُمْ مُراعاةَ ما يأتي، حرصًا على راحَةِ الْمَرضى:</a:t>
            </a:r>
            <a:endParaRPr lang="ar-EG" sz="36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71640" y="2857496"/>
            <a:ext cx="6857986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>
              <a:buFont typeface="Wingdings" pitchFamily="2" charset="2"/>
              <a:buChar char="§"/>
              <a:tabLst>
                <a:tab pos="923925" algn="l"/>
              </a:tabLst>
            </a:pPr>
            <a:r>
              <a:rPr lang="ar-EG" sz="4000" b="1" dirty="0">
                <a:cs typeface="Times New Roman" pitchFamily="18" charset="0"/>
              </a:rPr>
              <a:t>.</a:t>
            </a:r>
            <a:r>
              <a:rPr lang="ar-EG" sz="1100" dirty="0">
                <a:cs typeface="Times New Roman" pitchFamily="18" charset="0"/>
              </a:rPr>
              <a:t>...............................................................</a:t>
            </a:r>
            <a:r>
              <a:rPr lang="ar-EG" sz="4000" b="1" dirty="0">
                <a:cs typeface="Times New Roman" pitchFamily="18" charset="0"/>
              </a:rPr>
              <a:t> بِالْمواعيدِ الْمُحَدَّدَةِ للزِّيارةِ.</a:t>
            </a:r>
            <a:endParaRPr lang="ar-EG" sz="4400" dirty="0"/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5929322" y="2857496"/>
            <a:ext cx="1357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solidFill>
                  <a:srgbClr val="6600CC"/>
                </a:solidFill>
              </a:rPr>
              <a:t>الالْتِزَامُ</a:t>
            </a:r>
            <a:endParaRPr lang="en-US" sz="3600" dirty="0">
              <a:solidFill>
                <a:srgbClr val="6600CC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71639" y="4679959"/>
            <a:ext cx="6857986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>
              <a:buFont typeface="Wingdings" pitchFamily="2" charset="2"/>
              <a:buChar char="§"/>
              <a:tabLst>
                <a:tab pos="923925" algn="l"/>
              </a:tabLst>
            </a:pPr>
            <a:r>
              <a:rPr lang="ar-EG" sz="4000" b="1" dirty="0">
                <a:cs typeface="Times New Roman" pitchFamily="18" charset="0"/>
              </a:rPr>
              <a:t>.</a:t>
            </a:r>
            <a:r>
              <a:rPr lang="ar-EG" sz="1100" dirty="0">
                <a:cs typeface="Times New Roman" pitchFamily="18" charset="0"/>
              </a:rPr>
              <a:t>..............................................................................</a:t>
            </a:r>
            <a:r>
              <a:rPr lang="ar-EG" sz="4000" b="1" dirty="0">
                <a:cs typeface="Times New Roman" pitchFamily="18" charset="0"/>
              </a:rPr>
              <a:t> </a:t>
            </a:r>
            <a:r>
              <a:rPr lang="ar-SA" sz="4000" b="1" dirty="0">
                <a:cs typeface="Times New Roman" pitchFamily="18" charset="0"/>
              </a:rPr>
              <a:t>على الهدوءِ في أَثناءِ الزِّيارَةِ.</a:t>
            </a:r>
            <a:endParaRPr lang="ar-SA" sz="4400" dirty="0"/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4857774" y="4786322"/>
            <a:ext cx="314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solidFill>
                  <a:srgbClr val="6600CC"/>
                </a:solidFill>
              </a:rPr>
              <a:t>الْمُحَافَظَةُ</a:t>
            </a:r>
            <a:endParaRPr lang="en-US" sz="36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529" grpId="0"/>
      <p:bldP spid="10" grpId="0" animBg="1"/>
      <p:bldP spid="11" grpId="0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2108" y="1055638"/>
            <a:ext cx="7028284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EG" sz="3200" b="1" dirty="0">
                <a:cs typeface="Times New Roman" pitchFamily="18" charset="0"/>
              </a:rPr>
              <a:t>تُرَحِّبُ إِدارَةُ الْمُسْتَشفى بِالزَّائِرينَ الكرام وترجو مِنْهُمْ مُراعاةَ ما يأتي، حرصًا على راحَةِ الْمَرضي:</a:t>
            </a:r>
            <a:endParaRPr lang="ar-EG" sz="36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00100" y="3093834"/>
            <a:ext cx="7715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buFont typeface="Wingdings" pitchFamily="2" charset="2"/>
              <a:buChar char="§"/>
              <a:tabLst>
                <a:tab pos="923925" algn="l"/>
              </a:tabLst>
            </a:pPr>
            <a:r>
              <a:rPr lang="ar-EG" sz="4000" b="1" dirty="0">
                <a:cs typeface="Times New Roman" pitchFamily="18" charset="0"/>
              </a:rPr>
              <a:t> </a:t>
            </a:r>
            <a:r>
              <a:rPr lang="ar-SA" sz="4000" b="1" dirty="0">
                <a:cs typeface="Times New Roman" pitchFamily="18" charset="0"/>
              </a:rPr>
              <a:t>يُمْنَعُ</a:t>
            </a:r>
            <a:r>
              <a:rPr lang="ar-EG" sz="4000" b="1" dirty="0">
                <a:cs typeface="Times New Roman" pitchFamily="18" charset="0"/>
              </a:rPr>
              <a:t>.</a:t>
            </a:r>
            <a:r>
              <a:rPr lang="ar-EG" sz="1100" dirty="0">
                <a:cs typeface="Times New Roman" pitchFamily="18" charset="0"/>
              </a:rPr>
              <a:t>......................................... </a:t>
            </a:r>
            <a:r>
              <a:rPr lang="ar-EG" sz="4000" b="1" dirty="0">
                <a:cs typeface="Times New Roman" pitchFamily="18" charset="0"/>
              </a:rPr>
              <a:t>الأَطفالِ إِلى غُرَفِ الْمَرضى.</a:t>
            </a:r>
            <a:endParaRPr lang="ar-EG" sz="4400" dirty="0"/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5786448" y="3105157"/>
            <a:ext cx="107154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rgbClr val="6600CC"/>
                </a:solidFill>
              </a:rPr>
              <a:t>دُخُولَ</a:t>
            </a:r>
            <a:endParaRPr lang="en-US" sz="3600" dirty="0">
              <a:solidFill>
                <a:srgbClr val="6600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57290" y="4286256"/>
            <a:ext cx="7215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buFont typeface="Wingdings" pitchFamily="2" charset="2"/>
              <a:buChar char="§"/>
              <a:tabLst>
                <a:tab pos="923925" algn="l"/>
              </a:tabLst>
            </a:pPr>
            <a:r>
              <a:rPr lang="ar-EG" sz="4000" dirty="0">
                <a:cs typeface="Times New Roman" pitchFamily="18" charset="0"/>
              </a:rPr>
              <a:t>.</a:t>
            </a:r>
            <a:r>
              <a:rPr lang="ar-EG" sz="1100" dirty="0">
                <a:cs typeface="Times New Roman" pitchFamily="18" charset="0"/>
              </a:rPr>
              <a:t>.................................................................</a:t>
            </a:r>
            <a:r>
              <a:rPr lang="ar-EG" sz="4000" b="1" dirty="0">
                <a:cs typeface="Times New Roman" pitchFamily="18" charset="0"/>
              </a:rPr>
              <a:t> </a:t>
            </a:r>
            <a:r>
              <a:rPr lang="ar-SA" sz="4000" b="1" dirty="0">
                <a:cs typeface="Times New Roman" pitchFamily="18" charset="0"/>
              </a:rPr>
              <a:t>الطَّبيبِ المتخصص عندَ حدوثِ طارِئٍ لِلْمَريضِ.</a:t>
            </a:r>
            <a:endParaRPr lang="ar-SA" sz="4400" dirty="0"/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5143504" y="4357694"/>
            <a:ext cx="2357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solidFill>
                  <a:srgbClr val="6600CC"/>
                </a:solidFill>
              </a:rPr>
              <a:t>اسْتِدعَاءُ</a:t>
            </a:r>
            <a:endParaRPr lang="en-US" sz="36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72108" y="1055638"/>
            <a:ext cx="7028284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EG" sz="3200" b="1" dirty="0">
                <a:cs typeface="Times New Roman" pitchFamily="18" charset="0"/>
              </a:rPr>
              <a:t>تُرَحِّبُ إِدارَةُ الْمُسْتَشفى بِالزَّائِرينَ الكرام وترجو مِنْهُمْ مُراعاةَ ما يأتي، حرصًا على راحَةِ الْمَرضي:</a:t>
            </a:r>
            <a:endParaRPr lang="ar-EG" sz="36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00100" y="3000372"/>
            <a:ext cx="75009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buFont typeface="Arial" pitchFamily="34" charset="0"/>
              <a:buChar char="•"/>
              <a:tabLst>
                <a:tab pos="923925" algn="l"/>
              </a:tabLst>
            </a:pPr>
            <a:r>
              <a:rPr lang="ar-EG" sz="4800" b="1" dirty="0">
                <a:cs typeface="Times New Roman" pitchFamily="18" charset="0"/>
              </a:rPr>
              <a:t>.</a:t>
            </a:r>
            <a:r>
              <a:rPr lang="ar-EG" sz="1100" dirty="0">
                <a:cs typeface="Times New Roman" pitchFamily="18" charset="0"/>
              </a:rPr>
              <a:t>......................................................</a:t>
            </a:r>
            <a:r>
              <a:rPr lang="ar-EG" sz="4800" b="1" dirty="0">
                <a:cs typeface="Times New Roman" pitchFamily="18" charset="0"/>
              </a:rPr>
              <a:t> </a:t>
            </a:r>
            <a:r>
              <a:rPr lang="ar-SA" sz="4000" b="1" dirty="0">
                <a:cs typeface="Times New Roman" pitchFamily="18" charset="0"/>
              </a:rPr>
              <a:t>لِلْمَريْضِ بالدُّعاءِ الْمأثورِ </a:t>
            </a:r>
            <a:r>
              <a:rPr lang="ar-EG" sz="4000" b="1" dirty="0">
                <a:cs typeface="Times New Roman" pitchFamily="18" charset="0"/>
              </a:rPr>
              <a:t>«</a:t>
            </a:r>
            <a:r>
              <a:rPr lang="ar-EG" sz="4000" b="1" dirty="0">
                <a:solidFill>
                  <a:srgbClr val="00B050"/>
                </a:solidFill>
                <a:cs typeface="Times New Roman" pitchFamily="18" charset="0"/>
              </a:rPr>
              <a:t>لَا بأسَ، طهورٌ إنْ شاءَ اللَّهُ</a:t>
            </a:r>
            <a:r>
              <a:rPr lang="ar-EG" sz="4000" b="1" dirty="0">
                <a:cs typeface="Times New Roman" pitchFamily="18" charset="0"/>
              </a:rPr>
              <a:t>»</a:t>
            </a:r>
            <a:r>
              <a:rPr lang="ar-SA" sz="4000" b="1" dirty="0">
                <a:cs typeface="Times New Roman" pitchFamily="18" charset="0"/>
              </a:rPr>
              <a:t>.</a:t>
            </a:r>
            <a:endParaRPr lang="ar-SA" sz="4400" dirty="0"/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5857884" y="2928934"/>
            <a:ext cx="171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800" b="1" dirty="0">
                <a:solidFill>
                  <a:srgbClr val="6600CC"/>
                </a:solidFill>
              </a:rPr>
              <a:t>الدُّعَاءِ</a:t>
            </a:r>
            <a:endParaRPr lang="en-US" sz="48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51620" y="2828835"/>
            <a:ext cx="684076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ar-EG" sz="7200" b="1" dirty="0">
                <a:cs typeface="Times New Roman" pitchFamily="18" charset="0"/>
              </a:rPr>
              <a:t>المشتقات/ المصادر</a:t>
            </a:r>
            <a:endParaRPr lang="ar-EG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1">
            <a:extLst>
              <a:ext uri="{FF2B5EF4-FFF2-40B4-BE49-F238E27FC236}">
                <a16:creationId xmlns:a16="http://schemas.microsoft.com/office/drawing/2014/main" id="{C3E36934-8356-466E-B9EE-BC3C8A6A7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1556792"/>
            <a:ext cx="642743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2189809" y="2348880"/>
            <a:ext cx="4604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أتعلم وأتسلى</a:t>
            </a:r>
            <a:endParaRPr lang="ar-EG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42194"/>
              </p:ext>
            </p:extLst>
          </p:nvPr>
        </p:nvGraphicFramePr>
        <p:xfrm>
          <a:off x="755576" y="836713"/>
          <a:ext cx="7560840" cy="490728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7498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ت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ر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ر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ج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و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ع</a:t>
                      </a:r>
                      <a:endParaRPr lang="ar-SA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خ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ع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ل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م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</a:t>
                      </a:r>
                      <a:endParaRPr lang="ar-SA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ي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ب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إ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خ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ع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ن</a:t>
                      </a:r>
                      <a:endParaRPr lang="ar-SA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ك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ع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ض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ك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ط</a:t>
                      </a:r>
                      <a:endParaRPr lang="ar-SA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ط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ت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ر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ر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س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ل</a:t>
                      </a:r>
                      <a:endParaRPr lang="ar-SA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ة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س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ة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ر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</a:t>
                      </a:r>
                      <a:endParaRPr lang="ar-SA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ز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ب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ي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ز</a:t>
                      </a:r>
                      <a:endParaRPr lang="ar-S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ق</a:t>
                      </a:r>
                      <a:endParaRPr lang="ar-SA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4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9831" y="1255985"/>
            <a:ext cx="65722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  <a:cs typeface="Times New Roman" pitchFamily="18" charset="0"/>
              </a:rPr>
              <a:t>أبحث في الشبكة المقابلة عن مصادر الأفعال الآتية:</a:t>
            </a:r>
          </a:p>
          <a:p>
            <a:r>
              <a:rPr lang="ar-EG" sz="2800" b="1" dirty="0"/>
              <a:t>أعرب</a:t>
            </a:r>
          </a:p>
          <a:p>
            <a:r>
              <a:rPr lang="ar-EG" sz="2800" b="1" dirty="0"/>
              <a:t>استكبر</a:t>
            </a:r>
          </a:p>
          <a:p>
            <a:r>
              <a:rPr lang="ar-EG" sz="2800" b="1" dirty="0"/>
              <a:t>خاط</a:t>
            </a:r>
          </a:p>
          <a:p>
            <a:r>
              <a:rPr lang="ar-EG" sz="2800" b="1" dirty="0"/>
              <a:t>رجع</a:t>
            </a:r>
          </a:p>
          <a:p>
            <a:r>
              <a:rPr lang="ar-EG" sz="2800" b="1" dirty="0"/>
              <a:t>خضر</a:t>
            </a:r>
          </a:p>
          <a:p>
            <a:r>
              <a:rPr lang="ar-EG" sz="2800" b="1" dirty="0"/>
              <a:t>انطلق</a:t>
            </a:r>
          </a:p>
          <a:p>
            <a:r>
              <a:rPr lang="ar-EG" sz="2800" b="1" dirty="0"/>
              <a:t>كسر</a:t>
            </a:r>
          </a:p>
          <a:p>
            <a:r>
              <a:rPr lang="ar-EG" sz="2800" b="1" dirty="0"/>
              <a:t>علم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6838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9831" y="1440654"/>
            <a:ext cx="65722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ar-EG" sz="4400" b="1" dirty="0">
                <a:solidFill>
                  <a:srgbClr val="FF0000"/>
                </a:solidFill>
                <a:cs typeface="Times New Roman" pitchFamily="18" charset="0"/>
              </a:rPr>
              <a:t>من الأحرف الباقية يتكون مصدر نضعه في الفراغ الآتي:</a:t>
            </a:r>
          </a:p>
          <a:p>
            <a:pPr algn="ctr"/>
            <a:endParaRPr lang="ar-EG" sz="4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ar-EG" sz="4400" b="1" dirty="0">
                <a:cs typeface="Times New Roman" pitchFamily="18" charset="0"/>
              </a:rPr>
              <a:t>من أهداف رؤية (2030).......... ممارسة الأنشطة الرياضية في المجتمع.</a:t>
            </a:r>
            <a:endParaRPr lang="ar-SA" sz="4000" b="1" dirty="0"/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1121345" y="3284984"/>
            <a:ext cx="1722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4800" b="1" dirty="0">
                <a:solidFill>
                  <a:srgbClr val="C00000"/>
                </a:solidFill>
              </a:rPr>
              <a:t>توعية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1736812"/>
            <a:ext cx="642743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2169095" y="2274838"/>
            <a:ext cx="43204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الواجب المنزلي</a:t>
            </a:r>
            <a:endParaRPr lang="ar-EG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04131" y="1556792"/>
            <a:ext cx="6629400" cy="30469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Low" rtl="1"/>
            <a:r>
              <a:rPr lang="ar-EG" sz="4800" b="1" dirty="0">
                <a:solidFill>
                  <a:srgbClr val="0000FF"/>
                </a:solidFill>
                <a:latin typeface="Calibri" pitchFamily="34" charset="0"/>
              </a:rPr>
              <a:t>1- أقرأ القطعة الآتية قراءة متأنية، ثم أنقل الأسماء الملونة من القطعة إلى الأماكن المناسبة لها في الجدول وأكمل المطلوب:</a:t>
            </a:r>
            <a:endParaRPr lang="en-US" sz="48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75656" y="1484784"/>
            <a:ext cx="61926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قال أحمد: في أحد الأيام شعرت بألم شديد في أحد أضراسي؛ فبادرت إلى عيادة طبيب 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مشهور</a:t>
            </a:r>
            <a:r>
              <a:rPr lang="ar-EG" sz="3600" b="1" dirty="0">
                <a:latin typeface="Calibri" pitchFamily="34" charset="0"/>
              </a:rPr>
              <a:t>.</a:t>
            </a:r>
          </a:p>
          <a:p>
            <a:pPr algn="ctr"/>
            <a:r>
              <a:rPr lang="ar-EG" sz="3600" b="1" dirty="0">
                <a:latin typeface="Calibri" pitchFamily="34" charset="0"/>
              </a:rPr>
              <a:t>أجلسني الطبيب على كرسي 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مرفوع</a:t>
            </a:r>
            <a:r>
              <a:rPr lang="ar-EG" sz="3600" b="1" dirty="0">
                <a:latin typeface="Calibri" pitchFamily="34" charset="0"/>
              </a:rPr>
              <a:t>، وراح يتفحص أسناني بمرآة 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عاكسة</a:t>
            </a:r>
            <a:r>
              <a:rPr lang="ar-EG" sz="3600" b="1" dirty="0">
                <a:latin typeface="Calibri" pitchFamily="34" charset="0"/>
              </a:rPr>
              <a:t>، ثم جس أحد الأضراس بمطرقة صغيرة</a:t>
            </a:r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50218" y="980728"/>
            <a:ext cx="56435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ثم أخرج بقايا الطعام بأداة 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معقوفة</a:t>
            </a:r>
            <a:r>
              <a:rPr lang="ar-EG" sz="3600" b="1" dirty="0">
                <a:latin typeface="Calibri" pitchFamily="34" charset="0"/>
              </a:rPr>
              <a:t> فصِحت من الألم.</a:t>
            </a:r>
          </a:p>
          <a:p>
            <a:pPr algn="ctr"/>
            <a:r>
              <a:rPr lang="ar-EG" sz="3600" b="1" dirty="0">
                <a:latin typeface="Calibri" pitchFamily="34" charset="0"/>
              </a:rPr>
              <a:t>قال الطبيب: إن ضرسك قد نُخِر بسبب 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إهمالك</a:t>
            </a:r>
            <a:r>
              <a:rPr lang="ar-EG" sz="3600" b="1" dirty="0">
                <a:latin typeface="Calibri" pitchFamily="34" charset="0"/>
              </a:rPr>
              <a:t>، فأنت على ما يبدو لا تنظف أسنانك بعد كل وجبة. إياك أن تشرب السوائل 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الباردة</a:t>
            </a:r>
            <a:r>
              <a:rPr lang="ar-EG" sz="3600" b="1" dirty="0">
                <a:latin typeface="Calibri" pitchFamily="34" charset="0"/>
              </a:rPr>
              <a:t> بعد الطعام 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الساخن. </a:t>
            </a:r>
            <a:r>
              <a:rPr lang="ar-EG" sz="3600" b="1" dirty="0">
                <a:latin typeface="Calibri" pitchFamily="34" charset="0"/>
              </a:rPr>
              <a:t>وكتب لي دواء 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ناجعاً</a:t>
            </a:r>
            <a:r>
              <a:rPr lang="ar-EG" sz="3600" b="1" dirty="0">
                <a:latin typeface="Calibri" pitchFamily="34" charset="0"/>
              </a:rPr>
              <a:t>؛</a:t>
            </a:r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19672" y="1556792"/>
            <a:ext cx="597666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latin typeface="Calibri" pitchFamily="34" charset="0"/>
              </a:rPr>
              <a:t>لإزالة الالتهاب، وحدد لي موعداً لزيارته بعد يومين.</a:t>
            </a:r>
          </a:p>
          <a:p>
            <a:pPr algn="ctr"/>
            <a:r>
              <a:rPr lang="ar-EG" sz="4000" b="1" dirty="0">
                <a:latin typeface="Calibri" pitchFamily="34" charset="0"/>
              </a:rPr>
              <a:t>وبعد أن زال الألم ذهبت إلى العيادة فحفر الطبيب ضرسي </a:t>
            </a: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المنخور</a:t>
            </a:r>
            <a:r>
              <a:rPr lang="ar-EG" sz="4000" b="1" dirty="0">
                <a:latin typeface="Calibri" pitchFamily="34" charset="0"/>
              </a:rPr>
              <a:t>، ثم حشاه بمادة صلبة </a:t>
            </a:r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لامعة.</a:t>
            </a:r>
          </a:p>
        </p:txBody>
      </p:sp>
    </p:spTree>
    <p:extLst>
      <p:ext uri="{BB962C8B-B14F-4D97-AF65-F5344CB8AC3E}">
        <p14:creationId xmlns:p14="http://schemas.microsoft.com/office/powerpoint/2010/main" val="404361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36304" y="1700808"/>
            <a:ext cx="7416824" cy="280076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4400" b="1" dirty="0">
                <a:latin typeface="Calibri" pitchFamily="34" charset="0"/>
              </a:rPr>
              <a:t>ومنذ ذلك اليوم وأنا أحرص على </a:t>
            </a:r>
            <a:r>
              <a:rPr lang="ar-EG" sz="4400" b="1" dirty="0">
                <a:solidFill>
                  <a:srgbClr val="FF0000"/>
                </a:solidFill>
                <a:latin typeface="Calibri" pitchFamily="34" charset="0"/>
              </a:rPr>
              <a:t>تنظيم </a:t>
            </a:r>
            <a:r>
              <a:rPr lang="ar-EG" sz="4400" b="1" dirty="0">
                <a:latin typeface="Calibri" pitchFamily="34" charset="0"/>
              </a:rPr>
              <a:t>المواعيد </a:t>
            </a:r>
            <a:r>
              <a:rPr lang="ar-EG" sz="4400" b="1" dirty="0">
                <a:solidFill>
                  <a:srgbClr val="FF0000"/>
                </a:solidFill>
                <a:latin typeface="Calibri" pitchFamily="34" charset="0"/>
              </a:rPr>
              <a:t>لزيارة</a:t>
            </a:r>
            <a:r>
              <a:rPr lang="ar-EG" sz="4400" b="1" dirty="0">
                <a:latin typeface="Calibri" pitchFamily="34" charset="0"/>
              </a:rPr>
              <a:t> الطبيب كل ستة أشهر </a:t>
            </a:r>
            <a:r>
              <a:rPr lang="ar-EG" sz="4400" b="1" dirty="0">
                <a:solidFill>
                  <a:schemeClr val="tx1"/>
                </a:solidFill>
                <a:latin typeface="Calibri" pitchFamily="34" charset="0"/>
              </a:rPr>
              <a:t>ل</a:t>
            </a:r>
            <a:r>
              <a:rPr lang="ar-EG" sz="4400" b="1" dirty="0">
                <a:solidFill>
                  <a:srgbClr val="FF0000"/>
                </a:solidFill>
                <a:latin typeface="Calibri" pitchFamily="34" charset="0"/>
              </a:rPr>
              <a:t>لمحافظة</a:t>
            </a:r>
            <a:r>
              <a:rPr lang="ar-EG" sz="4400" b="1" dirty="0">
                <a:latin typeface="Calibri" pitchFamily="34" charset="0"/>
              </a:rPr>
              <a:t> على أسناني؛ فذلك يساعدني على أن أعيش </a:t>
            </a:r>
            <a:r>
              <a:rPr lang="ar-EG" sz="4400" b="1" dirty="0">
                <a:solidFill>
                  <a:srgbClr val="FF0000"/>
                </a:solidFill>
                <a:latin typeface="Calibri" pitchFamily="34" charset="0"/>
              </a:rPr>
              <a:t>موفور</a:t>
            </a:r>
            <a:r>
              <a:rPr lang="ar-EG" sz="4400" b="1" dirty="0">
                <a:latin typeface="Calibri" pitchFamily="34" charset="0"/>
              </a:rPr>
              <a:t> الصحة والعافية.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67544" y="5373216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000" b="1" dirty="0"/>
              <a:t>المصدر: أتعلم التعبير- بتصرف</a:t>
            </a:r>
          </a:p>
        </p:txBody>
      </p:sp>
    </p:spTree>
    <p:extLst>
      <p:ext uri="{BB962C8B-B14F-4D97-AF65-F5344CB8AC3E}">
        <p14:creationId xmlns:p14="http://schemas.microsoft.com/office/powerpoint/2010/main" val="418671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447800" y="1752600"/>
            <a:ext cx="6324600" cy="29546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أهداف الدرس</a:t>
            </a:r>
          </a:p>
          <a:p>
            <a:pPr algn="ctr"/>
            <a:r>
              <a:rPr lang="ar-EG" sz="4000" b="1" dirty="0">
                <a:ln>
                  <a:solidFill>
                    <a:schemeClr val="tx1"/>
                  </a:solidFill>
                </a:ln>
                <a:latin typeface="Calibri" pitchFamily="34" charset="0"/>
              </a:rPr>
              <a:t>تعريف المصدر. </a:t>
            </a:r>
          </a:p>
          <a:p>
            <a:pPr algn="ctr"/>
            <a:r>
              <a:rPr lang="ar-EG" sz="4000" b="1" dirty="0">
                <a:ln>
                  <a:solidFill>
                    <a:schemeClr val="tx1"/>
                  </a:solidFill>
                </a:ln>
                <a:latin typeface="Calibri" pitchFamily="34" charset="0"/>
              </a:rPr>
              <a:t>التفريق بين المصدر والفعل.</a:t>
            </a:r>
          </a:p>
          <a:p>
            <a:pPr algn="ctr"/>
            <a:r>
              <a:rPr lang="ar-EG" sz="4000" b="1" dirty="0">
                <a:ln>
                  <a:solidFill>
                    <a:schemeClr val="tx1"/>
                  </a:solidFill>
                </a:ln>
                <a:latin typeface="Calibri" pitchFamily="34" charset="0"/>
              </a:rPr>
              <a:t>معرفة وزن المصدر.</a:t>
            </a:r>
            <a:endParaRPr lang="ar-EG" sz="4000" dirty="0">
              <a:ln>
                <a:solidFill>
                  <a:schemeClr val="tx1"/>
                </a:solidFill>
              </a:ln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558595"/>
              </p:ext>
            </p:extLst>
          </p:nvPr>
        </p:nvGraphicFramePr>
        <p:xfrm>
          <a:off x="1403648" y="620690"/>
          <a:ext cx="6408712" cy="540060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20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100"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اسم الفاعل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فعله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عاكسة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عكس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الباردة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برد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الساخن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سخن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ناجعاً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نجع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لامعة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لمع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38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572617"/>
              </p:ext>
            </p:extLst>
          </p:nvPr>
        </p:nvGraphicFramePr>
        <p:xfrm>
          <a:off x="1475656" y="620690"/>
          <a:ext cx="6336704" cy="5328588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8098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اسم المفعول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فعله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098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مشهور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شهر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98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مرفوع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رفع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098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معقوفة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عقف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098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منخور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نخر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098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موفور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وفر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0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648981"/>
              </p:ext>
            </p:extLst>
          </p:nvPr>
        </p:nvGraphicFramePr>
        <p:xfrm>
          <a:off x="2195736" y="1268760"/>
          <a:ext cx="4928190" cy="432048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94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المصدر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فعله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إهمال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همل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تنظيم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نظم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زيارة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زار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محافظة</a:t>
                      </a:r>
                      <a:endParaRPr lang="ar-S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حافظ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8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علوية مستديرة 8">
            <a:extLst>
              <a:ext uri="{FF2B5EF4-FFF2-40B4-BE49-F238E27FC236}">
                <a16:creationId xmlns:a16="http://schemas.microsoft.com/office/drawing/2014/main" id="{5E856B5B-7E3D-44E9-863A-476E424CE0A7}"/>
              </a:ext>
            </a:extLst>
          </p:cNvPr>
          <p:cNvSpPr/>
          <p:nvPr/>
        </p:nvSpPr>
        <p:spPr>
          <a:xfrm>
            <a:off x="971600" y="1196752"/>
            <a:ext cx="7128792" cy="4464496"/>
          </a:xfrm>
          <a:prstGeom prst="round2Same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2- أذكر مصادر الأفعال الآتية، وأضعها في جمل مفيدة من إنشائي: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استقبل – استنفد – طار - سابق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5320"/>
              </p:ext>
            </p:extLst>
          </p:nvPr>
        </p:nvGraphicFramePr>
        <p:xfrm>
          <a:off x="683568" y="725407"/>
          <a:ext cx="7704857" cy="537741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670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149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الفعل</a:t>
                      </a:r>
                      <a:endParaRPr lang="ar-SA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المصدر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الجملة المفيدة</a:t>
                      </a:r>
                      <a:endParaRPr lang="ar-SA" sz="4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115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>
                          <a:solidFill>
                            <a:srgbClr val="FF0000"/>
                          </a:solidFill>
                        </a:rPr>
                        <a:t>استقبل</a:t>
                      </a:r>
                      <a:endParaRPr lang="ar-SA" sz="4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استقبال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استقبلني والدي استقبال حافل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542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>
                          <a:solidFill>
                            <a:srgbClr val="FF0000"/>
                          </a:solidFill>
                        </a:rPr>
                        <a:t>استنفد</a:t>
                      </a:r>
                      <a:endParaRPr lang="ar-SA" sz="4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استنفاد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الإسراف استنفاد للموارد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542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>
                          <a:solidFill>
                            <a:srgbClr val="FF0000"/>
                          </a:solidFill>
                        </a:rPr>
                        <a:t>طار</a:t>
                      </a:r>
                      <a:endParaRPr lang="ar-SA" sz="4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طيران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يحب الطفل الطيران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542"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>
                          <a:solidFill>
                            <a:srgbClr val="FF0000"/>
                          </a:solidFill>
                        </a:rPr>
                        <a:t>سابق</a:t>
                      </a:r>
                      <a:endParaRPr lang="ar-SA" sz="4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سباق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فاز العداء بالسباق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92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971600" y="2204864"/>
            <a:ext cx="7044706" cy="28007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/>
            <a:r>
              <a:rPr lang="ar-EG" sz="4400" b="1" dirty="0">
                <a:latin typeface="Calibri" pitchFamily="34" charset="0"/>
              </a:rPr>
              <a:t>من عوامل 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المحافظة </a:t>
            </a:r>
            <a:r>
              <a:rPr lang="ar-EG" sz="4400" b="1" dirty="0">
                <a:latin typeface="Calibri" pitchFamily="34" charset="0"/>
              </a:rPr>
              <a:t>على الصحة: 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النوم</a:t>
            </a:r>
            <a:r>
              <a:rPr lang="ar-EG" sz="4400" b="1" dirty="0">
                <a:latin typeface="Calibri" pitchFamily="34" charset="0"/>
              </a:rPr>
              <a:t> المبكر، و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تجنب السهر</a:t>
            </a:r>
            <a:r>
              <a:rPr lang="ar-EG" sz="4400" b="1" dirty="0">
                <a:latin typeface="Calibri" pitchFamily="34" charset="0"/>
              </a:rPr>
              <a:t>، و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تناول الأكل </a:t>
            </a:r>
            <a:r>
              <a:rPr lang="ar-EG" sz="4400" b="1" dirty="0">
                <a:solidFill>
                  <a:schemeClr val="bg1"/>
                </a:solidFill>
                <a:latin typeface="Calibri" pitchFamily="34" charset="0"/>
              </a:rPr>
              <a:t>الصحي</a:t>
            </a:r>
            <a:r>
              <a:rPr lang="ar-EG" sz="4400" b="1" dirty="0">
                <a:latin typeface="Calibri" pitchFamily="34" charset="0"/>
              </a:rPr>
              <a:t>، و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التعرض</a:t>
            </a:r>
            <a:r>
              <a:rPr lang="ar-EG" sz="4400" b="1" dirty="0">
                <a:latin typeface="Calibri" pitchFamily="34" charset="0"/>
              </a:rPr>
              <a:t> لأشعة الشمس، و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الابتعاد</a:t>
            </a:r>
            <a:r>
              <a:rPr lang="ar-EG" sz="4400" b="1" dirty="0">
                <a:latin typeface="Calibri" pitchFamily="34" charset="0"/>
              </a:rPr>
              <a:t> عن 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الغضب</a:t>
            </a:r>
            <a:endParaRPr lang="ar-EG" sz="4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" name="مربع نص 5"/>
          <p:cNvSpPr txBox="1">
            <a:spLocks noChangeArrowheads="1"/>
          </p:cNvSpPr>
          <p:nvPr/>
        </p:nvSpPr>
        <p:spPr bwMode="auto">
          <a:xfrm>
            <a:off x="3851920" y="692696"/>
            <a:ext cx="1656184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itchFamily="34" charset="0"/>
              </a:rPr>
              <a:t>مثال</a:t>
            </a:r>
          </a:p>
        </p:txBody>
      </p:sp>
    </p:spTree>
    <p:extLst>
      <p:ext uri="{BB962C8B-B14F-4D97-AF65-F5344CB8AC3E}">
        <p14:creationId xmlns:p14="http://schemas.microsoft.com/office/powerpoint/2010/main" val="35359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043608" y="1484784"/>
            <a:ext cx="6984776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latin typeface="Calibri" pitchFamily="34" charset="0"/>
              </a:rPr>
              <a:t>أتأمل الكلمات المظللة وألاحظ أنها أسماء اشتقت من الأفعال: (حافظ – نام – تجنب – سهر – تناول – أكل – تعرض – ابتعد – غضب)، وتدل على حدث مجرد من الزمن، وتسمى (المصدر)، الذي يمكن تعريفه بأنه ما يصدر عنه الشيء.</a:t>
            </a:r>
            <a:endParaRPr lang="ar-EG" sz="40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907704" y="2564904"/>
            <a:ext cx="5335546" cy="92333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itchFamily="34" charset="0"/>
              </a:rPr>
              <a:t>أثبِّت تعلُّمي السابق</a:t>
            </a:r>
          </a:p>
        </p:txBody>
      </p:sp>
    </p:spTree>
    <p:extLst>
      <p:ext uri="{BB962C8B-B14F-4D97-AF65-F5344CB8AC3E}">
        <p14:creationId xmlns:p14="http://schemas.microsoft.com/office/powerpoint/2010/main" val="890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C4D088E-78A8-4795-9B97-1C25ED7D79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0" y="1650318"/>
            <a:ext cx="7421011" cy="329085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0A97A62-21E3-4468-8384-F320BA96F920}"/>
              </a:ext>
            </a:extLst>
          </p:cNvPr>
          <p:cNvSpPr txBox="1"/>
          <p:nvPr/>
        </p:nvSpPr>
        <p:spPr>
          <a:xfrm>
            <a:off x="1861997" y="2492896"/>
            <a:ext cx="567037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أ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سترجع ما اكتسبته حول المفعول المطلق (في الصف الرابع) وأكمل الجمل الآتية</a:t>
            </a: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483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533400" y="836712"/>
            <a:ext cx="7999040" cy="522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>
                <a:latin typeface="Calibri" pitchFamily="34" charset="0"/>
              </a:rPr>
              <a:t>تهتز السفن............</a:t>
            </a:r>
          </a:p>
          <a:p>
            <a:pPr algn="ctr" rtl="1"/>
            <a:endParaRPr lang="ar-EG" sz="3600" b="1" dirty="0">
              <a:latin typeface="Calibri" pitchFamily="34" charset="0"/>
            </a:endParaRPr>
          </a:p>
          <a:p>
            <a:pPr algn="ctr" rtl="1"/>
            <a:r>
              <a:rPr lang="ar-EG" sz="3600" b="1" dirty="0">
                <a:latin typeface="Calibri" pitchFamily="34" charset="0"/>
              </a:rPr>
              <a:t>اختار الطالب الأطعمة الطازجة..................</a:t>
            </a:r>
          </a:p>
          <a:p>
            <a:pPr algn="ctr" rtl="1"/>
            <a:endParaRPr lang="ar-EG" sz="3600" b="1" dirty="0">
              <a:latin typeface="Calibri" pitchFamily="34" charset="0"/>
            </a:endParaRPr>
          </a:p>
          <a:p>
            <a:pPr algn="ctr" rtl="1"/>
            <a:r>
              <a:rPr lang="ar-EG" sz="3600" b="1" dirty="0">
                <a:latin typeface="Calibri" pitchFamily="34" charset="0"/>
              </a:rPr>
              <a:t>استشار المريض الطبيب..........................</a:t>
            </a:r>
          </a:p>
          <a:p>
            <a:pPr algn="ctr" rtl="1"/>
            <a:endParaRPr lang="ar-EG" sz="3600" b="1" dirty="0">
              <a:latin typeface="Calibri" pitchFamily="34" charset="0"/>
            </a:endParaRPr>
          </a:p>
          <a:p>
            <a:pPr algn="ctr" rtl="1"/>
            <a:r>
              <a:rPr lang="ar-EG" sz="3600" b="1" dirty="0">
                <a:latin typeface="Calibri" pitchFamily="34" charset="0"/>
              </a:rPr>
              <a:t>انطلقت حملة الفطور الصحي........................</a:t>
            </a:r>
          </a:p>
          <a:p>
            <a:pPr algn="ctr" rtl="1"/>
            <a:r>
              <a:rPr lang="ar-EG" sz="3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وعرفت أنه اسم يصاغ من لفظ الفعل ليؤكد معناه. وهذا هو المصدر.</a:t>
            </a: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1160645" y="1844824"/>
            <a:ext cx="23582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اختياراً</a:t>
            </a:r>
            <a:endParaRPr lang="ar-EG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2339752" y="848906"/>
            <a:ext cx="23582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اهتزازاً</a:t>
            </a:r>
            <a:endParaRPr lang="ar-EG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493707" y="2924944"/>
            <a:ext cx="23582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استشارة</a:t>
            </a:r>
            <a:endParaRPr lang="ar-EG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403648" y="4077072"/>
            <a:ext cx="23582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انطلاقاً</a:t>
            </a:r>
            <a:endParaRPr lang="ar-EG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0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سمة Office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3702</TotalTime>
  <Words>953</Words>
  <Application>Microsoft Office PowerPoint</Application>
  <PresentationFormat>عرض على الشاشة (4:3)</PresentationFormat>
  <Paragraphs>253</Paragraphs>
  <Slides>44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44</vt:i4>
      </vt:variant>
    </vt:vector>
  </HeadingPairs>
  <TitlesOfParts>
    <vt:vector size="49" baseType="lpstr">
      <vt:lpstr>Arial</vt:lpstr>
      <vt:lpstr>Calibri</vt:lpstr>
      <vt:lpstr>Wingdings</vt:lpstr>
      <vt:lpstr>سمة Office</vt:lpstr>
      <vt:lpstr>3_Office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Prince of persia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السادس الابتدائي - الفصل الدراسي الثاني</dc:title>
  <cp:lastModifiedBy>Eman Adel</cp:lastModifiedBy>
  <cp:revision>229</cp:revision>
  <dcterms:created xsi:type="dcterms:W3CDTF">2012-11-28T06:26:25Z</dcterms:created>
  <dcterms:modified xsi:type="dcterms:W3CDTF">2020-12-06T13:13:56Z</dcterms:modified>
</cp:coreProperties>
</file>