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sldIdLst>
    <p:sldId id="262" r:id="rId2"/>
    <p:sldId id="304" r:id="rId3"/>
    <p:sldId id="305" r:id="rId4"/>
    <p:sldId id="306" r:id="rId5"/>
    <p:sldId id="269" r:id="rId6"/>
    <p:sldId id="335" r:id="rId7"/>
    <p:sldId id="266" r:id="rId8"/>
    <p:sldId id="268" r:id="rId9"/>
    <p:sldId id="295" r:id="rId10"/>
    <p:sldId id="307" r:id="rId11"/>
    <p:sldId id="271" r:id="rId12"/>
    <p:sldId id="272" r:id="rId13"/>
    <p:sldId id="280" r:id="rId14"/>
    <p:sldId id="308" r:id="rId15"/>
    <p:sldId id="303" r:id="rId16"/>
  </p:sldIdLst>
  <p:sldSz cx="12192000" cy="6858000"/>
  <p:notesSz cx="6858000" cy="9144000"/>
  <p:embeddedFontLst>
    <p:embeddedFont>
      <p:font typeface="Aldhabi" panose="01000000000000000000" pitchFamily="2" charset="-78"/>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836F"/>
    <a:srgbClr val="FFDB98"/>
    <a:srgbClr val="F2C4ED"/>
    <a:srgbClr val="FFB93B"/>
    <a:srgbClr val="FBB3C4"/>
    <a:srgbClr val="F90573"/>
    <a:srgbClr val="CC00FF"/>
    <a:srgbClr val="FB3F94"/>
    <a:srgbClr val="E9C5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نمط ذو نسُق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430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223A7D-7D1D-4758-B4FF-FCF28E2E06E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5CFAB8C-280E-4C17-AEB1-FD167D645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FFDAC1F-96A2-4514-B3C8-A4272C348CBA}"/>
              </a:ext>
            </a:extLst>
          </p:cNvPr>
          <p:cNvSpPr>
            <a:spLocks noGrp="1"/>
          </p:cNvSpPr>
          <p:nvPr>
            <p:ph type="dt" sz="half" idx="10"/>
          </p:nvPr>
        </p:nvSpPr>
        <p:spPr/>
        <p:txBody>
          <a:bodyPr/>
          <a:lstStyle/>
          <a:p>
            <a:fld id="{EE5510BF-BAEF-4C6D-895D-3744DBD2C488}" type="datetimeFigureOut">
              <a:rPr lang="ar-SA" smtClean="0"/>
              <a:t>13/06/1442</a:t>
            </a:fld>
            <a:endParaRPr lang="ar-SA"/>
          </a:p>
        </p:txBody>
      </p:sp>
      <p:sp>
        <p:nvSpPr>
          <p:cNvPr id="5" name="عنصر نائب للتذييل 4">
            <a:extLst>
              <a:ext uri="{FF2B5EF4-FFF2-40B4-BE49-F238E27FC236}">
                <a16:creationId xmlns:a16="http://schemas.microsoft.com/office/drawing/2014/main" id="{CB07FF29-4023-450E-9ECE-1E9868C133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FB7812-87CD-4464-9A4E-48590ACB84A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44854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7FB76-A981-4509-90B3-6DC26D95B05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32ADBE1-159A-4C44-B806-200C330D282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432B0-09F5-4E45-A021-B132DFCAD264}"/>
              </a:ext>
            </a:extLst>
          </p:cNvPr>
          <p:cNvSpPr>
            <a:spLocks noGrp="1"/>
          </p:cNvSpPr>
          <p:nvPr>
            <p:ph type="dt" sz="half" idx="10"/>
          </p:nvPr>
        </p:nvSpPr>
        <p:spPr/>
        <p:txBody>
          <a:bodyPr/>
          <a:lstStyle/>
          <a:p>
            <a:fld id="{EE5510BF-BAEF-4C6D-895D-3744DBD2C488}" type="datetimeFigureOut">
              <a:rPr lang="ar-SA" smtClean="0"/>
              <a:t>13/06/1442</a:t>
            </a:fld>
            <a:endParaRPr lang="ar-SA"/>
          </a:p>
        </p:txBody>
      </p:sp>
      <p:sp>
        <p:nvSpPr>
          <p:cNvPr id="5" name="عنصر نائب للتذييل 4">
            <a:extLst>
              <a:ext uri="{FF2B5EF4-FFF2-40B4-BE49-F238E27FC236}">
                <a16:creationId xmlns:a16="http://schemas.microsoft.com/office/drawing/2014/main" id="{F2F99CAC-D6B0-46B5-A98D-65AD3030D8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7AA01AF-7955-4E55-9201-F5749D2C9531}"/>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59014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1CFC6E7-2639-4C91-BC64-061BE94581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E1F3F8D-4C2D-4A5E-B2CD-EBE3074B8A3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2DECF95-4072-48D8-8383-0CB64A4CF5DC}"/>
              </a:ext>
            </a:extLst>
          </p:cNvPr>
          <p:cNvSpPr>
            <a:spLocks noGrp="1"/>
          </p:cNvSpPr>
          <p:nvPr>
            <p:ph type="dt" sz="half" idx="10"/>
          </p:nvPr>
        </p:nvSpPr>
        <p:spPr/>
        <p:txBody>
          <a:bodyPr/>
          <a:lstStyle/>
          <a:p>
            <a:fld id="{EE5510BF-BAEF-4C6D-895D-3744DBD2C488}" type="datetimeFigureOut">
              <a:rPr lang="ar-SA" smtClean="0"/>
              <a:t>13/06/1442</a:t>
            </a:fld>
            <a:endParaRPr lang="ar-SA"/>
          </a:p>
        </p:txBody>
      </p:sp>
      <p:sp>
        <p:nvSpPr>
          <p:cNvPr id="5" name="عنصر نائب للتذييل 4">
            <a:extLst>
              <a:ext uri="{FF2B5EF4-FFF2-40B4-BE49-F238E27FC236}">
                <a16:creationId xmlns:a16="http://schemas.microsoft.com/office/drawing/2014/main" id="{0939DD5A-6A91-40E8-B75E-5DD158F9A49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DDB9385-9725-4005-839C-FDD6C2E8723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8571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E220F3-A807-4ACA-9455-7E238BA9A59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B79697B-2905-4230-B0BE-0B2783E5B4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072CABA-ABEB-4415-8058-72C18A436C08}"/>
              </a:ext>
            </a:extLst>
          </p:cNvPr>
          <p:cNvSpPr>
            <a:spLocks noGrp="1"/>
          </p:cNvSpPr>
          <p:nvPr>
            <p:ph type="dt" sz="half" idx="10"/>
          </p:nvPr>
        </p:nvSpPr>
        <p:spPr/>
        <p:txBody>
          <a:bodyPr/>
          <a:lstStyle/>
          <a:p>
            <a:fld id="{EE5510BF-BAEF-4C6D-895D-3744DBD2C488}" type="datetimeFigureOut">
              <a:rPr lang="ar-SA" smtClean="0"/>
              <a:t>13/06/1442</a:t>
            </a:fld>
            <a:endParaRPr lang="ar-SA"/>
          </a:p>
        </p:txBody>
      </p:sp>
      <p:sp>
        <p:nvSpPr>
          <p:cNvPr id="5" name="عنصر نائب للتذييل 4">
            <a:extLst>
              <a:ext uri="{FF2B5EF4-FFF2-40B4-BE49-F238E27FC236}">
                <a16:creationId xmlns:a16="http://schemas.microsoft.com/office/drawing/2014/main" id="{3E4E34AE-C319-4A3E-8AE1-AD04DB8F33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AF076A1-83D7-4B81-9D14-9D2B6AAF2913}"/>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38793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9E0F0-B770-4320-A541-BE9F5BF73C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13D771A-0F82-4E36-BFFA-821F42A94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8FEA0E1-B4ED-44A3-A7D4-E2DCE007A094}"/>
              </a:ext>
            </a:extLst>
          </p:cNvPr>
          <p:cNvSpPr>
            <a:spLocks noGrp="1"/>
          </p:cNvSpPr>
          <p:nvPr>
            <p:ph type="dt" sz="half" idx="10"/>
          </p:nvPr>
        </p:nvSpPr>
        <p:spPr/>
        <p:txBody>
          <a:bodyPr/>
          <a:lstStyle/>
          <a:p>
            <a:fld id="{EE5510BF-BAEF-4C6D-895D-3744DBD2C488}" type="datetimeFigureOut">
              <a:rPr lang="ar-SA" smtClean="0"/>
              <a:t>13/06/1442</a:t>
            </a:fld>
            <a:endParaRPr lang="ar-SA"/>
          </a:p>
        </p:txBody>
      </p:sp>
      <p:sp>
        <p:nvSpPr>
          <p:cNvPr id="5" name="عنصر نائب للتذييل 4">
            <a:extLst>
              <a:ext uri="{FF2B5EF4-FFF2-40B4-BE49-F238E27FC236}">
                <a16:creationId xmlns:a16="http://schemas.microsoft.com/office/drawing/2014/main" id="{1F5189AE-0514-4F18-AB70-770351955B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E46958-4E6B-415E-88E0-853EE5C3ECB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67154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E7A03D-E157-47FE-B440-A8A025A5BAE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088E12D-FAB4-4519-B243-104D5BC72F1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0646911-7400-4FCA-B385-1EAD6E61CCF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2F5D00C7-3414-45BA-AB11-5985F1848104}"/>
              </a:ext>
            </a:extLst>
          </p:cNvPr>
          <p:cNvSpPr>
            <a:spLocks noGrp="1"/>
          </p:cNvSpPr>
          <p:nvPr>
            <p:ph type="dt" sz="half" idx="10"/>
          </p:nvPr>
        </p:nvSpPr>
        <p:spPr/>
        <p:txBody>
          <a:bodyPr/>
          <a:lstStyle/>
          <a:p>
            <a:fld id="{EE5510BF-BAEF-4C6D-895D-3744DBD2C488}" type="datetimeFigureOut">
              <a:rPr lang="ar-SA" smtClean="0"/>
              <a:t>13/06/1442</a:t>
            </a:fld>
            <a:endParaRPr lang="ar-SA"/>
          </a:p>
        </p:txBody>
      </p:sp>
      <p:sp>
        <p:nvSpPr>
          <p:cNvPr id="6" name="عنصر نائب للتذييل 5">
            <a:extLst>
              <a:ext uri="{FF2B5EF4-FFF2-40B4-BE49-F238E27FC236}">
                <a16:creationId xmlns:a16="http://schemas.microsoft.com/office/drawing/2014/main" id="{F41227D6-70C7-410B-9012-8A55D7474E8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BB041C-08C7-43C9-9F97-3C186FA167BE}"/>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8269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7EF97C-6945-4A14-89AF-480D5F5CCB3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43E45DC-E27C-43B1-8C8A-8891A85CE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B7F2ACA-EEBB-4D31-B855-BD5864E7E05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E4A0E5-27CD-4E1A-93CE-DE9AB5DAB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0ECDB57-B723-4E1B-8118-E139102B57E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860485F-097A-4BD2-AC1C-5BBF8D5F3669}"/>
              </a:ext>
            </a:extLst>
          </p:cNvPr>
          <p:cNvSpPr>
            <a:spLocks noGrp="1"/>
          </p:cNvSpPr>
          <p:nvPr>
            <p:ph type="dt" sz="half" idx="10"/>
          </p:nvPr>
        </p:nvSpPr>
        <p:spPr/>
        <p:txBody>
          <a:bodyPr/>
          <a:lstStyle/>
          <a:p>
            <a:fld id="{EE5510BF-BAEF-4C6D-895D-3744DBD2C488}" type="datetimeFigureOut">
              <a:rPr lang="ar-SA" smtClean="0"/>
              <a:t>13/06/1442</a:t>
            </a:fld>
            <a:endParaRPr lang="ar-SA"/>
          </a:p>
        </p:txBody>
      </p:sp>
      <p:sp>
        <p:nvSpPr>
          <p:cNvPr id="8" name="عنصر نائب للتذييل 7">
            <a:extLst>
              <a:ext uri="{FF2B5EF4-FFF2-40B4-BE49-F238E27FC236}">
                <a16:creationId xmlns:a16="http://schemas.microsoft.com/office/drawing/2014/main" id="{CBA46619-152D-4688-A906-DA9F038275F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10E1D3D-D49A-4D91-AE9D-4B45BBB926C2}"/>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38408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5FDD43-9D1E-4E4F-9F45-5DC99A36AC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694AF2A-63D3-4E5B-9E81-6675CCCBADAA}"/>
              </a:ext>
            </a:extLst>
          </p:cNvPr>
          <p:cNvSpPr>
            <a:spLocks noGrp="1"/>
          </p:cNvSpPr>
          <p:nvPr>
            <p:ph type="dt" sz="half" idx="10"/>
          </p:nvPr>
        </p:nvSpPr>
        <p:spPr/>
        <p:txBody>
          <a:bodyPr/>
          <a:lstStyle/>
          <a:p>
            <a:fld id="{EE5510BF-BAEF-4C6D-895D-3744DBD2C488}" type="datetimeFigureOut">
              <a:rPr lang="ar-SA" smtClean="0"/>
              <a:t>13/06/1442</a:t>
            </a:fld>
            <a:endParaRPr lang="ar-SA"/>
          </a:p>
        </p:txBody>
      </p:sp>
      <p:sp>
        <p:nvSpPr>
          <p:cNvPr id="4" name="عنصر نائب للتذييل 3">
            <a:extLst>
              <a:ext uri="{FF2B5EF4-FFF2-40B4-BE49-F238E27FC236}">
                <a16:creationId xmlns:a16="http://schemas.microsoft.com/office/drawing/2014/main" id="{47A87CF0-09FB-4D53-AABF-BCD434461E1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C289FDF-56FD-47DD-8F99-7547BFA0FDCB}"/>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956389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080AF65-1DCF-4A70-B5A7-7FCF4CEAEFD9}"/>
              </a:ext>
            </a:extLst>
          </p:cNvPr>
          <p:cNvSpPr>
            <a:spLocks noGrp="1"/>
          </p:cNvSpPr>
          <p:nvPr>
            <p:ph type="dt" sz="half" idx="10"/>
          </p:nvPr>
        </p:nvSpPr>
        <p:spPr/>
        <p:txBody>
          <a:bodyPr/>
          <a:lstStyle/>
          <a:p>
            <a:fld id="{EE5510BF-BAEF-4C6D-895D-3744DBD2C488}" type="datetimeFigureOut">
              <a:rPr lang="ar-SA" smtClean="0"/>
              <a:t>13/06/1442</a:t>
            </a:fld>
            <a:endParaRPr lang="ar-SA"/>
          </a:p>
        </p:txBody>
      </p:sp>
      <p:sp>
        <p:nvSpPr>
          <p:cNvPr id="3" name="عنصر نائب للتذييل 2">
            <a:extLst>
              <a:ext uri="{FF2B5EF4-FFF2-40B4-BE49-F238E27FC236}">
                <a16:creationId xmlns:a16="http://schemas.microsoft.com/office/drawing/2014/main" id="{9D15FFB4-B2A7-43DC-9F83-0E1A99A1013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CF5D37B-64F1-4B30-AE28-3486A9FD81AA}"/>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58949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3354FD-340A-40C6-B299-6ACE12643B8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BBA581A-9FAF-4BF1-AEE1-C7C97A9FC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E0A1CCA-FE4F-4E21-96C0-F49D31BD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354EE0-443F-4DE9-B892-5D45A03ED79D}"/>
              </a:ext>
            </a:extLst>
          </p:cNvPr>
          <p:cNvSpPr>
            <a:spLocks noGrp="1"/>
          </p:cNvSpPr>
          <p:nvPr>
            <p:ph type="dt" sz="half" idx="10"/>
          </p:nvPr>
        </p:nvSpPr>
        <p:spPr/>
        <p:txBody>
          <a:bodyPr/>
          <a:lstStyle/>
          <a:p>
            <a:fld id="{EE5510BF-BAEF-4C6D-895D-3744DBD2C488}" type="datetimeFigureOut">
              <a:rPr lang="ar-SA" smtClean="0"/>
              <a:t>13/06/1442</a:t>
            </a:fld>
            <a:endParaRPr lang="ar-SA"/>
          </a:p>
        </p:txBody>
      </p:sp>
      <p:sp>
        <p:nvSpPr>
          <p:cNvPr id="6" name="عنصر نائب للتذييل 5">
            <a:extLst>
              <a:ext uri="{FF2B5EF4-FFF2-40B4-BE49-F238E27FC236}">
                <a16:creationId xmlns:a16="http://schemas.microsoft.com/office/drawing/2014/main" id="{DD5E1DB2-78BD-406D-9E57-E17B07BE464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B3A5CE5-E89D-41B1-AB30-AF787DBCB3F7}"/>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93868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A88246-F80A-45F4-8DC6-44360F3737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49ACE98-03E7-4125-85DA-FBD120B04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AF3D228D-9E29-4906-A241-93042693F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E835F3C-96C2-45C5-873D-4A79ABF4E640}"/>
              </a:ext>
            </a:extLst>
          </p:cNvPr>
          <p:cNvSpPr>
            <a:spLocks noGrp="1"/>
          </p:cNvSpPr>
          <p:nvPr>
            <p:ph type="dt" sz="half" idx="10"/>
          </p:nvPr>
        </p:nvSpPr>
        <p:spPr/>
        <p:txBody>
          <a:bodyPr/>
          <a:lstStyle/>
          <a:p>
            <a:fld id="{EE5510BF-BAEF-4C6D-895D-3744DBD2C488}" type="datetimeFigureOut">
              <a:rPr lang="ar-SA" smtClean="0"/>
              <a:t>13/06/1442</a:t>
            </a:fld>
            <a:endParaRPr lang="ar-SA"/>
          </a:p>
        </p:txBody>
      </p:sp>
      <p:sp>
        <p:nvSpPr>
          <p:cNvPr id="6" name="عنصر نائب للتذييل 5">
            <a:extLst>
              <a:ext uri="{FF2B5EF4-FFF2-40B4-BE49-F238E27FC236}">
                <a16:creationId xmlns:a16="http://schemas.microsoft.com/office/drawing/2014/main" id="{7D0E8BD4-078A-4B1F-BB4E-C1FC0CA13BE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9D55B33-20A4-4884-AC57-A16BCB043B9F}"/>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26980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A702FED-818C-4847-8E3E-A8F9FE722E8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4E4933B-82BC-4CA0-943F-5C3D0508C0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2D6695-454F-4F44-AC26-8161B1A453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5510BF-BAEF-4C6D-895D-3744DBD2C488}" type="datetimeFigureOut">
              <a:rPr lang="ar-SA" smtClean="0"/>
              <a:t>13/06/1442</a:t>
            </a:fld>
            <a:endParaRPr lang="ar-SA"/>
          </a:p>
        </p:txBody>
      </p:sp>
      <p:sp>
        <p:nvSpPr>
          <p:cNvPr id="5" name="عنصر نائب للتذييل 4">
            <a:extLst>
              <a:ext uri="{FF2B5EF4-FFF2-40B4-BE49-F238E27FC236}">
                <a16:creationId xmlns:a16="http://schemas.microsoft.com/office/drawing/2014/main" id="{3FB5A636-ADD5-4EE5-A0EE-CEB72C084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44B84FB-70EA-4BAD-B785-DAD3D4F919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E8F29A-6C61-47FD-900F-D444607EE9A8}" type="slidenum">
              <a:rPr lang="ar-SA" smtClean="0"/>
              <a:t>‹#›</a:t>
            </a:fld>
            <a:endParaRPr lang="ar-SA"/>
          </a:p>
        </p:txBody>
      </p:sp>
    </p:spTree>
    <p:extLst>
      <p:ext uri="{BB962C8B-B14F-4D97-AF65-F5344CB8AC3E}">
        <p14:creationId xmlns:p14="http://schemas.microsoft.com/office/powerpoint/2010/main" val="34508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jpg"/><Relationship Id="rId4" Type="http://schemas.openxmlformats.org/officeDocument/2006/relationships/audio" Target="../media/audio4.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audio" Target="../media/audio4.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9D4E88A-9366-4978-8B92-57F139F52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مربع نص 6">
            <a:extLst>
              <a:ext uri="{FF2B5EF4-FFF2-40B4-BE49-F238E27FC236}">
                <a16:creationId xmlns:a16="http://schemas.microsoft.com/office/drawing/2014/main" id="{9CB7158C-FDBE-4DA1-A515-4E4B4EADE294}"/>
              </a:ext>
            </a:extLst>
          </p:cNvPr>
          <p:cNvSpPr txBox="1"/>
          <p:nvPr/>
        </p:nvSpPr>
        <p:spPr>
          <a:xfrm>
            <a:off x="3153885" y="3189830"/>
            <a:ext cx="4222568" cy="1077218"/>
          </a:xfrm>
          <a:prstGeom prst="rect">
            <a:avLst/>
          </a:prstGeom>
          <a:noFill/>
        </p:spPr>
        <p:txBody>
          <a:bodyPr wrap="square">
            <a:spAutoFit/>
          </a:bodyPr>
          <a:lstStyle/>
          <a:p>
            <a:r>
              <a:rPr lang="ar-SA" sz="3200" dirty="0">
                <a:solidFill>
                  <a:schemeClr val="accent1"/>
                </a:solidFill>
                <a:latin typeface="Aldhabi" panose="01000000000000000000" pitchFamily="2" charset="-78"/>
                <a:cs typeface="Aldhabi" panose="01000000000000000000" pitchFamily="2" charset="-78"/>
              </a:rPr>
              <a:t>من أحب أن يُبسط له في رزقه...</a:t>
            </a:r>
          </a:p>
          <a:p>
            <a:r>
              <a:rPr lang="ar-SA" sz="3200" dirty="0">
                <a:solidFill>
                  <a:schemeClr val="accent1"/>
                </a:solidFill>
                <a:latin typeface="Aldhabi" panose="01000000000000000000" pitchFamily="2" charset="-78"/>
                <a:cs typeface="Aldhabi" panose="01000000000000000000" pitchFamily="2" charset="-78"/>
              </a:rPr>
              <a:t>ما من ذنب أجدر أن يعجّل اللّه...</a:t>
            </a:r>
            <a:endParaRPr lang="en-US" sz="3200" dirty="0">
              <a:solidFill>
                <a:schemeClr val="accent1"/>
              </a:solidFill>
              <a:latin typeface="Aldhabi" panose="01000000000000000000" pitchFamily="2" charset="-78"/>
              <a:cs typeface="Aldhabi" panose="01000000000000000000" pitchFamily="2" charset="-78"/>
            </a:endParaRPr>
          </a:p>
        </p:txBody>
      </p:sp>
      <p:sp>
        <p:nvSpPr>
          <p:cNvPr id="8" name="شكل بيضاوي 7">
            <a:extLst>
              <a:ext uri="{FF2B5EF4-FFF2-40B4-BE49-F238E27FC236}">
                <a16:creationId xmlns:a16="http://schemas.microsoft.com/office/drawing/2014/main" id="{0688DF8B-ED9E-47EC-8190-03E5B8340C20}"/>
              </a:ext>
            </a:extLst>
          </p:cNvPr>
          <p:cNvSpPr/>
          <p:nvPr/>
        </p:nvSpPr>
        <p:spPr>
          <a:xfrm rot="20387164">
            <a:off x="2185937" y="1753794"/>
            <a:ext cx="1935896" cy="70788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ln w="0"/>
                <a:solidFill>
                  <a:schemeClr val="tx1"/>
                </a:solidFill>
                <a:effectLst>
                  <a:outerShdw blurRad="38100" dist="19050" dir="2700000" algn="tl" rotWithShape="0">
                    <a:schemeClr val="dk1">
                      <a:alpha val="40000"/>
                    </a:schemeClr>
                  </a:outerShdw>
                </a:effectLst>
              </a:rPr>
              <a:t>الوحدة الرابعة</a:t>
            </a:r>
            <a:endParaRPr lang="en-US" sz="2000" dirty="0">
              <a:ln w="0"/>
              <a:solidFill>
                <a:schemeClr val="tx1"/>
              </a:solidFill>
              <a:effectLst>
                <a:outerShdw blurRad="38100" dist="19050" dir="2700000" algn="tl" rotWithShape="0">
                  <a:schemeClr val="dk1">
                    <a:alpha val="40000"/>
                  </a:schemeClr>
                </a:outerShdw>
              </a:effectLst>
            </a:endParaRPr>
          </a:p>
        </p:txBody>
      </p:sp>
      <p:sp>
        <p:nvSpPr>
          <p:cNvPr id="9" name="مستطيل: زوايا مستديرة 8">
            <a:extLst>
              <a:ext uri="{FF2B5EF4-FFF2-40B4-BE49-F238E27FC236}">
                <a16:creationId xmlns:a16="http://schemas.microsoft.com/office/drawing/2014/main" id="{61D7C02E-E15A-4BB8-8AF3-0BA958A67FE4}"/>
              </a:ext>
            </a:extLst>
          </p:cNvPr>
          <p:cNvSpPr/>
          <p:nvPr/>
        </p:nvSpPr>
        <p:spPr>
          <a:xfrm>
            <a:off x="4184513" y="2107737"/>
            <a:ext cx="4558938" cy="70788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ln w="0"/>
                <a:solidFill>
                  <a:schemeClr val="accent1"/>
                </a:solidFill>
                <a:effectLst>
                  <a:outerShdw blurRad="38100" dist="25400" dir="5400000" algn="ctr" rotWithShape="0">
                    <a:srgbClr val="6E747A">
                      <a:alpha val="43000"/>
                    </a:srgbClr>
                  </a:outerShdw>
                </a:effectLst>
              </a:rPr>
              <a:t>صِلة الرَّحم</a:t>
            </a:r>
            <a:endParaRPr lang="en-US" sz="36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2871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A06A3387-B317-45BC-97C7-34844F4FE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 y="0"/>
            <a:ext cx="12192000" cy="6858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48783" y="1704774"/>
            <a:ext cx="12174510" cy="658835"/>
          </a:xfrm>
          <a:prstGeom prst="rect">
            <a:avLst/>
          </a:prstGeom>
          <a:noFill/>
        </p:spPr>
        <p:txBody>
          <a:bodyPr wrap="square" rtlCol="0">
            <a:spAutoFit/>
          </a:bodyPr>
          <a:lstStyle/>
          <a:p>
            <a:pPr>
              <a:lnSpc>
                <a:spcPct val="150000"/>
              </a:lnSpc>
            </a:pPr>
            <a:r>
              <a:rPr lang="ar-SA" sz="2800" dirty="0"/>
              <a:t>ما توعد الله به من العقوبة:</a:t>
            </a:r>
          </a:p>
        </p:txBody>
      </p:sp>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315789" y="107874"/>
            <a:ext cx="5281748" cy="809897"/>
          </a:xfrm>
          <a:prstGeom prst="roundRect">
            <a:avLst/>
          </a:prstGeom>
          <a:solidFill>
            <a:schemeClr val="accent2">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SA" sz="2800" b="1" dirty="0">
                <a:solidFill>
                  <a:schemeClr val="tx2"/>
                </a:solidFill>
                <a:latin typeface="Calibri" panose="020F0502020204030204" pitchFamily="34" charset="0"/>
                <a:cs typeface="Calibri" panose="020F0502020204030204" pitchFamily="34" charset="0"/>
              </a:rPr>
              <a:t>من معاني الحديث و ارشاداته </a:t>
            </a:r>
            <a:endParaRPr lang="en-US" sz="2800" b="1" dirty="0">
              <a:solidFill>
                <a:schemeClr val="tx2"/>
              </a:solidFill>
              <a:latin typeface="Calibri" panose="020F0502020204030204" pitchFamily="34" charset="0"/>
              <a:cs typeface="Calibri" panose="020F0502020204030204" pitchFamily="34" charset="0"/>
            </a:endParaRPr>
          </a:p>
        </p:txBody>
      </p:sp>
      <p:sp>
        <p:nvSpPr>
          <p:cNvPr id="8" name="مربع نص 7">
            <a:extLst>
              <a:ext uri="{FF2B5EF4-FFF2-40B4-BE49-F238E27FC236}">
                <a16:creationId xmlns:a16="http://schemas.microsoft.com/office/drawing/2014/main" id="{28316AF4-49B7-4AF1-A256-D787713F632F}"/>
              </a:ext>
            </a:extLst>
          </p:cNvPr>
          <p:cNvSpPr txBox="1"/>
          <p:nvPr/>
        </p:nvSpPr>
        <p:spPr>
          <a:xfrm>
            <a:off x="1380226" y="1176581"/>
            <a:ext cx="4837148" cy="584775"/>
          </a:xfrm>
          <a:prstGeom prst="rect">
            <a:avLst/>
          </a:prstGeom>
          <a:noFill/>
        </p:spPr>
        <p:txBody>
          <a:bodyPr wrap="square" rtlCol="0">
            <a:spAutoFit/>
          </a:bodyPr>
          <a:lstStyle/>
          <a:p>
            <a:r>
              <a:rPr lang="ar-SA" sz="3200" b="1" dirty="0">
                <a:solidFill>
                  <a:srgbClr val="C00000"/>
                </a:solidFill>
              </a:rPr>
              <a:t>ضيق الرزق في الدنيا و قلة البركة</a:t>
            </a:r>
            <a:endParaRPr lang="en-US" sz="3200" b="1" dirty="0">
              <a:solidFill>
                <a:srgbClr val="C00000"/>
              </a:solidFill>
            </a:endParaRPr>
          </a:p>
        </p:txBody>
      </p:sp>
      <p:sp>
        <p:nvSpPr>
          <p:cNvPr id="6" name="مربع نص 5">
            <a:extLst>
              <a:ext uri="{FF2B5EF4-FFF2-40B4-BE49-F238E27FC236}">
                <a16:creationId xmlns:a16="http://schemas.microsoft.com/office/drawing/2014/main" id="{AB316D41-C53C-471A-8947-A62835FF8518}"/>
              </a:ext>
            </a:extLst>
          </p:cNvPr>
          <p:cNvSpPr txBox="1"/>
          <p:nvPr/>
        </p:nvSpPr>
        <p:spPr>
          <a:xfrm>
            <a:off x="637900" y="2330157"/>
            <a:ext cx="5471622" cy="584775"/>
          </a:xfrm>
          <a:prstGeom prst="rect">
            <a:avLst/>
          </a:prstGeom>
          <a:noFill/>
        </p:spPr>
        <p:txBody>
          <a:bodyPr wrap="square" rtlCol="0">
            <a:spAutoFit/>
          </a:bodyPr>
          <a:lstStyle/>
          <a:p>
            <a:r>
              <a:rPr lang="ar-SA" sz="3200" b="1" dirty="0">
                <a:solidFill>
                  <a:srgbClr val="C00000"/>
                </a:solidFill>
              </a:rPr>
              <a:t>مع ما ينتظره في الاخرة</a:t>
            </a:r>
            <a:endParaRPr lang="en-US" sz="3200" b="1" dirty="0">
              <a:solidFill>
                <a:srgbClr val="C00000"/>
              </a:solidFill>
            </a:endParaRPr>
          </a:p>
        </p:txBody>
      </p:sp>
      <p:sp>
        <p:nvSpPr>
          <p:cNvPr id="11" name="قوس كبير أيمن 10">
            <a:extLst>
              <a:ext uri="{FF2B5EF4-FFF2-40B4-BE49-F238E27FC236}">
                <a16:creationId xmlns:a16="http://schemas.microsoft.com/office/drawing/2014/main" id="{184D418A-FC49-44FB-913B-21C1C3F356BD}"/>
              </a:ext>
            </a:extLst>
          </p:cNvPr>
          <p:cNvSpPr/>
          <p:nvPr/>
        </p:nvSpPr>
        <p:spPr>
          <a:xfrm>
            <a:off x="8178941" y="1485551"/>
            <a:ext cx="837193" cy="1097280"/>
          </a:xfrm>
          <a:prstGeom prst="rightBrace">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2" name="مربع نص 11">
            <a:extLst>
              <a:ext uri="{FF2B5EF4-FFF2-40B4-BE49-F238E27FC236}">
                <a16:creationId xmlns:a16="http://schemas.microsoft.com/office/drawing/2014/main" id="{5DFABC76-4561-428A-AD35-363F60E46413}"/>
              </a:ext>
            </a:extLst>
          </p:cNvPr>
          <p:cNvSpPr txBox="1"/>
          <p:nvPr/>
        </p:nvSpPr>
        <p:spPr>
          <a:xfrm>
            <a:off x="5730740" y="1177387"/>
            <a:ext cx="2390673" cy="523220"/>
          </a:xfrm>
          <a:prstGeom prst="rect">
            <a:avLst/>
          </a:prstGeom>
          <a:noFill/>
        </p:spPr>
        <p:txBody>
          <a:bodyPr wrap="square" rtlCol="0">
            <a:spAutoFit/>
          </a:bodyPr>
          <a:lstStyle/>
          <a:p>
            <a:r>
              <a:rPr lang="ar-SA" sz="2800" b="1" dirty="0">
                <a:solidFill>
                  <a:schemeClr val="tx2"/>
                </a:solidFill>
              </a:rPr>
              <a:t>في الدنيا, مثل:</a:t>
            </a:r>
            <a:endParaRPr lang="en-US" sz="2800" b="1" dirty="0">
              <a:solidFill>
                <a:schemeClr val="tx2"/>
              </a:solidFill>
            </a:endParaRPr>
          </a:p>
        </p:txBody>
      </p:sp>
      <p:sp>
        <p:nvSpPr>
          <p:cNvPr id="13" name="مربع نص 12">
            <a:extLst>
              <a:ext uri="{FF2B5EF4-FFF2-40B4-BE49-F238E27FC236}">
                <a16:creationId xmlns:a16="http://schemas.microsoft.com/office/drawing/2014/main" id="{B0214D09-DC83-4353-A9FF-E9474B63EDEE}"/>
              </a:ext>
            </a:extLst>
          </p:cNvPr>
          <p:cNvSpPr txBox="1"/>
          <p:nvPr/>
        </p:nvSpPr>
        <p:spPr>
          <a:xfrm>
            <a:off x="5222548" y="2376478"/>
            <a:ext cx="2956393" cy="523220"/>
          </a:xfrm>
          <a:prstGeom prst="rect">
            <a:avLst/>
          </a:prstGeom>
          <a:noFill/>
        </p:spPr>
        <p:txBody>
          <a:bodyPr wrap="square" rtlCol="0">
            <a:spAutoFit/>
          </a:bodyPr>
          <a:lstStyle/>
          <a:p>
            <a:r>
              <a:rPr lang="ar-SA" sz="2800" b="1" dirty="0">
                <a:solidFill>
                  <a:schemeClr val="tx2"/>
                </a:solidFill>
              </a:rPr>
              <a:t>في الاخرة, مثل:</a:t>
            </a:r>
            <a:endParaRPr lang="en-US" sz="2800" b="1" dirty="0">
              <a:solidFill>
                <a:schemeClr val="tx2"/>
              </a:solidFill>
            </a:endParaRPr>
          </a:p>
        </p:txBody>
      </p:sp>
      <p:pic>
        <p:nvPicPr>
          <p:cNvPr id="3" name="صورة 2">
            <a:extLst>
              <a:ext uri="{FF2B5EF4-FFF2-40B4-BE49-F238E27FC236}">
                <a16:creationId xmlns:a16="http://schemas.microsoft.com/office/drawing/2014/main" id="{CA9C0D7B-8096-4FB5-81AC-049EF7B36946}"/>
              </a:ext>
            </a:extLst>
          </p:cNvPr>
          <p:cNvPicPr>
            <a:picLocks noChangeAspect="1"/>
          </p:cNvPicPr>
          <p:nvPr/>
        </p:nvPicPr>
        <p:blipFill>
          <a:blip r:embed="rId4"/>
          <a:stretch>
            <a:fillRect/>
          </a:stretch>
        </p:blipFill>
        <p:spPr>
          <a:xfrm>
            <a:off x="-277461" y="4494392"/>
            <a:ext cx="2139881" cy="2145978"/>
          </a:xfrm>
          <a:prstGeom prst="rect">
            <a:avLst/>
          </a:prstGeom>
        </p:spPr>
      </p:pic>
      <p:pic>
        <p:nvPicPr>
          <p:cNvPr id="7" name="صورة 6">
            <a:extLst>
              <a:ext uri="{FF2B5EF4-FFF2-40B4-BE49-F238E27FC236}">
                <a16:creationId xmlns:a16="http://schemas.microsoft.com/office/drawing/2014/main" id="{FA60B806-254B-4D48-AB60-88D577C0F011}"/>
              </a:ext>
            </a:extLst>
          </p:cNvPr>
          <p:cNvPicPr>
            <a:picLocks noChangeAspect="1"/>
          </p:cNvPicPr>
          <p:nvPr/>
        </p:nvPicPr>
        <p:blipFill>
          <a:blip r:embed="rId5"/>
          <a:stretch>
            <a:fillRect/>
          </a:stretch>
        </p:blipFill>
        <p:spPr>
          <a:xfrm>
            <a:off x="548050" y="2622544"/>
            <a:ext cx="1664352" cy="1975275"/>
          </a:xfrm>
          <a:prstGeom prst="rect">
            <a:avLst/>
          </a:prstGeom>
        </p:spPr>
      </p:pic>
      <p:sp>
        <p:nvSpPr>
          <p:cNvPr id="9" name="مستطيل: زوايا مستديرة 8">
            <a:extLst>
              <a:ext uri="{FF2B5EF4-FFF2-40B4-BE49-F238E27FC236}">
                <a16:creationId xmlns:a16="http://schemas.microsoft.com/office/drawing/2014/main" id="{270F6062-554F-411E-A347-8547D6D5B6B7}"/>
              </a:ext>
            </a:extLst>
          </p:cNvPr>
          <p:cNvSpPr/>
          <p:nvPr/>
        </p:nvSpPr>
        <p:spPr>
          <a:xfrm>
            <a:off x="2769197" y="3179298"/>
            <a:ext cx="8991394" cy="161778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1"/>
                </a:solidFill>
              </a:rPr>
              <a:t>جاء في التعريف بأنس بن مالك ( رضي الله عنه) أنه خدم النبي ﷺ عشر سنين، قال أنس: والله ما قال لي أُفٍّ قَطُّ، ولا قال لي لشيء لِمَ فعلت كذا وهلّ فعلت كذا، على أي شيء يدل ذلك؟</a:t>
            </a:r>
            <a:endParaRPr lang="en-US" sz="2400" b="1" dirty="0">
              <a:solidFill>
                <a:schemeClr val="accent1"/>
              </a:solidFill>
            </a:endParaRPr>
          </a:p>
        </p:txBody>
      </p:sp>
      <p:sp>
        <p:nvSpPr>
          <p:cNvPr id="10" name="مربع نص 9">
            <a:extLst>
              <a:ext uri="{FF2B5EF4-FFF2-40B4-BE49-F238E27FC236}">
                <a16:creationId xmlns:a16="http://schemas.microsoft.com/office/drawing/2014/main" id="{25878369-D96B-4A97-8DD1-317BD076C034}"/>
              </a:ext>
            </a:extLst>
          </p:cNvPr>
          <p:cNvSpPr txBox="1"/>
          <p:nvPr/>
        </p:nvSpPr>
        <p:spPr>
          <a:xfrm>
            <a:off x="3108960" y="5325276"/>
            <a:ext cx="8201465" cy="954107"/>
          </a:xfrm>
          <a:prstGeom prst="rect">
            <a:avLst/>
          </a:prstGeom>
          <a:noFill/>
        </p:spPr>
        <p:txBody>
          <a:bodyPr wrap="square" rtlCol="0">
            <a:spAutoFit/>
          </a:bodyPr>
          <a:lstStyle/>
          <a:p>
            <a:pPr algn="ctr"/>
            <a:r>
              <a:rPr lang="ar-SA" sz="2800" b="1" dirty="0"/>
              <a:t>يدل ذلك على حسن خلق النبي الكريم, و إحسانه لجميع الناس من حوله الصغير و الكبير  </a:t>
            </a:r>
            <a:endParaRPr lang="en-US" sz="2800" b="1" dirty="0"/>
          </a:p>
        </p:txBody>
      </p:sp>
    </p:spTree>
    <p:extLst>
      <p:ext uri="{BB962C8B-B14F-4D97-AF65-F5344CB8AC3E}">
        <p14:creationId xmlns:p14="http://schemas.microsoft.com/office/powerpoint/2010/main" val="3430002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heel(1)">
                                      <p:cBhvr>
                                        <p:cTn id="61" dur="2000"/>
                                        <p:tgtEl>
                                          <p:spTgt spid="2"/>
                                        </p:tgtEl>
                                      </p:cBhvr>
                                    </p:animEffect>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arn(inVertical)">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ppt_x"/>
                                          </p:val>
                                        </p:tav>
                                        <p:tav tm="100000">
                                          <p:val>
                                            <p:strVal val="#ppt_x"/>
                                          </p:val>
                                        </p:tav>
                                      </p:tavLst>
                                    </p:anim>
                                    <p:anim calcmode="lin" valueType="num">
                                      <p:cBhvr additive="base">
                                        <p:cTn id="7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randombar(horizontal)">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randombar(horizontal)">
                                      <p:cBhvr>
                                        <p:cTn id="88" dur="500"/>
                                        <p:tgtEl>
                                          <p:spTgt spid="6"/>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ipe(down)">
                                      <p:cBhvr>
                                        <p:cTn id="93" dur="580">
                                          <p:stCondLst>
                                            <p:cond delay="0"/>
                                          </p:stCondLst>
                                        </p:cTn>
                                        <p:tgtEl>
                                          <p:spTgt spid="9"/>
                                        </p:tgtEl>
                                      </p:cBhvr>
                                    </p:animEffect>
                                    <p:anim calcmode="lin" valueType="num">
                                      <p:cBhvr>
                                        <p:cTn id="9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9" dur="26">
                                          <p:stCondLst>
                                            <p:cond delay="650"/>
                                          </p:stCondLst>
                                        </p:cTn>
                                        <p:tgtEl>
                                          <p:spTgt spid="9"/>
                                        </p:tgtEl>
                                      </p:cBhvr>
                                      <p:to x="100000" y="60000"/>
                                    </p:animScale>
                                    <p:animScale>
                                      <p:cBhvr>
                                        <p:cTn id="100" dur="166" decel="50000">
                                          <p:stCondLst>
                                            <p:cond delay="676"/>
                                          </p:stCondLst>
                                        </p:cTn>
                                        <p:tgtEl>
                                          <p:spTgt spid="9"/>
                                        </p:tgtEl>
                                      </p:cBhvr>
                                      <p:to x="100000" y="100000"/>
                                    </p:animScale>
                                    <p:animScale>
                                      <p:cBhvr>
                                        <p:cTn id="101" dur="26">
                                          <p:stCondLst>
                                            <p:cond delay="1312"/>
                                          </p:stCondLst>
                                        </p:cTn>
                                        <p:tgtEl>
                                          <p:spTgt spid="9"/>
                                        </p:tgtEl>
                                      </p:cBhvr>
                                      <p:to x="100000" y="80000"/>
                                    </p:animScale>
                                    <p:animScale>
                                      <p:cBhvr>
                                        <p:cTn id="102" dur="166" decel="50000">
                                          <p:stCondLst>
                                            <p:cond delay="1338"/>
                                          </p:stCondLst>
                                        </p:cTn>
                                        <p:tgtEl>
                                          <p:spTgt spid="9"/>
                                        </p:tgtEl>
                                      </p:cBhvr>
                                      <p:to x="100000" y="100000"/>
                                    </p:animScale>
                                    <p:animScale>
                                      <p:cBhvr>
                                        <p:cTn id="103" dur="26">
                                          <p:stCondLst>
                                            <p:cond delay="1642"/>
                                          </p:stCondLst>
                                        </p:cTn>
                                        <p:tgtEl>
                                          <p:spTgt spid="9"/>
                                        </p:tgtEl>
                                      </p:cBhvr>
                                      <p:to x="100000" y="90000"/>
                                    </p:animScale>
                                    <p:animScale>
                                      <p:cBhvr>
                                        <p:cTn id="104" dur="166" decel="50000">
                                          <p:stCondLst>
                                            <p:cond delay="1668"/>
                                          </p:stCondLst>
                                        </p:cTn>
                                        <p:tgtEl>
                                          <p:spTgt spid="9"/>
                                        </p:tgtEl>
                                      </p:cBhvr>
                                      <p:to x="100000" y="100000"/>
                                    </p:animScale>
                                    <p:animScale>
                                      <p:cBhvr>
                                        <p:cTn id="105" dur="26">
                                          <p:stCondLst>
                                            <p:cond delay="1808"/>
                                          </p:stCondLst>
                                        </p:cTn>
                                        <p:tgtEl>
                                          <p:spTgt spid="9"/>
                                        </p:tgtEl>
                                      </p:cBhvr>
                                      <p:to x="100000" y="95000"/>
                                    </p:animScale>
                                    <p:animScale>
                                      <p:cBhvr>
                                        <p:cTn id="106" dur="166" decel="50000">
                                          <p:stCondLst>
                                            <p:cond delay="1834"/>
                                          </p:stCondLst>
                                        </p:cTn>
                                        <p:tgtEl>
                                          <p:spTgt spid="9"/>
                                        </p:tgtEl>
                                      </p:cBhvr>
                                      <p:to x="100000" y="100000"/>
                                    </p:animScale>
                                  </p:childTnLst>
                                  <p:subTnLst>
                                    <p:audio>
                                      <p:cMediaNode>
                                        <p:cTn display="0" masterRel="sameClick">
                                          <p:stCondLst>
                                            <p:cond evt="begin" delay="0">
                                              <p:tn val="91"/>
                                            </p:cond>
                                          </p:stCondLst>
                                          <p:endCondLst>
                                            <p:cond evt="onStopAudio" delay="0">
                                              <p:tgtEl>
                                                <p:sldTgt/>
                                              </p:tgtEl>
                                            </p:cond>
                                          </p:endCondLst>
                                        </p:cTn>
                                        <p:tgtEl>
                                          <p:sndTgt r:embed="rId2" name="chimes.wav"/>
                                        </p:tgtEl>
                                      </p:cMediaNode>
                                    </p:audio>
                                  </p:subTnLst>
                                </p:cTn>
                              </p:par>
                            </p:childTnLst>
                          </p:cTn>
                        </p:par>
                      </p:childTnLst>
                    </p:cTn>
                  </p:par>
                  <p:par>
                    <p:cTn id="107" fill="hold">
                      <p:stCondLst>
                        <p:cond delay="indefinite"/>
                      </p:stCondLst>
                      <p:childTnLst>
                        <p:par>
                          <p:cTn id="108" fill="hold">
                            <p:stCondLst>
                              <p:cond delay="0"/>
                            </p:stCondLst>
                            <p:childTnLst>
                              <p:par>
                                <p:cTn id="109" presetID="21" presetClass="entr" presetSubtype="1" fill="hold" grpId="0" nodeType="click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wheel(1)">
                                      <p:cBhvr>
                                        <p:cTn id="111" dur="2000"/>
                                        <p:tgtEl>
                                          <p:spTgt spid="10"/>
                                        </p:tgtEl>
                                      </p:cBhvr>
                                    </p:animEffect>
                                  </p:childTnLst>
                                  <p:subTnLst>
                                    <p:audio>
                                      <p:cMediaNode>
                                        <p:cTn display="0" masterRel="sameClick">
                                          <p:stCondLst>
                                            <p:cond evt="begin" delay="0">
                                              <p:tn val="10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p:bldP spid="6" grpId="0"/>
      <p:bldP spid="11" grpId="0" animBg="1"/>
      <p:bldP spid="12" grpId="0"/>
      <p:bldP spid="13" grpId="0"/>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CDD7EDEA-59AC-4AD6-B66C-9DF380979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pic>
        <p:nvPicPr>
          <p:cNvPr id="2" name="صورة 1">
            <a:extLst>
              <a:ext uri="{FF2B5EF4-FFF2-40B4-BE49-F238E27FC236}">
                <a16:creationId xmlns:a16="http://schemas.microsoft.com/office/drawing/2014/main" id="{49833838-4665-445A-81FE-CA9E4EADB4A0}"/>
              </a:ext>
            </a:extLst>
          </p:cNvPr>
          <p:cNvPicPr>
            <a:picLocks noChangeAspect="1"/>
          </p:cNvPicPr>
          <p:nvPr/>
        </p:nvPicPr>
        <p:blipFill>
          <a:blip r:embed="rId5"/>
          <a:stretch>
            <a:fillRect/>
          </a:stretch>
        </p:blipFill>
        <p:spPr>
          <a:xfrm>
            <a:off x="7666969" y="2517271"/>
            <a:ext cx="3523793" cy="4340728"/>
          </a:xfrm>
          <a:prstGeom prst="ellipse">
            <a:avLst/>
          </a:prstGeom>
          <a:ln>
            <a:noFill/>
          </a:ln>
          <a:effectLst>
            <a:softEdge rad="112500"/>
          </a:effectLst>
        </p:spPr>
      </p:pic>
      <p:pic>
        <p:nvPicPr>
          <p:cNvPr id="5" name="صورة 4">
            <a:extLst>
              <a:ext uri="{FF2B5EF4-FFF2-40B4-BE49-F238E27FC236}">
                <a16:creationId xmlns:a16="http://schemas.microsoft.com/office/drawing/2014/main" id="{5375D9DF-41DD-431B-BF12-D28ABF01B2EE}"/>
              </a:ext>
            </a:extLst>
          </p:cNvPr>
          <p:cNvPicPr>
            <a:picLocks noChangeAspect="1"/>
          </p:cNvPicPr>
          <p:nvPr/>
        </p:nvPicPr>
        <p:blipFill>
          <a:blip r:embed="rId6"/>
          <a:stretch>
            <a:fillRect/>
          </a:stretch>
        </p:blipFill>
        <p:spPr>
          <a:xfrm>
            <a:off x="9428865" y="932172"/>
            <a:ext cx="1853345" cy="1585097"/>
          </a:xfrm>
          <a:prstGeom prst="rect">
            <a:avLst/>
          </a:prstGeom>
        </p:spPr>
      </p:pic>
      <p:sp>
        <p:nvSpPr>
          <p:cNvPr id="6" name="مستطيل: زوايا مستديرة 5">
            <a:extLst>
              <a:ext uri="{FF2B5EF4-FFF2-40B4-BE49-F238E27FC236}">
                <a16:creationId xmlns:a16="http://schemas.microsoft.com/office/drawing/2014/main" id="{7431B7E3-D906-46BB-B10F-C51909033021}"/>
              </a:ext>
            </a:extLst>
          </p:cNvPr>
          <p:cNvSpPr/>
          <p:nvPr/>
        </p:nvSpPr>
        <p:spPr>
          <a:xfrm>
            <a:off x="204072" y="720187"/>
            <a:ext cx="7603498" cy="3594164"/>
          </a:xfrm>
          <a:prstGeom prst="roundRect">
            <a:avLst/>
          </a:prstGeom>
          <a:solidFill>
            <a:schemeClr val="accent2">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ar-SA" sz="3600" b="1" dirty="0">
                <a:ln w="0"/>
                <a:solidFill>
                  <a:srgbClr val="7030A0"/>
                </a:solidFill>
                <a:effectLst>
                  <a:outerShdw blurRad="38100" dist="25400" dir="5400000" algn="ctr" rotWithShape="0">
                    <a:srgbClr val="6E747A">
                      <a:alpha val="43000"/>
                    </a:srgbClr>
                  </a:outerShdw>
                </a:effectLst>
              </a:rPr>
              <a:t>• أصل أقاربي بالوسائل الممكنة ممتثلاً أمر الله ورسوله</a:t>
            </a:r>
            <a:r>
              <a:rPr lang="en-US" sz="3600" b="1" dirty="0">
                <a:ln w="0"/>
                <a:solidFill>
                  <a:srgbClr val="7030A0"/>
                </a:solidFill>
                <a:effectLst>
                  <a:outerShdw blurRad="38100" dist="25400" dir="5400000" algn="ctr" rotWithShape="0">
                    <a:srgbClr val="6E747A">
                      <a:alpha val="43000"/>
                    </a:srgbClr>
                  </a:outerShdw>
                </a:effectLst>
              </a:rPr>
              <a:t> </a:t>
            </a:r>
            <a:r>
              <a:rPr lang="ar-SA" sz="3600" b="1" dirty="0">
                <a:ln w="0"/>
                <a:solidFill>
                  <a:srgbClr val="7030A0"/>
                </a:solidFill>
                <a:effectLst>
                  <a:outerShdw blurRad="38100" dist="25400" dir="5400000" algn="ctr" rotWithShape="0">
                    <a:srgbClr val="6E747A">
                      <a:alpha val="43000"/>
                    </a:srgbClr>
                  </a:outerShdw>
                </a:effectLst>
              </a:rPr>
              <a:t>ﷺ.</a:t>
            </a:r>
          </a:p>
          <a:p>
            <a:pPr marL="571500" indent="-571500" algn="ctr">
              <a:lnSpc>
                <a:spcPct val="150000"/>
              </a:lnSpc>
              <a:buFont typeface="Arial" panose="020B0604020202020204" pitchFamily="34" charset="0"/>
              <a:buChar char="•"/>
            </a:pPr>
            <a:r>
              <a:rPr lang="ar-SA" sz="3600" b="1" dirty="0">
                <a:ln w="0"/>
                <a:solidFill>
                  <a:srgbClr val="7030A0"/>
                </a:solidFill>
                <a:effectLst>
                  <a:outerShdw blurRad="38100" dist="25400" dir="5400000" algn="ctr" rotWithShape="0">
                    <a:srgbClr val="6E747A">
                      <a:alpha val="43000"/>
                    </a:srgbClr>
                  </a:outerShdw>
                </a:effectLst>
              </a:rPr>
              <a:t>سأقوم بزيارة( .......................... ) في عطلة نهاية هذا الأسبوع.</a:t>
            </a:r>
          </a:p>
        </p:txBody>
      </p:sp>
    </p:spTree>
    <p:extLst>
      <p:ext uri="{BB962C8B-B14F-4D97-AF65-F5344CB8AC3E}">
        <p14:creationId xmlns:p14="http://schemas.microsoft.com/office/powerpoint/2010/main" val="3140492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435FD4C7-BEE4-4560-A8DE-4C51CA05F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6"/>
          <a:stretch>
            <a:fillRect/>
          </a:stretch>
        </p:blipFill>
        <p:spPr>
          <a:xfrm>
            <a:off x="10037883" y="3066118"/>
            <a:ext cx="2737341" cy="4328535"/>
          </a:xfrm>
          <a:prstGeom prst="rect">
            <a:avLst/>
          </a:prstGeom>
        </p:spPr>
      </p:pic>
      <p:pic>
        <p:nvPicPr>
          <p:cNvPr id="4" name="صورة 3">
            <a:extLst>
              <a:ext uri="{FF2B5EF4-FFF2-40B4-BE49-F238E27FC236}">
                <a16:creationId xmlns:a16="http://schemas.microsoft.com/office/drawing/2014/main" id="{08D1D0C9-C3EE-48FC-8211-AD8A892FD643}"/>
              </a:ext>
            </a:extLst>
          </p:cNvPr>
          <p:cNvPicPr>
            <a:picLocks noChangeAspect="1"/>
          </p:cNvPicPr>
          <p:nvPr/>
        </p:nvPicPr>
        <p:blipFill>
          <a:blip r:embed="rId7"/>
          <a:stretch>
            <a:fillRect/>
          </a:stretch>
        </p:blipFill>
        <p:spPr>
          <a:xfrm>
            <a:off x="5159136" y="250280"/>
            <a:ext cx="3336767" cy="1646772"/>
          </a:xfrm>
          <a:prstGeom prst="rect">
            <a:avLst/>
          </a:prstGeom>
        </p:spPr>
      </p:pic>
      <p:sp>
        <p:nvSpPr>
          <p:cNvPr id="6" name="مستطيل: زوايا مستديرة 5">
            <a:extLst>
              <a:ext uri="{FF2B5EF4-FFF2-40B4-BE49-F238E27FC236}">
                <a16:creationId xmlns:a16="http://schemas.microsoft.com/office/drawing/2014/main" id="{527297F3-55DD-499C-BAC7-C577C518F736}"/>
              </a:ext>
            </a:extLst>
          </p:cNvPr>
          <p:cNvSpPr/>
          <p:nvPr/>
        </p:nvSpPr>
        <p:spPr>
          <a:xfrm>
            <a:off x="112754" y="2433705"/>
            <a:ext cx="10508353" cy="432853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SA" sz="2400" b="1" dirty="0">
                <a:ln w="0"/>
                <a:solidFill>
                  <a:srgbClr val="C00000"/>
                </a:solidFill>
                <a:effectLst>
                  <a:outerShdw blurRad="38100" dist="25400" dir="5400000" algn="ctr" rotWithShape="0">
                    <a:srgbClr val="6E747A">
                      <a:alpha val="43000"/>
                    </a:srgbClr>
                  </a:outerShdw>
                </a:effectLst>
              </a:rPr>
              <a:t>اختر الإجابة الصحيحة فيما يلي:</a:t>
            </a:r>
          </a:p>
          <a:p>
            <a:pPr algn="ctr">
              <a:lnSpc>
                <a:spcPct val="150000"/>
              </a:lnSpc>
            </a:pPr>
            <a:r>
              <a:rPr lang="ar-SA" sz="2400" b="1" dirty="0">
                <a:ln w="0"/>
                <a:solidFill>
                  <a:schemeClr val="accent1"/>
                </a:solidFill>
                <a:effectLst>
                  <a:outerShdw blurRad="38100" dist="25400" dir="5400000" algn="ctr" rotWithShape="0">
                    <a:srgbClr val="6E747A">
                      <a:alpha val="43000"/>
                    </a:srgbClr>
                  </a:outerShdw>
                </a:effectLst>
              </a:rPr>
              <a:t>أ- كم هو رائع</a:t>
            </a:r>
            <a:r>
              <a:rPr lang="en-US" sz="2400" b="1" dirty="0">
                <a:ln w="0"/>
                <a:solidFill>
                  <a:schemeClr val="accent1"/>
                </a:solidFill>
                <a:effectLst>
                  <a:outerShdw blurRad="38100" dist="25400" dir="5400000" algn="ctr" rotWithShape="0">
                    <a:srgbClr val="6E747A">
                      <a:alpha val="43000"/>
                    </a:srgbClr>
                  </a:outerShdw>
                </a:effectLst>
              </a:rPr>
              <a:t> </a:t>
            </a:r>
            <a:r>
              <a:rPr lang="ar-SA" sz="2400" b="1" dirty="0">
                <a:ln w="0"/>
                <a:solidFill>
                  <a:schemeClr val="accent1"/>
                </a:solidFill>
                <a:effectLst>
                  <a:outerShdw blurRad="38100" dist="25400" dir="5400000" algn="ctr" rotWithShape="0">
                    <a:srgbClr val="6E747A">
                      <a:alpha val="43000"/>
                    </a:srgbClr>
                  </a:outerShdw>
                </a:effectLst>
              </a:rPr>
              <a:t>أن تحرص على حضور اللقاءات والمناسبات بين أقاربك؛ حيث إن حكم صلة الأرحام:</a:t>
            </a:r>
          </a:p>
          <a:p>
            <a:pPr algn="ctr">
              <a:lnSpc>
                <a:spcPct val="150000"/>
              </a:lnSpc>
            </a:pPr>
            <a:r>
              <a:rPr lang="ar-SA" sz="2400" b="1" dirty="0">
                <a:ln w="0"/>
                <a:solidFill>
                  <a:schemeClr val="accent1"/>
                </a:solidFill>
                <a:effectLst>
                  <a:outerShdw blurRad="38100" dist="25400" dir="5400000" algn="ctr" rotWithShape="0">
                    <a:srgbClr val="6E747A">
                      <a:alpha val="43000"/>
                    </a:srgbClr>
                  </a:outerShdw>
                </a:effectLst>
              </a:rPr>
              <a:t>١-واجب. </a:t>
            </a:r>
            <a:r>
              <a:rPr lang="en-US" sz="2400" b="1" dirty="0">
                <a:ln w="0"/>
                <a:solidFill>
                  <a:schemeClr val="accent1"/>
                </a:solidFill>
                <a:effectLst>
                  <a:outerShdw blurRad="38100" dist="25400" dir="5400000" algn="ctr" rotWithShape="0">
                    <a:srgbClr val="6E747A">
                      <a:alpha val="43000"/>
                    </a:srgbClr>
                  </a:outerShdw>
                </a:effectLst>
              </a:rPr>
              <a:t>        </a:t>
            </a:r>
            <a:r>
              <a:rPr lang="ar-SA" sz="2400" b="1" dirty="0">
                <a:ln w="0"/>
                <a:solidFill>
                  <a:schemeClr val="accent1"/>
                </a:solidFill>
                <a:effectLst>
                  <a:outerShdw blurRad="38100" dist="25400" dir="5400000" algn="ctr" rotWithShape="0">
                    <a:srgbClr val="6E747A">
                      <a:alpha val="43000"/>
                    </a:srgbClr>
                  </a:outerShdw>
                </a:effectLst>
              </a:rPr>
              <a:t>٢- مستحب.         ٣- مُباح</a:t>
            </a:r>
          </a:p>
          <a:p>
            <a:pPr>
              <a:lnSpc>
                <a:spcPct val="150000"/>
              </a:lnSpc>
            </a:pPr>
            <a:r>
              <a:rPr lang="ar-SA" sz="2400" b="1" dirty="0">
                <a:ln w="0"/>
                <a:solidFill>
                  <a:schemeClr val="accent1"/>
                </a:solidFill>
                <a:effectLst>
                  <a:outerShdw blurRad="38100" dist="25400" dir="5400000" algn="ctr" rotWithShape="0">
                    <a:srgbClr val="6E747A">
                      <a:alpha val="43000"/>
                    </a:srgbClr>
                  </a:outerShdw>
                </a:effectLst>
              </a:rPr>
              <a:t>ب- سبب زيارتي لأقاربي:</a:t>
            </a:r>
          </a:p>
          <a:p>
            <a:pPr algn="ctr">
              <a:lnSpc>
                <a:spcPct val="150000"/>
              </a:lnSpc>
            </a:pPr>
            <a:r>
              <a:rPr lang="ar-SA" sz="2400" b="1" dirty="0">
                <a:ln w="0"/>
                <a:solidFill>
                  <a:schemeClr val="accent1"/>
                </a:solidFill>
                <a:effectLst>
                  <a:outerShdw blurRad="38100" dist="25400" dir="5400000" algn="ctr" rotWithShape="0">
                    <a:srgbClr val="6E747A">
                      <a:alpha val="43000"/>
                    </a:srgbClr>
                  </a:outerShdw>
                </a:effectLst>
              </a:rPr>
              <a:t>١- لقيامهم بزيارتنا. ٢- خوفاً من أن يقال لي قاطع. ٣- طلباً لرضا الله و سعة الرزق وطول العمر.</a:t>
            </a:r>
            <a:endParaRPr lang="en-US" sz="2400" b="1" dirty="0">
              <a:ln w="0"/>
              <a:solidFill>
                <a:schemeClr val="accent1"/>
              </a:solidFill>
              <a:effectLst>
                <a:outerShdw blurRad="38100" dist="25400" dir="5400000" algn="ctr" rotWithShape="0">
                  <a:srgbClr val="6E747A">
                    <a:alpha val="43000"/>
                  </a:srgbClr>
                </a:outerShdw>
              </a:effectLst>
            </a:endParaRPr>
          </a:p>
        </p:txBody>
      </p:sp>
      <p:sp>
        <p:nvSpPr>
          <p:cNvPr id="9" name="مربع نص 8">
            <a:extLst>
              <a:ext uri="{FF2B5EF4-FFF2-40B4-BE49-F238E27FC236}">
                <a16:creationId xmlns:a16="http://schemas.microsoft.com/office/drawing/2014/main" id="{4D6716C4-05DF-4FDB-A9D9-AFBF23A20C2C}"/>
              </a:ext>
            </a:extLst>
          </p:cNvPr>
          <p:cNvSpPr txBox="1"/>
          <p:nvPr/>
        </p:nvSpPr>
        <p:spPr>
          <a:xfrm>
            <a:off x="6246055" y="4330757"/>
            <a:ext cx="1688123" cy="646331"/>
          </a:xfrm>
          <a:prstGeom prst="rect">
            <a:avLst/>
          </a:prstGeom>
          <a:noFill/>
          <a:ln w="57150">
            <a:solidFill>
              <a:srgbClr val="CB836F"/>
            </a:solidFill>
          </a:ln>
        </p:spPr>
        <p:txBody>
          <a:bodyPr wrap="square" rtlCol="0">
            <a:spAutoFit/>
          </a:bodyPr>
          <a:lstStyle/>
          <a:p>
            <a:endParaRPr lang="ar-SA" dirty="0">
              <a:solidFill>
                <a:srgbClr val="C00000"/>
              </a:solidFill>
            </a:endParaRPr>
          </a:p>
          <a:p>
            <a:endParaRPr lang="en-US" dirty="0">
              <a:solidFill>
                <a:srgbClr val="C00000"/>
              </a:solidFill>
            </a:endParaRPr>
          </a:p>
        </p:txBody>
      </p:sp>
      <p:sp>
        <p:nvSpPr>
          <p:cNvPr id="10" name="مربع نص 9">
            <a:extLst>
              <a:ext uri="{FF2B5EF4-FFF2-40B4-BE49-F238E27FC236}">
                <a16:creationId xmlns:a16="http://schemas.microsoft.com/office/drawing/2014/main" id="{B7CEF9F3-88BB-440C-BA5E-A01E7D0D10C3}"/>
              </a:ext>
            </a:extLst>
          </p:cNvPr>
          <p:cNvSpPr txBox="1"/>
          <p:nvPr/>
        </p:nvSpPr>
        <p:spPr>
          <a:xfrm>
            <a:off x="458349" y="5350307"/>
            <a:ext cx="4616969" cy="794478"/>
          </a:xfrm>
          <a:prstGeom prst="rect">
            <a:avLst/>
          </a:prstGeom>
          <a:noFill/>
          <a:ln w="57150">
            <a:solidFill>
              <a:srgbClr val="CB836F"/>
            </a:solidFill>
          </a:ln>
        </p:spPr>
        <p:txBody>
          <a:bodyPr wrap="square" rtlCol="0">
            <a:spAutoFit/>
          </a:bodyPr>
          <a:lstStyle/>
          <a:p>
            <a:endParaRPr lang="en-US" dirty="0"/>
          </a:p>
        </p:txBody>
      </p:sp>
    </p:spTree>
    <p:extLst>
      <p:ext uri="{BB962C8B-B14F-4D97-AF65-F5344CB8AC3E}">
        <p14:creationId xmlns:p14="http://schemas.microsoft.com/office/powerpoint/2010/main" val="3599457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pplause.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0302BA70-6C47-4CFA-824F-92C2C716E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2000794" y="201120"/>
            <a:ext cx="9765991" cy="1322946"/>
          </a:xfrm>
          <a:prstGeom prst="round2Diag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200" b="1" dirty="0">
                <a:ln w="0"/>
                <a:solidFill>
                  <a:srgbClr val="C00000"/>
                </a:solidFill>
                <a:effectLst>
                  <a:outerShdw blurRad="38100" dist="25400" dir="5400000" algn="ctr" rotWithShape="0">
                    <a:srgbClr val="6E747A">
                      <a:alpha val="43000"/>
                    </a:srgbClr>
                  </a:outerShdw>
                </a:effectLst>
              </a:rPr>
              <a:t>دعا النبي ﷺ لأنس بن مالك (رضي الله عنه) بكثرة المال والولد ودخول الجنة، فما أثر دعاء النبي ﷺ على مال أنسٍ(رضي الله عنه) وولده؟</a:t>
            </a:r>
            <a:endParaRPr lang="en-US" sz="3200" b="1" dirty="0">
              <a:ln w="0"/>
              <a:solidFill>
                <a:srgbClr val="C00000"/>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4021474" y="1920372"/>
            <a:ext cx="7300210" cy="830997"/>
          </a:xfrm>
          <a:prstGeom prst="rect">
            <a:avLst/>
          </a:prstGeom>
          <a:solidFill>
            <a:schemeClr val="bg1"/>
          </a:solidFill>
        </p:spPr>
        <p:txBody>
          <a:bodyPr wrap="square" rtlCol="0">
            <a:spAutoFit/>
          </a:bodyPr>
          <a:lstStyle/>
          <a:p>
            <a:pPr algn="ctr"/>
            <a:r>
              <a:rPr lang="ar-SA" sz="2400" b="1" dirty="0"/>
              <a:t>زاد مال أنس (رضي الله عنه), و ولده قال أنس فقد رأيت اثنين و انا ارجو الثالثة. </a:t>
            </a:r>
            <a:endParaRPr lang="en-US" sz="2400" b="1" dirty="0"/>
          </a:p>
        </p:txBody>
      </p:sp>
      <p:pic>
        <p:nvPicPr>
          <p:cNvPr id="7" name="صورة 6">
            <a:extLst>
              <a:ext uri="{FF2B5EF4-FFF2-40B4-BE49-F238E27FC236}">
                <a16:creationId xmlns:a16="http://schemas.microsoft.com/office/drawing/2014/main" id="{B60CF522-BA02-459C-B44C-6B2F4EAD05E5}"/>
              </a:ext>
            </a:extLst>
          </p:cNvPr>
          <p:cNvPicPr>
            <a:picLocks noChangeAspect="1"/>
          </p:cNvPicPr>
          <p:nvPr/>
        </p:nvPicPr>
        <p:blipFill>
          <a:blip r:embed="rId5"/>
          <a:stretch>
            <a:fillRect/>
          </a:stretch>
        </p:blipFill>
        <p:spPr>
          <a:xfrm>
            <a:off x="274910" y="357268"/>
            <a:ext cx="1450974" cy="1322947"/>
          </a:xfrm>
          <a:prstGeom prst="rect">
            <a:avLst/>
          </a:prstGeom>
        </p:spPr>
      </p:pic>
      <p:sp>
        <p:nvSpPr>
          <p:cNvPr id="10" name="مستطيل: زوايا قطرية مستديرة 9">
            <a:extLst>
              <a:ext uri="{FF2B5EF4-FFF2-40B4-BE49-F238E27FC236}">
                <a16:creationId xmlns:a16="http://schemas.microsoft.com/office/drawing/2014/main" id="{DF756FB5-76D7-467A-A2E7-229C9F9C5B75}"/>
              </a:ext>
            </a:extLst>
          </p:cNvPr>
          <p:cNvSpPr/>
          <p:nvPr/>
        </p:nvSpPr>
        <p:spPr>
          <a:xfrm>
            <a:off x="1424067" y="3171540"/>
            <a:ext cx="10342718" cy="887847"/>
          </a:xfrm>
          <a:prstGeom prst="round2Diag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200" b="1" dirty="0">
                <a:ln w="0"/>
                <a:solidFill>
                  <a:srgbClr val="C00000"/>
                </a:solidFill>
                <a:effectLst>
                  <a:outerShdw blurRad="38100" dist="25400" dir="5400000" algn="ctr" rotWithShape="0">
                    <a:srgbClr val="6E747A">
                      <a:alpha val="43000"/>
                    </a:srgbClr>
                  </a:outerShdw>
                </a:effectLst>
              </a:rPr>
              <a:t>ما اسم أبي بكرة ( رضي الله عنه) وما صلته بالنبي ﷺ ؟</a:t>
            </a:r>
            <a:endParaRPr lang="en-US" sz="3200" b="1" dirty="0">
              <a:ln w="0"/>
              <a:solidFill>
                <a:srgbClr val="C00000"/>
              </a:solidFill>
              <a:effectLst>
                <a:outerShdw blurRad="38100" dist="25400" dir="5400000" algn="ctr" rotWithShape="0">
                  <a:srgbClr val="6E747A">
                    <a:alpha val="43000"/>
                  </a:srgbClr>
                </a:outerShdw>
              </a:effectLst>
            </a:endParaRPr>
          </a:p>
        </p:txBody>
      </p:sp>
      <p:sp>
        <p:nvSpPr>
          <p:cNvPr id="13" name="مربع نص 12">
            <a:extLst>
              <a:ext uri="{FF2B5EF4-FFF2-40B4-BE49-F238E27FC236}">
                <a16:creationId xmlns:a16="http://schemas.microsoft.com/office/drawing/2014/main" id="{2F0F6230-18EB-4B92-BD54-D0661CEC04D0}"/>
              </a:ext>
            </a:extLst>
          </p:cNvPr>
          <p:cNvSpPr txBox="1"/>
          <p:nvPr/>
        </p:nvSpPr>
        <p:spPr>
          <a:xfrm>
            <a:off x="1558978" y="4442302"/>
            <a:ext cx="10207808" cy="1140697"/>
          </a:xfrm>
          <a:prstGeom prst="rect">
            <a:avLst/>
          </a:prstGeom>
          <a:solidFill>
            <a:schemeClr val="bg1"/>
          </a:solidFill>
        </p:spPr>
        <p:txBody>
          <a:bodyPr wrap="square" rtlCol="0">
            <a:spAutoFit/>
          </a:bodyPr>
          <a:lstStyle/>
          <a:p>
            <a:pPr algn="ctr">
              <a:lnSpc>
                <a:spcPct val="150000"/>
              </a:lnSpc>
            </a:pPr>
            <a:r>
              <a:rPr lang="ar-SA" sz="2400" b="1" dirty="0"/>
              <a:t>هو نقيع بن الحارث الثقفي رضي الله عنه مولى رسول الله, قيل له أبو بكرة لأنه تدلى الى النبي ببكرة من حصن الطائف فكنى أبا بكرة, و أعتقه رسول الله يوم اذ. </a:t>
            </a:r>
            <a:endParaRPr lang="en-US" sz="2400" b="1" dirty="0"/>
          </a:p>
        </p:txBody>
      </p:sp>
    </p:spTree>
    <p:extLst>
      <p:ext uri="{BB962C8B-B14F-4D97-AF65-F5344CB8AC3E}">
        <p14:creationId xmlns:p14="http://schemas.microsoft.com/office/powerpoint/2010/main" val="946216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hoosh.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0302BA70-6C47-4CFA-824F-92C2C716E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782"/>
            <a:ext cx="12192000" cy="6858000"/>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2000794" y="201120"/>
            <a:ext cx="9765991" cy="887847"/>
          </a:xfrm>
          <a:prstGeom prst="round2Diag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200" b="1" dirty="0">
                <a:ln w="0"/>
                <a:solidFill>
                  <a:srgbClr val="C00000"/>
                </a:solidFill>
                <a:effectLst>
                  <a:outerShdw blurRad="38100" dist="25400" dir="5400000" algn="ctr" rotWithShape="0">
                    <a:srgbClr val="6E747A">
                      <a:alpha val="43000"/>
                    </a:srgbClr>
                  </a:outerShdw>
                </a:effectLst>
              </a:rPr>
              <a:t>استخرج ثلاثاً من فوائد الحديث.</a:t>
            </a:r>
            <a:endParaRPr lang="en-US" sz="3200" b="1" dirty="0">
              <a:ln w="0"/>
              <a:solidFill>
                <a:srgbClr val="C00000"/>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2377392" y="1356869"/>
            <a:ext cx="9163100" cy="461665"/>
          </a:xfrm>
          <a:prstGeom prst="rect">
            <a:avLst/>
          </a:prstGeom>
          <a:solidFill>
            <a:schemeClr val="bg1"/>
          </a:solidFill>
        </p:spPr>
        <p:txBody>
          <a:bodyPr wrap="square" rtlCol="0">
            <a:spAutoFit/>
          </a:bodyPr>
          <a:lstStyle/>
          <a:p>
            <a:pPr algn="ctr"/>
            <a:r>
              <a:rPr lang="ar-SA" sz="2400" b="1" dirty="0"/>
              <a:t>زاد مال أنس (رضي الله عنه), و ولده قال أنس فقد رأيت اثنين و انا ارجو الثالثة. </a:t>
            </a:r>
            <a:endParaRPr lang="en-US" sz="2400" b="1" dirty="0"/>
          </a:p>
        </p:txBody>
      </p:sp>
      <p:pic>
        <p:nvPicPr>
          <p:cNvPr id="7" name="صورة 6">
            <a:extLst>
              <a:ext uri="{FF2B5EF4-FFF2-40B4-BE49-F238E27FC236}">
                <a16:creationId xmlns:a16="http://schemas.microsoft.com/office/drawing/2014/main" id="{B60CF522-BA02-459C-B44C-6B2F4EAD05E5}"/>
              </a:ext>
            </a:extLst>
          </p:cNvPr>
          <p:cNvPicPr>
            <a:picLocks noChangeAspect="1"/>
          </p:cNvPicPr>
          <p:nvPr/>
        </p:nvPicPr>
        <p:blipFill>
          <a:blip r:embed="rId5"/>
          <a:stretch>
            <a:fillRect/>
          </a:stretch>
        </p:blipFill>
        <p:spPr>
          <a:xfrm>
            <a:off x="274910" y="357268"/>
            <a:ext cx="1450974" cy="1322947"/>
          </a:xfrm>
          <a:prstGeom prst="rect">
            <a:avLst/>
          </a:prstGeom>
        </p:spPr>
      </p:pic>
      <p:sp>
        <p:nvSpPr>
          <p:cNvPr id="10" name="مستطيل: زوايا قطرية مستديرة 9">
            <a:extLst>
              <a:ext uri="{FF2B5EF4-FFF2-40B4-BE49-F238E27FC236}">
                <a16:creationId xmlns:a16="http://schemas.microsoft.com/office/drawing/2014/main" id="{DF756FB5-76D7-467A-A2E7-229C9F9C5B75}"/>
              </a:ext>
            </a:extLst>
          </p:cNvPr>
          <p:cNvSpPr/>
          <p:nvPr/>
        </p:nvSpPr>
        <p:spPr>
          <a:xfrm>
            <a:off x="1558978" y="2173411"/>
            <a:ext cx="10342718" cy="887847"/>
          </a:xfrm>
          <a:prstGeom prst="round2Diag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200" b="1" dirty="0">
                <a:ln w="0"/>
                <a:solidFill>
                  <a:srgbClr val="C00000"/>
                </a:solidFill>
                <a:effectLst>
                  <a:outerShdw blurRad="38100" dist="25400" dir="5400000" algn="ctr" rotWithShape="0">
                    <a:srgbClr val="6E747A">
                      <a:alpha val="43000"/>
                    </a:srgbClr>
                  </a:outerShdw>
                </a:effectLst>
              </a:rPr>
              <a:t>ما اسم أبي بكرة ( رضي الله عنه) وما صلته بالنبي ﷺ ؟</a:t>
            </a:r>
            <a:endParaRPr lang="en-US" sz="3200" b="1" dirty="0">
              <a:ln w="0"/>
              <a:solidFill>
                <a:srgbClr val="C00000"/>
              </a:solidFill>
              <a:effectLst>
                <a:outerShdw blurRad="38100" dist="25400" dir="5400000" algn="ctr" rotWithShape="0">
                  <a:srgbClr val="6E747A">
                    <a:alpha val="43000"/>
                  </a:srgbClr>
                </a:outerShdw>
              </a:effectLst>
            </a:endParaRPr>
          </a:p>
        </p:txBody>
      </p:sp>
      <p:sp>
        <p:nvSpPr>
          <p:cNvPr id="13" name="مربع نص 12">
            <a:extLst>
              <a:ext uri="{FF2B5EF4-FFF2-40B4-BE49-F238E27FC236}">
                <a16:creationId xmlns:a16="http://schemas.microsoft.com/office/drawing/2014/main" id="{2F0F6230-18EB-4B92-BD54-D0661CEC04D0}"/>
              </a:ext>
            </a:extLst>
          </p:cNvPr>
          <p:cNvSpPr txBox="1"/>
          <p:nvPr/>
        </p:nvSpPr>
        <p:spPr>
          <a:xfrm>
            <a:off x="1558977" y="3210193"/>
            <a:ext cx="10207808" cy="1697068"/>
          </a:xfrm>
          <a:prstGeom prst="rect">
            <a:avLst/>
          </a:prstGeom>
          <a:solidFill>
            <a:schemeClr val="bg1"/>
          </a:solidFill>
        </p:spPr>
        <p:txBody>
          <a:bodyPr wrap="square" rtlCol="0">
            <a:spAutoFit/>
          </a:bodyPr>
          <a:lstStyle/>
          <a:p>
            <a:pPr>
              <a:lnSpc>
                <a:spcPct val="150000"/>
              </a:lnSpc>
            </a:pPr>
            <a:r>
              <a:rPr lang="ar-SA" sz="2400" b="1" dirty="0"/>
              <a:t>أحذر من قطيعة الرحم </a:t>
            </a:r>
          </a:p>
          <a:p>
            <a:pPr>
              <a:lnSpc>
                <a:spcPct val="150000"/>
              </a:lnSpc>
            </a:pPr>
            <a:r>
              <a:rPr lang="ar-SA" sz="2400" b="1" dirty="0"/>
              <a:t>أكون دائم الاتصال بأقاربي و معارفي حتى يوسع الله في رزقي.</a:t>
            </a:r>
          </a:p>
          <a:p>
            <a:pPr>
              <a:lnSpc>
                <a:spcPct val="150000"/>
              </a:lnSpc>
            </a:pPr>
            <a:r>
              <a:rPr lang="ar-SA" sz="2400" b="1" dirty="0"/>
              <a:t>عدم التكبر على من قطعني منهم و السؤال عليه.</a:t>
            </a:r>
            <a:endParaRPr lang="en-US" sz="2400" b="1" dirty="0"/>
          </a:p>
        </p:txBody>
      </p:sp>
      <p:sp>
        <p:nvSpPr>
          <p:cNvPr id="2" name="مستطيل: زوايا مستديرة 1">
            <a:extLst>
              <a:ext uri="{FF2B5EF4-FFF2-40B4-BE49-F238E27FC236}">
                <a16:creationId xmlns:a16="http://schemas.microsoft.com/office/drawing/2014/main" id="{E97CA045-1E68-4742-9C11-853E79E66D58}"/>
              </a:ext>
            </a:extLst>
          </p:cNvPr>
          <p:cNvSpPr/>
          <p:nvPr/>
        </p:nvSpPr>
        <p:spPr>
          <a:xfrm>
            <a:off x="1725884" y="5051685"/>
            <a:ext cx="10175812" cy="74950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rgbClr val="C00000"/>
                </a:solidFill>
              </a:rPr>
              <a:t>ما الثمرة المترتبة على صلة الرحم؟</a:t>
            </a:r>
            <a:endParaRPr lang="en-US" sz="4000" b="1" dirty="0">
              <a:solidFill>
                <a:srgbClr val="C00000"/>
              </a:solidFill>
            </a:endParaRPr>
          </a:p>
        </p:txBody>
      </p:sp>
      <p:sp>
        <p:nvSpPr>
          <p:cNvPr id="3" name="مربع نص 2">
            <a:extLst>
              <a:ext uri="{FF2B5EF4-FFF2-40B4-BE49-F238E27FC236}">
                <a16:creationId xmlns:a16="http://schemas.microsoft.com/office/drawing/2014/main" id="{A8D6F0EF-E1A8-4610-85D1-3732DA062E26}"/>
              </a:ext>
            </a:extLst>
          </p:cNvPr>
          <p:cNvSpPr txBox="1"/>
          <p:nvPr/>
        </p:nvSpPr>
        <p:spPr>
          <a:xfrm>
            <a:off x="274910" y="5939532"/>
            <a:ext cx="11491875" cy="954107"/>
          </a:xfrm>
          <a:prstGeom prst="rect">
            <a:avLst/>
          </a:prstGeom>
          <a:noFill/>
        </p:spPr>
        <p:txBody>
          <a:bodyPr wrap="square" rtlCol="0">
            <a:spAutoFit/>
          </a:bodyPr>
          <a:lstStyle/>
          <a:p>
            <a:r>
              <a:rPr lang="ar-SA" sz="2800" b="1" dirty="0"/>
              <a:t>الثمرة المترتبة على صلة الرحم ما أعده الله من أجر في الدنيا و هو طول العمر و البركة في الرزق و الثواب في الآخرة أي الجنة.</a:t>
            </a:r>
            <a:endParaRPr lang="en-US" sz="2800" b="1" dirty="0"/>
          </a:p>
        </p:txBody>
      </p:sp>
    </p:spTree>
    <p:extLst>
      <p:ext uri="{BB962C8B-B14F-4D97-AF65-F5344CB8AC3E}">
        <p14:creationId xmlns:p14="http://schemas.microsoft.com/office/powerpoint/2010/main" val="3868694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hoosh.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3" grpId="0" animBg="1"/>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5848D625-FC34-40BF-AB23-31DB1426B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4713715" y="824935"/>
            <a:ext cx="4616972" cy="812498"/>
          </a:xfrm>
          <a:prstGeom prst="round2Diag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n w="0"/>
                <a:solidFill>
                  <a:srgbClr val="C00000"/>
                </a:solidFill>
                <a:effectLst>
                  <a:outerShdw blurRad="38100" dist="25400" dir="5400000" algn="ctr" rotWithShape="0">
                    <a:srgbClr val="6E747A">
                      <a:alpha val="43000"/>
                    </a:srgbClr>
                  </a:outerShdw>
                </a:effectLst>
              </a:rPr>
              <a:t>معلومات إثرائية</a:t>
            </a:r>
            <a:endParaRPr lang="en-US" sz="3200" b="1" dirty="0">
              <a:ln w="0"/>
              <a:solidFill>
                <a:srgbClr val="C00000"/>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1425873" y="2140398"/>
            <a:ext cx="9853535" cy="3910686"/>
          </a:xfrm>
          <a:prstGeom prst="rect">
            <a:avLst/>
          </a:prstGeom>
          <a:solidFill>
            <a:schemeClr val="bg1"/>
          </a:solidFill>
        </p:spPr>
        <p:txBody>
          <a:bodyPr wrap="square" rtlCol="0">
            <a:spAutoFit/>
          </a:bodyPr>
          <a:lstStyle/>
          <a:p>
            <a:pPr>
              <a:lnSpc>
                <a:spcPct val="150000"/>
              </a:lnSpc>
            </a:pPr>
            <a:r>
              <a:rPr lang="ar-SA" sz="2400" b="1" dirty="0"/>
              <a:t>قال القرطبي رحمه الله: وبالجملة فالرحم على وجهين: عامة وخاصة، فالعامة رحم الدين، ويجب مواصلتها بملازمة الإيمان والمحبة لأهله ونصرتهم والنصيحة لهم، وترك مضارتهم، والعدل بينهم، والنَّصفة في معاملتهم، والقيام بحقوقهم الواجبة، كتمريض المرضى، وحقوق الموتى من غسلهم، والصلاة عليهم، ودفنهم، وغير ذلك من الحقوق المترتبة لهم. </a:t>
            </a:r>
          </a:p>
          <a:p>
            <a:pPr>
              <a:lnSpc>
                <a:spcPct val="150000"/>
              </a:lnSpc>
            </a:pPr>
            <a:r>
              <a:rPr lang="ar-SA" sz="2400" b="1" dirty="0"/>
              <a:t>و أما الرحم الخاصة وهي رحم القرابة من طرفي الرجل أبيه و أمه، فتجب لهم الحقوق الخاصة وزيادة، كالنفقة، وتفقّد أحوالهم، وترك التغافل عن تعاهدهم في أوقات ضروراتهم، وتتأكد في حقهم حقوق الرحم العامة، حتى إذا تزاحمت الحقوق بُدئ بالأقرب فالأقرب </a:t>
            </a:r>
            <a:r>
              <a:rPr lang="ar-SA" sz="1200" b="1" dirty="0"/>
              <a:t>(1)</a:t>
            </a:r>
            <a:r>
              <a:rPr lang="ar-SA" sz="2400" b="1" dirty="0"/>
              <a:t> .</a:t>
            </a:r>
            <a:endParaRPr lang="en-US" sz="2400" b="1" dirty="0"/>
          </a:p>
        </p:txBody>
      </p:sp>
    </p:spTree>
    <p:extLst>
      <p:ext uri="{BB962C8B-B14F-4D97-AF65-F5344CB8AC3E}">
        <p14:creationId xmlns:p14="http://schemas.microsoft.com/office/powerpoint/2010/main" val="2120966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9D4E88A-9366-4978-8B92-57F139F52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مستطيل: زوايا مستديرة 8">
            <a:extLst>
              <a:ext uri="{FF2B5EF4-FFF2-40B4-BE49-F238E27FC236}">
                <a16:creationId xmlns:a16="http://schemas.microsoft.com/office/drawing/2014/main" id="{61D7C02E-E15A-4BB8-8AF3-0BA958A67FE4}"/>
              </a:ext>
            </a:extLst>
          </p:cNvPr>
          <p:cNvSpPr/>
          <p:nvPr/>
        </p:nvSpPr>
        <p:spPr>
          <a:xfrm>
            <a:off x="2489982" y="1856936"/>
            <a:ext cx="7484012" cy="3348110"/>
          </a:xfrm>
          <a:prstGeom prst="roundRect">
            <a:avLst/>
          </a:prstGeom>
          <a:solidFill>
            <a:srgbClr val="F2C4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ln w="0"/>
                <a:solidFill>
                  <a:schemeClr val="accent1"/>
                </a:solidFill>
                <a:effectLst>
                  <a:outerShdw blurRad="38100" dist="25400" dir="5400000" algn="ctr" rotWithShape="0">
                    <a:srgbClr val="6E747A">
                      <a:alpha val="43000"/>
                    </a:srgbClr>
                  </a:outerShdw>
                </a:effectLst>
              </a:rPr>
              <a:t>هل ترغب أن يوسع لك في رزقك؟</a:t>
            </a:r>
          </a:p>
          <a:p>
            <a:pPr algn="ctr"/>
            <a:r>
              <a:rPr lang="ar-SA" sz="2800" dirty="0">
                <a:ln w="0"/>
                <a:solidFill>
                  <a:schemeClr val="accent1"/>
                </a:solidFill>
                <a:effectLst>
                  <a:outerShdw blurRad="38100" dist="25400" dir="5400000" algn="ctr" rotWithShape="0">
                    <a:srgbClr val="6E747A">
                      <a:alpha val="43000"/>
                    </a:srgbClr>
                  </a:outerShdw>
                </a:effectLst>
              </a:rPr>
              <a:t>هل ترغب أن يطال في عمرك ويبارك لك في وقتك؟</a:t>
            </a:r>
          </a:p>
          <a:p>
            <a:pPr algn="ctr"/>
            <a:r>
              <a:rPr lang="ar-SA" sz="2800" dirty="0">
                <a:ln w="0"/>
                <a:solidFill>
                  <a:schemeClr val="accent1"/>
                </a:solidFill>
                <a:effectLst>
                  <a:outerShdw blurRad="38100" dist="25400" dir="5400000" algn="ctr" rotWithShape="0">
                    <a:srgbClr val="6E747A">
                      <a:alpha val="43000"/>
                    </a:srgbClr>
                  </a:outerShdw>
                </a:effectLst>
              </a:rPr>
              <a:t>هل ترغب أن تكون محبوباً؟</a:t>
            </a:r>
          </a:p>
          <a:p>
            <a:pPr algn="ctr"/>
            <a:r>
              <a:rPr lang="ar-SA" sz="2800" dirty="0">
                <a:ln w="0"/>
                <a:solidFill>
                  <a:schemeClr val="accent1"/>
                </a:solidFill>
                <a:effectLst>
                  <a:outerShdw blurRad="38100" dist="25400" dir="5400000" algn="ctr" rotWithShape="0">
                    <a:srgbClr val="6E747A">
                      <a:alpha val="43000"/>
                    </a:srgbClr>
                  </a:outerShdw>
                </a:effectLst>
              </a:rPr>
              <a:t>هل ترغب أن تحصل على الأجر العظيم في الآخرة؟</a:t>
            </a:r>
          </a:p>
          <a:p>
            <a:pPr algn="ctr"/>
            <a:r>
              <a:rPr lang="ar-SA" sz="2800" dirty="0">
                <a:ln w="0"/>
                <a:solidFill>
                  <a:schemeClr val="accent1"/>
                </a:solidFill>
                <a:effectLst>
                  <a:outerShdw blurRad="38100" dist="25400" dir="5400000" algn="ctr" rotWithShape="0">
                    <a:srgbClr val="6E747A">
                      <a:alpha val="43000"/>
                    </a:srgbClr>
                  </a:outerShdw>
                </a:effectLst>
              </a:rPr>
              <a:t>أتوقّع أن إجاباتك هي: نعم، ولتحقّق</a:t>
            </a:r>
          </a:p>
          <a:p>
            <a:pPr algn="ctr"/>
            <a:r>
              <a:rPr lang="ar-SA" sz="2800" dirty="0">
                <a:ln w="0"/>
                <a:solidFill>
                  <a:schemeClr val="accent1"/>
                </a:solidFill>
                <a:effectLst>
                  <a:outerShdw blurRad="38100" dist="25400" dir="5400000" algn="ctr" rotWithShape="0">
                    <a:srgbClr val="6E747A">
                      <a:alpha val="43000"/>
                    </a:srgbClr>
                  </a:outerShdw>
                </a:effectLst>
              </a:rPr>
              <a:t>ذلك اقرأ الحديثين التاليين:</a:t>
            </a:r>
            <a:endParaRPr lang="en-US"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32025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9D4E88A-9366-4978-8B92-57F139F52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مستطيل: زوايا مستديرة 8">
            <a:extLst>
              <a:ext uri="{FF2B5EF4-FFF2-40B4-BE49-F238E27FC236}">
                <a16:creationId xmlns:a16="http://schemas.microsoft.com/office/drawing/2014/main" id="{61D7C02E-E15A-4BB8-8AF3-0BA958A67FE4}"/>
              </a:ext>
            </a:extLst>
          </p:cNvPr>
          <p:cNvSpPr/>
          <p:nvPr/>
        </p:nvSpPr>
        <p:spPr>
          <a:xfrm>
            <a:off x="2489982" y="1856936"/>
            <a:ext cx="7484012" cy="3348110"/>
          </a:xfrm>
          <a:prstGeom prst="roundRect">
            <a:avLst/>
          </a:prstGeom>
          <a:solidFill>
            <a:srgbClr val="F2C4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ln w="0"/>
                <a:solidFill>
                  <a:schemeClr val="accent1"/>
                </a:solidFill>
                <a:effectLst>
                  <a:outerShdw blurRad="38100" dist="25400" dir="5400000" algn="ctr" rotWithShape="0">
                    <a:srgbClr val="6E747A">
                      <a:alpha val="43000"/>
                    </a:srgbClr>
                  </a:outerShdw>
                </a:effectLst>
              </a:rPr>
              <a:t>عن أنس بن مالك (رضي الله عنه) أن رسول ﷺ قال: </a:t>
            </a:r>
          </a:p>
          <a:p>
            <a:pPr algn="ctr"/>
            <a:r>
              <a:rPr lang="ar-SA" sz="2800" dirty="0">
                <a:ln w="0"/>
                <a:solidFill>
                  <a:schemeClr val="accent1"/>
                </a:solidFill>
                <a:effectLst>
                  <a:outerShdw blurRad="38100" dist="25400" dir="5400000" algn="ctr" rotWithShape="0">
                    <a:srgbClr val="6E747A">
                      <a:alpha val="43000"/>
                    </a:srgbClr>
                  </a:outerShdw>
                </a:effectLst>
              </a:rPr>
              <a:t>«مَن أَحَبَّ أن يُبْسَطَ له في رزقِه ، وأن يُنْسَأَ له في أجَلِهِ ، فَلْيَصِلْ رَحِمَه» </a:t>
            </a:r>
          </a:p>
          <a:p>
            <a:pPr algn="ctr"/>
            <a:r>
              <a:rPr lang="ar-SA" sz="2800" dirty="0">
                <a:ln w="0"/>
                <a:solidFill>
                  <a:schemeClr val="accent1"/>
                </a:solidFill>
                <a:effectLst>
                  <a:outerShdw blurRad="38100" dist="25400" dir="5400000" algn="ctr" rotWithShape="0">
                    <a:srgbClr val="6E747A">
                      <a:alpha val="43000"/>
                    </a:srgbClr>
                  </a:outerShdw>
                </a:effectLst>
              </a:rPr>
              <a:t>[أخرجه البخاري برقم 2067</a:t>
            </a:r>
            <a:r>
              <a:rPr lang="en-US" sz="2800" dirty="0">
                <a:ln w="0"/>
                <a:solidFill>
                  <a:schemeClr val="accent1"/>
                </a:solidFill>
                <a:effectLst>
                  <a:outerShdw blurRad="38100" dist="25400" dir="5400000" algn="ctr" rotWithShape="0">
                    <a:srgbClr val="6E747A">
                      <a:alpha val="43000"/>
                    </a:srgbClr>
                  </a:outerShdw>
                </a:effectLst>
              </a:rPr>
              <a:t>[</a:t>
            </a:r>
            <a:endParaRPr lang="ar-SA"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38259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9D4E88A-9366-4978-8B92-57F139F52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مستطيل: زوايا مستديرة 8">
            <a:extLst>
              <a:ext uri="{FF2B5EF4-FFF2-40B4-BE49-F238E27FC236}">
                <a16:creationId xmlns:a16="http://schemas.microsoft.com/office/drawing/2014/main" id="{61D7C02E-E15A-4BB8-8AF3-0BA958A67FE4}"/>
              </a:ext>
            </a:extLst>
          </p:cNvPr>
          <p:cNvSpPr/>
          <p:nvPr/>
        </p:nvSpPr>
        <p:spPr>
          <a:xfrm>
            <a:off x="2700996" y="1688123"/>
            <a:ext cx="7455877" cy="3699803"/>
          </a:xfrm>
          <a:prstGeom prst="roundRect">
            <a:avLst/>
          </a:prstGeom>
          <a:solidFill>
            <a:srgbClr val="F2C4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ln w="0"/>
                <a:solidFill>
                  <a:schemeClr val="accent1"/>
                </a:solidFill>
                <a:effectLst>
                  <a:outerShdw blurRad="38100" dist="25400" dir="5400000" algn="ctr" rotWithShape="0">
                    <a:srgbClr val="6E747A">
                      <a:alpha val="43000"/>
                    </a:srgbClr>
                  </a:outerShdw>
                </a:effectLst>
              </a:rPr>
              <a:t>عن أبي بكرة </a:t>
            </a:r>
            <a:r>
              <a:rPr lang="en-US" sz="2800" dirty="0">
                <a:ln w="0"/>
                <a:solidFill>
                  <a:schemeClr val="accent1"/>
                </a:solidFill>
                <a:effectLst>
                  <a:outerShdw blurRad="38100" dist="25400" dir="5400000" algn="ctr" rotWithShape="0">
                    <a:srgbClr val="6E747A">
                      <a:alpha val="43000"/>
                    </a:srgbClr>
                  </a:outerShdw>
                </a:effectLst>
              </a:rPr>
              <a:t>)</a:t>
            </a:r>
            <a:r>
              <a:rPr lang="ar-SA" sz="2800" dirty="0">
                <a:ln w="0"/>
                <a:solidFill>
                  <a:schemeClr val="accent1"/>
                </a:solidFill>
                <a:effectLst>
                  <a:outerShdw blurRad="38100" dist="25400" dir="5400000" algn="ctr" rotWithShape="0">
                    <a:srgbClr val="6E747A">
                      <a:alpha val="43000"/>
                    </a:srgbClr>
                  </a:outerShdw>
                </a:effectLst>
              </a:rPr>
              <a:t>رضي الله عنه)</a:t>
            </a:r>
            <a:r>
              <a:rPr lang="en-US" sz="2800" dirty="0">
                <a:ln w="0"/>
                <a:solidFill>
                  <a:schemeClr val="accent1"/>
                </a:solidFill>
                <a:effectLst>
                  <a:outerShdw blurRad="38100" dist="25400" dir="5400000" algn="ctr" rotWithShape="0">
                    <a:srgbClr val="6E747A">
                      <a:alpha val="43000"/>
                    </a:srgbClr>
                  </a:outerShdw>
                </a:effectLst>
              </a:rPr>
              <a:t> </a:t>
            </a:r>
            <a:r>
              <a:rPr lang="ar-SA" sz="2800" dirty="0">
                <a:ln w="0"/>
                <a:solidFill>
                  <a:schemeClr val="accent1"/>
                </a:solidFill>
                <a:effectLst>
                  <a:outerShdw blurRad="38100" dist="25400" dir="5400000" algn="ctr" rotWithShape="0">
                    <a:srgbClr val="6E747A">
                      <a:alpha val="43000"/>
                    </a:srgbClr>
                  </a:outerShdw>
                </a:effectLst>
              </a:rPr>
              <a:t>قال: قال رسول الله ﷺ: </a:t>
            </a:r>
          </a:p>
          <a:p>
            <a:pPr algn="ctr"/>
            <a:r>
              <a:rPr lang="ar-SA" sz="2800" dirty="0">
                <a:ln w="0"/>
                <a:solidFill>
                  <a:schemeClr val="accent1"/>
                </a:solidFill>
                <a:effectLst>
                  <a:outerShdw blurRad="38100" dist="25400" dir="5400000" algn="ctr" rotWithShape="0">
                    <a:srgbClr val="6E747A">
                      <a:alpha val="43000"/>
                    </a:srgbClr>
                  </a:outerShdw>
                </a:effectLst>
              </a:rPr>
              <a:t>«مَا مِنْ ذَنْبٍ أَجْدَرُ أَنْ يُعَجِّلَ اللهُ ل</a:t>
            </a:r>
            <a:r>
              <a:rPr lang="en-US" sz="2800" dirty="0">
                <a:ln w="0"/>
                <a:solidFill>
                  <a:schemeClr val="accent1"/>
                </a:solidFill>
                <a:effectLst>
                  <a:outerShdw blurRad="38100" dist="25400" dir="5400000" algn="ctr" rotWithShape="0">
                    <a:srgbClr val="6E747A">
                      <a:alpha val="43000"/>
                    </a:srgbClr>
                  </a:outerShdw>
                </a:effectLst>
              </a:rPr>
              <a:t>َ</a:t>
            </a:r>
            <a:r>
              <a:rPr lang="ar-SA" sz="2800" dirty="0">
                <a:ln w="0"/>
                <a:solidFill>
                  <a:schemeClr val="accent1"/>
                </a:solidFill>
                <a:effectLst>
                  <a:outerShdw blurRad="38100" dist="25400" dir="5400000" algn="ctr" rotWithShape="0">
                    <a:srgbClr val="6E747A">
                      <a:alpha val="43000"/>
                    </a:srgbClr>
                  </a:outerShdw>
                </a:effectLst>
              </a:rPr>
              <a:t>صاحِبِهِ الْعُقُوبَةَ فِ الدُّنْيَا، مَعَ مَا يَدَّخِرُ لَهُ فِ الْآخِرَةِ؛ مِنْ الْبَغْيِ وَقَطِيعَةِ الرَّحِمِ »</a:t>
            </a:r>
          </a:p>
          <a:p>
            <a:pPr algn="ctr"/>
            <a:r>
              <a:rPr lang="ar-SA" sz="1100" dirty="0">
                <a:ln w="0"/>
                <a:solidFill>
                  <a:schemeClr val="accent1"/>
                </a:solidFill>
                <a:effectLst>
                  <a:outerShdw blurRad="38100" dist="25400" dir="5400000" algn="ctr" rotWithShape="0">
                    <a:srgbClr val="6E747A">
                      <a:alpha val="43000"/>
                    </a:srgbClr>
                  </a:outerShdw>
                </a:effectLst>
              </a:rPr>
              <a:t>[أخرجه أبو داود في الأدب برقم 4902</a:t>
            </a:r>
            <a:r>
              <a:rPr lang="en-US" sz="1100" dirty="0">
                <a:ln w="0"/>
                <a:solidFill>
                  <a:schemeClr val="accent1"/>
                </a:solidFill>
                <a:effectLst>
                  <a:outerShdw blurRad="38100" dist="25400" dir="5400000" algn="ctr" rotWithShape="0">
                    <a:srgbClr val="6E747A">
                      <a:alpha val="43000"/>
                    </a:srgbClr>
                  </a:outerShdw>
                </a:effectLst>
              </a:rPr>
              <a:t>[</a:t>
            </a:r>
            <a:endParaRPr lang="ar-SA" sz="11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66477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96AF9239-9B44-49D0-ADE8-931B1DEA2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13" name="مستطيل: زوايا قطرية مستديرة 12">
            <a:extLst>
              <a:ext uri="{FF2B5EF4-FFF2-40B4-BE49-F238E27FC236}">
                <a16:creationId xmlns:a16="http://schemas.microsoft.com/office/drawing/2014/main" id="{F2E63812-16AC-47C0-99D7-B6403328E9F0}"/>
              </a:ext>
            </a:extLst>
          </p:cNvPr>
          <p:cNvSpPr/>
          <p:nvPr/>
        </p:nvSpPr>
        <p:spPr>
          <a:xfrm>
            <a:off x="942534" y="305562"/>
            <a:ext cx="7723163" cy="1853621"/>
          </a:xfrm>
          <a:prstGeom prst="round2DiagRect">
            <a:avLst/>
          </a:prstGeom>
          <a:solidFill>
            <a:schemeClr val="accent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SA" sz="3200" b="1" dirty="0">
                <a:ln w="0"/>
                <a:solidFill>
                  <a:srgbClr val="002060"/>
                </a:solidFill>
                <a:effectLst>
                  <a:outerShdw blurRad="38100" dist="25400" dir="5400000" algn="ctr" rotWithShape="0">
                    <a:srgbClr val="6E747A">
                      <a:alpha val="43000"/>
                    </a:srgbClr>
                  </a:outerShdw>
                </a:effectLst>
              </a:rPr>
              <a:t>يمكننا أن نجعل عنوان الدرس: أهمية صلة الرحم، اقترح عنواناً آخر من عندك واكتبه في أعلى ال صفحة.</a:t>
            </a:r>
            <a:endParaRPr lang="en-US" sz="3200" b="1" dirty="0">
              <a:ln w="0"/>
              <a:solidFill>
                <a:srgbClr val="002060"/>
              </a:solidFill>
              <a:effectLst>
                <a:outerShdw blurRad="38100" dist="25400" dir="5400000" algn="ctr" rotWithShape="0">
                  <a:srgbClr val="6E747A">
                    <a:alpha val="43000"/>
                  </a:srgbClr>
                </a:outerShdw>
              </a:effectLst>
            </a:endParaRPr>
          </a:p>
        </p:txBody>
      </p:sp>
      <p:sp>
        <p:nvSpPr>
          <p:cNvPr id="14" name="مربع نص 13">
            <a:extLst>
              <a:ext uri="{FF2B5EF4-FFF2-40B4-BE49-F238E27FC236}">
                <a16:creationId xmlns:a16="http://schemas.microsoft.com/office/drawing/2014/main" id="{F71BCD83-6FA3-463D-B864-5A3A933768DB}"/>
              </a:ext>
            </a:extLst>
          </p:cNvPr>
          <p:cNvSpPr txBox="1"/>
          <p:nvPr/>
        </p:nvSpPr>
        <p:spPr>
          <a:xfrm>
            <a:off x="340055" y="2947852"/>
            <a:ext cx="6329036" cy="589072"/>
          </a:xfrm>
          <a:prstGeom prst="rect">
            <a:avLst/>
          </a:prstGeom>
          <a:solidFill>
            <a:schemeClr val="accent2">
              <a:lumMod val="20000"/>
              <a:lumOff val="80000"/>
            </a:schemeClr>
          </a:solidFill>
        </p:spPr>
        <p:txBody>
          <a:bodyPr wrap="square" rtlCol="0">
            <a:spAutoFit/>
          </a:bodyPr>
          <a:lstStyle/>
          <a:p>
            <a:pPr algn="ctr">
              <a:lnSpc>
                <a:spcPct val="150000"/>
              </a:lnSpc>
            </a:pPr>
            <a:endParaRPr lang="en-US" sz="2400" b="1" dirty="0"/>
          </a:p>
        </p:txBody>
      </p:sp>
    </p:spTree>
    <p:extLst>
      <p:ext uri="{BB962C8B-B14F-4D97-AF65-F5344CB8AC3E}">
        <p14:creationId xmlns:p14="http://schemas.microsoft.com/office/powerpoint/2010/main" val="4023787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FBA56803-D284-46F2-8127-63C457F0AA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961FD9B3-318C-409D-B08F-40E99BC33141}"/>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9D494236-12EA-4148-91DA-4D87A0EDE7BB}"/>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81B9FFBC-9560-40B5-9F39-AA15499DB6D6}"/>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95EFD5B4-F90A-4D87-A334-88A566C9A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6516709-A9DB-4C71-A4B1-4D9B0DC75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graphicFrame>
        <p:nvGraphicFramePr>
          <p:cNvPr id="5" name="جدول 5">
            <a:extLst>
              <a:ext uri="{FF2B5EF4-FFF2-40B4-BE49-F238E27FC236}">
                <a16:creationId xmlns:a16="http://schemas.microsoft.com/office/drawing/2014/main" id="{D75C2735-7AEC-4BBF-A2C2-28AC2D80BDAC}"/>
              </a:ext>
            </a:extLst>
          </p:cNvPr>
          <p:cNvGraphicFramePr>
            <a:graphicFrameLocks noGrp="1"/>
          </p:cNvGraphicFramePr>
          <p:nvPr>
            <p:extLst>
              <p:ext uri="{D42A27DB-BD31-4B8C-83A1-F6EECF244321}">
                <p14:modId xmlns:p14="http://schemas.microsoft.com/office/powerpoint/2010/main" val="642338064"/>
              </p:ext>
            </p:extLst>
          </p:nvPr>
        </p:nvGraphicFramePr>
        <p:xfrm>
          <a:off x="815925" y="1141882"/>
          <a:ext cx="9622301" cy="5507910"/>
        </p:xfrm>
        <a:graphic>
          <a:graphicData uri="http://schemas.openxmlformats.org/drawingml/2006/table">
            <a:tbl>
              <a:tblPr firstRow="1" bandRow="1">
                <a:tableStyleId>{69CF1AB2-1976-4502-BF36-3FF5EA218861}</a:tableStyleId>
              </a:tblPr>
              <a:tblGrid>
                <a:gridCol w="7735259">
                  <a:extLst>
                    <a:ext uri="{9D8B030D-6E8A-4147-A177-3AD203B41FA5}">
                      <a16:colId xmlns:a16="http://schemas.microsoft.com/office/drawing/2014/main" val="3319535902"/>
                    </a:ext>
                  </a:extLst>
                </a:gridCol>
                <a:gridCol w="1887042">
                  <a:extLst>
                    <a:ext uri="{9D8B030D-6E8A-4147-A177-3AD203B41FA5}">
                      <a16:colId xmlns:a16="http://schemas.microsoft.com/office/drawing/2014/main" val="2365825709"/>
                    </a:ext>
                  </a:extLst>
                </a:gridCol>
              </a:tblGrid>
              <a:tr h="652577">
                <a:tc>
                  <a:txBody>
                    <a:bodyPr/>
                    <a:lstStyle/>
                    <a:p>
                      <a:pPr algn="ctr"/>
                      <a:r>
                        <a:rPr lang="ar-SA" sz="2800" b="1" dirty="0">
                          <a:solidFill>
                            <a:srgbClr val="FF0000"/>
                          </a:solidFill>
                          <a:latin typeface="Aldhabi" panose="01000000000000000000" pitchFamily="2" charset="-78"/>
                          <a:cs typeface="Aldhabi" panose="01000000000000000000" pitchFamily="2" charset="-78"/>
                        </a:rPr>
                        <a:t>معناها </a:t>
                      </a:r>
                      <a:endParaRPr lang="en-US" sz="2800" b="1" dirty="0">
                        <a:solidFill>
                          <a:srgbClr val="FF0000"/>
                        </a:solidFill>
                        <a:latin typeface="Aldhabi" panose="01000000000000000000" pitchFamily="2" charset="-78"/>
                        <a:cs typeface="Aldhabi" panose="01000000000000000000" pitchFamily="2" charset="-78"/>
                      </a:endParaRPr>
                    </a:p>
                  </a:txBody>
                  <a:tcPr>
                    <a:solidFill>
                      <a:srgbClr val="FFDB98"/>
                    </a:solidFill>
                  </a:tcPr>
                </a:tc>
                <a:tc>
                  <a:txBody>
                    <a:bodyPr/>
                    <a:lstStyle/>
                    <a:p>
                      <a:pPr algn="ctr" rtl="0"/>
                      <a:r>
                        <a:rPr lang="ar-SA" sz="2800" b="1" dirty="0">
                          <a:solidFill>
                            <a:srgbClr val="FF0000"/>
                          </a:solidFill>
                          <a:latin typeface="Aldhabi" panose="01000000000000000000" pitchFamily="2" charset="-78"/>
                          <a:cs typeface="Aldhabi" panose="01000000000000000000" pitchFamily="2" charset="-78"/>
                        </a:rPr>
                        <a:t>الكلمة </a:t>
                      </a:r>
                      <a:endParaRPr lang="en-US" sz="2800" b="1" dirty="0">
                        <a:solidFill>
                          <a:srgbClr val="FF0000"/>
                        </a:solidFill>
                        <a:latin typeface="Aldhabi" panose="01000000000000000000" pitchFamily="2" charset="-78"/>
                        <a:cs typeface="Aldhabi" panose="01000000000000000000" pitchFamily="2" charset="-78"/>
                      </a:endParaRPr>
                    </a:p>
                  </a:txBody>
                  <a:tcPr>
                    <a:solidFill>
                      <a:srgbClr val="FFDB98"/>
                    </a:solidFill>
                  </a:tcPr>
                </a:tc>
                <a:extLst>
                  <a:ext uri="{0D108BD9-81ED-4DB2-BD59-A6C34878D82A}">
                    <a16:rowId xmlns:a16="http://schemas.microsoft.com/office/drawing/2014/main" val="2959197347"/>
                  </a:ext>
                </a:extLst>
              </a:tr>
              <a:tr h="693619">
                <a:tc>
                  <a:txBody>
                    <a:bodyPr/>
                    <a:lstStyle/>
                    <a:p>
                      <a:r>
                        <a:rPr lang="ar-SA" sz="2800" b="1" dirty="0"/>
                        <a:t>يوسع.</a:t>
                      </a:r>
                      <a:endParaRPr lang="en-US" sz="2800" b="1" dirty="0"/>
                    </a:p>
                  </a:txBody>
                  <a:tcPr>
                    <a:solidFill>
                      <a:schemeClr val="accent2">
                        <a:lumMod val="20000"/>
                        <a:lumOff val="80000"/>
                      </a:schemeClr>
                    </a:solidFill>
                  </a:tcPr>
                </a:tc>
                <a:tc>
                  <a:txBody>
                    <a:bodyPr/>
                    <a:lstStyle/>
                    <a:p>
                      <a:r>
                        <a:rPr lang="ar-SA" sz="2800" b="1" dirty="0">
                          <a:solidFill>
                            <a:srgbClr val="FF0000"/>
                          </a:solidFill>
                        </a:rPr>
                        <a:t>يبسط</a:t>
                      </a:r>
                      <a:endParaRPr lang="en-US" sz="2800" b="1" dirty="0">
                        <a:solidFill>
                          <a:srgbClr val="FF0000"/>
                        </a:solidFill>
                      </a:endParaRPr>
                    </a:p>
                  </a:txBody>
                  <a:tcPr>
                    <a:solidFill>
                      <a:srgbClr val="FFDB98"/>
                    </a:solidFill>
                  </a:tcPr>
                </a:tc>
                <a:extLst>
                  <a:ext uri="{0D108BD9-81ED-4DB2-BD59-A6C34878D82A}">
                    <a16:rowId xmlns:a16="http://schemas.microsoft.com/office/drawing/2014/main" val="1852132763"/>
                  </a:ext>
                </a:extLst>
              </a:tr>
              <a:tr h="693619">
                <a:tc>
                  <a:txBody>
                    <a:bodyPr/>
                    <a:lstStyle/>
                    <a:p>
                      <a:r>
                        <a:rPr lang="ar-SA" sz="2800" b="1" dirty="0"/>
                        <a:t>يؤخر.</a:t>
                      </a:r>
                      <a:endParaRPr lang="en-US" sz="2800" b="1" dirty="0"/>
                    </a:p>
                  </a:txBody>
                  <a:tcPr>
                    <a:solidFill>
                      <a:schemeClr val="accent2">
                        <a:lumMod val="20000"/>
                        <a:lumOff val="80000"/>
                      </a:schemeClr>
                    </a:solidFill>
                  </a:tcPr>
                </a:tc>
                <a:tc>
                  <a:txBody>
                    <a:bodyPr/>
                    <a:lstStyle/>
                    <a:p>
                      <a:r>
                        <a:rPr lang="ar-SA" sz="2800" b="1" dirty="0">
                          <a:solidFill>
                            <a:srgbClr val="FF0000"/>
                          </a:solidFill>
                        </a:rPr>
                        <a:t>ينسأ </a:t>
                      </a:r>
                      <a:endParaRPr lang="en-US" sz="2800" b="1" dirty="0">
                        <a:solidFill>
                          <a:srgbClr val="FF0000"/>
                        </a:solidFill>
                      </a:endParaRPr>
                    </a:p>
                  </a:txBody>
                  <a:tcPr>
                    <a:solidFill>
                      <a:srgbClr val="FFDB98"/>
                    </a:solidFill>
                  </a:tcPr>
                </a:tc>
                <a:extLst>
                  <a:ext uri="{0D108BD9-81ED-4DB2-BD59-A6C34878D82A}">
                    <a16:rowId xmlns:a16="http://schemas.microsoft.com/office/drawing/2014/main" val="3627586180"/>
                  </a:ext>
                </a:extLst>
              </a:tr>
              <a:tr h="693619">
                <a:tc>
                  <a:txBody>
                    <a:bodyPr/>
                    <a:lstStyle/>
                    <a:p>
                      <a:r>
                        <a:rPr lang="ar-SA" sz="2800" b="1" dirty="0"/>
                        <a:t>وقت موته.</a:t>
                      </a:r>
                      <a:endParaRPr lang="en-US" sz="2800" b="1" dirty="0"/>
                    </a:p>
                  </a:txBody>
                  <a:tcPr>
                    <a:solidFill>
                      <a:schemeClr val="accent2">
                        <a:lumMod val="20000"/>
                        <a:lumOff val="80000"/>
                      </a:schemeClr>
                    </a:solidFill>
                  </a:tcPr>
                </a:tc>
                <a:tc>
                  <a:txBody>
                    <a:bodyPr/>
                    <a:lstStyle/>
                    <a:p>
                      <a:r>
                        <a:rPr lang="ar-SA" sz="2800" b="1" dirty="0">
                          <a:solidFill>
                            <a:srgbClr val="FF0000"/>
                          </a:solidFill>
                        </a:rPr>
                        <a:t>أجله</a:t>
                      </a:r>
                      <a:endParaRPr lang="en-US" sz="2800" b="1" dirty="0">
                        <a:solidFill>
                          <a:srgbClr val="FF0000"/>
                        </a:solidFill>
                      </a:endParaRPr>
                    </a:p>
                  </a:txBody>
                  <a:tcPr>
                    <a:solidFill>
                      <a:srgbClr val="FFDB98"/>
                    </a:solidFill>
                  </a:tcPr>
                </a:tc>
                <a:extLst>
                  <a:ext uri="{0D108BD9-81ED-4DB2-BD59-A6C34878D82A}">
                    <a16:rowId xmlns:a16="http://schemas.microsoft.com/office/drawing/2014/main" val="2711345328"/>
                  </a:ext>
                </a:extLst>
              </a:tr>
              <a:tr h="693619">
                <a:tc>
                  <a:txBody>
                    <a:bodyPr/>
                    <a:lstStyle/>
                    <a:p>
                      <a:r>
                        <a:rPr lang="ar-SA" sz="2800" b="1" dirty="0"/>
                        <a:t>أقاربه من جهة الأب أو الأم.</a:t>
                      </a:r>
                      <a:endParaRPr lang="en-US" sz="2800" b="1" dirty="0"/>
                    </a:p>
                  </a:txBody>
                  <a:tcPr>
                    <a:solidFill>
                      <a:schemeClr val="accent2">
                        <a:lumMod val="20000"/>
                        <a:lumOff val="80000"/>
                      </a:schemeClr>
                    </a:solidFill>
                  </a:tcPr>
                </a:tc>
                <a:tc>
                  <a:txBody>
                    <a:bodyPr/>
                    <a:lstStyle/>
                    <a:p>
                      <a:r>
                        <a:rPr lang="ar-SA" sz="2800" b="1" dirty="0">
                          <a:solidFill>
                            <a:srgbClr val="FF0000"/>
                          </a:solidFill>
                        </a:rPr>
                        <a:t>رحمه</a:t>
                      </a:r>
                      <a:endParaRPr lang="en-US" sz="2800" b="1" dirty="0">
                        <a:solidFill>
                          <a:srgbClr val="FF0000"/>
                        </a:solidFill>
                      </a:endParaRPr>
                    </a:p>
                  </a:txBody>
                  <a:tcPr>
                    <a:solidFill>
                      <a:srgbClr val="FFDB98"/>
                    </a:solidFill>
                  </a:tcPr>
                </a:tc>
                <a:extLst>
                  <a:ext uri="{0D108BD9-81ED-4DB2-BD59-A6C34878D82A}">
                    <a16:rowId xmlns:a16="http://schemas.microsoft.com/office/drawing/2014/main" val="2263847457"/>
                  </a:ext>
                </a:extLst>
              </a:tr>
              <a:tr h="693619">
                <a:tc>
                  <a:txBody>
                    <a:bodyPr/>
                    <a:lstStyle/>
                    <a:p>
                      <a:r>
                        <a:rPr lang="ar-SA" sz="2800" b="1" dirty="0"/>
                        <a:t>أحق.</a:t>
                      </a:r>
                      <a:endParaRPr lang="en-US" sz="2800" b="1" dirty="0"/>
                    </a:p>
                  </a:txBody>
                  <a:tcPr>
                    <a:solidFill>
                      <a:schemeClr val="accent2">
                        <a:lumMod val="20000"/>
                        <a:lumOff val="80000"/>
                      </a:schemeClr>
                    </a:solidFill>
                  </a:tcPr>
                </a:tc>
                <a:tc>
                  <a:txBody>
                    <a:bodyPr/>
                    <a:lstStyle/>
                    <a:p>
                      <a:r>
                        <a:rPr lang="ar-SA" sz="2800" b="1" dirty="0">
                          <a:solidFill>
                            <a:srgbClr val="FF0000"/>
                          </a:solidFill>
                        </a:rPr>
                        <a:t>أجدر</a:t>
                      </a:r>
                      <a:endParaRPr lang="en-US" sz="2800" b="1" dirty="0">
                        <a:solidFill>
                          <a:srgbClr val="FF0000"/>
                        </a:solidFill>
                      </a:endParaRPr>
                    </a:p>
                  </a:txBody>
                  <a:tcPr>
                    <a:solidFill>
                      <a:srgbClr val="FFDB98"/>
                    </a:solidFill>
                  </a:tcPr>
                </a:tc>
                <a:extLst>
                  <a:ext uri="{0D108BD9-81ED-4DB2-BD59-A6C34878D82A}">
                    <a16:rowId xmlns:a16="http://schemas.microsoft.com/office/drawing/2014/main" val="443436985"/>
                  </a:ext>
                </a:extLst>
              </a:tr>
              <a:tr h="693619">
                <a:tc>
                  <a:txBody>
                    <a:bodyPr/>
                    <a:lstStyle/>
                    <a:p>
                      <a:r>
                        <a:rPr lang="ar-SA" sz="2800" b="1" dirty="0"/>
                        <a:t>ما يؤجل له من العقوبة في الآخرة.</a:t>
                      </a:r>
                      <a:endParaRPr lang="en-US" sz="2800" b="1" dirty="0"/>
                    </a:p>
                  </a:txBody>
                  <a:tcPr>
                    <a:solidFill>
                      <a:schemeClr val="accent2">
                        <a:lumMod val="20000"/>
                        <a:lumOff val="80000"/>
                      </a:schemeClr>
                    </a:solidFill>
                  </a:tcPr>
                </a:tc>
                <a:tc>
                  <a:txBody>
                    <a:bodyPr/>
                    <a:lstStyle/>
                    <a:p>
                      <a:r>
                        <a:rPr lang="ar-SA" sz="2800" b="1" dirty="0">
                          <a:solidFill>
                            <a:srgbClr val="FF0000"/>
                          </a:solidFill>
                        </a:rPr>
                        <a:t>ما يدّخر له</a:t>
                      </a:r>
                      <a:endParaRPr lang="en-US" sz="2800" b="1" dirty="0">
                        <a:solidFill>
                          <a:srgbClr val="FF0000"/>
                        </a:solidFill>
                      </a:endParaRPr>
                    </a:p>
                  </a:txBody>
                  <a:tcPr>
                    <a:solidFill>
                      <a:srgbClr val="FFDB98"/>
                    </a:solidFill>
                  </a:tcPr>
                </a:tc>
                <a:extLst>
                  <a:ext uri="{0D108BD9-81ED-4DB2-BD59-A6C34878D82A}">
                    <a16:rowId xmlns:a16="http://schemas.microsoft.com/office/drawing/2014/main" val="428149562"/>
                  </a:ext>
                </a:extLst>
              </a:tr>
              <a:tr h="693619">
                <a:tc>
                  <a:txBody>
                    <a:bodyPr/>
                    <a:lstStyle/>
                    <a:p>
                      <a:r>
                        <a:rPr lang="ar-SA" sz="2800" b="1" dirty="0"/>
                        <a:t>الظلم والخروج على الإمام.</a:t>
                      </a:r>
                      <a:endParaRPr lang="en-US" sz="2800" b="1" dirty="0"/>
                    </a:p>
                  </a:txBody>
                  <a:tcPr>
                    <a:solidFill>
                      <a:schemeClr val="accent2">
                        <a:lumMod val="20000"/>
                        <a:lumOff val="80000"/>
                      </a:schemeClr>
                    </a:solidFill>
                  </a:tcPr>
                </a:tc>
                <a:tc>
                  <a:txBody>
                    <a:bodyPr/>
                    <a:lstStyle/>
                    <a:p>
                      <a:r>
                        <a:rPr lang="ar-SA" sz="2800" b="1" dirty="0">
                          <a:solidFill>
                            <a:srgbClr val="FF0000"/>
                          </a:solidFill>
                        </a:rPr>
                        <a:t>البغي</a:t>
                      </a:r>
                      <a:endParaRPr lang="en-US" sz="2800" b="1" dirty="0">
                        <a:solidFill>
                          <a:srgbClr val="FF0000"/>
                        </a:solidFill>
                      </a:endParaRPr>
                    </a:p>
                  </a:txBody>
                  <a:tcPr>
                    <a:solidFill>
                      <a:srgbClr val="FFDB98"/>
                    </a:solidFill>
                  </a:tcPr>
                </a:tc>
                <a:extLst>
                  <a:ext uri="{0D108BD9-81ED-4DB2-BD59-A6C34878D82A}">
                    <a16:rowId xmlns:a16="http://schemas.microsoft.com/office/drawing/2014/main" val="4155778142"/>
                  </a:ext>
                </a:extLst>
              </a:tr>
            </a:tbl>
          </a:graphicData>
        </a:graphic>
      </p:graphicFrame>
      <p:sp>
        <p:nvSpPr>
          <p:cNvPr id="12" name="مستطيل: زوايا مستديرة 11">
            <a:extLst>
              <a:ext uri="{FF2B5EF4-FFF2-40B4-BE49-F238E27FC236}">
                <a16:creationId xmlns:a16="http://schemas.microsoft.com/office/drawing/2014/main" id="{AAE96A8C-5CAF-43C6-8419-0CA0BED42A49}"/>
              </a:ext>
            </a:extLst>
          </p:cNvPr>
          <p:cNvSpPr/>
          <p:nvPr/>
        </p:nvSpPr>
        <p:spPr>
          <a:xfrm>
            <a:off x="4362943" y="208208"/>
            <a:ext cx="3822492" cy="786372"/>
          </a:xfrm>
          <a:prstGeom prst="roundRect">
            <a:avLst/>
          </a:prstGeom>
          <a:solidFill>
            <a:srgbClr val="FFDB98"/>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600" b="1" dirty="0">
                <a:solidFill>
                  <a:srgbClr val="FF0000"/>
                </a:solidFill>
                <a:latin typeface="Aldhabi" panose="01000000000000000000" pitchFamily="2" charset="-78"/>
                <a:cs typeface="Aldhabi" panose="01000000000000000000" pitchFamily="2" charset="-78"/>
              </a:rPr>
              <a:t>معاني الكلمات:</a:t>
            </a:r>
            <a:endParaRPr lang="en-US" sz="3600" b="1" dirty="0">
              <a:solidFill>
                <a:srgbClr val="FF0000"/>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234620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6C32B0B9-1F88-44B2-B9E4-AE7AB4766A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154745" y="1263025"/>
            <a:ext cx="11859064" cy="5193409"/>
          </a:xfrm>
          <a:prstGeom prst="rect">
            <a:avLst/>
          </a:prstGeom>
          <a:noFill/>
        </p:spPr>
        <p:txBody>
          <a:bodyPr wrap="square" rtlCol="0">
            <a:spAutoFit/>
          </a:bodyPr>
          <a:lstStyle/>
          <a:p>
            <a:pPr>
              <a:lnSpc>
                <a:spcPct val="150000"/>
              </a:lnSpc>
            </a:pPr>
            <a:r>
              <a:rPr lang="ar-SA" sz="2800" dirty="0"/>
              <a:t>١- يوصيك نبيك محمد ﷺ</a:t>
            </a:r>
            <a:r>
              <a:rPr lang="en-US" sz="2800" dirty="0"/>
              <a:t> </a:t>
            </a:r>
            <a:r>
              <a:rPr lang="ar-SA" sz="2800" dirty="0"/>
              <a:t>بتقوية علاقتك مع أقاربك، وزيادة محبتهم وألفتهم، والقيام بصلتهم الأقرب منهم</a:t>
            </a:r>
          </a:p>
          <a:p>
            <a:pPr>
              <a:lnSpc>
                <a:spcPct val="150000"/>
              </a:lnSpc>
            </a:pPr>
            <a:r>
              <a:rPr lang="ar-SA" sz="2800" dirty="0"/>
              <a:t>فالأقرب.</a:t>
            </a:r>
          </a:p>
          <a:p>
            <a:pPr>
              <a:lnSpc>
                <a:spcPct val="150000"/>
              </a:lnSpc>
            </a:pPr>
            <a:r>
              <a:rPr lang="ar-SA" sz="2800" dirty="0"/>
              <a:t>٢- لتحقيق</a:t>
            </a:r>
            <a:r>
              <a:rPr lang="en-US" sz="2800" dirty="0"/>
              <a:t> </a:t>
            </a:r>
            <a:r>
              <a:rPr lang="ar-SA" sz="2800" dirty="0"/>
              <a:t>صلة الرحم نقترح عليك:</a:t>
            </a:r>
          </a:p>
          <a:p>
            <a:pPr>
              <a:lnSpc>
                <a:spcPct val="150000"/>
              </a:lnSpc>
            </a:pPr>
            <a:r>
              <a:rPr lang="ar-SA" sz="2800" dirty="0"/>
              <a:t>أ </a:t>
            </a:r>
            <a:r>
              <a:rPr lang="en-US" sz="2800" dirty="0"/>
              <a:t>-</a:t>
            </a:r>
            <a:r>
              <a:rPr lang="ar-SA" sz="2800" dirty="0"/>
              <a:t>أن تسلك وسائل متعددة مع أقاربك، مثل: زيارتهم، والسؤال عنهم، والاتصال بهم، و.................................... و .................................. و ................................</a:t>
            </a:r>
          </a:p>
          <a:p>
            <a:pPr>
              <a:lnSpc>
                <a:spcPct val="150000"/>
              </a:lnSpc>
            </a:pPr>
            <a:r>
              <a:rPr lang="ar-SA" sz="2800" dirty="0"/>
              <a:t>ب- أن تنبذ كل طريق تؤدي إلى التقاطع والتباغض معهم، سواء أكان:</a:t>
            </a:r>
          </a:p>
          <a:p>
            <a:pPr>
              <a:lnSpc>
                <a:spcPct val="150000"/>
              </a:lnSpc>
            </a:pPr>
            <a:r>
              <a:rPr lang="ar-SA" sz="2800" dirty="0"/>
              <a:t>بالقول، مثل: سبّهم و ................................ و.........................................................</a:t>
            </a:r>
          </a:p>
          <a:p>
            <a:pPr>
              <a:lnSpc>
                <a:spcPct val="150000"/>
              </a:lnSpc>
            </a:pPr>
            <a:r>
              <a:rPr lang="ar-SA" sz="2800" dirty="0"/>
              <a:t>أم بالفعل، مثل: التكبر عليهم و ..................................... و........................................</a:t>
            </a:r>
          </a:p>
        </p:txBody>
      </p:sp>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443403" y="206218"/>
            <a:ext cx="5281748" cy="809897"/>
          </a:xfrm>
          <a:prstGeom prst="roundRect">
            <a:avLst/>
          </a:prstGeom>
          <a:solidFill>
            <a:schemeClr val="accent2">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SA" sz="2800" b="1" dirty="0">
                <a:solidFill>
                  <a:schemeClr val="tx2"/>
                </a:solidFill>
                <a:latin typeface="Calibri" panose="020F0502020204030204" pitchFamily="34" charset="0"/>
                <a:cs typeface="Calibri" panose="020F0502020204030204" pitchFamily="34" charset="0"/>
              </a:rPr>
              <a:t>من معاني الحديثين وإرشاداتهما</a:t>
            </a:r>
            <a:endParaRPr lang="en-US" sz="2800" b="1" dirty="0">
              <a:solidFill>
                <a:schemeClr val="tx2"/>
              </a:solidFill>
              <a:latin typeface="Calibri" panose="020F0502020204030204" pitchFamily="34" charset="0"/>
              <a:cs typeface="Calibri" panose="020F0502020204030204" pitchFamily="34" charset="0"/>
            </a:endParaRPr>
          </a:p>
        </p:txBody>
      </p:sp>
      <p:sp>
        <p:nvSpPr>
          <p:cNvPr id="6" name="مربع نص 5">
            <a:extLst>
              <a:ext uri="{FF2B5EF4-FFF2-40B4-BE49-F238E27FC236}">
                <a16:creationId xmlns:a16="http://schemas.microsoft.com/office/drawing/2014/main" id="{E9945E51-9323-4ECD-8B1B-A1C56FB9ABAB}"/>
              </a:ext>
            </a:extLst>
          </p:cNvPr>
          <p:cNvSpPr txBox="1"/>
          <p:nvPr/>
        </p:nvSpPr>
        <p:spPr>
          <a:xfrm>
            <a:off x="8834511" y="3854577"/>
            <a:ext cx="2103021" cy="584775"/>
          </a:xfrm>
          <a:prstGeom prst="rect">
            <a:avLst/>
          </a:prstGeom>
          <a:noFill/>
        </p:spPr>
        <p:txBody>
          <a:bodyPr wrap="square" rtlCol="0">
            <a:spAutoFit/>
          </a:bodyPr>
          <a:lstStyle/>
          <a:p>
            <a:r>
              <a:rPr lang="ar-SA" sz="3200" b="1" dirty="0">
                <a:solidFill>
                  <a:srgbClr val="C00000"/>
                </a:solidFill>
              </a:rPr>
              <a:t>الهدية لهم </a:t>
            </a:r>
            <a:endParaRPr lang="en-US" sz="3200" b="1" dirty="0">
              <a:solidFill>
                <a:srgbClr val="C00000"/>
              </a:solidFill>
            </a:endParaRPr>
          </a:p>
        </p:txBody>
      </p:sp>
      <p:sp>
        <p:nvSpPr>
          <p:cNvPr id="7" name="مربع نص 6">
            <a:extLst>
              <a:ext uri="{FF2B5EF4-FFF2-40B4-BE49-F238E27FC236}">
                <a16:creationId xmlns:a16="http://schemas.microsoft.com/office/drawing/2014/main" id="{458C0748-8B82-4102-B2AB-205EA42B5413}"/>
              </a:ext>
            </a:extLst>
          </p:cNvPr>
          <p:cNvSpPr txBox="1"/>
          <p:nvPr/>
        </p:nvSpPr>
        <p:spPr>
          <a:xfrm>
            <a:off x="1793711" y="3854579"/>
            <a:ext cx="2145031" cy="584775"/>
          </a:xfrm>
          <a:prstGeom prst="rect">
            <a:avLst/>
          </a:prstGeom>
          <a:noFill/>
        </p:spPr>
        <p:txBody>
          <a:bodyPr wrap="square" rtlCol="0">
            <a:spAutoFit/>
          </a:bodyPr>
          <a:lstStyle/>
          <a:p>
            <a:r>
              <a:rPr lang="ar-SA" sz="3200" b="1" dirty="0">
                <a:solidFill>
                  <a:srgbClr val="C00000"/>
                </a:solidFill>
              </a:rPr>
              <a:t>اعانتهم</a:t>
            </a:r>
            <a:endParaRPr lang="en-US" sz="3200" b="1" dirty="0">
              <a:solidFill>
                <a:srgbClr val="C00000"/>
              </a:solidFill>
            </a:endParaRPr>
          </a:p>
        </p:txBody>
      </p:sp>
      <p:sp>
        <p:nvSpPr>
          <p:cNvPr id="8" name="مربع نص 7">
            <a:extLst>
              <a:ext uri="{FF2B5EF4-FFF2-40B4-BE49-F238E27FC236}">
                <a16:creationId xmlns:a16="http://schemas.microsoft.com/office/drawing/2014/main" id="{5EBDAF96-7A4E-4B59-BEE7-18F5B3D174EB}"/>
              </a:ext>
            </a:extLst>
          </p:cNvPr>
          <p:cNvSpPr txBox="1"/>
          <p:nvPr/>
        </p:nvSpPr>
        <p:spPr>
          <a:xfrm>
            <a:off x="4819390" y="3854578"/>
            <a:ext cx="2553220" cy="584775"/>
          </a:xfrm>
          <a:prstGeom prst="rect">
            <a:avLst/>
          </a:prstGeom>
          <a:noFill/>
        </p:spPr>
        <p:txBody>
          <a:bodyPr wrap="square" rtlCol="0">
            <a:spAutoFit/>
          </a:bodyPr>
          <a:lstStyle/>
          <a:p>
            <a:r>
              <a:rPr lang="ar-SA" sz="3200" b="1" dirty="0">
                <a:solidFill>
                  <a:srgbClr val="C00000"/>
                </a:solidFill>
              </a:rPr>
              <a:t>تفقد احوالهم</a:t>
            </a:r>
            <a:endParaRPr lang="en-US" sz="3200" b="1" dirty="0">
              <a:solidFill>
                <a:srgbClr val="C00000"/>
              </a:solidFill>
            </a:endParaRPr>
          </a:p>
        </p:txBody>
      </p:sp>
      <p:sp>
        <p:nvSpPr>
          <p:cNvPr id="10" name="مربع نص 9">
            <a:extLst>
              <a:ext uri="{FF2B5EF4-FFF2-40B4-BE49-F238E27FC236}">
                <a16:creationId xmlns:a16="http://schemas.microsoft.com/office/drawing/2014/main" id="{13D44F66-C8CA-4F21-AE35-FECCC32B5610}"/>
              </a:ext>
            </a:extLst>
          </p:cNvPr>
          <p:cNvSpPr txBox="1"/>
          <p:nvPr/>
        </p:nvSpPr>
        <p:spPr>
          <a:xfrm>
            <a:off x="7372610" y="5179157"/>
            <a:ext cx="1266092" cy="523220"/>
          </a:xfrm>
          <a:prstGeom prst="rect">
            <a:avLst/>
          </a:prstGeom>
          <a:noFill/>
        </p:spPr>
        <p:txBody>
          <a:bodyPr wrap="square" rtlCol="0">
            <a:spAutoFit/>
          </a:bodyPr>
          <a:lstStyle/>
          <a:p>
            <a:r>
              <a:rPr lang="ar-SA" sz="2800" b="1" dirty="0">
                <a:solidFill>
                  <a:srgbClr val="C00000"/>
                </a:solidFill>
              </a:rPr>
              <a:t>لعنهم</a:t>
            </a:r>
            <a:endParaRPr lang="en-US" sz="2800" b="1" dirty="0">
              <a:solidFill>
                <a:srgbClr val="C00000"/>
              </a:solidFill>
            </a:endParaRPr>
          </a:p>
        </p:txBody>
      </p:sp>
      <p:sp>
        <p:nvSpPr>
          <p:cNvPr id="11" name="مربع نص 10">
            <a:extLst>
              <a:ext uri="{FF2B5EF4-FFF2-40B4-BE49-F238E27FC236}">
                <a16:creationId xmlns:a16="http://schemas.microsoft.com/office/drawing/2014/main" id="{99098575-DFD3-4333-A477-C86B315FF32C}"/>
              </a:ext>
            </a:extLst>
          </p:cNvPr>
          <p:cNvSpPr txBox="1"/>
          <p:nvPr/>
        </p:nvSpPr>
        <p:spPr>
          <a:xfrm>
            <a:off x="2672862" y="5179157"/>
            <a:ext cx="3063173" cy="523220"/>
          </a:xfrm>
          <a:prstGeom prst="rect">
            <a:avLst/>
          </a:prstGeom>
          <a:noFill/>
        </p:spPr>
        <p:txBody>
          <a:bodyPr wrap="square" rtlCol="0">
            <a:spAutoFit/>
          </a:bodyPr>
          <a:lstStyle/>
          <a:p>
            <a:r>
              <a:rPr lang="ar-SA" sz="2800" b="1" dirty="0">
                <a:solidFill>
                  <a:srgbClr val="C00000"/>
                </a:solidFill>
              </a:rPr>
              <a:t>رفع الصوت عليهم</a:t>
            </a:r>
            <a:endParaRPr lang="en-US" sz="2800" b="1" dirty="0">
              <a:solidFill>
                <a:srgbClr val="C00000"/>
              </a:solidFill>
            </a:endParaRPr>
          </a:p>
        </p:txBody>
      </p:sp>
      <p:sp>
        <p:nvSpPr>
          <p:cNvPr id="12" name="مربع نص 11">
            <a:extLst>
              <a:ext uri="{FF2B5EF4-FFF2-40B4-BE49-F238E27FC236}">
                <a16:creationId xmlns:a16="http://schemas.microsoft.com/office/drawing/2014/main" id="{66E97719-F794-4B4E-BE56-9E5C4D41818B}"/>
              </a:ext>
            </a:extLst>
          </p:cNvPr>
          <p:cNvSpPr txBox="1"/>
          <p:nvPr/>
        </p:nvSpPr>
        <p:spPr>
          <a:xfrm>
            <a:off x="5736035" y="5817795"/>
            <a:ext cx="2902667" cy="523220"/>
          </a:xfrm>
          <a:prstGeom prst="rect">
            <a:avLst/>
          </a:prstGeom>
          <a:noFill/>
        </p:spPr>
        <p:txBody>
          <a:bodyPr wrap="square" rtlCol="0">
            <a:spAutoFit/>
          </a:bodyPr>
          <a:lstStyle/>
          <a:p>
            <a:r>
              <a:rPr lang="ar-SA" sz="2800" b="1" dirty="0">
                <a:solidFill>
                  <a:srgbClr val="C00000"/>
                </a:solidFill>
              </a:rPr>
              <a:t>عقوقهم أو ضربهم</a:t>
            </a:r>
            <a:endParaRPr lang="en-US" sz="2800" b="1" dirty="0">
              <a:solidFill>
                <a:srgbClr val="C00000"/>
              </a:solidFill>
            </a:endParaRPr>
          </a:p>
        </p:txBody>
      </p:sp>
      <p:sp>
        <p:nvSpPr>
          <p:cNvPr id="13" name="مربع نص 12">
            <a:extLst>
              <a:ext uri="{FF2B5EF4-FFF2-40B4-BE49-F238E27FC236}">
                <a16:creationId xmlns:a16="http://schemas.microsoft.com/office/drawing/2014/main" id="{66A64D4F-B690-49CC-9CA8-6E0185A85264}"/>
              </a:ext>
            </a:extLst>
          </p:cNvPr>
          <p:cNvSpPr txBox="1"/>
          <p:nvPr/>
        </p:nvSpPr>
        <p:spPr>
          <a:xfrm>
            <a:off x="1986995" y="5872388"/>
            <a:ext cx="2447779" cy="523220"/>
          </a:xfrm>
          <a:prstGeom prst="rect">
            <a:avLst/>
          </a:prstGeom>
          <a:noFill/>
        </p:spPr>
        <p:txBody>
          <a:bodyPr wrap="square" rtlCol="0">
            <a:spAutoFit/>
          </a:bodyPr>
          <a:lstStyle/>
          <a:p>
            <a:r>
              <a:rPr lang="ar-SA" sz="2800" b="1" dirty="0">
                <a:solidFill>
                  <a:srgbClr val="C00000"/>
                </a:solidFill>
              </a:rPr>
              <a:t>إيذائهم</a:t>
            </a:r>
            <a:endParaRPr lang="en-US" sz="2800" b="1" dirty="0">
              <a:solidFill>
                <a:srgbClr val="C00000"/>
              </a:solidFill>
            </a:endParaRPr>
          </a:p>
        </p:txBody>
      </p:sp>
    </p:spTree>
    <p:extLst>
      <p:ext uri="{BB962C8B-B14F-4D97-AF65-F5344CB8AC3E}">
        <p14:creationId xmlns:p14="http://schemas.microsoft.com/office/powerpoint/2010/main" val="2550238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par>
                                <p:cTn id="27" presetID="2" presetClass="entr" presetSubtype="4"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 calcmode="lin" valueType="num">
                                      <p:cBhvr additive="base">
                                        <p:cTn id="3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par>
                                <p:cTn id="37" presetID="2" presetClass="entr" presetSubtype="4"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additive="base">
                                        <p:cTn id="3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wav"/>
                                        </p:tgtEl>
                                      </p:cMediaNode>
                                    </p:audio>
                                  </p:sub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additive="base">
                                        <p:cTn id="4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hoosh.wav"/>
                                        </p:tgtEl>
                                      </p:cMediaNode>
                                    </p:audio>
                                  </p:subTnLst>
                                </p:cTn>
                              </p:par>
                              <p:par>
                                <p:cTn id="46" presetID="2" presetClass="entr" presetSubtype="4" fill="hold" nodeType="with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 calcmode="lin" valueType="num">
                                      <p:cBhvr additive="base">
                                        <p:cTn id="4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wav"/>
                                        </p:tgtEl>
                                      </p:cMediaNode>
                                    </p:audio>
                                  </p:subTnLst>
                                </p:cTn>
                              </p:par>
                              <p:par>
                                <p:cTn id="50" presetID="2" presetClass="entr" presetSubtype="4" fill="hold" nodeType="with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 calcmode="lin" valueType="num">
                                      <p:cBhvr additive="base">
                                        <p:cTn id="52"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3" name="whoosh.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ppt_x"/>
                                          </p:val>
                                        </p:tav>
                                        <p:tav tm="100000">
                                          <p:val>
                                            <p:strVal val="#ppt_x"/>
                                          </p:val>
                                        </p:tav>
                                      </p:tavLst>
                                    </p:anim>
                                    <p:anim calcmode="lin" valueType="num">
                                      <p:cBhvr additive="base">
                                        <p:cTn id="59"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pplause.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ppt_x"/>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pplause.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ppt_x"/>
                                          </p:val>
                                        </p:tav>
                                        <p:tav tm="100000">
                                          <p:val>
                                            <p:strVal val="#ppt_x"/>
                                          </p:val>
                                        </p:tav>
                                      </p:tavLst>
                                    </p:anim>
                                    <p:anim calcmode="lin" valueType="num">
                                      <p:cBhvr additive="base">
                                        <p:cTn id="71"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pplause.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additive="base">
                                        <p:cTn id="76" dur="500" fill="hold"/>
                                        <p:tgtEl>
                                          <p:spTgt spid="10"/>
                                        </p:tgtEl>
                                        <p:attrNameLst>
                                          <p:attrName>ppt_x</p:attrName>
                                        </p:attrNameLst>
                                      </p:cBhvr>
                                      <p:tavLst>
                                        <p:tav tm="0">
                                          <p:val>
                                            <p:strVal val="#ppt_x"/>
                                          </p:val>
                                        </p:tav>
                                        <p:tav tm="100000">
                                          <p:val>
                                            <p:strVal val="#ppt_x"/>
                                          </p:val>
                                        </p:tav>
                                      </p:tavLst>
                                    </p:anim>
                                    <p:anim calcmode="lin" valueType="num">
                                      <p:cBhvr additive="base">
                                        <p:cTn id="77"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pplause.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pplause.wav"/>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additive="base">
                                        <p:cTn id="88" dur="500" fill="hold"/>
                                        <p:tgtEl>
                                          <p:spTgt spid="12"/>
                                        </p:tgtEl>
                                        <p:attrNameLst>
                                          <p:attrName>ppt_x</p:attrName>
                                        </p:attrNameLst>
                                      </p:cBhvr>
                                      <p:tavLst>
                                        <p:tav tm="0">
                                          <p:val>
                                            <p:strVal val="#ppt_x"/>
                                          </p:val>
                                        </p:tav>
                                        <p:tav tm="100000">
                                          <p:val>
                                            <p:strVal val="#ppt_x"/>
                                          </p:val>
                                        </p:tav>
                                      </p:tavLst>
                                    </p:anim>
                                    <p:anim calcmode="lin" valueType="num">
                                      <p:cBhvr additive="base">
                                        <p:cTn id="89"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pplause.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3"/>
                                        </p:tgtEl>
                                        <p:attrNameLst>
                                          <p:attrName>style.visibility</p:attrName>
                                        </p:attrNameLst>
                                      </p:cBhvr>
                                      <p:to>
                                        <p:strVal val="visible"/>
                                      </p:to>
                                    </p:set>
                                    <p:anim calcmode="lin" valueType="num">
                                      <p:cBhvr additive="base">
                                        <p:cTn id="94" dur="500" fill="hold"/>
                                        <p:tgtEl>
                                          <p:spTgt spid="13"/>
                                        </p:tgtEl>
                                        <p:attrNameLst>
                                          <p:attrName>ppt_x</p:attrName>
                                        </p:attrNameLst>
                                      </p:cBhvr>
                                      <p:tavLst>
                                        <p:tav tm="0">
                                          <p:val>
                                            <p:strVal val="#ppt_x"/>
                                          </p:val>
                                        </p:tav>
                                        <p:tav tm="100000">
                                          <p:val>
                                            <p:strVal val="#ppt_x"/>
                                          </p:val>
                                        </p:tav>
                                      </p:tavLst>
                                    </p:anim>
                                    <p:anim calcmode="lin" valueType="num">
                                      <p:cBhvr additive="base">
                                        <p:cTn id="95"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A06A3387-B317-45BC-97C7-34844F4FE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 y="0"/>
            <a:ext cx="12192000" cy="6858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48783" y="1704774"/>
            <a:ext cx="12174510" cy="3890489"/>
          </a:xfrm>
          <a:prstGeom prst="rect">
            <a:avLst/>
          </a:prstGeom>
          <a:noFill/>
        </p:spPr>
        <p:txBody>
          <a:bodyPr wrap="square" rtlCol="0">
            <a:spAutoFit/>
          </a:bodyPr>
          <a:lstStyle/>
          <a:p>
            <a:pPr>
              <a:lnSpc>
                <a:spcPct val="150000"/>
              </a:lnSpc>
            </a:pPr>
            <a:r>
              <a:rPr lang="ar-SA" sz="2800" dirty="0"/>
              <a:t>٣- ينبغي ألا تقابل قطيعتهم أو إساءتهم بالمثل، بل تصل من قطعك وتُسن لمن أساء إليك.</a:t>
            </a:r>
          </a:p>
          <a:p>
            <a:pPr>
              <a:lnSpc>
                <a:spcPct val="150000"/>
              </a:lnSpc>
            </a:pPr>
            <a:r>
              <a:rPr lang="ar-SA" sz="2800" dirty="0"/>
              <a:t>٤- احذر من قطيعة رحمك، فإن عقوبة قاطع الرحم معجّلة له في الدنيا مع ما ينتظره في الآخرة.</a:t>
            </a:r>
          </a:p>
          <a:p>
            <a:pPr>
              <a:lnSpc>
                <a:spcPct val="150000"/>
              </a:lnSpc>
            </a:pPr>
            <a:r>
              <a:rPr lang="ar-SA" sz="2800" dirty="0"/>
              <a:t>5- </a:t>
            </a:r>
            <a:r>
              <a:rPr lang="en-US" sz="2800" dirty="0"/>
              <a:t> </a:t>
            </a:r>
            <a:r>
              <a:rPr lang="ar-SA" sz="2800" dirty="0"/>
              <a:t>أظنك ستزيد عنايتك بأقاربك إذا علمت ما أعدَّه الله من الأجر لواصل رحمِه، وما توعَّد به من العقوبة</a:t>
            </a:r>
          </a:p>
          <a:p>
            <a:pPr>
              <a:lnSpc>
                <a:spcPct val="150000"/>
              </a:lnSpc>
            </a:pPr>
            <a:r>
              <a:rPr lang="ar-SA" sz="2800" dirty="0"/>
              <a:t>لقاطع رحمِه، ويمكن توضيح ذلك على النحو التالي:</a:t>
            </a:r>
            <a:r>
              <a:rPr lang="en-US" sz="2800" dirty="0"/>
              <a:t>     </a:t>
            </a:r>
          </a:p>
          <a:p>
            <a:pPr>
              <a:lnSpc>
                <a:spcPct val="150000"/>
              </a:lnSpc>
            </a:pPr>
            <a:endParaRPr lang="en-US" sz="2800" dirty="0"/>
          </a:p>
          <a:p>
            <a:pPr>
              <a:lnSpc>
                <a:spcPct val="150000"/>
              </a:lnSpc>
            </a:pPr>
            <a:r>
              <a:rPr lang="ar-SA" sz="2800" dirty="0"/>
              <a:t>ما أعده الله من الأجر:</a:t>
            </a:r>
          </a:p>
        </p:txBody>
      </p:sp>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315790" y="575291"/>
            <a:ext cx="5281748" cy="809897"/>
          </a:xfrm>
          <a:prstGeom prst="roundRect">
            <a:avLst/>
          </a:prstGeom>
          <a:solidFill>
            <a:schemeClr val="accent2">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SA" sz="2800" b="1" dirty="0">
                <a:solidFill>
                  <a:schemeClr val="tx2"/>
                </a:solidFill>
                <a:latin typeface="Calibri" panose="020F0502020204030204" pitchFamily="34" charset="0"/>
                <a:cs typeface="Calibri" panose="020F0502020204030204" pitchFamily="34" charset="0"/>
              </a:rPr>
              <a:t>من معاني الحديث و ارشاداته </a:t>
            </a:r>
            <a:endParaRPr lang="en-US" sz="2800" b="1" dirty="0">
              <a:solidFill>
                <a:schemeClr val="tx2"/>
              </a:solidFill>
              <a:latin typeface="Calibri" panose="020F0502020204030204" pitchFamily="34" charset="0"/>
              <a:cs typeface="Calibri" panose="020F0502020204030204" pitchFamily="34" charset="0"/>
            </a:endParaRPr>
          </a:p>
        </p:txBody>
      </p:sp>
      <p:sp>
        <p:nvSpPr>
          <p:cNvPr id="8" name="مربع نص 7">
            <a:extLst>
              <a:ext uri="{FF2B5EF4-FFF2-40B4-BE49-F238E27FC236}">
                <a16:creationId xmlns:a16="http://schemas.microsoft.com/office/drawing/2014/main" id="{28316AF4-49B7-4AF1-A256-D787713F632F}"/>
              </a:ext>
            </a:extLst>
          </p:cNvPr>
          <p:cNvSpPr txBox="1"/>
          <p:nvPr/>
        </p:nvSpPr>
        <p:spPr>
          <a:xfrm>
            <a:off x="1702846" y="4489775"/>
            <a:ext cx="4837148" cy="584775"/>
          </a:xfrm>
          <a:prstGeom prst="rect">
            <a:avLst/>
          </a:prstGeom>
          <a:noFill/>
        </p:spPr>
        <p:txBody>
          <a:bodyPr wrap="square" rtlCol="0">
            <a:spAutoFit/>
          </a:bodyPr>
          <a:lstStyle/>
          <a:p>
            <a:r>
              <a:rPr lang="ar-SA" sz="3200" b="1" dirty="0">
                <a:solidFill>
                  <a:srgbClr val="C00000"/>
                </a:solidFill>
              </a:rPr>
              <a:t>توسيع في الرزق و يؤخر الله اجله</a:t>
            </a:r>
            <a:endParaRPr lang="en-US" sz="3200" b="1" dirty="0">
              <a:solidFill>
                <a:srgbClr val="C00000"/>
              </a:solidFill>
            </a:endParaRPr>
          </a:p>
        </p:txBody>
      </p:sp>
      <p:sp>
        <p:nvSpPr>
          <p:cNvPr id="6" name="مربع نص 5">
            <a:extLst>
              <a:ext uri="{FF2B5EF4-FFF2-40B4-BE49-F238E27FC236}">
                <a16:creationId xmlns:a16="http://schemas.microsoft.com/office/drawing/2014/main" id="{AB316D41-C53C-471A-8947-A62835FF8518}"/>
              </a:ext>
            </a:extLst>
          </p:cNvPr>
          <p:cNvSpPr txBox="1"/>
          <p:nvPr/>
        </p:nvSpPr>
        <p:spPr>
          <a:xfrm>
            <a:off x="1062989" y="5548691"/>
            <a:ext cx="5307831" cy="584775"/>
          </a:xfrm>
          <a:prstGeom prst="rect">
            <a:avLst/>
          </a:prstGeom>
          <a:noFill/>
        </p:spPr>
        <p:txBody>
          <a:bodyPr wrap="square" rtlCol="0">
            <a:spAutoFit/>
          </a:bodyPr>
          <a:lstStyle/>
          <a:p>
            <a:r>
              <a:rPr lang="ar-SA" sz="3200" b="1" dirty="0">
                <a:solidFill>
                  <a:srgbClr val="C00000"/>
                </a:solidFill>
              </a:rPr>
              <a:t>دخول الجنة </a:t>
            </a:r>
            <a:endParaRPr lang="en-US" sz="3200" b="1" dirty="0">
              <a:solidFill>
                <a:srgbClr val="C00000"/>
              </a:solidFill>
            </a:endParaRPr>
          </a:p>
        </p:txBody>
      </p:sp>
      <p:sp>
        <p:nvSpPr>
          <p:cNvPr id="11" name="قوس كبير أيمن 10">
            <a:extLst>
              <a:ext uri="{FF2B5EF4-FFF2-40B4-BE49-F238E27FC236}">
                <a16:creationId xmlns:a16="http://schemas.microsoft.com/office/drawing/2014/main" id="{184D418A-FC49-44FB-913B-21C1C3F356BD}"/>
              </a:ext>
            </a:extLst>
          </p:cNvPr>
          <p:cNvSpPr/>
          <p:nvPr/>
        </p:nvSpPr>
        <p:spPr>
          <a:xfrm>
            <a:off x="8678521" y="4870552"/>
            <a:ext cx="837193" cy="1097280"/>
          </a:xfrm>
          <a:prstGeom prst="rightBrace">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2" name="مربع نص 11">
            <a:extLst>
              <a:ext uri="{FF2B5EF4-FFF2-40B4-BE49-F238E27FC236}">
                <a16:creationId xmlns:a16="http://schemas.microsoft.com/office/drawing/2014/main" id="{5DFABC76-4561-428A-AD35-363F60E46413}"/>
              </a:ext>
            </a:extLst>
          </p:cNvPr>
          <p:cNvSpPr txBox="1"/>
          <p:nvPr/>
        </p:nvSpPr>
        <p:spPr>
          <a:xfrm>
            <a:off x="6580032" y="4562547"/>
            <a:ext cx="2078470" cy="523220"/>
          </a:xfrm>
          <a:prstGeom prst="rect">
            <a:avLst/>
          </a:prstGeom>
          <a:noFill/>
        </p:spPr>
        <p:txBody>
          <a:bodyPr wrap="square" rtlCol="0">
            <a:spAutoFit/>
          </a:bodyPr>
          <a:lstStyle/>
          <a:p>
            <a:r>
              <a:rPr lang="ar-SA" sz="2800" b="1" dirty="0">
                <a:solidFill>
                  <a:schemeClr val="tx2"/>
                </a:solidFill>
              </a:rPr>
              <a:t>في الدنيا, مثل:</a:t>
            </a:r>
            <a:endParaRPr lang="en-US" sz="2800" b="1" dirty="0">
              <a:solidFill>
                <a:schemeClr val="tx2"/>
              </a:solidFill>
            </a:endParaRPr>
          </a:p>
        </p:txBody>
      </p:sp>
      <p:sp>
        <p:nvSpPr>
          <p:cNvPr id="13" name="مربع نص 12">
            <a:extLst>
              <a:ext uri="{FF2B5EF4-FFF2-40B4-BE49-F238E27FC236}">
                <a16:creationId xmlns:a16="http://schemas.microsoft.com/office/drawing/2014/main" id="{B0214D09-DC83-4353-A9FF-E9474B63EDEE}"/>
              </a:ext>
            </a:extLst>
          </p:cNvPr>
          <p:cNvSpPr txBox="1"/>
          <p:nvPr/>
        </p:nvSpPr>
        <p:spPr>
          <a:xfrm>
            <a:off x="6370820" y="5610246"/>
            <a:ext cx="2226718" cy="523220"/>
          </a:xfrm>
          <a:prstGeom prst="rect">
            <a:avLst/>
          </a:prstGeom>
          <a:noFill/>
        </p:spPr>
        <p:txBody>
          <a:bodyPr wrap="square" rtlCol="0">
            <a:spAutoFit/>
          </a:bodyPr>
          <a:lstStyle/>
          <a:p>
            <a:r>
              <a:rPr lang="ar-SA" sz="2800" b="1" dirty="0">
                <a:solidFill>
                  <a:schemeClr val="tx2"/>
                </a:solidFill>
              </a:rPr>
              <a:t>في الاخرة, مثل:</a:t>
            </a:r>
            <a:endParaRPr lang="en-US" sz="2800" b="1" dirty="0">
              <a:solidFill>
                <a:schemeClr val="tx2"/>
              </a:solidFill>
            </a:endParaRPr>
          </a:p>
        </p:txBody>
      </p:sp>
    </p:spTree>
    <p:extLst>
      <p:ext uri="{BB962C8B-B14F-4D97-AF65-F5344CB8AC3E}">
        <p14:creationId xmlns:p14="http://schemas.microsoft.com/office/powerpoint/2010/main" val="2013884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 calcmode="lin" valueType="num">
                                      <p:cBhvr additive="base">
                                        <p:cTn id="3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 calcmode="lin" valueType="num">
                                      <p:cBhvr additive="base">
                                        <p:cTn id="3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 calcmode="lin" valueType="num">
                                      <p:cBhvr additive="base">
                                        <p:cTn id="4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wav"/>
                                        </p:tgtEl>
                                      </p:cMediaNode>
                                    </p:audio>
                                  </p:subTnLst>
                                </p:cTn>
                              </p:par>
                              <p:par>
                                <p:cTn id="44" presetID="2" presetClass="entr" presetSubtype="4" fill="hold" nodeType="with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 calcmode="lin" valueType="num">
                                      <p:cBhvr additive="base">
                                        <p:cTn id="4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wav"/>
                                        </p:tgtEl>
                                      </p:cMediaNode>
                                    </p:audio>
                                  </p:subTnLst>
                                </p:cTn>
                              </p:par>
                              <p:par>
                                <p:cTn id="48" presetID="2" presetClass="entr" presetSubtype="4" fill="hold" nodeType="withEffect">
                                  <p:stCondLst>
                                    <p:cond delay="0"/>
                                  </p:stCondLst>
                                  <p:childTnLst>
                                    <p:set>
                                      <p:cBhvr>
                                        <p:cTn id="49" dur="1" fill="hold">
                                          <p:stCondLst>
                                            <p:cond delay="0"/>
                                          </p:stCondLst>
                                        </p:cTn>
                                        <p:tgtEl>
                                          <p:spTgt spid="2">
                                            <p:txEl>
                                              <p:pRg st="5" end="5"/>
                                            </p:txEl>
                                          </p:spTgt>
                                        </p:tgtEl>
                                        <p:attrNameLst>
                                          <p:attrName>style.visibility</p:attrName>
                                        </p:attrNameLst>
                                      </p:cBhvr>
                                      <p:to>
                                        <p:strVal val="visible"/>
                                      </p:to>
                                    </p:set>
                                    <p:anim calcmode="lin" valueType="num">
                                      <p:cBhvr additive="base">
                                        <p:cTn id="5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wav"/>
                                        </p:tgtEl>
                                      </p:cMediaNode>
                                    </p:audio>
                                  </p:sub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heel(1)">
                                      <p:cBhvr>
                                        <p:cTn id="56" dur="2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barn(inVertical)">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randombar(horizontal)">
                                      <p:cBhvr>
                                        <p:cTn id="7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p:bldP spid="6" grpId="0"/>
      <p:bldP spid="11" grpId="0" animBg="1"/>
      <p:bldP spid="12" grpId="0"/>
      <p:bldP spid="13"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917</Words>
  <Application>Microsoft Office PowerPoint</Application>
  <PresentationFormat>شاشة عريضة</PresentationFormat>
  <Paragraphs>91</Paragraphs>
  <Slides>15</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15</vt:i4>
      </vt:variant>
    </vt:vector>
  </HeadingPairs>
  <TitlesOfParts>
    <vt:vector size="20" baseType="lpstr">
      <vt:lpstr>Aldhabi</vt:lpstr>
      <vt:lpstr>Calibri Light</vt:lpstr>
      <vt:lpstr>Calibri</vt:lpstr>
      <vt:lpstr>Arial</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حمود حاتم الناصر</cp:lastModifiedBy>
  <cp:revision>234</cp:revision>
  <dcterms:created xsi:type="dcterms:W3CDTF">2019-10-26T22:01:45Z</dcterms:created>
  <dcterms:modified xsi:type="dcterms:W3CDTF">2021-01-26T11:53:52Z</dcterms:modified>
</cp:coreProperties>
</file>