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Lst>
  <p:sldIdLst>
    <p:sldId id="357" r:id="rId4"/>
    <p:sldId id="358" r:id="rId5"/>
    <p:sldId id="335" r:id="rId6"/>
    <p:sldId id="336" r:id="rId7"/>
    <p:sldId id="337" r:id="rId8"/>
    <p:sldId id="338" r:id="rId9"/>
    <p:sldId id="339" r:id="rId10"/>
    <p:sldId id="340" r:id="rId11"/>
    <p:sldId id="341" r:id="rId12"/>
    <p:sldId id="359" r:id="rId13"/>
    <p:sldId id="342" r:id="rId14"/>
    <p:sldId id="343" r:id="rId15"/>
    <p:sldId id="350" r:id="rId16"/>
    <p:sldId id="351" r:id="rId17"/>
    <p:sldId id="352" r:id="rId18"/>
    <p:sldId id="353" r:id="rId19"/>
    <p:sldId id="354" r:id="rId20"/>
    <p:sldId id="344" r:id="rId21"/>
    <p:sldId id="345" r:id="rId22"/>
    <p:sldId id="355" r:id="rId23"/>
    <p:sldId id="346" r:id="rId24"/>
    <p:sldId id="347" r:id="rId25"/>
    <p:sldId id="348" r:id="rId26"/>
    <p:sldId id="356" r:id="rId27"/>
    <p:sldId id="360" r:id="rId28"/>
    <p:sldId id="257" r:id="rId29"/>
    <p:sldId id="258" r:id="rId30"/>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1" d="100"/>
          <a:sy n="61" d="100"/>
        </p:scale>
        <p:origin x="108" y="1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89D9E866-26AC-4F12-BF03-2E70F34D075A}"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E506A466-CA4A-422D-A76F-3317761EBE3C}" type="slidenum">
              <a:rPr lang="ar-EG"/>
              <a:pPr>
                <a:defRPr/>
              </a:pPr>
              <a:t>‹#›</a:t>
            </a:fld>
            <a:endParaRPr lang="ar-EG"/>
          </a:p>
        </p:txBody>
      </p:sp>
    </p:spTree>
    <p:extLst>
      <p:ext uri="{BB962C8B-B14F-4D97-AF65-F5344CB8AC3E}">
        <p14:creationId xmlns:p14="http://schemas.microsoft.com/office/powerpoint/2010/main" val="1279400118"/>
      </p:ext>
    </p:extLst>
  </p:cSld>
  <p:clrMapOvr>
    <a:masterClrMapping/>
  </p:clrMapOvr>
  <p:transition spd="slow">
    <p:wheel spokes="1"/>
    <p:sndAc>
      <p:stSnd>
        <p:snd r:embed="rId1" name="voltag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9CAD4B94-5DEC-479B-AAF0-7AE6210095BA}"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604B6587-C184-4A8E-B602-A333206C7DC3}" type="slidenum">
              <a:rPr lang="ar-EG"/>
              <a:pPr>
                <a:defRPr/>
              </a:pPr>
              <a:t>‹#›</a:t>
            </a:fld>
            <a:endParaRPr lang="ar-EG"/>
          </a:p>
        </p:txBody>
      </p:sp>
    </p:spTree>
    <p:extLst>
      <p:ext uri="{BB962C8B-B14F-4D97-AF65-F5344CB8AC3E}">
        <p14:creationId xmlns:p14="http://schemas.microsoft.com/office/powerpoint/2010/main" val="1661420316"/>
      </p:ext>
    </p:extLst>
  </p:cSld>
  <p:clrMapOvr>
    <a:masterClrMapping/>
  </p:clrMapOvr>
  <p:transition spd="slow">
    <p:wheel spokes="1"/>
    <p:sndAc>
      <p:stSnd>
        <p:snd r:embed="rId1" name="voltag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8215007A-3AC3-4950-B46D-F981AE3395B0}"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99431CAA-73A9-4AB9-856D-EC673F166E2B}" type="slidenum">
              <a:rPr lang="ar-EG"/>
              <a:pPr>
                <a:defRPr/>
              </a:pPr>
              <a:t>‹#›</a:t>
            </a:fld>
            <a:endParaRPr lang="ar-EG"/>
          </a:p>
        </p:txBody>
      </p:sp>
    </p:spTree>
    <p:extLst>
      <p:ext uri="{BB962C8B-B14F-4D97-AF65-F5344CB8AC3E}">
        <p14:creationId xmlns:p14="http://schemas.microsoft.com/office/powerpoint/2010/main" val="624973035"/>
      </p:ext>
    </p:extLst>
  </p:cSld>
  <p:clrMapOvr>
    <a:masterClrMapping/>
  </p:clrMapOvr>
  <p:transition spd="slow">
    <p:wheel spokes="1"/>
    <p:sndAc>
      <p:stSnd>
        <p:snd r:embed="rId1" name="voltage.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CADD6BC5-55BB-48D0-A756-A66E35CA36C0}"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1E723C6C-A51E-4AE1-B03F-239BEBB5180C}" type="slidenum">
              <a:rPr lang="ar-EG"/>
              <a:pPr>
                <a:defRPr/>
              </a:pPr>
              <a:t>‹#›</a:t>
            </a:fld>
            <a:endParaRPr lang="ar-EG"/>
          </a:p>
        </p:txBody>
      </p:sp>
    </p:spTree>
    <p:extLst>
      <p:ext uri="{BB962C8B-B14F-4D97-AF65-F5344CB8AC3E}">
        <p14:creationId xmlns:p14="http://schemas.microsoft.com/office/powerpoint/2010/main" val="3365159626"/>
      </p:ext>
    </p:extLst>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7A6180D6-A286-40A6-84EE-0315A218E69B}"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D0372C9A-8ACF-4827-9076-A85DFD2D0E31}" type="slidenum">
              <a:rPr lang="ar-EG"/>
              <a:pPr>
                <a:defRPr/>
              </a:pPr>
              <a:t>‹#›</a:t>
            </a:fld>
            <a:endParaRPr lang="ar-EG"/>
          </a:p>
        </p:txBody>
      </p:sp>
    </p:spTree>
    <p:extLst>
      <p:ext uri="{BB962C8B-B14F-4D97-AF65-F5344CB8AC3E}">
        <p14:creationId xmlns:p14="http://schemas.microsoft.com/office/powerpoint/2010/main" val="3135820731"/>
      </p:ext>
    </p:extLst>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03EC02C-C5C1-4E01-B89B-8DBB9F542B54}"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DC42287-FF08-48DD-B601-0FA83C34F179}" type="slidenum">
              <a:rPr lang="ar-EG"/>
              <a:pPr>
                <a:defRPr/>
              </a:pPr>
              <a:t>‹#›</a:t>
            </a:fld>
            <a:endParaRPr lang="ar-EG"/>
          </a:p>
        </p:txBody>
      </p:sp>
    </p:spTree>
    <p:extLst>
      <p:ext uri="{BB962C8B-B14F-4D97-AF65-F5344CB8AC3E}">
        <p14:creationId xmlns:p14="http://schemas.microsoft.com/office/powerpoint/2010/main" val="1130826827"/>
      </p:ext>
    </p:extLst>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3"/>
          <p:cNvSpPr>
            <a:spLocks noGrp="1"/>
          </p:cNvSpPr>
          <p:nvPr>
            <p:ph type="dt" sz="half" idx="10"/>
          </p:nvPr>
        </p:nvSpPr>
        <p:spPr/>
        <p:txBody>
          <a:bodyPr/>
          <a:lstStyle>
            <a:lvl1pPr>
              <a:defRPr/>
            </a:lvl1pPr>
          </a:lstStyle>
          <a:p>
            <a:pPr>
              <a:defRPr/>
            </a:pPr>
            <a:fld id="{41CDD299-3AB0-458D-A199-895EC9BC59C1}" type="datetimeFigureOut">
              <a:rPr lang="ar-EG"/>
              <a:pPr>
                <a:defRPr/>
              </a:pPr>
              <a:t>20/04/1442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BA7B5978-40C7-4D5C-BFBA-7F04E0E29000}" type="slidenum">
              <a:rPr lang="ar-EG"/>
              <a:pPr>
                <a:defRPr/>
              </a:pPr>
              <a:t>‹#›</a:t>
            </a:fld>
            <a:endParaRPr lang="ar-EG"/>
          </a:p>
        </p:txBody>
      </p:sp>
    </p:spTree>
    <p:extLst>
      <p:ext uri="{BB962C8B-B14F-4D97-AF65-F5344CB8AC3E}">
        <p14:creationId xmlns:p14="http://schemas.microsoft.com/office/powerpoint/2010/main" val="3755600782"/>
      </p:ext>
    </p:extLst>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3"/>
          <p:cNvSpPr>
            <a:spLocks noGrp="1"/>
          </p:cNvSpPr>
          <p:nvPr>
            <p:ph type="dt" sz="half" idx="10"/>
          </p:nvPr>
        </p:nvSpPr>
        <p:spPr/>
        <p:txBody>
          <a:bodyPr/>
          <a:lstStyle>
            <a:lvl1pPr>
              <a:defRPr/>
            </a:lvl1pPr>
          </a:lstStyle>
          <a:p>
            <a:pPr>
              <a:defRPr/>
            </a:pPr>
            <a:fld id="{6F893EF8-C1A4-4C33-85E5-5785263F7D30}" type="datetimeFigureOut">
              <a:rPr lang="ar-EG"/>
              <a:pPr>
                <a:defRPr/>
              </a:pPr>
              <a:t>20/04/1442</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DB57F7A9-62B1-4200-89D0-D7B3B2B64B48}" type="slidenum">
              <a:rPr lang="ar-EG"/>
              <a:pPr>
                <a:defRPr/>
              </a:pPr>
              <a:t>‹#›</a:t>
            </a:fld>
            <a:endParaRPr lang="ar-EG"/>
          </a:p>
        </p:txBody>
      </p:sp>
    </p:spTree>
    <p:extLst>
      <p:ext uri="{BB962C8B-B14F-4D97-AF65-F5344CB8AC3E}">
        <p14:creationId xmlns:p14="http://schemas.microsoft.com/office/powerpoint/2010/main" val="2877310606"/>
      </p:ext>
    </p:extLst>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DA2EFAAE-3218-462B-97AB-3469BC3B57DC}" type="datetimeFigureOut">
              <a:rPr lang="ar-EG"/>
              <a:pPr>
                <a:defRPr/>
              </a:pPr>
              <a:t>20/04/1442</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D4EED491-18A2-4270-93CA-828076B1722E}" type="slidenum">
              <a:rPr lang="ar-EG"/>
              <a:pPr>
                <a:defRPr/>
              </a:pPr>
              <a:t>‹#›</a:t>
            </a:fld>
            <a:endParaRPr lang="ar-EG"/>
          </a:p>
        </p:txBody>
      </p:sp>
    </p:spTree>
    <p:extLst>
      <p:ext uri="{BB962C8B-B14F-4D97-AF65-F5344CB8AC3E}">
        <p14:creationId xmlns:p14="http://schemas.microsoft.com/office/powerpoint/2010/main" val="2290135317"/>
      </p:ext>
    </p:extLst>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DCC271-6707-484A-AE16-3420861987AE}" type="datetimeFigureOut">
              <a:rPr lang="ar-EG"/>
              <a:pPr>
                <a:defRPr/>
              </a:pPr>
              <a:t>20/04/1442</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E23F79DE-7B2B-45A5-AF33-99CD10244447}" type="slidenum">
              <a:rPr lang="ar-EG"/>
              <a:pPr>
                <a:defRPr/>
              </a:pPr>
              <a:t>‹#›</a:t>
            </a:fld>
            <a:endParaRPr lang="ar-EG"/>
          </a:p>
        </p:txBody>
      </p:sp>
    </p:spTree>
    <p:extLst>
      <p:ext uri="{BB962C8B-B14F-4D97-AF65-F5344CB8AC3E}">
        <p14:creationId xmlns:p14="http://schemas.microsoft.com/office/powerpoint/2010/main" val="14502687"/>
      </p:ext>
    </p:extLst>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B245A8-A912-4A68-9FA4-C9C28E7B2311}" type="datetimeFigureOut">
              <a:rPr lang="ar-EG"/>
              <a:pPr>
                <a:defRPr/>
              </a:pPr>
              <a:t>20/04/1442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D69D25F1-8A44-4320-8E5F-866E127CAF11}" type="slidenum">
              <a:rPr lang="ar-EG"/>
              <a:pPr>
                <a:defRPr/>
              </a:pPr>
              <a:t>‹#›</a:t>
            </a:fld>
            <a:endParaRPr lang="ar-EG"/>
          </a:p>
        </p:txBody>
      </p:sp>
    </p:spTree>
    <p:extLst>
      <p:ext uri="{BB962C8B-B14F-4D97-AF65-F5344CB8AC3E}">
        <p14:creationId xmlns:p14="http://schemas.microsoft.com/office/powerpoint/2010/main" val="1288902812"/>
      </p:ext>
    </p:extLst>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FAE94843-CC8A-41C8-A3DD-10FFC7127990}"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9CDCE5D-AA2A-4489-9DAD-F26A8D266C94}" type="slidenum">
              <a:rPr lang="ar-EG"/>
              <a:pPr>
                <a:defRPr/>
              </a:pPr>
              <a:t>‹#›</a:t>
            </a:fld>
            <a:endParaRPr lang="ar-EG"/>
          </a:p>
        </p:txBody>
      </p:sp>
    </p:spTree>
    <p:extLst>
      <p:ext uri="{BB962C8B-B14F-4D97-AF65-F5344CB8AC3E}">
        <p14:creationId xmlns:p14="http://schemas.microsoft.com/office/powerpoint/2010/main" val="3620271449"/>
      </p:ext>
    </p:extLst>
  </p:cSld>
  <p:clrMapOvr>
    <a:masterClrMapping/>
  </p:clrMapOvr>
  <p:transition spd="slow">
    <p:wheel spokes="1"/>
    <p:sndAc>
      <p:stSnd>
        <p:snd r:embed="rId1" name="voltage.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BB8C02-255F-4D7C-A257-003E0B916A8F}" type="datetimeFigureOut">
              <a:rPr lang="ar-EG"/>
              <a:pPr>
                <a:defRPr/>
              </a:pPr>
              <a:t>20/04/1442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5132A2DF-4250-414F-B21D-8EF23C47E60F}" type="slidenum">
              <a:rPr lang="ar-EG"/>
              <a:pPr>
                <a:defRPr/>
              </a:pPr>
              <a:t>‹#›</a:t>
            </a:fld>
            <a:endParaRPr lang="ar-EG"/>
          </a:p>
        </p:txBody>
      </p:sp>
    </p:spTree>
    <p:extLst>
      <p:ext uri="{BB962C8B-B14F-4D97-AF65-F5344CB8AC3E}">
        <p14:creationId xmlns:p14="http://schemas.microsoft.com/office/powerpoint/2010/main" val="3391932135"/>
      </p:ext>
    </p:extLst>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ACE4290F-7F49-48CC-A81D-E6B7922B8F28}"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DFDD064-8881-4BFD-A912-CD284F603AD0}" type="slidenum">
              <a:rPr lang="ar-EG"/>
              <a:pPr>
                <a:defRPr/>
              </a:pPr>
              <a:t>‹#›</a:t>
            </a:fld>
            <a:endParaRPr lang="ar-EG"/>
          </a:p>
        </p:txBody>
      </p:sp>
    </p:spTree>
    <p:extLst>
      <p:ext uri="{BB962C8B-B14F-4D97-AF65-F5344CB8AC3E}">
        <p14:creationId xmlns:p14="http://schemas.microsoft.com/office/powerpoint/2010/main" val="137940444"/>
      </p:ext>
    </p:extLst>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7C42F3B5-870E-4346-88BF-F89377E2988D}"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A6C5D038-41CA-4ABD-9BB5-AA6616566662}" type="slidenum">
              <a:rPr lang="ar-EG"/>
              <a:pPr>
                <a:defRPr/>
              </a:pPr>
              <a:t>‹#›</a:t>
            </a:fld>
            <a:endParaRPr lang="ar-EG"/>
          </a:p>
        </p:txBody>
      </p:sp>
    </p:spTree>
    <p:extLst>
      <p:ext uri="{BB962C8B-B14F-4D97-AF65-F5344CB8AC3E}">
        <p14:creationId xmlns:p14="http://schemas.microsoft.com/office/powerpoint/2010/main" val="3305174447"/>
      </p:ext>
    </p:extLst>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F45DA855-59FB-49EF-B7B8-4ABA41FC057E}" type="datetimeFigureOut">
              <a:rPr lang="ar-EG" smtClean="0">
                <a:solidFill>
                  <a:prstClr val="black">
                    <a:tint val="75000"/>
                  </a:prstClr>
                </a:solidFill>
              </a:rPr>
              <a:pPr>
                <a:defRPr/>
              </a:pPr>
              <a:t>20/04/1442</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0AE27F-E59E-4C34-B476-A514988D2114}" type="slidenum">
              <a:rPr lang="ar-EG" smtClean="0">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1924578194"/>
      </p:ext>
    </p:extLst>
  </p:cSld>
  <p:clrMapOvr>
    <a:masterClrMapping/>
  </p:clrMapOvr>
  <p:transition>
    <p:wheel spokes="1"/>
    <p:sndAc>
      <p:stSnd>
        <p:snd r:embed="rId1" name="0376 - صوت سؤال الويندوز.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3077D82B-9456-4BFA-8DE9-6A2494FA33A5}" type="datetimeFigureOut">
              <a:rPr lang="ar-EG" smtClean="0">
                <a:solidFill>
                  <a:prstClr val="black">
                    <a:tint val="75000"/>
                  </a:prstClr>
                </a:solidFill>
              </a:rPr>
              <a:pPr>
                <a:defRPr/>
              </a:pPr>
              <a:t>20/04/1442</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195DD15-EE16-43D6-B420-EC136F78A73B}" type="slidenum">
              <a:rPr lang="ar-EG" smtClean="0">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3100247935"/>
      </p:ext>
    </p:extLst>
  </p:cSld>
  <p:clrMapOvr>
    <a:masterClrMapping/>
  </p:clrMapOvr>
  <p:transition>
    <p:wheel spokes="1"/>
    <p:sndAc>
      <p:stSnd>
        <p:snd r:embed="rId1" name="0376 - صوت سؤال الويندوز.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2C507E1-3218-46CC-BD8E-9A9B5718C21B}" type="datetimeFigureOut">
              <a:rPr lang="ar-EG" smtClean="0">
                <a:solidFill>
                  <a:prstClr val="black">
                    <a:tint val="75000"/>
                  </a:prstClr>
                </a:solidFill>
              </a:rPr>
              <a:pPr>
                <a:defRPr/>
              </a:pPr>
              <a:t>20/04/1442</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3DFC6B-E6A0-41D7-9D1A-548E02D8C0D2}" type="slidenum">
              <a:rPr lang="ar-EG" smtClean="0">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1411462479"/>
      </p:ext>
    </p:extLst>
  </p:cSld>
  <p:clrMapOvr>
    <a:masterClrMapping/>
  </p:clrMapOvr>
  <p:transition>
    <p:wheel spokes="1"/>
    <p:sndAc>
      <p:stSnd>
        <p:snd r:embed="rId1" name="0376 - صوت سؤال الويندوز.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3"/>
          <p:cNvSpPr>
            <a:spLocks noGrp="1"/>
          </p:cNvSpPr>
          <p:nvPr>
            <p:ph type="dt" sz="half" idx="10"/>
          </p:nvPr>
        </p:nvSpPr>
        <p:spPr/>
        <p:txBody>
          <a:bodyPr/>
          <a:lstStyle>
            <a:lvl1pPr>
              <a:defRPr/>
            </a:lvl1pPr>
          </a:lstStyle>
          <a:p>
            <a:pPr>
              <a:defRPr/>
            </a:pPr>
            <a:fld id="{9A3A85A5-B644-4208-8FC3-870ABFCC2DE5}" type="datetimeFigureOut">
              <a:rPr lang="ar-EG" smtClean="0">
                <a:solidFill>
                  <a:prstClr val="black">
                    <a:tint val="75000"/>
                  </a:prstClr>
                </a:solidFill>
              </a:rPr>
              <a:pPr>
                <a:defRPr/>
              </a:pPr>
              <a:t>20/04/1442</a:t>
            </a:fld>
            <a:endParaRPr lang="ar-E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6059AF-5BA9-4FB3-9FA6-B60846CB0A0D}" type="slidenum">
              <a:rPr lang="ar-EG" smtClean="0">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2478920117"/>
      </p:ext>
    </p:extLst>
  </p:cSld>
  <p:clrMapOvr>
    <a:masterClrMapping/>
  </p:clrMapOvr>
  <p:transition>
    <p:wheel spokes="1"/>
    <p:sndAc>
      <p:stSnd>
        <p:snd r:embed="rId1" name="0376 - صوت سؤال الويندوز.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3"/>
          <p:cNvSpPr>
            <a:spLocks noGrp="1"/>
          </p:cNvSpPr>
          <p:nvPr>
            <p:ph type="dt" sz="half" idx="10"/>
          </p:nvPr>
        </p:nvSpPr>
        <p:spPr/>
        <p:txBody>
          <a:bodyPr/>
          <a:lstStyle>
            <a:lvl1pPr>
              <a:defRPr/>
            </a:lvl1pPr>
          </a:lstStyle>
          <a:p>
            <a:pPr>
              <a:defRPr/>
            </a:pPr>
            <a:fld id="{5873B0EC-F983-426C-9791-B1F74D099921}" type="datetimeFigureOut">
              <a:rPr lang="ar-EG" smtClean="0">
                <a:solidFill>
                  <a:prstClr val="black">
                    <a:tint val="75000"/>
                  </a:prstClr>
                </a:solidFill>
              </a:rPr>
              <a:pPr>
                <a:defRPr/>
              </a:pPr>
              <a:t>20/04/1442</a:t>
            </a:fld>
            <a:endParaRPr lang="ar-EG">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DB7DFFC-2F3A-49C0-8E69-040FD61FEA53}" type="slidenum">
              <a:rPr lang="ar-EG" smtClean="0">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607718097"/>
      </p:ext>
    </p:extLst>
  </p:cSld>
  <p:clrMapOvr>
    <a:masterClrMapping/>
  </p:clrMapOvr>
  <p:transition>
    <p:wheel spokes="1"/>
    <p:sndAc>
      <p:stSnd>
        <p:snd r:embed="rId1" name="0376 - صوت سؤال الويندوز.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E1582901-7B4E-46EF-A22E-32A16A2963CD}" type="datetimeFigureOut">
              <a:rPr lang="ar-EG" smtClean="0">
                <a:solidFill>
                  <a:prstClr val="black">
                    <a:tint val="75000"/>
                  </a:prstClr>
                </a:solidFill>
              </a:rPr>
              <a:pPr>
                <a:defRPr/>
              </a:pPr>
              <a:t>20/04/1442</a:t>
            </a:fld>
            <a:endParaRPr lang="ar-EG">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27D1D24-5CBA-4017-AE12-F9CB2208069E}" type="slidenum">
              <a:rPr lang="ar-EG" smtClean="0">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2360259347"/>
      </p:ext>
    </p:extLst>
  </p:cSld>
  <p:clrMapOvr>
    <a:masterClrMapping/>
  </p:clrMapOvr>
  <p:transition>
    <p:wheel spokes="1"/>
    <p:sndAc>
      <p:stSnd>
        <p:snd r:embed="rId1" name="0376 - صوت سؤال الويندوز.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CB919C-AFA8-4EE1-9286-FF57ED59A6C4}" type="datetimeFigureOut">
              <a:rPr lang="ar-EG" smtClean="0">
                <a:solidFill>
                  <a:prstClr val="black">
                    <a:tint val="75000"/>
                  </a:prstClr>
                </a:solidFill>
              </a:rPr>
              <a:pPr>
                <a:defRPr/>
              </a:pPr>
              <a:t>20/04/1442</a:t>
            </a:fld>
            <a:endParaRPr lang="ar-EG">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AE23BFE-0A35-4B70-B06F-68AC41C75429}" type="slidenum">
              <a:rPr lang="ar-EG" smtClean="0">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2711193390"/>
      </p:ext>
    </p:extLst>
  </p:cSld>
  <p:clrMapOvr>
    <a:masterClrMapping/>
  </p:clrMapOvr>
  <p:transition>
    <p:wheel spokes="1"/>
    <p:sndAc>
      <p:stSnd>
        <p:snd r:embed="rId1" name="0376 - صوت سؤال الويندوز.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BF9F9C2-5A16-41F2-A023-744AB1A1A4B5}"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4B7D736-4D60-400D-BCA5-B11C56250DD7}" type="slidenum">
              <a:rPr lang="ar-EG"/>
              <a:pPr>
                <a:defRPr/>
              </a:pPr>
              <a:t>‹#›</a:t>
            </a:fld>
            <a:endParaRPr lang="ar-EG"/>
          </a:p>
        </p:txBody>
      </p:sp>
    </p:spTree>
    <p:extLst>
      <p:ext uri="{BB962C8B-B14F-4D97-AF65-F5344CB8AC3E}">
        <p14:creationId xmlns:p14="http://schemas.microsoft.com/office/powerpoint/2010/main" val="1894404366"/>
      </p:ext>
    </p:extLst>
  </p:cSld>
  <p:clrMapOvr>
    <a:masterClrMapping/>
  </p:clrMapOvr>
  <p:transition spd="slow">
    <p:wheel spokes="1"/>
    <p:sndAc>
      <p:stSnd>
        <p:snd r:embed="rId1" name="voltage.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9760BE-A07F-422F-A8AE-07559C5A223D}" type="datetimeFigureOut">
              <a:rPr lang="ar-EG" smtClean="0">
                <a:solidFill>
                  <a:prstClr val="black">
                    <a:tint val="75000"/>
                  </a:prstClr>
                </a:solidFill>
              </a:rPr>
              <a:pPr>
                <a:defRPr/>
              </a:pPr>
              <a:t>20/04/1442</a:t>
            </a:fld>
            <a:endParaRPr lang="ar-E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C7147D-3324-4F6A-BD5D-D13235B6A4DF}" type="slidenum">
              <a:rPr lang="ar-EG" smtClean="0">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3096966391"/>
      </p:ext>
    </p:extLst>
  </p:cSld>
  <p:clrMapOvr>
    <a:masterClrMapping/>
  </p:clrMapOvr>
  <p:transition>
    <p:wheel spokes="1"/>
    <p:sndAc>
      <p:stSnd>
        <p:snd r:embed="rId1" name="0376 - صوت سؤال الويندوز.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5CED059-2AC0-435A-B62C-B0888E2A10CC}" type="datetimeFigureOut">
              <a:rPr lang="ar-EG" smtClean="0">
                <a:solidFill>
                  <a:prstClr val="black">
                    <a:tint val="75000"/>
                  </a:prstClr>
                </a:solidFill>
              </a:rPr>
              <a:pPr>
                <a:defRPr/>
              </a:pPr>
              <a:t>20/04/1442</a:t>
            </a:fld>
            <a:endParaRPr lang="ar-E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898FC0-59B9-4F0F-9188-C77528E61184}" type="slidenum">
              <a:rPr lang="ar-EG" smtClean="0">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3568553092"/>
      </p:ext>
    </p:extLst>
  </p:cSld>
  <p:clrMapOvr>
    <a:masterClrMapping/>
  </p:clrMapOvr>
  <p:transition>
    <p:wheel spokes="1"/>
    <p:sndAc>
      <p:stSnd>
        <p:snd r:embed="rId1" name="0376 - صوت سؤال الويندوز.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82A41CE5-A2F8-45C2-AEED-322A0D147DA5}" type="datetimeFigureOut">
              <a:rPr lang="ar-EG" smtClean="0">
                <a:solidFill>
                  <a:prstClr val="black">
                    <a:tint val="75000"/>
                  </a:prstClr>
                </a:solidFill>
              </a:rPr>
              <a:pPr>
                <a:defRPr/>
              </a:pPr>
              <a:t>20/04/1442</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CEB153-EE45-4A24-84C4-4446F558100B}" type="slidenum">
              <a:rPr lang="ar-EG" smtClean="0">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1420979395"/>
      </p:ext>
    </p:extLst>
  </p:cSld>
  <p:clrMapOvr>
    <a:masterClrMapping/>
  </p:clrMapOvr>
  <p:transition>
    <p:wheel spokes="1"/>
    <p:sndAc>
      <p:stSnd>
        <p:snd r:embed="rId1" name="0376 - صوت سؤال الويندوز.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08A2DCF9-3CE6-47C5-BD98-319C14E7111E}" type="datetimeFigureOut">
              <a:rPr lang="ar-EG" smtClean="0">
                <a:solidFill>
                  <a:prstClr val="black">
                    <a:tint val="75000"/>
                  </a:prstClr>
                </a:solidFill>
              </a:rPr>
              <a:pPr>
                <a:defRPr/>
              </a:pPr>
              <a:t>20/04/1442</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2C77084-CA1D-43F0-9556-4A2F39A75D45}" type="slidenum">
              <a:rPr lang="ar-EG" smtClean="0">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1675436889"/>
      </p:ext>
    </p:extLst>
  </p:cSld>
  <p:clrMapOvr>
    <a:masterClrMapping/>
  </p:clrMapOvr>
  <p:transition>
    <p:wheel spokes="1"/>
    <p:sndAc>
      <p:stSnd>
        <p:snd r:embed="rId1" name="0376 - صوت سؤال الويندوز.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3"/>
          <p:cNvSpPr>
            <a:spLocks noGrp="1"/>
          </p:cNvSpPr>
          <p:nvPr>
            <p:ph type="dt" sz="half" idx="10"/>
          </p:nvPr>
        </p:nvSpPr>
        <p:spPr/>
        <p:txBody>
          <a:bodyPr/>
          <a:lstStyle>
            <a:lvl1pPr>
              <a:defRPr/>
            </a:lvl1pPr>
          </a:lstStyle>
          <a:p>
            <a:pPr>
              <a:defRPr/>
            </a:pPr>
            <a:fld id="{CA0FEA80-E917-4C1F-995C-695159E9B649}" type="datetimeFigureOut">
              <a:rPr lang="ar-EG"/>
              <a:pPr>
                <a:defRPr/>
              </a:pPr>
              <a:t>20/04/1442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FFFDB7EE-C0F4-468A-98D7-060766B1F1E2}" type="slidenum">
              <a:rPr lang="ar-EG"/>
              <a:pPr>
                <a:defRPr/>
              </a:pPr>
              <a:t>‹#›</a:t>
            </a:fld>
            <a:endParaRPr lang="ar-EG"/>
          </a:p>
        </p:txBody>
      </p:sp>
    </p:spTree>
    <p:extLst>
      <p:ext uri="{BB962C8B-B14F-4D97-AF65-F5344CB8AC3E}">
        <p14:creationId xmlns:p14="http://schemas.microsoft.com/office/powerpoint/2010/main" val="4033416010"/>
      </p:ext>
    </p:extLst>
  </p:cSld>
  <p:clrMapOvr>
    <a:masterClrMapping/>
  </p:clrMapOvr>
  <p:transition spd="slow">
    <p:wheel spokes="1"/>
    <p:sndAc>
      <p:stSnd>
        <p:snd r:embed="rId1" name="voltag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3"/>
          <p:cNvSpPr>
            <a:spLocks noGrp="1"/>
          </p:cNvSpPr>
          <p:nvPr>
            <p:ph type="dt" sz="half" idx="10"/>
          </p:nvPr>
        </p:nvSpPr>
        <p:spPr/>
        <p:txBody>
          <a:bodyPr/>
          <a:lstStyle>
            <a:lvl1pPr>
              <a:defRPr/>
            </a:lvl1pPr>
          </a:lstStyle>
          <a:p>
            <a:pPr>
              <a:defRPr/>
            </a:pPr>
            <a:fld id="{CC6D275A-1676-4D50-B540-A945DE79C0F5}" type="datetimeFigureOut">
              <a:rPr lang="ar-EG"/>
              <a:pPr>
                <a:defRPr/>
              </a:pPr>
              <a:t>20/04/1442</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00450566-74FB-42B6-8003-8333CF028ECD}" type="slidenum">
              <a:rPr lang="ar-EG"/>
              <a:pPr>
                <a:defRPr/>
              </a:pPr>
              <a:t>‹#›</a:t>
            </a:fld>
            <a:endParaRPr lang="ar-EG"/>
          </a:p>
        </p:txBody>
      </p:sp>
    </p:spTree>
    <p:extLst>
      <p:ext uri="{BB962C8B-B14F-4D97-AF65-F5344CB8AC3E}">
        <p14:creationId xmlns:p14="http://schemas.microsoft.com/office/powerpoint/2010/main" val="3266492959"/>
      </p:ext>
    </p:extLst>
  </p:cSld>
  <p:clrMapOvr>
    <a:masterClrMapping/>
  </p:clrMapOvr>
  <p:transition spd="slow">
    <p:wheel spokes="1"/>
    <p:sndAc>
      <p:stSnd>
        <p:snd r:embed="rId1" name="voltag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5B381074-DF8F-4E5F-8341-32EC60DB3194}" type="datetimeFigureOut">
              <a:rPr lang="ar-EG"/>
              <a:pPr>
                <a:defRPr/>
              </a:pPr>
              <a:t>20/04/1442</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32E8FE28-7C45-4C47-9F76-72AE885492D2}" type="slidenum">
              <a:rPr lang="ar-EG"/>
              <a:pPr>
                <a:defRPr/>
              </a:pPr>
              <a:t>‹#›</a:t>
            </a:fld>
            <a:endParaRPr lang="ar-EG"/>
          </a:p>
        </p:txBody>
      </p:sp>
    </p:spTree>
    <p:extLst>
      <p:ext uri="{BB962C8B-B14F-4D97-AF65-F5344CB8AC3E}">
        <p14:creationId xmlns:p14="http://schemas.microsoft.com/office/powerpoint/2010/main" val="327428472"/>
      </p:ext>
    </p:extLst>
  </p:cSld>
  <p:clrMapOvr>
    <a:masterClrMapping/>
  </p:clrMapOvr>
  <p:transition spd="slow">
    <p:wheel spokes="1"/>
    <p:sndAc>
      <p:stSnd>
        <p:snd r:embed="rId1" name="voltag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8B9D4A-65BC-4661-BF1D-09AD1A703850}" type="datetimeFigureOut">
              <a:rPr lang="ar-EG"/>
              <a:pPr>
                <a:defRPr/>
              </a:pPr>
              <a:t>20/04/1442</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5E154638-0E38-4250-BBC9-DFAEA7335279}" type="slidenum">
              <a:rPr lang="ar-EG"/>
              <a:pPr>
                <a:defRPr/>
              </a:pPr>
              <a:t>‹#›</a:t>
            </a:fld>
            <a:endParaRPr lang="ar-EG"/>
          </a:p>
        </p:txBody>
      </p:sp>
    </p:spTree>
    <p:extLst>
      <p:ext uri="{BB962C8B-B14F-4D97-AF65-F5344CB8AC3E}">
        <p14:creationId xmlns:p14="http://schemas.microsoft.com/office/powerpoint/2010/main" val="2774822674"/>
      </p:ext>
    </p:extLst>
  </p:cSld>
  <p:clrMapOvr>
    <a:masterClrMapping/>
  </p:clrMapOvr>
  <p:transition spd="slow">
    <p:wheel spokes="1"/>
    <p:sndAc>
      <p:stSnd>
        <p:snd r:embed="rId1" name="voltag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4A13251-B426-48F4-B234-3BDABCF21395}" type="datetimeFigureOut">
              <a:rPr lang="ar-EG"/>
              <a:pPr>
                <a:defRPr/>
              </a:pPr>
              <a:t>20/04/1442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9B8CCDF1-E01B-45BD-B992-15BC9B3C850B}" type="slidenum">
              <a:rPr lang="ar-EG"/>
              <a:pPr>
                <a:defRPr/>
              </a:pPr>
              <a:t>‹#›</a:t>
            </a:fld>
            <a:endParaRPr lang="ar-EG"/>
          </a:p>
        </p:txBody>
      </p:sp>
    </p:spTree>
    <p:extLst>
      <p:ext uri="{BB962C8B-B14F-4D97-AF65-F5344CB8AC3E}">
        <p14:creationId xmlns:p14="http://schemas.microsoft.com/office/powerpoint/2010/main" val="3483694906"/>
      </p:ext>
    </p:extLst>
  </p:cSld>
  <p:clrMapOvr>
    <a:masterClrMapping/>
  </p:clrMapOvr>
  <p:transition spd="slow">
    <p:wheel spokes="1"/>
    <p:sndAc>
      <p:stSnd>
        <p:snd r:embed="rId1" name="voltag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96068E0-E45E-4382-BCBE-96EFA00447B9}" type="datetimeFigureOut">
              <a:rPr lang="ar-EG"/>
              <a:pPr>
                <a:defRPr/>
              </a:pPr>
              <a:t>20/04/1442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4896C997-4E43-47C9-8F33-A5C4B962C136}" type="slidenum">
              <a:rPr lang="ar-EG"/>
              <a:pPr>
                <a:defRPr/>
              </a:pPr>
              <a:t>‹#›</a:t>
            </a:fld>
            <a:endParaRPr lang="ar-EG"/>
          </a:p>
        </p:txBody>
      </p:sp>
    </p:spTree>
    <p:extLst>
      <p:ext uri="{BB962C8B-B14F-4D97-AF65-F5344CB8AC3E}">
        <p14:creationId xmlns:p14="http://schemas.microsoft.com/office/powerpoint/2010/main" val="3253049815"/>
      </p:ext>
    </p:extLst>
  </p:cSld>
  <p:clrMapOvr>
    <a:masterClrMapping/>
  </p:clrMapOvr>
  <p:transition spd="slow">
    <p:wheel spokes="1"/>
    <p:sndAc>
      <p:stSnd>
        <p:snd r:embed="rId1" name="voltag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2.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audio" Target="../media/audio2.wav"/><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audio" Target="../media/audio3.wav"/><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276D27B-B658-456C-BAF0-2AA9BE081498}" type="datetimeFigureOut">
              <a:rPr lang="ar-EG"/>
              <a:pPr>
                <a:defRPr/>
              </a:pPr>
              <a:t>20/04/1442</a:t>
            </a:fld>
            <a:endParaRPr lang="ar-EG"/>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B7993F4-F4B4-4FC3-8BC7-375D702B72FD}" type="slidenum">
              <a:rPr lang="ar-EG"/>
              <a:pPr>
                <a:defRPr/>
              </a:pPr>
              <a:t>‹#›</a:t>
            </a:fld>
            <a:endParaRPr lang="ar-EG"/>
          </a:p>
        </p:txBody>
      </p:sp>
    </p:spTree>
    <p:extLst>
      <p:ext uri="{BB962C8B-B14F-4D97-AF65-F5344CB8AC3E}">
        <p14:creationId xmlns:p14="http://schemas.microsoft.com/office/powerpoint/2010/main" val="2359820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heel spokes="1"/>
    <p:sndAc>
      <p:stSnd>
        <p:snd r:embed="rId13" name="voltage.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041351C-385F-47C2-A6C9-AF71C21FB901}" type="datetimeFigureOut">
              <a:rPr lang="ar-EG"/>
              <a:pPr>
                <a:defRPr/>
              </a:pPr>
              <a:t>20/04/1442</a:t>
            </a:fld>
            <a:endParaRPr lang="ar-EG"/>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F0611CC-F3B9-4084-9A6E-A50D97364E31}" type="slidenum">
              <a:rPr lang="ar-EG"/>
              <a:pPr>
                <a:defRPr/>
              </a:pPr>
              <a:t>‹#›</a:t>
            </a:fld>
            <a:endParaRPr lang="ar-EG"/>
          </a:p>
        </p:txBody>
      </p:sp>
    </p:spTree>
    <p:extLst>
      <p:ext uri="{BB962C8B-B14F-4D97-AF65-F5344CB8AC3E}">
        <p14:creationId xmlns:p14="http://schemas.microsoft.com/office/powerpoint/2010/main" val="35173017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0">
        <p:sndAc>
          <p:stSnd>
            <p:snd r:embed="rId13" name="arrow.wav"/>
          </p:stSnd>
        </p:sndAc>
      </p:transition>
    </mc:Choice>
    <mc:Fallback xmlns="">
      <p:transition>
        <p:sndAc>
          <p:stSnd>
            <p:snd r:embed="rId15" name="arrow.wav"/>
          </p:stSnd>
        </p:sndAc>
      </p:transition>
    </mc:Fallback>
  </mc:AlternateConten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709D048-F6F9-4FF6-B924-0DD186662A78}" type="datetimeFigureOut">
              <a:rPr lang="ar-EG" smtClean="0">
                <a:solidFill>
                  <a:prstClr val="black">
                    <a:tint val="75000"/>
                  </a:prstClr>
                </a:solidFill>
              </a:rPr>
              <a:pPr>
                <a:defRPr/>
              </a:pPr>
              <a:t>20/04/1442</a:t>
            </a:fld>
            <a:endParaRPr lang="ar-EG">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EG">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133155D-C29A-40AA-BA4B-B1CDB8B79FD2}" type="slidenum">
              <a:rPr lang="ar-EG" smtClean="0">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42681980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heel spokes="1"/>
    <p:sndAc>
      <p:stSnd>
        <p:snd r:embed="rId13" name="0376 - صوت سؤال الويندوز.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9.xml"/><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9.xml"/><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9.xml"/><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3.wav"/><Relationship Id="rId1" Type="http://schemas.openxmlformats.org/officeDocument/2006/relationships/slideLayout" Target="../slideLayouts/slideLayout29.xml"/><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9.xml"/><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3.wav"/><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18.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3.wav"/><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3.wav"/><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3.wav"/><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3.wav"/><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3.wav"/><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3.wav"/><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9.xml"/><Relationship Id="rId5" Type="http://schemas.openxmlformats.org/officeDocument/2006/relationships/audio" Target="../media/audio6.wav"/><Relationship Id="rId4" Type="http://schemas.openxmlformats.org/officeDocument/2006/relationships/audio" Target="../media/audio5.wav"/></Relationships>
</file>

<file path=ppt/slides/_rels/slide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3.wav"/><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Group 3"/>
          <p:cNvGrpSpPr>
            <a:grpSpLocks/>
          </p:cNvGrpSpPr>
          <p:nvPr/>
        </p:nvGrpSpPr>
        <p:grpSpPr bwMode="auto">
          <a:xfrm>
            <a:off x="7554293" y="68801"/>
            <a:ext cx="3591922" cy="1616519"/>
            <a:chOff x="5500694" y="357166"/>
            <a:chExt cx="3357586" cy="1428761"/>
          </a:xfrm>
        </p:grpSpPr>
        <p:grpSp>
          <p:nvGrpSpPr>
            <p:cNvPr id="24" name="Group 14"/>
            <p:cNvGrpSpPr/>
            <p:nvPr/>
          </p:nvGrpSpPr>
          <p:grpSpPr>
            <a:xfrm>
              <a:off x="5500694" y="357166"/>
              <a:ext cx="3357586" cy="1428761"/>
              <a:chOff x="5500694" y="357166"/>
              <a:chExt cx="3357586" cy="1428761"/>
            </a:xfrm>
            <a:scene3d>
              <a:camera prst="orthographicFront">
                <a:rot lat="0" lon="0" rev="0"/>
              </a:camera>
              <a:lightRig rig="glow" dir="t">
                <a:rot lat="0" lon="0" rev="14100000"/>
              </a:lightRig>
            </a:scene3d>
          </p:grpSpPr>
          <p:sp>
            <p:nvSpPr>
              <p:cNvPr id="26" name="Moon 6"/>
              <p:cNvSpPr/>
              <p:nvPr/>
            </p:nvSpPr>
            <p:spPr>
              <a:xfrm rot="16200000">
                <a:off x="6572264" y="-500089"/>
                <a:ext cx="1214446" cy="3357586"/>
              </a:xfrm>
              <a:prstGeom prst="cloud">
                <a:avLst/>
              </a:prstGeom>
              <a:solidFill>
                <a:schemeClr val="accent2">
                  <a:lumMod val="40000"/>
                  <a:lumOff val="60000"/>
                </a:schemeClr>
              </a:solidFill>
              <a:ln w="381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27" name="Flowchart: Terminator 11"/>
              <p:cNvSpPr/>
              <p:nvPr/>
            </p:nvSpPr>
            <p:spPr>
              <a:xfrm>
                <a:off x="5500694" y="357166"/>
                <a:ext cx="3357586" cy="1214446"/>
              </a:xfrm>
              <a:prstGeom prst="cloud">
                <a:avLst/>
              </a:prstGeom>
              <a:solidFill>
                <a:schemeClr val="accent5"/>
              </a:solidFill>
              <a:ln>
                <a:solidFill>
                  <a:srgbClr val="0070C0"/>
                </a:solidFill>
              </a:ln>
              <a:effectLst/>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grpSp>
        <p:sp>
          <p:nvSpPr>
            <p:cNvPr id="25" name="Rectangle 1"/>
            <p:cNvSpPr>
              <a:spLocks noChangeArrowheads="1"/>
            </p:cNvSpPr>
            <p:nvPr/>
          </p:nvSpPr>
          <p:spPr bwMode="auto">
            <a:xfrm>
              <a:off x="8209346" y="512356"/>
              <a:ext cx="210871" cy="1033832"/>
            </a:xfrm>
            <a:prstGeom prst="cloud">
              <a:avLst/>
            </a:prstGeom>
            <a:noFill/>
            <a:ln w="9525">
              <a:noFill/>
              <a:miter lim="800000"/>
              <a:headEnd/>
              <a:tailEnd/>
            </a:ln>
            <a:effec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EG" sz="5400" b="0" i="0" u="none" strike="noStrike" kern="1200" cap="none" spc="0" normalizeH="0" baseline="0" noProof="0" dirty="0">
                <a:ln>
                  <a:solidFill>
                    <a:srgbClr val="FF0000"/>
                  </a:solidFill>
                </a:ln>
                <a:solidFill>
                  <a:prstClr val="black"/>
                </a:solidFill>
                <a:effectLst/>
                <a:uLnTx/>
                <a:uFillTx/>
                <a:latin typeface="Arial" pitchFamily="34" charset="0"/>
                <a:ea typeface="+mn-ea"/>
                <a:cs typeface="Arial" pitchFamily="34" charset="0"/>
              </a:endParaRPr>
            </a:p>
          </p:txBody>
        </p:sp>
      </p:grpSp>
      <p:sp>
        <p:nvSpPr>
          <p:cNvPr id="28" name="Rectangle 1"/>
          <p:cNvSpPr/>
          <p:nvPr/>
        </p:nvSpPr>
        <p:spPr>
          <a:xfrm>
            <a:off x="7849113" y="311280"/>
            <a:ext cx="2810385" cy="830997"/>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48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الوحدة الثالثة</a:t>
            </a:r>
          </a:p>
        </p:txBody>
      </p:sp>
      <p:grpSp>
        <p:nvGrpSpPr>
          <p:cNvPr id="29" name="Group 13"/>
          <p:cNvGrpSpPr>
            <a:grpSpLocks/>
          </p:cNvGrpSpPr>
          <p:nvPr/>
        </p:nvGrpSpPr>
        <p:grpSpPr bwMode="auto">
          <a:xfrm>
            <a:off x="2110587" y="887324"/>
            <a:ext cx="5600700" cy="2331720"/>
            <a:chOff x="1500166" y="285728"/>
            <a:chExt cx="6000792" cy="1714512"/>
          </a:xfrm>
          <a:noFill/>
        </p:grpSpPr>
        <p:sp>
          <p:nvSpPr>
            <p:cNvPr id="30" name="Wave 15"/>
            <p:cNvSpPr/>
            <p:nvPr/>
          </p:nvSpPr>
          <p:spPr>
            <a:xfrm>
              <a:off x="1500166" y="285728"/>
              <a:ext cx="6000792" cy="1714512"/>
            </a:xfrm>
            <a:prstGeom prst="doubleWave">
              <a:avLst/>
            </a:prstGeom>
            <a:grpFill/>
            <a:ln>
              <a:noFill/>
            </a:ln>
            <a:effectLst>
              <a:glow rad="228600">
                <a:schemeClr val="accent1">
                  <a:satMod val="175000"/>
                  <a:alpha val="40000"/>
                </a:schemeClr>
              </a:glo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2400" b="1" i="0" u="none" strike="noStrike" kern="1200" cap="none" spc="0" normalizeH="0" baseline="0" noProof="0">
                <a:ln w="18415" cmpd="sng">
                  <a:solidFill>
                    <a:srgbClr val="FF0000"/>
                  </a:solidFill>
                  <a:prstDash val="solid"/>
                </a:ln>
                <a:solidFill>
                  <a:srgbClr val="C00000"/>
                </a:solidFill>
                <a:effectLst>
                  <a:outerShdw blurRad="63500" dir="3600000" algn="tl" rotWithShape="0">
                    <a:srgbClr val="000000">
                      <a:alpha val="70000"/>
                    </a:srgbClr>
                  </a:outerShdw>
                </a:effectLst>
                <a:uLnTx/>
                <a:uFillTx/>
                <a:latin typeface="Calibri"/>
                <a:ea typeface="+mn-ea"/>
                <a:cs typeface="Arial" panose="020B0604020202020204" pitchFamily="34" charset="0"/>
              </a:endParaRPr>
            </a:p>
          </p:txBody>
        </p:sp>
        <p:sp>
          <p:nvSpPr>
            <p:cNvPr id="31" name="Rectangle 1"/>
            <p:cNvSpPr>
              <a:spLocks noChangeArrowheads="1"/>
            </p:cNvSpPr>
            <p:nvPr/>
          </p:nvSpPr>
          <p:spPr bwMode="auto">
            <a:xfrm>
              <a:off x="1714480" y="492494"/>
              <a:ext cx="5620450" cy="1293107"/>
            </a:xfrm>
            <a:prstGeom prst="doubleWave">
              <a:avLst/>
            </a:prstGeom>
            <a:grpFill/>
            <a:ln w="9525">
              <a:noFill/>
              <a:miter lim="800000"/>
              <a:headEnd/>
              <a:tailEnd/>
            </a:ln>
            <a:effectLst/>
          </p:spPr>
          <p:txBody>
            <a:bodyPr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8000" b="1" i="0" u="none" strike="noStrike" kern="1200" cap="none" spc="0" normalizeH="0" baseline="0" noProof="0" dirty="0">
                  <a:ln w="0"/>
                  <a:solidFill>
                    <a:srgbClr val="C00000"/>
                  </a:solidFill>
                  <a:effectLst>
                    <a:reflection blurRad="6350" stA="53000" endA="300" endPos="35500" dir="5400000" sy="-90000" algn="bl" rotWithShape="0"/>
                  </a:effectLst>
                  <a:uLnTx/>
                  <a:uFillTx/>
                  <a:latin typeface="Calibri"/>
                  <a:ea typeface="+mn-ea"/>
                  <a:cs typeface="Arial" panose="020B0604020202020204" pitchFamily="34" charset="0"/>
                </a:rPr>
                <a:t>الوعي الصحي</a:t>
              </a:r>
            </a:p>
          </p:txBody>
        </p:sp>
      </p:gr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2" name="voltage.wav"/>
          </p:stSnd>
        </p:sndAc>
      </p:transition>
    </mc:Choice>
    <mc:Fallback xmlns="">
      <p:transition spd="slow">
        <p:fade/>
        <p:sndAc>
          <p:stSnd>
            <p:snd r:embed="rId4"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anim calcmode="lin" valueType="num">
                                      <p:cBhvr>
                                        <p:cTn id="16" dur="1000" fill="hold"/>
                                        <p:tgtEl>
                                          <p:spTgt spid="29"/>
                                        </p:tgtEl>
                                        <p:attrNameLst>
                                          <p:attrName>ppt_x</p:attrName>
                                        </p:attrNameLst>
                                      </p:cBhvr>
                                      <p:tavLst>
                                        <p:tav tm="0">
                                          <p:val>
                                            <p:strVal val="#ppt_x"/>
                                          </p:val>
                                        </p:tav>
                                        <p:tav tm="100000">
                                          <p:val>
                                            <p:strVal val="#ppt_x"/>
                                          </p:val>
                                        </p:tav>
                                      </p:tavLst>
                                    </p:anim>
                                    <p:anim calcmode="lin" valueType="num">
                                      <p:cBhvr>
                                        <p:cTn id="1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2481267470"/>
              </p:ext>
            </p:extLst>
          </p:nvPr>
        </p:nvGraphicFramePr>
        <p:xfrm>
          <a:off x="1672046" y="1137677"/>
          <a:ext cx="8749211" cy="4450080"/>
        </p:xfrm>
        <a:graphic>
          <a:graphicData uri="http://schemas.openxmlformats.org/drawingml/2006/table">
            <a:tbl>
              <a:tblPr rtl="1" firstRow="1" bandRow="1">
                <a:tableStyleId>{5C22544A-7EE6-4342-B048-85BDC9FD1C3A}</a:tableStyleId>
              </a:tblPr>
              <a:tblGrid>
                <a:gridCol w="8749211">
                  <a:extLst>
                    <a:ext uri="{9D8B030D-6E8A-4147-A177-3AD203B41FA5}">
                      <a16:colId xmlns:a16="http://schemas.microsoft.com/office/drawing/2014/main" val="20000"/>
                    </a:ext>
                  </a:extLst>
                </a:gridCol>
              </a:tblGrid>
              <a:tr h="370840">
                <a:tc>
                  <a:txBody>
                    <a:bodyPr/>
                    <a:lstStyle/>
                    <a:p>
                      <a:pPr algn="ctr" rtl="1"/>
                      <a:r>
                        <a:rPr lang="ar-SA" sz="4000" b="1" dirty="0">
                          <a:solidFill>
                            <a:schemeClr val="bg1"/>
                          </a:solidFill>
                        </a:rPr>
                        <a:t>المعجم المساعد</a:t>
                      </a:r>
                      <a:endParaRPr lang="ar-EG" sz="4000" b="1" dirty="0">
                        <a:solidFill>
                          <a:schemeClr val="bg1"/>
                        </a:solidFill>
                      </a:endParaRPr>
                    </a:p>
                  </a:txBody>
                  <a:tcPr/>
                </a:tc>
                <a:extLst>
                  <a:ext uri="{0D108BD9-81ED-4DB2-BD59-A6C34878D82A}">
                    <a16:rowId xmlns:a16="http://schemas.microsoft.com/office/drawing/2014/main" val="10000"/>
                  </a:ext>
                </a:extLst>
              </a:tr>
              <a:tr h="370840">
                <a:tc>
                  <a:txBody>
                    <a:bodyPr/>
                    <a:lstStyle/>
                    <a:p>
                      <a:pPr algn="r" rtl="1"/>
                      <a:r>
                        <a:rPr lang="ar-SA" sz="4000" b="1" dirty="0">
                          <a:solidFill>
                            <a:srgbClr val="FF0000"/>
                          </a:solidFill>
                        </a:rPr>
                        <a:t>الوصب:                       </a:t>
                      </a:r>
                      <a:r>
                        <a:rPr lang="ar-SA" sz="4000" b="1" dirty="0"/>
                        <a:t>الوجع الدائم</a:t>
                      </a:r>
                    </a:p>
                    <a:p>
                      <a:pPr algn="r" rtl="1"/>
                      <a:r>
                        <a:rPr lang="ar-SA" sz="4000" b="1" dirty="0">
                          <a:solidFill>
                            <a:srgbClr val="FF0000"/>
                          </a:solidFill>
                        </a:rPr>
                        <a:t>النصب:                           </a:t>
                      </a:r>
                      <a:r>
                        <a:rPr lang="ar-SA" sz="4000" b="1" dirty="0"/>
                        <a:t>التعب</a:t>
                      </a:r>
                    </a:p>
                    <a:p>
                      <a:pPr algn="r" rtl="1"/>
                      <a:r>
                        <a:rPr lang="ar-SA" sz="4000" b="1" dirty="0">
                          <a:solidFill>
                            <a:srgbClr val="FF0000"/>
                          </a:solidFill>
                        </a:rPr>
                        <a:t>يهُمُّه:</a:t>
                      </a:r>
                      <a:r>
                        <a:rPr lang="ar-SA" sz="4000" b="1" baseline="0" dirty="0">
                          <a:solidFill>
                            <a:srgbClr val="FF0000"/>
                          </a:solidFill>
                        </a:rPr>
                        <a:t>                              </a:t>
                      </a:r>
                      <a:r>
                        <a:rPr lang="ar-SA" sz="4000" b="1" baseline="0" dirty="0"/>
                        <a:t>يَغمُّه</a:t>
                      </a:r>
                    </a:p>
                    <a:p>
                      <a:pPr algn="r" rtl="1"/>
                      <a:r>
                        <a:rPr lang="ar-SA" sz="4000" b="1" baseline="0" dirty="0">
                          <a:solidFill>
                            <a:srgbClr val="FF0000"/>
                          </a:solidFill>
                        </a:rPr>
                        <a:t>الهِرم:                        </a:t>
                      </a:r>
                      <a:r>
                        <a:rPr lang="ar-SA" sz="4000" b="1" baseline="0" dirty="0"/>
                        <a:t>كبر السن</a:t>
                      </a:r>
                    </a:p>
                    <a:p>
                      <a:pPr algn="r" rtl="1"/>
                      <a:r>
                        <a:rPr lang="ar-SA" sz="4000" b="1" baseline="0" dirty="0">
                          <a:solidFill>
                            <a:srgbClr val="FF0000"/>
                          </a:solidFill>
                        </a:rPr>
                        <a:t>لا شفاء إلا شفاؤك:    </a:t>
                      </a:r>
                      <a:r>
                        <a:rPr lang="ar-SA" sz="4000" b="1" baseline="0" dirty="0"/>
                        <a:t>لا ينفع الدواء إلا بتقديرك</a:t>
                      </a:r>
                    </a:p>
                    <a:p>
                      <a:pPr algn="r" rtl="1"/>
                      <a:r>
                        <a:rPr lang="ar-SA" sz="4000" b="1" baseline="0" dirty="0">
                          <a:solidFill>
                            <a:srgbClr val="FF0000"/>
                          </a:solidFill>
                        </a:rPr>
                        <a:t>لا يغادر:                  </a:t>
                      </a:r>
                      <a:r>
                        <a:rPr lang="ar-SA" sz="4000" b="1" baseline="0" dirty="0"/>
                        <a:t>لا يرتك مرضًا إلا أذهبه</a:t>
                      </a:r>
                    </a:p>
                  </a:txBody>
                  <a:tcP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00934819"/>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587260" y="1154051"/>
            <a:ext cx="5932489" cy="2202001"/>
          </a:xfrm>
          <a:prstGeom prst="cloudCallout">
            <a:avLst>
              <a:gd name="adj1" fmla="val -42331"/>
              <a:gd name="adj2" fmla="val 93938"/>
            </a:avLst>
          </a:prstGeom>
          <a:ln>
            <a:headEnd/>
            <a:tailEnd/>
          </a:ln>
        </p:spPr>
        <p:style>
          <a:lnRef idx="1">
            <a:schemeClr val="accent5"/>
          </a:lnRef>
          <a:fillRef idx="2">
            <a:schemeClr val="accent5"/>
          </a:fillRef>
          <a:effectRef idx="1">
            <a:schemeClr val="accent5"/>
          </a:effectRef>
          <a:fontRef idx="minor">
            <a:schemeClr val="dk1"/>
          </a:fontRef>
        </p:style>
        <p:txBody>
          <a:bodyPr anchor="ctr">
            <a:spAutoFit/>
          </a:bodyPr>
          <a:lstStyle/>
          <a:p>
            <a:pPr algn="ctr">
              <a:defRPr/>
            </a:pPr>
            <a:r>
              <a:rPr lang="ar-EG" sz="8800" b="1" dirty="0">
                <a:ln>
                  <a:solidFill>
                    <a:srgbClr val="FF0000"/>
                  </a:solidFill>
                </a:ln>
                <a:solidFill>
                  <a:srgbClr val="002060"/>
                </a:solidFill>
                <a:latin typeface="Calibri"/>
                <a:cs typeface="Arial" panose="020B0604020202020204" pitchFamily="34" charset="0"/>
              </a:rPr>
              <a:t>تاسعاً:</a:t>
            </a:r>
            <a:endParaRPr lang="en-US" sz="8800" dirty="0">
              <a:ln>
                <a:solidFill>
                  <a:srgbClr val="FF0000"/>
                </a:solidFill>
              </a:ln>
              <a:solidFill>
                <a:srgbClr val="002060"/>
              </a:solidFill>
              <a:latin typeface="Calibri"/>
              <a:cs typeface="Arial" pitchFamily="34" charset="0"/>
            </a:endParaRPr>
          </a:p>
        </p:txBody>
      </p:sp>
      <p:pic>
        <p:nvPicPr>
          <p:cNvPr id="8" name="صورة 7" descr="kkk.png"/>
          <p:cNvPicPr>
            <a:picLocks noChangeAspect="1"/>
          </p:cNvPicPr>
          <p:nvPr/>
        </p:nvPicPr>
        <p:blipFill>
          <a:blip r:embed="rId3"/>
          <a:stretch>
            <a:fillRect/>
          </a:stretch>
        </p:blipFill>
        <p:spPr>
          <a:xfrm>
            <a:off x="1434528" y="3193919"/>
            <a:ext cx="2487767" cy="2961103"/>
          </a:xfrm>
          <a:prstGeom prst="rect">
            <a:avLst/>
          </a:prstGeom>
        </p:spPr>
      </p:pic>
    </p:spTree>
    <p:extLst>
      <p:ext uri="{BB962C8B-B14F-4D97-AF65-F5344CB8AC3E}">
        <p14:creationId xmlns:p14="http://schemas.microsoft.com/office/powerpoint/2010/main" val="2904981042"/>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F5D36D44-EC50-4FA8-873D-7CC58C905AC0}"/>
              </a:ext>
            </a:extLst>
          </p:cNvPr>
          <p:cNvSpPr/>
          <p:nvPr/>
        </p:nvSpPr>
        <p:spPr>
          <a:xfrm>
            <a:off x="2335237" y="2518117"/>
            <a:ext cx="7427741" cy="2841674"/>
          </a:xfrm>
          <a:prstGeom prst="rect">
            <a:avLst/>
          </a:prstGeom>
        </p:spPr>
        <p:style>
          <a:lnRef idx="1">
            <a:schemeClr val="accent5"/>
          </a:lnRef>
          <a:fillRef idx="2">
            <a:schemeClr val="accent5"/>
          </a:fillRef>
          <a:effectRef idx="1">
            <a:schemeClr val="accent5"/>
          </a:effectRef>
          <a:fontRef idx="minor">
            <a:schemeClr val="dk1"/>
          </a:fontRef>
        </p:style>
        <p:txBody>
          <a:bodyPr rtlCol="1" anchor="ctr"/>
          <a:lstStyle/>
          <a:p>
            <a:pPr lvl="0" algn="ctr">
              <a:defRPr/>
            </a:pPr>
            <a:r>
              <a:rPr lang="ar-EG" sz="4400" b="1" dirty="0">
                <a:ln w="0"/>
                <a:solidFill>
                  <a:schemeClr val="tx1"/>
                </a:solidFill>
                <a:effectLst>
                  <a:outerShdw blurRad="38100" dist="19050" dir="2700000" algn="tl" rotWithShape="0">
                    <a:schemeClr val="dk1">
                      <a:alpha val="40000"/>
                    </a:schemeClr>
                  </a:outerShdw>
                </a:effectLst>
                <a:latin typeface="Arial" pitchFamily="34" charset="0"/>
              </a:rPr>
              <a:t>للماء أهمية كبيرة في حياة الكائن الحي.</a:t>
            </a:r>
          </a:p>
          <a:p>
            <a:pPr lvl="0" algn="ctr">
              <a:defRPr/>
            </a:pPr>
            <a:r>
              <a:rPr lang="ar-EG" sz="4400" b="1" dirty="0">
                <a:ln w="0"/>
                <a:solidFill>
                  <a:schemeClr val="tx1"/>
                </a:solidFill>
                <a:effectLst>
                  <a:outerShdw blurRad="38100" dist="19050" dir="2700000" algn="tl" rotWithShape="0">
                    <a:schemeClr val="dk1">
                      <a:alpha val="40000"/>
                    </a:schemeClr>
                  </a:outerShdw>
                </a:effectLst>
                <a:latin typeface="Arial" pitchFamily="34" charset="0"/>
              </a:rPr>
              <a:t>بالتعاون مع أفراد مجموعتي أبحث في الأضرار الناتجة عن نقص شرب الماء</a:t>
            </a:r>
          </a:p>
        </p:txBody>
      </p:sp>
      <p:sp>
        <p:nvSpPr>
          <p:cNvPr id="5" name="مستطيل 4"/>
          <p:cNvSpPr/>
          <p:nvPr/>
        </p:nvSpPr>
        <p:spPr>
          <a:xfrm>
            <a:off x="788692" y="1154277"/>
            <a:ext cx="10520829" cy="646331"/>
          </a:xfrm>
          <a:prstGeom prst="rect">
            <a:avLst/>
          </a:prstGeom>
        </p:spPr>
        <p:txBody>
          <a:bodyPr wrap="none">
            <a:spAutoFit/>
          </a:bodyPr>
          <a:lstStyle/>
          <a:p>
            <a:r>
              <a:rPr lang="ar-SA" sz="3600" b="1" dirty="0"/>
              <a:t>قال تعالى: </a:t>
            </a:r>
            <a:r>
              <a:rPr lang="ar-SA" sz="3600" b="1" dirty="0">
                <a:solidFill>
                  <a:srgbClr val="00B050"/>
                </a:solidFill>
              </a:rPr>
              <a:t>﴿وَجَعَلْنَا مِنَ الْمَاءِ كُلَّ شَيْءٍ حَيٍّ أَفَلا يُؤْمِنُونَ﴾ </a:t>
            </a:r>
            <a:r>
              <a:rPr lang="ar-SA" sz="3600" b="1" dirty="0"/>
              <a:t>[الأنبياء:30]</a:t>
            </a:r>
            <a:endParaRPr lang="en-US" sz="3600" b="1" dirty="0"/>
          </a:p>
        </p:txBody>
      </p:sp>
    </p:spTree>
    <p:extLst>
      <p:ext uri="{BB962C8B-B14F-4D97-AF65-F5344CB8AC3E}">
        <p14:creationId xmlns:p14="http://schemas.microsoft.com/office/powerpoint/2010/main" val="3420855706"/>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مستطيل 7">
            <a:extLst>
              <a:ext uri="{FF2B5EF4-FFF2-40B4-BE49-F238E27FC236}">
                <a16:creationId xmlns:a16="http://schemas.microsoft.com/office/drawing/2014/main" id="{EFEB1A49-2369-41C7-9FEB-9985AA02D089}"/>
              </a:ext>
            </a:extLst>
          </p:cNvPr>
          <p:cNvSpPr/>
          <p:nvPr/>
        </p:nvSpPr>
        <p:spPr>
          <a:xfrm>
            <a:off x="2033586" y="1536174"/>
            <a:ext cx="8124827" cy="3785652"/>
          </a:xfrm>
          <a:prstGeom prst="rect">
            <a:avLst/>
          </a:prstGeom>
        </p:spPr>
        <p:txBody>
          <a:bodyPr wrap="square">
            <a:spAutoFit/>
          </a:bodyPr>
          <a:lstStyle/>
          <a:p>
            <a:r>
              <a:rPr lang="ar-EG" sz="4000" b="1" dirty="0">
                <a:ln w="0"/>
                <a:effectLst>
                  <a:outerShdw blurRad="38100" dist="19050" dir="2700000" algn="tl" rotWithShape="0">
                    <a:schemeClr val="dk1">
                      <a:alpha val="40000"/>
                    </a:schemeClr>
                  </a:outerShdw>
                </a:effectLst>
                <a:latin typeface="Arial" pitchFamily="34" charset="0"/>
              </a:rPr>
              <a:t>من الأضرار الناتجة عن نقص الماء 1- الجفاف، فعند نقص نسبة الماء في الجسم يتعرض للإصابة بالجفاف، ومن أعراضه جفاف الجلد، والعينين الغارقة، وجفاف الفم، والشعور في التعب، والخمول، وعدم التبول، وسرعة في نبضات القلب. </a:t>
            </a:r>
            <a:endParaRPr lang="ar-EG" sz="1400"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10203087"/>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0376 - صوت سؤال الويندوز.wav"/>
          </p:stSnd>
        </p:sndAc>
      </p:transition>
    </mc:Choice>
    <mc:Fallback xmlns="">
      <p:transition spd="slow">
        <p:circle/>
        <p:sndAc>
          <p:stSnd>
            <p:snd r:embed="rId4" name="0376 - صوت سؤال الويندوز.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2523005" y="1351508"/>
            <a:ext cx="7145989" cy="3785652"/>
          </a:xfrm>
          <a:prstGeom prst="rect">
            <a:avLst/>
          </a:prstGeom>
        </p:spPr>
        <p:txBody>
          <a:bodyPr wrap="square">
            <a:spAutoFit/>
          </a:bodyPr>
          <a:lstStyle/>
          <a:p>
            <a:pPr algn="justLow" fontAlgn="base">
              <a:spcBef>
                <a:spcPct val="0"/>
              </a:spcBef>
              <a:spcAft>
                <a:spcPct val="0"/>
              </a:spcAft>
              <a:defRPr/>
            </a:pPr>
            <a:r>
              <a:rPr lang="ar-EG" sz="4800" b="1" dirty="0">
                <a:ln w="0"/>
                <a:solidFill>
                  <a:srgbClr val="FF0000"/>
                </a:solidFill>
                <a:effectLst>
                  <a:outerShdw blurRad="38100" dist="19050" dir="2700000" algn="tl" rotWithShape="0">
                    <a:schemeClr val="dk1">
                      <a:alpha val="40000"/>
                    </a:schemeClr>
                  </a:outerShdw>
                </a:effectLst>
                <a:latin typeface="Arial" pitchFamily="34" charset="0"/>
                <a:cs typeface="Arial" pitchFamily="34" charset="0"/>
              </a:rPr>
              <a:t>2- مشاكل الهضم: </a:t>
            </a:r>
            <a:r>
              <a:rPr lang="ar-EG" sz="4800" b="1" dirty="0">
                <a:ln w="0"/>
                <a:effectLst>
                  <a:outerShdw blurRad="38100" dist="19050" dir="2700000" algn="tl" rotWithShape="0">
                    <a:schemeClr val="dk1">
                      <a:alpha val="40000"/>
                    </a:schemeClr>
                  </a:outerShdw>
                </a:effectLst>
                <a:latin typeface="Arial" pitchFamily="34" charset="0"/>
                <a:cs typeface="Arial" pitchFamily="34" charset="0"/>
              </a:rPr>
              <a:t>فتتعدد مشاكل الهضم التي يتسبب بها نقص الماء في الجسم: كالإمساك، والإصابة بحرقة في المعدة، وعسر الهضم، ووجود خلل في بطانة المعدة. </a:t>
            </a:r>
          </a:p>
        </p:txBody>
      </p:sp>
    </p:spTree>
    <p:extLst>
      <p:ext uri="{BB962C8B-B14F-4D97-AF65-F5344CB8AC3E}">
        <p14:creationId xmlns:p14="http://schemas.microsoft.com/office/powerpoint/2010/main" val="2940920426"/>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0376 - صوت سؤال الويندوز.wav"/>
          </p:stSnd>
        </p:sndAc>
      </p:transition>
    </mc:Choice>
    <mc:Fallback xmlns="">
      <p:transition spd="slow">
        <p:circle/>
        <p:sndAc>
          <p:stSnd>
            <p:snd r:embed="rId4" name="0376 - صوت سؤال الويندوز.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862150" y="1377085"/>
            <a:ext cx="10868298" cy="4401205"/>
          </a:xfrm>
          <a:prstGeom prst="rect">
            <a:avLst/>
          </a:prstGeom>
          <a:noFill/>
          <a:ln w="9525">
            <a:noFill/>
            <a:miter lim="800000"/>
            <a:headEnd/>
            <a:tailEnd/>
          </a:ln>
        </p:spPr>
        <p:txBody>
          <a:bodyPr wrap="square">
            <a:spAutoFit/>
          </a:bodyPr>
          <a:lstStyle/>
          <a:p>
            <a:pPr lvl="1" algn="justLow" fontAlgn="base">
              <a:spcBef>
                <a:spcPct val="0"/>
              </a:spcBef>
              <a:spcAft>
                <a:spcPct val="0"/>
              </a:spcAft>
              <a:defRPr/>
            </a:pPr>
            <a:r>
              <a:rPr lang="ar-EG" sz="4000" b="1" dirty="0">
                <a:ln w="0"/>
                <a:effectLst>
                  <a:outerShdw blurRad="38100" dist="19050" dir="2700000" algn="tl" rotWithShape="0">
                    <a:schemeClr val="dk1">
                      <a:alpha val="40000"/>
                    </a:schemeClr>
                  </a:outerShdw>
                </a:effectLst>
                <a:latin typeface="Arial" pitchFamily="34" charset="0"/>
                <a:cs typeface="Arial" pitchFamily="34" charset="0"/>
              </a:rPr>
              <a:t>3- </a:t>
            </a:r>
            <a:r>
              <a:rPr lang="ar-EG" sz="4000" b="1" dirty="0">
                <a:ln w="0"/>
                <a:solidFill>
                  <a:srgbClr val="FF0000"/>
                </a:solidFill>
                <a:effectLst>
                  <a:outerShdw blurRad="38100" dist="19050" dir="2700000" algn="tl" rotWithShape="0">
                    <a:schemeClr val="dk1">
                      <a:alpha val="40000"/>
                    </a:schemeClr>
                  </a:outerShdw>
                </a:effectLst>
                <a:latin typeface="Arial" pitchFamily="34" charset="0"/>
                <a:cs typeface="Arial" pitchFamily="34" charset="0"/>
              </a:rPr>
              <a:t>عدم انتظام درجة حرارة الجسم: </a:t>
            </a:r>
            <a:r>
              <a:rPr lang="ar-EG" sz="4000" b="1" dirty="0">
                <a:ln w="0"/>
                <a:effectLst>
                  <a:outerShdw blurRad="38100" dist="19050" dir="2700000" algn="tl" rotWithShape="0">
                    <a:schemeClr val="dk1">
                      <a:alpha val="40000"/>
                    </a:schemeClr>
                  </a:outerShdw>
                </a:effectLst>
                <a:latin typeface="Arial" pitchFamily="34" charset="0"/>
                <a:cs typeface="Arial" pitchFamily="34" charset="0"/>
              </a:rPr>
              <a:t>فللماء دور أساسي في تنظيم درجة حرارة الجسم، فتعتمد الإنزيمات في عملها على الماء، فتقوم بامتصاص الماء لإجراء عملية التمثيل لغذائي، وأيضاً يتحكم الماء في الغدد المسؤولة عن حرارة الجسم، وعند نقص الماء وعدم قدرة الجسم في المحافظة على الحرارة سيتعرض الجسم للجفاف، والشعور بالبرد المستمر، والصداع، والدوار..</a:t>
            </a:r>
            <a:endParaRPr lang="en-US" sz="4000" b="1" dirty="0">
              <a:ln w="0"/>
              <a:effectLst>
                <a:outerShdw blurRad="38100" dist="19050" dir="2700000" algn="tl" rotWithShape="0">
                  <a:schemeClr val="dk1">
                    <a:alpha val="40000"/>
                  </a:schemeClr>
                </a:outerShdw>
              </a:effectLst>
              <a:latin typeface="Calibri" pitchFamily="34" charset="0"/>
              <a:cs typeface="Arial" pitchFamily="34" charset="0"/>
            </a:endParaRPr>
          </a:p>
        </p:txBody>
      </p:sp>
    </p:spTree>
    <p:extLst>
      <p:ext uri="{BB962C8B-B14F-4D97-AF65-F5344CB8AC3E}">
        <p14:creationId xmlns:p14="http://schemas.microsoft.com/office/powerpoint/2010/main" val="362873684"/>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0376 - صوت سؤال الويندوز.wav"/>
          </p:stSnd>
        </p:sndAc>
      </p:transition>
    </mc:Choice>
    <mc:Fallback xmlns="">
      <p:transition spd="slow">
        <p:circle/>
        <p:sndAc>
          <p:stSnd>
            <p:snd r:embed="rId4" name="0376 - صوت سؤال الويندوز.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507361" y="1432728"/>
            <a:ext cx="7344816" cy="1754326"/>
          </a:xfrm>
          <a:prstGeom prst="rect">
            <a:avLst/>
          </a:prstGeom>
          <a:noFill/>
          <a:ln w="9525">
            <a:noFill/>
            <a:miter lim="800000"/>
            <a:headEnd/>
            <a:tailEnd/>
          </a:ln>
        </p:spPr>
        <p:txBody>
          <a:bodyPr wrap="square">
            <a:spAutoFit/>
          </a:bodyPr>
          <a:lstStyle/>
          <a:p>
            <a:pPr marL="1028700" lvl="1" indent="-571500" algn="ctr" fontAlgn="base">
              <a:spcBef>
                <a:spcPct val="0"/>
              </a:spcBef>
              <a:spcAft>
                <a:spcPct val="0"/>
              </a:spcAft>
              <a:buFont typeface="Arial" pitchFamily="34" charset="0"/>
              <a:buChar char="•"/>
              <a:defRPr/>
            </a:pPr>
            <a:br>
              <a:rPr lang="ar-EG" sz="3600" b="1" dirty="0">
                <a:solidFill>
                  <a:srgbClr val="C00000"/>
                </a:solidFill>
                <a:latin typeface="Arial" pitchFamily="34" charset="0"/>
                <a:cs typeface="Arial" pitchFamily="34" charset="0"/>
              </a:rPr>
            </a:br>
            <a:br>
              <a:rPr lang="ar-EG" sz="3600" b="1" dirty="0">
                <a:solidFill>
                  <a:srgbClr val="C00000"/>
                </a:solidFill>
                <a:latin typeface="Arial" pitchFamily="34" charset="0"/>
                <a:cs typeface="Arial" pitchFamily="34" charset="0"/>
              </a:rPr>
            </a:br>
            <a:endParaRPr lang="en-US" sz="3600" b="1" dirty="0">
              <a:ln>
                <a:solidFill>
                  <a:srgbClr val="C00000"/>
                </a:solidFill>
              </a:ln>
              <a:solidFill>
                <a:srgbClr val="C00000"/>
              </a:solidFill>
              <a:latin typeface="Calibri" pitchFamily="34" charset="0"/>
              <a:cs typeface="Arial" pitchFamily="34" charset="0"/>
            </a:endParaRPr>
          </a:p>
        </p:txBody>
      </p:sp>
      <p:pic>
        <p:nvPicPr>
          <p:cNvPr id="3" name="صورة 2">
            <a:extLst>
              <a:ext uri="{FF2B5EF4-FFF2-40B4-BE49-F238E27FC236}">
                <a16:creationId xmlns:a16="http://schemas.microsoft.com/office/drawing/2014/main" id="{75AD5757-1B4C-4505-A1E0-FA3C81C4C312}"/>
              </a:ext>
            </a:extLst>
          </p:cNvPr>
          <p:cNvPicPr>
            <a:picLocks noChangeAspect="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2558143" y="548640"/>
            <a:ext cx="7075714" cy="5431756"/>
          </a:xfrm>
          <a:prstGeom prst="rect">
            <a:avLst/>
          </a:prstGeom>
        </p:spPr>
      </p:pic>
      <p:sp>
        <p:nvSpPr>
          <p:cNvPr id="4" name="مستطيل 3">
            <a:extLst>
              <a:ext uri="{FF2B5EF4-FFF2-40B4-BE49-F238E27FC236}">
                <a16:creationId xmlns:a16="http://schemas.microsoft.com/office/drawing/2014/main" id="{FEDE6AEA-7716-480F-BB8F-A0932DCB2FC7}"/>
              </a:ext>
            </a:extLst>
          </p:cNvPr>
          <p:cNvSpPr/>
          <p:nvPr/>
        </p:nvSpPr>
        <p:spPr>
          <a:xfrm rot="21194773">
            <a:off x="3047136" y="1263673"/>
            <a:ext cx="5529041" cy="3970318"/>
          </a:xfrm>
          <a:prstGeom prst="rect">
            <a:avLst/>
          </a:prstGeom>
        </p:spPr>
        <p:txBody>
          <a:bodyPr wrap="square">
            <a:spAutoFit/>
          </a:bodyPr>
          <a:lstStyle/>
          <a:p>
            <a:pPr algn="justLow"/>
            <a:r>
              <a:rPr lang="ar-EG" sz="3600" b="1" dirty="0">
                <a:solidFill>
                  <a:srgbClr val="C00000"/>
                </a:solidFill>
                <a:latin typeface="Arial" pitchFamily="34" charset="0"/>
              </a:rPr>
              <a:t>4- ارتفاع في ضغط الدم: </a:t>
            </a:r>
            <a:r>
              <a:rPr lang="ar-EG" sz="3600" b="1" dirty="0">
                <a:solidFill>
                  <a:srgbClr val="0070C0"/>
                </a:solidFill>
                <a:latin typeface="Arial" pitchFamily="34" charset="0"/>
              </a:rPr>
              <a:t>فيؤدي نقص الماء في الجسم إلى إغلاق العديد من الشعيرات الدموية في الجسم، ويتم تقييد حركة الدم، مما يؤدي لارتفاع ضغط الدم؛ فيعمل ذلك على تشنج في الأوردة الدموية والشرايين ويرتفع ضغط الدم. </a:t>
            </a:r>
            <a:endParaRPr lang="ar-EG" sz="1600" dirty="0">
              <a:solidFill>
                <a:srgbClr val="0070C0"/>
              </a:solidFill>
            </a:endParaRPr>
          </a:p>
        </p:txBody>
      </p:sp>
    </p:spTree>
    <p:extLst>
      <p:ext uri="{BB962C8B-B14F-4D97-AF65-F5344CB8AC3E}">
        <p14:creationId xmlns:p14="http://schemas.microsoft.com/office/powerpoint/2010/main" val="1147963811"/>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0376 - صوت سؤال الويندوز.wav"/>
          </p:stSnd>
        </p:sndAc>
      </p:transition>
    </mc:Choice>
    <mc:Fallback xmlns="">
      <p:transition spd="slow">
        <p:circle/>
        <p:sndAc>
          <p:stSnd>
            <p:snd r:embed="rId4" name="0376 - صوت سؤال الويندوز.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FBE5E329-DE8B-4F1B-913A-C8E0B05B5574}"/>
              </a:ext>
            </a:extLst>
          </p:cNvPr>
          <p:cNvSpPr/>
          <p:nvPr/>
        </p:nvSpPr>
        <p:spPr>
          <a:xfrm>
            <a:off x="2272364" y="1690062"/>
            <a:ext cx="7647272" cy="3477875"/>
          </a:xfrm>
          <a:prstGeom prst="rect">
            <a:avLst/>
          </a:prstGeom>
        </p:spPr>
        <p:txBody>
          <a:bodyPr wrap="square">
            <a:spAutoFit/>
          </a:bodyPr>
          <a:lstStyle/>
          <a:p>
            <a:pPr algn="justLow"/>
            <a:r>
              <a:rPr lang="ar-EG" sz="4400" b="1" dirty="0">
                <a:solidFill>
                  <a:srgbClr val="C00000"/>
                </a:solidFill>
                <a:latin typeface="Arial" pitchFamily="34" charset="0"/>
              </a:rPr>
              <a:t>5- التهاب المفاصل: </a:t>
            </a:r>
            <a:r>
              <a:rPr lang="ar-EG" sz="4400" b="1" dirty="0">
                <a:latin typeface="Arial" pitchFamily="34" charset="0"/>
              </a:rPr>
              <a:t>تتكون غضاريف الجسم من الماء بشكل رئيسي، والغضاريف هي التي تقوم بتحريك العظام بشكل أفضل، وبسهولة، وعدم شرب الماء يؤدي إلى تآكل الغضاريف واحتكاكها.</a:t>
            </a:r>
            <a:endParaRPr lang="ar-EG" sz="2000" b="1" dirty="0"/>
          </a:p>
        </p:txBody>
      </p:sp>
    </p:spTree>
    <p:extLst>
      <p:ext uri="{BB962C8B-B14F-4D97-AF65-F5344CB8AC3E}">
        <p14:creationId xmlns:p14="http://schemas.microsoft.com/office/powerpoint/2010/main" val="916607667"/>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0376 - صوت سؤال الويندوز.wav"/>
          </p:stSnd>
        </p:sndAc>
      </p:transition>
    </mc:Choice>
    <mc:Fallback xmlns="">
      <p:transition spd="slow">
        <p:circle/>
        <p:sndAc>
          <p:stSnd>
            <p:snd r:embed="rId4" name="0376 - صوت سؤال الويندوز.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A7C0C040-AB74-4C29-9295-F0D17EC73152}"/>
              </a:ext>
            </a:extLst>
          </p:cNvPr>
          <p:cNvPicPr>
            <a:picLocks noChangeAspect="1"/>
          </p:cNvPicPr>
          <p:nvPr/>
        </p:nvPicPr>
        <p:blipFill>
          <a:blip r:embed="rId3">
            <a:clrChange>
              <a:clrFrom>
                <a:srgbClr val="F7F6F4"/>
              </a:clrFrom>
              <a:clrTo>
                <a:srgbClr val="F7F6F4">
                  <a:alpha val="0"/>
                </a:srgbClr>
              </a:clrTo>
            </a:clrChange>
            <a:extLst>
              <a:ext uri="{28A0092B-C50C-407E-A947-70E740481C1C}">
                <a14:useLocalDpi xmlns:a14="http://schemas.microsoft.com/office/drawing/2010/main" val="0"/>
              </a:ext>
            </a:extLst>
          </a:blip>
          <a:stretch>
            <a:fillRect/>
          </a:stretch>
        </p:blipFill>
        <p:spPr>
          <a:xfrm>
            <a:off x="1258160" y="354134"/>
            <a:ext cx="10267405" cy="5685718"/>
          </a:xfrm>
          <a:prstGeom prst="rect">
            <a:avLst/>
          </a:prstGeom>
        </p:spPr>
      </p:pic>
      <p:sp>
        <p:nvSpPr>
          <p:cNvPr id="7" name="مستطيل 6">
            <a:extLst>
              <a:ext uri="{FF2B5EF4-FFF2-40B4-BE49-F238E27FC236}">
                <a16:creationId xmlns:a16="http://schemas.microsoft.com/office/drawing/2014/main" id="{A2E47C27-CE53-4862-BF32-48F5342C3D39}"/>
              </a:ext>
            </a:extLst>
          </p:cNvPr>
          <p:cNvSpPr/>
          <p:nvPr/>
        </p:nvSpPr>
        <p:spPr>
          <a:xfrm>
            <a:off x="3175015" y="1517707"/>
            <a:ext cx="6905330" cy="3822585"/>
          </a:xfrm>
          <a:prstGeom prst="rect">
            <a:avLst/>
          </a:prstGeom>
        </p:spPr>
        <p:txBody>
          <a:bodyPr wrap="square">
            <a:spAutoFit/>
          </a:bodyPr>
          <a:lstStyle/>
          <a:p>
            <a:pPr lvl="0" algn="justLow" eaLnBrk="0" fontAlgn="base" hangingPunct="0">
              <a:spcBef>
                <a:spcPct val="20000"/>
              </a:spcBef>
              <a:spcAft>
                <a:spcPct val="0"/>
              </a:spcAft>
            </a:pPr>
            <a:r>
              <a:rPr lang="ar-EG" sz="3600" b="1" dirty="0">
                <a:solidFill>
                  <a:srgbClr val="C00000"/>
                </a:solidFill>
              </a:rPr>
              <a:t>البرنامج الوطني لترشيد استهلاك المياه (قطرة)</a:t>
            </a:r>
          </a:p>
          <a:p>
            <a:pPr lvl="0" algn="justLow" eaLnBrk="0" fontAlgn="base" hangingPunct="0">
              <a:spcBef>
                <a:spcPct val="20000"/>
              </a:spcBef>
              <a:spcAft>
                <a:spcPct val="0"/>
              </a:spcAft>
            </a:pPr>
            <a:r>
              <a:rPr lang="ar-EG" sz="3600" b="1" dirty="0">
                <a:solidFill>
                  <a:prstClr val="black"/>
                </a:solidFill>
              </a:rPr>
              <a:t>هو برنامج وطني، يعني بالحفاظ على الماء؛ لأنه ثروة وطنية غير متجددة وهو أحد برامج مبادرات التحول الوطني التي ينفذها قطاع المياه وفق أهداف رؤية المملكة 2030. </a:t>
            </a:r>
          </a:p>
          <a:p>
            <a:pPr lvl="0" algn="justLow" eaLnBrk="0" fontAlgn="base" hangingPunct="0">
              <a:spcBef>
                <a:spcPct val="20000"/>
              </a:spcBef>
              <a:spcAft>
                <a:spcPct val="0"/>
              </a:spcAft>
            </a:pPr>
            <a:endParaRPr lang="ar-EG" sz="1600" dirty="0"/>
          </a:p>
        </p:txBody>
      </p:sp>
    </p:spTree>
    <p:extLst>
      <p:ext uri="{BB962C8B-B14F-4D97-AF65-F5344CB8AC3E}">
        <p14:creationId xmlns:p14="http://schemas.microsoft.com/office/powerpoint/2010/main" val="935218719"/>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4226866" y="881621"/>
            <a:ext cx="6480035" cy="2951619"/>
          </a:xfrm>
          <a:prstGeom prst="cloudCallout">
            <a:avLst>
              <a:gd name="adj1" fmla="val -37915"/>
              <a:gd name="adj2" fmla="val 83697"/>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spAutoFit/>
          </a:bodyPr>
          <a:lstStyle/>
          <a:p>
            <a:pPr algn="ctr">
              <a:defRPr/>
            </a:pPr>
            <a:r>
              <a:rPr lang="ar-EG" sz="6000" b="1" spc="50" dirty="0">
                <a:ln w="0"/>
                <a:solidFill>
                  <a:srgbClr val="002060"/>
                </a:solidFill>
                <a:effectLst>
                  <a:innerShdw blurRad="63500" dist="50800" dir="13500000">
                    <a:srgbClr val="000000">
                      <a:alpha val="50000"/>
                    </a:srgbClr>
                  </a:innerShdw>
                </a:effectLst>
                <a:latin typeface="Calibri"/>
                <a:cs typeface="Arial" panose="020B0604020202020204" pitchFamily="34" charset="0"/>
              </a:rPr>
              <a:t>عاشراً: أتعلم وأتسلى</a:t>
            </a:r>
            <a:endParaRPr lang="en-US" sz="6000" b="1" spc="50" dirty="0">
              <a:ln w="0"/>
              <a:solidFill>
                <a:srgbClr val="002060"/>
              </a:solidFill>
              <a:effectLst>
                <a:innerShdw blurRad="63500" dist="50800" dir="13500000">
                  <a:srgbClr val="000000">
                    <a:alpha val="50000"/>
                  </a:srgbClr>
                </a:innerShdw>
              </a:effectLst>
              <a:latin typeface="Calibri"/>
              <a:cs typeface="Arial" pitchFamily="34" charset="0"/>
            </a:endParaRPr>
          </a:p>
        </p:txBody>
      </p:sp>
      <p:pic>
        <p:nvPicPr>
          <p:cNvPr id="8" name="صورة 7" descr="kkk.png"/>
          <p:cNvPicPr>
            <a:picLocks noChangeAspect="1"/>
          </p:cNvPicPr>
          <p:nvPr/>
        </p:nvPicPr>
        <p:blipFill>
          <a:blip r:embed="rId3"/>
          <a:stretch>
            <a:fillRect/>
          </a:stretch>
        </p:blipFill>
        <p:spPr>
          <a:xfrm>
            <a:off x="1485099" y="3225013"/>
            <a:ext cx="2479799" cy="2951619"/>
          </a:xfrm>
          <a:prstGeom prst="rect">
            <a:avLst/>
          </a:prstGeom>
        </p:spPr>
      </p:pic>
    </p:spTree>
    <p:extLst>
      <p:ext uri="{BB962C8B-B14F-4D97-AF65-F5344CB8AC3E}">
        <p14:creationId xmlns:p14="http://schemas.microsoft.com/office/powerpoint/2010/main" val="439109206"/>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385" y="557063"/>
            <a:ext cx="7585230" cy="53924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44554" y="1911919"/>
            <a:ext cx="6309195" cy="2558284"/>
            <a:chOff x="3357554" y="571480"/>
            <a:chExt cx="5072098" cy="1857388"/>
          </a:xfrm>
          <a:solidFill>
            <a:srgbClr val="FFFF00"/>
          </a:solidFill>
          <a:effectLst/>
        </p:grpSpPr>
        <p:sp>
          <p:nvSpPr>
            <p:cNvPr id="6" name="Flowchart: Sequential Access Storage 2"/>
            <p:cNvSpPr/>
            <p:nvPr/>
          </p:nvSpPr>
          <p:spPr>
            <a:xfrm>
              <a:off x="3357554" y="571480"/>
              <a:ext cx="5072098" cy="1857388"/>
            </a:xfrm>
            <a:prstGeom prst="flowChartMagneticTape">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a:defRPr/>
              </a:pPr>
              <a:endParaRPr lang="ar-EG" sz="1400" b="1"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Calibri"/>
                <a:cs typeface="Arial" panose="020B0604020202020204" pitchFamily="34" charset="0"/>
              </a:endParaRPr>
            </a:p>
          </p:txBody>
        </p:sp>
        <p:sp>
          <p:nvSpPr>
            <p:cNvPr id="4" name="Rectangle 1"/>
            <p:cNvSpPr>
              <a:spLocks noChangeArrowheads="1"/>
            </p:cNvSpPr>
            <p:nvPr/>
          </p:nvSpPr>
          <p:spPr bwMode="auto">
            <a:xfrm>
              <a:off x="3714743" y="773967"/>
              <a:ext cx="4541215" cy="1407764"/>
            </a:xfrm>
            <a:prstGeom prst="rect">
              <a:avLst/>
            </a:prstGeom>
            <a:noFill/>
            <a:ln>
              <a:noFill/>
              <a:headEnd/>
              <a:tailEnd/>
            </a:ln>
          </p:spPr>
          <p:style>
            <a:lnRef idx="1">
              <a:schemeClr val="accent6"/>
            </a:lnRef>
            <a:fillRef idx="2">
              <a:schemeClr val="accent6"/>
            </a:fillRef>
            <a:effectRef idx="1">
              <a:schemeClr val="accent6"/>
            </a:effectRef>
            <a:fontRef idx="minor">
              <a:schemeClr val="dk1"/>
            </a:fontRef>
          </p:style>
          <p:txBody>
            <a:bodyPr anchor="ctr">
              <a:spAutoFit/>
            </a:bodyPr>
            <a:lstStyle/>
            <a:p>
              <a:pPr algn="ctr" fontAlgn="base">
                <a:spcBef>
                  <a:spcPct val="0"/>
                </a:spcBef>
                <a:spcAft>
                  <a:spcPct val="0"/>
                </a:spcAft>
                <a:defRPr/>
              </a:pPr>
              <a:r>
                <a:rPr lang="ar-EG" sz="6000" b="1" dirty="0">
                  <a:ln w="0"/>
                  <a:solidFill>
                    <a:srgbClr val="002060"/>
                  </a:solidFill>
                  <a:effectLst>
                    <a:outerShdw blurRad="38100" dist="19050" dir="2700000" algn="tl" rotWithShape="0">
                      <a:schemeClr val="dk1">
                        <a:alpha val="40000"/>
                      </a:schemeClr>
                    </a:outerShdw>
                  </a:effectLst>
                  <a:latin typeface="Arial" pitchFamily="34" charset="0"/>
                  <a:ea typeface="Times New Roman" pitchFamily="18" charset="0"/>
                  <a:cs typeface="Arial" pitchFamily="34" charset="0"/>
                </a:rPr>
                <a:t>لعبة الوقاية من الأمراض</a:t>
              </a:r>
              <a:endParaRPr lang="ar-EG" sz="6600" b="1" dirty="0">
                <a:ln w="0"/>
                <a:solidFill>
                  <a:srgbClr val="002060"/>
                </a:solidFill>
                <a:effectLst>
                  <a:outerShdw blurRad="38100" dist="19050" dir="2700000" algn="tl" rotWithShape="0">
                    <a:schemeClr val="dk1">
                      <a:alpha val="40000"/>
                    </a:schemeClr>
                  </a:outerShdw>
                </a:effectLst>
                <a:latin typeface="Arial" pitchFamily="34" charset="0"/>
                <a:cs typeface="Arial" pitchFamily="34" charset="0"/>
              </a:endParaRPr>
            </a:p>
          </p:txBody>
        </p:sp>
      </p:grpSp>
    </p:spTree>
    <p:extLst>
      <p:ext uri="{BB962C8B-B14F-4D97-AF65-F5344CB8AC3E}">
        <p14:creationId xmlns:p14="http://schemas.microsoft.com/office/powerpoint/2010/main" val="2526872661"/>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0788" y="990601"/>
            <a:ext cx="9353005" cy="4525963"/>
          </a:xfrm>
        </p:spPr>
        <p:txBody>
          <a:bodyPr/>
          <a:lstStyle/>
          <a:p>
            <a:pPr marL="0" indent="0">
              <a:buNone/>
            </a:pPr>
            <a:r>
              <a:rPr lang="ar-EG" sz="3600" b="1" dirty="0"/>
              <a:t>1- هذه لعبة مفيدة ومسلية، يمكننى أن ألعبها مع من بجواري. </a:t>
            </a:r>
          </a:p>
          <a:p>
            <a:pPr marL="0" indent="0">
              <a:buNone/>
            </a:pPr>
            <a:r>
              <a:rPr lang="ar-EG" sz="3600" b="1" dirty="0"/>
              <a:t>أقرأ التعليمات بهدوء وانتباه ثم أنفذ المطلوب</a:t>
            </a:r>
          </a:p>
          <a:p>
            <a:pPr marL="0" indent="0">
              <a:buNone/>
            </a:pPr>
            <a:r>
              <a:rPr lang="ar-EG" sz="3600" b="1" dirty="0"/>
              <a:t>الأدوات:</a:t>
            </a:r>
          </a:p>
          <a:p>
            <a:r>
              <a:rPr lang="ar-EG" sz="3600" b="1" dirty="0"/>
              <a:t>ورق مقوى.</a:t>
            </a:r>
          </a:p>
          <a:p>
            <a:r>
              <a:rPr lang="ar-EG" sz="3600" b="1" dirty="0"/>
              <a:t>ألوان.</a:t>
            </a:r>
          </a:p>
          <a:p>
            <a:r>
              <a:rPr lang="ar-EG" sz="3600" b="1" dirty="0"/>
              <a:t>مقص.</a:t>
            </a:r>
          </a:p>
          <a:p>
            <a:endParaRPr lang="ar-EG" dirty="0"/>
          </a:p>
          <a:p>
            <a:endParaRPr lang="en-US" dirty="0"/>
          </a:p>
        </p:txBody>
      </p:sp>
      <p:pic>
        <p:nvPicPr>
          <p:cNvPr id="4" name="صورة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96697" y="2671355"/>
            <a:ext cx="4478491" cy="2567652"/>
          </a:xfrm>
          <a:prstGeom prst="rect">
            <a:avLst/>
          </a:prstGeom>
        </p:spPr>
      </p:pic>
    </p:spTree>
    <p:extLst>
      <p:ext uri="{BB962C8B-B14F-4D97-AF65-F5344CB8AC3E}">
        <p14:creationId xmlns:p14="http://schemas.microsoft.com/office/powerpoint/2010/main" val="2245371798"/>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16" presetClass="entr" presetSubtype="21"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arn(inVertical)">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9032" y="568250"/>
            <a:ext cx="8229600" cy="5721499"/>
          </a:xfrm>
        </p:spPr>
        <p:txBody>
          <a:bodyPr/>
          <a:lstStyle/>
          <a:p>
            <a:pPr marL="0" indent="0">
              <a:buNone/>
            </a:pPr>
            <a:r>
              <a:rPr lang="ar-EG" b="1" dirty="0"/>
              <a:t>خطوات التنفيذ:</a:t>
            </a:r>
          </a:p>
          <a:p>
            <a:r>
              <a:rPr lang="ar-EG" b="1" dirty="0"/>
              <a:t>أقص دوائر صغيرة من الورق المقوَّى وألون كل دائرة بلون.</a:t>
            </a:r>
          </a:p>
          <a:p>
            <a:r>
              <a:rPr lang="ar-EG" b="1" dirty="0"/>
              <a:t>يختار كل لاعب دائرة0</a:t>
            </a:r>
          </a:p>
          <a:p>
            <a:r>
              <a:rPr lang="ar-EG" b="1" dirty="0"/>
              <a:t>أقطع مستطيلاً من الورق المقوَّى (6) مربعات كما في الرسم، وأرقمها من (1-6).</a:t>
            </a:r>
          </a:p>
          <a:p>
            <a:r>
              <a:rPr lang="ar-EG" b="1" dirty="0"/>
              <a:t>أقلب المربعات ويختار كل لاعب مربعاً ويكشفه.</a:t>
            </a:r>
          </a:p>
          <a:p>
            <a:r>
              <a:rPr lang="ar-EG" b="1" dirty="0"/>
              <a:t>من يكشف الرقم الأكبر هو الذي يبدأ اللعب.</a:t>
            </a:r>
          </a:p>
          <a:p>
            <a:r>
              <a:rPr lang="ar-EG" b="1" dirty="0"/>
              <a:t>يكشف اللاعب الأول مربعاً.</a:t>
            </a:r>
          </a:p>
          <a:p>
            <a:r>
              <a:rPr lang="ar-EG" b="1" dirty="0"/>
              <a:t>ينقل دائرته بقدر الرقم الذي كشفه.</a:t>
            </a:r>
          </a:p>
          <a:p>
            <a:endParaRPr lang="en-US" dirty="0"/>
          </a:p>
        </p:txBody>
      </p:sp>
      <p:pic>
        <p:nvPicPr>
          <p:cNvPr id="8" name="صورة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93832" y="1652864"/>
            <a:ext cx="2193334" cy="561085"/>
          </a:xfrm>
          <a:prstGeom prst="rect">
            <a:avLst/>
          </a:prstGeom>
        </p:spPr>
      </p:pic>
      <p:pic>
        <p:nvPicPr>
          <p:cNvPr id="9" name="صورة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2060" y="4307305"/>
            <a:ext cx="3813943" cy="1794796"/>
          </a:xfrm>
          <a:prstGeom prst="rect">
            <a:avLst/>
          </a:prstGeom>
        </p:spPr>
      </p:pic>
    </p:spTree>
    <p:extLst>
      <p:ext uri="{BB962C8B-B14F-4D97-AF65-F5344CB8AC3E}">
        <p14:creationId xmlns:p14="http://schemas.microsoft.com/office/powerpoint/2010/main" val="2348988274"/>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par>
                          <p:cTn id="29" fill="hold">
                            <p:stCondLst>
                              <p:cond delay="500"/>
                            </p:stCondLst>
                            <p:childTnLst>
                              <p:par>
                                <p:cTn id="30" presetID="16" presetClass="entr" presetSubtype="21"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par>
                          <p:cTn id="33" fill="hold">
                            <p:stCondLst>
                              <p:cond delay="1000"/>
                            </p:stCondLst>
                            <p:childTnLst>
                              <p:par>
                                <p:cTn id="34" presetID="16" presetClass="entr" presetSubtype="21"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0694" y="2072290"/>
            <a:ext cx="7895237" cy="1297928"/>
          </a:xfrm>
        </p:spPr>
        <p:txBody>
          <a:bodyPr/>
          <a:lstStyle/>
          <a:p>
            <a:r>
              <a:rPr lang="ar-EG" sz="4400" b="1" dirty="0"/>
              <a:t>يتبعه الباقون بالطريقة نفسها.</a:t>
            </a:r>
          </a:p>
          <a:p>
            <a:r>
              <a:rPr lang="ar-EG" sz="4400" b="1" dirty="0"/>
              <a:t>من يصل إلى الرقم (34) قبل غيره فهو الفائز.</a:t>
            </a:r>
          </a:p>
        </p:txBody>
      </p:sp>
    </p:spTree>
    <p:extLst>
      <p:ext uri="{BB962C8B-B14F-4D97-AF65-F5344CB8AC3E}">
        <p14:creationId xmlns:p14="http://schemas.microsoft.com/office/powerpoint/2010/main" val="1837924552"/>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rot="5400000">
            <a:off x="3310933" y="-1916223"/>
            <a:ext cx="5500468" cy="103457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3033254"/>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4371245" y="899733"/>
            <a:ext cx="6480035" cy="1546086"/>
          </a:xfrm>
          <a:prstGeom prst="cloudCallout">
            <a:avLst>
              <a:gd name="adj1" fmla="val -37915"/>
              <a:gd name="adj2" fmla="val 83697"/>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spAutoFit/>
          </a:bodyPr>
          <a:lstStyle/>
          <a:p>
            <a:pPr algn="ctr">
              <a:defRPr/>
            </a:pPr>
            <a:r>
              <a:rPr lang="ar-EG" sz="6000" b="1" spc="50" dirty="0">
                <a:ln w="0"/>
                <a:solidFill>
                  <a:srgbClr val="002060"/>
                </a:solidFill>
                <a:effectLst>
                  <a:innerShdw blurRad="63500" dist="50800" dir="13500000">
                    <a:srgbClr val="000000">
                      <a:alpha val="50000"/>
                    </a:srgbClr>
                  </a:innerShdw>
                </a:effectLst>
                <a:latin typeface="Calibri"/>
                <a:cs typeface="Arial" panose="020B0604020202020204" pitchFamily="34" charset="0"/>
              </a:rPr>
              <a:t>مشروع الوحدة</a:t>
            </a:r>
            <a:endParaRPr lang="en-US" sz="6000" b="1" spc="50" dirty="0">
              <a:ln w="0"/>
              <a:solidFill>
                <a:srgbClr val="002060"/>
              </a:solidFill>
              <a:effectLst>
                <a:innerShdw blurRad="63500" dist="50800" dir="13500000">
                  <a:srgbClr val="000000">
                    <a:alpha val="50000"/>
                  </a:srgbClr>
                </a:innerShdw>
              </a:effectLst>
              <a:latin typeface="Calibri"/>
              <a:cs typeface="Arial" pitchFamily="34" charset="0"/>
            </a:endParaRPr>
          </a:p>
        </p:txBody>
      </p:sp>
      <p:sp>
        <p:nvSpPr>
          <p:cNvPr id="4" name="Flowchart: Sequential Access Storage 2">
            <a:extLst>
              <a:ext uri="{FF2B5EF4-FFF2-40B4-BE49-F238E27FC236}">
                <a16:creationId xmlns:a16="http://schemas.microsoft.com/office/drawing/2014/main" id="{24BCC8BC-F6CA-4F41-BF53-6D55315BA355}"/>
              </a:ext>
            </a:extLst>
          </p:cNvPr>
          <p:cNvSpPr/>
          <p:nvPr/>
        </p:nvSpPr>
        <p:spPr>
          <a:xfrm>
            <a:off x="1072269" y="3429000"/>
            <a:ext cx="5023732" cy="2033337"/>
          </a:xfrm>
          <a:prstGeom prst="flowChartMagneticTape">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a:defRPr/>
            </a:pPr>
            <a:endParaRPr lang="ar-EG" sz="1400" b="1"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Calibri"/>
              <a:cs typeface="Arial" panose="020B0604020202020204" pitchFamily="34" charset="0"/>
            </a:endParaRPr>
          </a:p>
        </p:txBody>
      </p:sp>
      <p:sp>
        <p:nvSpPr>
          <p:cNvPr id="5" name="Rectangle 1">
            <a:extLst>
              <a:ext uri="{FF2B5EF4-FFF2-40B4-BE49-F238E27FC236}">
                <a16:creationId xmlns:a16="http://schemas.microsoft.com/office/drawing/2014/main" id="{CC05B8C5-E39F-48D8-A12A-2077752D4D0F}"/>
              </a:ext>
            </a:extLst>
          </p:cNvPr>
          <p:cNvSpPr>
            <a:spLocks noChangeArrowheads="1"/>
          </p:cNvSpPr>
          <p:nvPr/>
        </p:nvSpPr>
        <p:spPr bwMode="auto">
          <a:xfrm>
            <a:off x="759721" y="3937836"/>
            <a:ext cx="5648828" cy="1015663"/>
          </a:xfrm>
          <a:prstGeom prst="rect">
            <a:avLst/>
          </a:prstGeom>
          <a:noFill/>
          <a:ln>
            <a:noFill/>
            <a:headEnd/>
            <a:tailEnd/>
          </a:ln>
        </p:spPr>
        <p:style>
          <a:lnRef idx="1">
            <a:schemeClr val="accent6"/>
          </a:lnRef>
          <a:fillRef idx="2">
            <a:schemeClr val="accent6"/>
          </a:fillRef>
          <a:effectRef idx="1">
            <a:schemeClr val="accent6"/>
          </a:effectRef>
          <a:fontRef idx="minor">
            <a:schemeClr val="dk1"/>
          </a:fontRef>
        </p:style>
        <p:txBody>
          <a:bodyPr anchor="ctr">
            <a:spAutoFit/>
          </a:bodyPr>
          <a:lstStyle/>
          <a:p>
            <a:pPr algn="ctr" fontAlgn="base">
              <a:spcBef>
                <a:spcPct val="0"/>
              </a:spcBef>
              <a:spcAft>
                <a:spcPct val="0"/>
              </a:spcAft>
              <a:defRPr/>
            </a:pPr>
            <a:r>
              <a:rPr lang="ar-EG" sz="6000" b="1" dirty="0">
                <a:ln w="0"/>
                <a:solidFill>
                  <a:srgbClr val="002060"/>
                </a:solidFill>
                <a:effectLst>
                  <a:outerShdw blurRad="38100" dist="19050" dir="2700000" algn="tl" rotWithShape="0">
                    <a:schemeClr val="dk1">
                      <a:alpha val="40000"/>
                    </a:schemeClr>
                  </a:outerShdw>
                </a:effectLst>
                <a:latin typeface="Arial" pitchFamily="34" charset="0"/>
                <a:ea typeface="Times New Roman" pitchFamily="18" charset="0"/>
                <a:cs typeface="Arial" pitchFamily="34" charset="0"/>
              </a:rPr>
              <a:t>أنجز مشروعي</a:t>
            </a:r>
            <a:endParaRPr lang="ar-EG" sz="6600" b="1" dirty="0">
              <a:ln w="0"/>
              <a:solidFill>
                <a:srgbClr val="002060"/>
              </a:solidFill>
              <a:effectLst>
                <a:outerShdw blurRad="38100" dist="19050" dir="2700000" algn="tl" rotWithShape="0">
                  <a:schemeClr val="dk1">
                    <a:alpha val="40000"/>
                  </a:schemeClr>
                </a:outerShdw>
              </a:effectLst>
              <a:latin typeface="Arial" pitchFamily="34" charset="0"/>
              <a:cs typeface="Arial" pitchFamily="34" charset="0"/>
            </a:endParaRPr>
          </a:p>
        </p:txBody>
      </p:sp>
    </p:spTree>
    <p:extLst>
      <p:ext uri="{BB962C8B-B14F-4D97-AF65-F5344CB8AC3E}">
        <p14:creationId xmlns:p14="http://schemas.microsoft.com/office/powerpoint/2010/main" val="3666747393"/>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7242" y="476673"/>
            <a:ext cx="8518358" cy="5629275"/>
          </a:xfrm>
          <a:prstGeom prst="rect">
            <a:avLst/>
          </a:prstGeom>
        </p:spPr>
      </p:pic>
      <p:sp>
        <p:nvSpPr>
          <p:cNvPr id="3" name="مربع نص 2"/>
          <p:cNvSpPr txBox="1"/>
          <p:nvPr/>
        </p:nvSpPr>
        <p:spPr>
          <a:xfrm>
            <a:off x="2646948" y="1052737"/>
            <a:ext cx="7026442" cy="4031873"/>
          </a:xfrm>
          <a:prstGeom prst="rect">
            <a:avLst/>
          </a:prstGeom>
          <a:noFill/>
        </p:spPr>
        <p:txBody>
          <a:bodyPr wrap="square" rtlCol="0">
            <a:spAutoFit/>
          </a:bodyPr>
          <a:lstStyle/>
          <a:p>
            <a:pPr marL="457200" indent="-457200" algn="ctr">
              <a:buFont typeface="Wingdings" pitchFamily="2" charset="2"/>
              <a:buChar char="v"/>
              <a:defRPr/>
            </a:pPr>
            <a:r>
              <a:rPr lang="ar-EG" sz="3200" b="1" cap="all" dirty="0">
                <a:ln w="9000" cmpd="sng">
                  <a:solidFill>
                    <a:srgbClr val="9BBB59">
                      <a:lumMod val="50000"/>
                    </a:srgbClr>
                  </a:solidFill>
                  <a:prstDash val="solid"/>
                </a:ln>
                <a:solidFill>
                  <a:srgbClr val="FF0000"/>
                </a:solidFill>
                <a:effectLst>
                  <a:reflection blurRad="12700" stA="28000" endPos="45000" dist="1000" dir="5400000" sy="-100000" algn="bl" rotWithShape="0"/>
                </a:effectLst>
                <a:latin typeface="Calibri"/>
              </a:rPr>
              <a:t>بالتعاون مع أفراد مجموعتي أنجز أحد المشاريع الآتية:</a:t>
            </a:r>
          </a:p>
          <a:p>
            <a:pPr marL="457200" indent="-457200" algn="ctr">
              <a:buFont typeface="Wingdings" pitchFamily="2" charset="2"/>
              <a:buChar char="v"/>
              <a:defRPr/>
            </a:pPr>
            <a:endParaRPr lang="ar-EG" sz="3200" b="1" cap="all" dirty="0">
              <a:ln w="9000" cmpd="sng">
                <a:solidFill>
                  <a:srgbClr val="9BBB59">
                    <a:lumMod val="50000"/>
                  </a:srgbClr>
                </a:solidFill>
                <a:prstDash val="solid"/>
              </a:ln>
              <a:solidFill>
                <a:srgbClr val="FF0000"/>
              </a:solidFill>
              <a:effectLst>
                <a:reflection blurRad="12700" stA="28000" endPos="45000" dist="1000" dir="5400000" sy="-100000" algn="bl" rotWithShape="0"/>
              </a:effectLst>
              <a:latin typeface="Calibri"/>
            </a:endParaRPr>
          </a:p>
          <a:p>
            <a:pPr marL="457200" indent="-457200" algn="ctr">
              <a:buFont typeface="Wingdings" pitchFamily="2" charset="2"/>
              <a:buChar char="ü"/>
              <a:defRPr/>
            </a:pPr>
            <a:r>
              <a:rPr lang="ar-EG" sz="3200" b="1" dirty="0">
                <a:ln>
                  <a:solidFill>
                    <a:srgbClr val="C0504D">
                      <a:lumMod val="50000"/>
                    </a:srgbClr>
                  </a:solidFill>
                </a:ln>
                <a:solidFill>
                  <a:srgbClr val="002060"/>
                </a:solidFill>
                <a:latin typeface="Calibri"/>
              </a:rPr>
              <a:t>نعد فطوراً صحياً يشتمل على جميع العناصر الغذائية.</a:t>
            </a:r>
          </a:p>
          <a:p>
            <a:pPr marL="457200" indent="-457200" algn="ctr">
              <a:buFont typeface="Wingdings" pitchFamily="2" charset="2"/>
              <a:buChar char="ü"/>
              <a:defRPr/>
            </a:pPr>
            <a:r>
              <a:rPr lang="ar-EG" sz="3200" b="1" dirty="0">
                <a:ln>
                  <a:solidFill>
                    <a:srgbClr val="C0504D">
                      <a:lumMod val="50000"/>
                    </a:srgbClr>
                  </a:solidFill>
                </a:ln>
                <a:solidFill>
                  <a:srgbClr val="002060"/>
                </a:solidFill>
                <a:latin typeface="Calibri"/>
              </a:rPr>
              <a:t>نجمع أكبر عدد من العادات الصحية الخاطئة ونعرضها في الإذاعة الصباحية، مع ذكر أضرارها وأساليب التخلص منها.</a:t>
            </a:r>
            <a:endParaRPr lang="en-US" sz="3200" b="1" dirty="0">
              <a:ln>
                <a:solidFill>
                  <a:srgbClr val="C0504D">
                    <a:lumMod val="50000"/>
                  </a:srgbClr>
                </a:solidFill>
              </a:ln>
              <a:solidFill>
                <a:srgbClr val="002060"/>
              </a:solidFill>
              <a:latin typeface="Calibri"/>
            </a:endParaRPr>
          </a:p>
        </p:txBody>
      </p:sp>
    </p:spTree>
    <p:extLst>
      <p:ext uri="{BB962C8B-B14F-4D97-AF65-F5344CB8AC3E}">
        <p14:creationId xmlns:p14="http://schemas.microsoft.com/office/powerpoint/2010/main" val="3687764666"/>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p:cNvPicPr>
          <p:nvPr/>
        </p:nvPicPr>
        <p:blipFill>
          <a:blip r:embed="rId3">
            <a:duotone>
              <a:schemeClr val="accent6">
                <a:shade val="45000"/>
                <a:satMod val="135000"/>
              </a:schemeClr>
              <a:prstClr val="white"/>
            </a:duotone>
          </a:blip>
          <a:stretch>
            <a:fillRect/>
          </a:stretch>
        </p:blipFill>
        <p:spPr>
          <a:xfrm>
            <a:off x="2279576" y="404663"/>
            <a:ext cx="7884368" cy="5972073"/>
          </a:xfrm>
          <a:prstGeom prst="rect">
            <a:avLst/>
          </a:prstGeom>
        </p:spPr>
      </p:pic>
      <p:sp>
        <p:nvSpPr>
          <p:cNvPr id="5" name="مربع نص 4"/>
          <p:cNvSpPr txBox="1"/>
          <p:nvPr/>
        </p:nvSpPr>
        <p:spPr>
          <a:xfrm>
            <a:off x="3277344" y="1365194"/>
            <a:ext cx="5698214" cy="3600986"/>
          </a:xfrm>
          <a:prstGeom prst="rect">
            <a:avLst/>
          </a:prstGeom>
          <a:noFill/>
        </p:spPr>
        <p:txBody>
          <a:bodyPr wrap="square" rtlCol="0">
            <a:spAutoFit/>
          </a:bodyPr>
          <a:lstStyle/>
          <a:p>
            <a:pPr marL="457200" indent="-457200" algn="ctr">
              <a:buFont typeface="Wingdings" pitchFamily="2" charset="2"/>
              <a:buChar char="v"/>
              <a:defRPr/>
            </a:pPr>
            <a:r>
              <a:rPr lang="ar-EG" sz="4800"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cs typeface="Arial" panose="020B0604020202020204" pitchFamily="34" charset="0"/>
              </a:rPr>
              <a:t>نشاط أسري</a:t>
            </a:r>
          </a:p>
          <a:p>
            <a:pPr algn="ctr">
              <a:defRPr/>
            </a:pPr>
            <a:r>
              <a:rPr lang="ar-EG" sz="3600" dirty="0">
                <a:ln>
                  <a:solidFill>
                    <a:prstClr val="black"/>
                  </a:solidFill>
                </a:ln>
                <a:solidFill>
                  <a:prstClr val="black"/>
                </a:solidFill>
                <a:latin typeface="Calibri"/>
                <a:cs typeface="Arial" panose="020B0604020202020204" pitchFamily="34" charset="0"/>
              </a:rPr>
              <a:t>بالتعاون مع أسرتي نحدد بعض الأغذية المهمة التي يجب أن تكون على مائدتنا اليومية وفوائدها، ثم أدون ذلك وأعرضه على زملائي في اليوم التالي.</a:t>
            </a:r>
          </a:p>
        </p:txBody>
      </p:sp>
    </p:spTree>
    <p:extLst>
      <p:ext uri="{BB962C8B-B14F-4D97-AF65-F5344CB8AC3E}">
        <p14:creationId xmlns:p14="http://schemas.microsoft.com/office/powerpoint/2010/main" val="1966765891"/>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3368842" y="962348"/>
            <a:ext cx="7772400" cy="4076045"/>
          </a:xfrm>
          <a:prstGeom prst="cloudCallout">
            <a:avLst>
              <a:gd name="adj1" fmla="val -54552"/>
              <a:gd name="adj2" fmla="val 50192"/>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defRPr/>
            </a:pPr>
            <a:r>
              <a:rPr lang="ar-EG" sz="8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Arial" panose="020B0604020202020204" pitchFamily="34" charset="0"/>
              </a:rPr>
              <a:t>ثامناً:</a:t>
            </a:r>
            <a:r>
              <a:rPr lang="ar-EG"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Arial" panose="020B0604020202020204" pitchFamily="34" charset="0"/>
              </a:rPr>
              <a:t> أَقْرَأُ وَأَفْهَمُ</a:t>
            </a:r>
            <a:endPar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Arial" pitchFamily="34" charset="0"/>
            </a:endParaRPr>
          </a:p>
        </p:txBody>
      </p:sp>
      <p:pic>
        <p:nvPicPr>
          <p:cNvPr id="8" name="صورة 7" descr="kkk.png"/>
          <p:cNvPicPr>
            <a:picLocks noChangeAspect="1"/>
          </p:cNvPicPr>
          <p:nvPr/>
        </p:nvPicPr>
        <p:blipFill>
          <a:blip r:embed="rId3"/>
          <a:stretch>
            <a:fillRect/>
          </a:stretch>
        </p:blipFill>
        <p:spPr>
          <a:xfrm>
            <a:off x="822263" y="3429000"/>
            <a:ext cx="2446252" cy="2911689"/>
          </a:xfrm>
          <a:prstGeom prst="rect">
            <a:avLst/>
          </a:prstGeom>
        </p:spPr>
      </p:pic>
    </p:spTree>
    <p:extLst>
      <p:ext uri="{BB962C8B-B14F-4D97-AF65-F5344CB8AC3E}">
        <p14:creationId xmlns:p14="http://schemas.microsoft.com/office/powerpoint/2010/main" val="3064010149"/>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DDA1D208-29BD-464C-8EE0-895840D74137}"/>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85494" y="2100077"/>
            <a:ext cx="7421011" cy="2657846"/>
          </a:xfrm>
          <a:prstGeom prst="rect">
            <a:avLst/>
          </a:prstGeom>
        </p:spPr>
      </p:pic>
      <p:sp>
        <p:nvSpPr>
          <p:cNvPr id="8" name="مستطيل 7">
            <a:extLst>
              <a:ext uri="{FF2B5EF4-FFF2-40B4-BE49-F238E27FC236}">
                <a16:creationId xmlns:a16="http://schemas.microsoft.com/office/drawing/2014/main" id="{CA58E13B-AB0C-482C-B95D-B41D9E09F166}"/>
              </a:ext>
            </a:extLst>
          </p:cNvPr>
          <p:cNvSpPr/>
          <p:nvPr/>
        </p:nvSpPr>
        <p:spPr>
          <a:xfrm>
            <a:off x="3048000" y="2551837"/>
            <a:ext cx="6096000" cy="1754326"/>
          </a:xfrm>
          <a:prstGeom prst="rect">
            <a:avLst/>
          </a:prstGeom>
        </p:spPr>
        <p:txBody>
          <a:bodyPr>
            <a:spAutoFit/>
          </a:bodyPr>
          <a:lstStyle/>
          <a:p>
            <a:pPr lvl="0" algn="ctr">
              <a:defRPr/>
            </a:pPr>
            <a:r>
              <a:rPr lang="ar-EG" sz="5400" b="1" dirty="0">
                <a:ln w="0"/>
                <a:effectLst>
                  <a:outerShdw blurRad="38100" dist="19050" dir="2700000" algn="tl" rotWithShape="0">
                    <a:schemeClr val="dk1">
                      <a:alpha val="40000"/>
                    </a:schemeClr>
                  </a:outerShdw>
                </a:effectLst>
              </a:rPr>
              <a:t>س: ماذا عليَّ أَنْ أَفْعَلَ إِذا أُصِبْتُ بِمَرَضٍ؟</a:t>
            </a:r>
            <a:endParaRPr lang="en-US" sz="5400" b="1" dirty="0">
              <a:ln w="0"/>
              <a:effectLst>
                <a:outerShdw blurRad="38100" dist="19050" dir="2700000" algn="tl" rotWithShape="0">
                  <a:schemeClr val="dk1">
                    <a:alpha val="40000"/>
                  </a:schemeClr>
                </a:outerShdw>
              </a:effectLst>
              <a:cs typeface="Arial" pitchFamily="34" charset="0"/>
            </a:endParaRPr>
          </a:p>
        </p:txBody>
      </p:sp>
    </p:spTree>
    <p:extLst>
      <p:ext uri="{BB962C8B-B14F-4D97-AF65-F5344CB8AC3E}">
        <p14:creationId xmlns:p14="http://schemas.microsoft.com/office/powerpoint/2010/main" val="835789389"/>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4483A9FE-53C9-4C58-AAB2-1824E87B6F22}"/>
              </a:ext>
            </a:extLst>
          </p:cNvPr>
          <p:cNvSpPr/>
          <p:nvPr/>
        </p:nvSpPr>
        <p:spPr>
          <a:xfrm>
            <a:off x="1559169" y="1113939"/>
            <a:ext cx="9073662" cy="205036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fontAlgn="base">
              <a:spcBef>
                <a:spcPct val="0"/>
              </a:spcBef>
              <a:spcAft>
                <a:spcPct val="0"/>
              </a:spcAft>
              <a:buFont typeface="Wingdings" pitchFamily="2" charset="2"/>
              <a:buChar char="Ø"/>
              <a:defRPr/>
            </a:pPr>
            <a:r>
              <a:rPr lang="ar-EG" sz="4400" b="1" dirty="0">
                <a:solidFill>
                  <a:schemeClr val="bg1"/>
                </a:solidFill>
                <a:latin typeface="Calibri" pitchFamily="34" charset="0"/>
              </a:rPr>
              <a:t> أَعْلَمُ أَنَّ الْمَرَضَ ابتلاءٌ مِنَ اللَّهِ وأَنَّ الشِّفاءَ بِيَدِ اللَّهِ.</a:t>
            </a:r>
            <a:endParaRPr lang="en-US" sz="4400" dirty="0">
              <a:solidFill>
                <a:schemeClr val="bg1"/>
              </a:solidFill>
              <a:latin typeface="Calibri" pitchFamily="34" charset="0"/>
              <a:cs typeface="Arial" pitchFamily="34" charset="0"/>
            </a:endParaRPr>
          </a:p>
        </p:txBody>
      </p:sp>
      <p:sp>
        <p:nvSpPr>
          <p:cNvPr id="3" name="مستطيل 2"/>
          <p:cNvSpPr/>
          <p:nvPr/>
        </p:nvSpPr>
        <p:spPr>
          <a:xfrm>
            <a:off x="1335222" y="4194335"/>
            <a:ext cx="9074920" cy="941796"/>
          </a:xfrm>
          <a:prstGeom prst="rect">
            <a:avLst/>
          </a:prstGeom>
        </p:spPr>
        <p:txBody>
          <a:bodyPr wrap="none">
            <a:spAutoFit/>
          </a:bodyPr>
          <a:lstStyle/>
          <a:p>
            <a:pPr>
              <a:lnSpc>
                <a:spcPct val="115000"/>
              </a:lnSpc>
              <a:spcAft>
                <a:spcPts val="1000"/>
              </a:spcAft>
            </a:pPr>
            <a:r>
              <a:rPr lang="ar-SA" sz="4800" b="1" dirty="0">
                <a:latin typeface="Times New Roman" panose="02020603050405020304" pitchFamily="18" charset="0"/>
                <a:ea typeface="Calibri" panose="020F0502020204030204" pitchFamily="34" charset="0"/>
                <a:cs typeface="Traditional Arabic" panose="02020603050405020304" pitchFamily="18" charset="-78"/>
              </a:rPr>
              <a:t>قال تعالى: </a:t>
            </a:r>
            <a:r>
              <a:rPr lang="ar-SA" sz="4800" b="1" dirty="0">
                <a:solidFill>
                  <a:srgbClr val="0000FF"/>
                </a:solidFill>
                <a:latin typeface="Times New Roman" panose="02020603050405020304" pitchFamily="18" charset="0"/>
                <a:ea typeface="Calibri" panose="020F0502020204030204" pitchFamily="34" charset="0"/>
                <a:cs typeface="Traditional Arabic" panose="02020603050405020304" pitchFamily="18" charset="-78"/>
              </a:rPr>
              <a:t>﴿وَإِذَا مَرِضْتُ فَهُوَ يَشْفِينِ﴾</a:t>
            </a:r>
            <a:r>
              <a:rPr lang="ar-SA" sz="4800" b="1"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rPr>
              <a:t>[الشعراء:80]</a:t>
            </a:r>
            <a:endParaRPr lang="en-US" sz="4800" b="1" dirty="0">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2011209633"/>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1560759" y="826191"/>
            <a:ext cx="9070482" cy="923330"/>
          </a:xfrm>
          <a:prstGeom prst="rect">
            <a:avLst/>
          </a:prstGeom>
          <a:noFill/>
          <a:ln w="9525">
            <a:noFill/>
            <a:miter lim="800000"/>
            <a:headEnd/>
            <a:tailEnd/>
          </a:ln>
        </p:spPr>
        <p:txBody>
          <a:bodyPr wrap="square">
            <a:spAutoFit/>
          </a:bodyPr>
          <a:lstStyle/>
          <a:p>
            <a:pPr algn="ctr" fontAlgn="base">
              <a:spcBef>
                <a:spcPct val="0"/>
              </a:spcBef>
              <a:spcAft>
                <a:spcPct val="0"/>
              </a:spcAft>
              <a:buFont typeface="Wingdings" pitchFamily="2" charset="2"/>
              <a:buChar char="Ø"/>
              <a:defRPr/>
            </a:pPr>
            <a:r>
              <a:rPr lang="ar-EG" sz="5400" b="1" dirty="0">
                <a:solidFill>
                  <a:srgbClr val="FF0000"/>
                </a:solidFill>
                <a:latin typeface="Calibri" pitchFamily="34" charset="0"/>
                <a:cs typeface="Arial" pitchFamily="34" charset="0"/>
              </a:rPr>
              <a:t> أَصْبِرُ عَلى ما أَصابَني احتِسابًا للأَجْرِ.</a:t>
            </a:r>
            <a:endParaRPr lang="en-US" sz="5400" dirty="0">
              <a:solidFill>
                <a:srgbClr val="FF0000"/>
              </a:solidFill>
              <a:latin typeface="Calibri" pitchFamily="34" charset="0"/>
              <a:cs typeface="Arial" pitchFamily="34" charset="0"/>
            </a:endParaRPr>
          </a:p>
        </p:txBody>
      </p:sp>
      <p:sp>
        <p:nvSpPr>
          <p:cNvPr id="16" name="TextBox 15"/>
          <p:cNvSpPr txBox="1">
            <a:spLocks noChangeArrowheads="1"/>
          </p:cNvSpPr>
          <p:nvPr/>
        </p:nvSpPr>
        <p:spPr bwMode="auto">
          <a:xfrm>
            <a:off x="1241966" y="2633350"/>
            <a:ext cx="9070482" cy="3170099"/>
          </a:xfrm>
          <a:prstGeom prst="rect">
            <a:avLst/>
          </a:prstGeom>
          <a:noFill/>
          <a:ln w="9525">
            <a:noFill/>
            <a:miter lim="800000"/>
            <a:headEnd/>
            <a:tailEnd/>
          </a:ln>
        </p:spPr>
        <p:txBody>
          <a:bodyPr wrap="square">
            <a:spAutoFit/>
          </a:bodyPr>
          <a:lstStyle/>
          <a:p>
            <a:pPr fontAlgn="base">
              <a:spcBef>
                <a:spcPct val="0"/>
              </a:spcBef>
              <a:spcAft>
                <a:spcPct val="0"/>
              </a:spcAft>
              <a:defRPr/>
            </a:pPr>
            <a:r>
              <a:rPr lang="ar-EG" sz="4000" b="1" dirty="0">
                <a:solidFill>
                  <a:prstClr val="black"/>
                </a:solidFill>
                <a:latin typeface="Calibri" pitchFamily="34" charset="0"/>
                <a:cs typeface="Arial" pitchFamily="34" charset="0"/>
              </a:rPr>
              <a:t>عَنْ أَبِي سَعِيدٍ وَأَبِي هُرَيْرَةَ - رضي الله عنهما- أَنَّهُمَا سَمِعَا رَسُولَ اللهِ - صَلَّى اللهُ عَلَيْهِ وَسَلَّمَ- يَقُولُ: «</a:t>
            </a:r>
            <a:r>
              <a:rPr lang="ar-EG" sz="4000" b="1" dirty="0">
                <a:solidFill>
                  <a:srgbClr val="0070C0"/>
                </a:solidFill>
                <a:latin typeface="Calibri" pitchFamily="34" charset="0"/>
                <a:cs typeface="Arial" pitchFamily="34" charset="0"/>
              </a:rPr>
              <a:t>مَا يُصِيبُ الْمُؤْمِنَ مِنْ </a:t>
            </a:r>
            <a:r>
              <a:rPr lang="ar-EG" sz="4000" b="1" dirty="0">
                <a:solidFill>
                  <a:srgbClr val="FF0000"/>
                </a:solidFill>
                <a:latin typeface="Calibri" pitchFamily="34" charset="0"/>
                <a:cs typeface="Arial" pitchFamily="34" charset="0"/>
              </a:rPr>
              <a:t>وَصَبٍ</a:t>
            </a:r>
            <a:r>
              <a:rPr lang="ar-EG" sz="4000" b="1" dirty="0">
                <a:solidFill>
                  <a:srgbClr val="0070C0"/>
                </a:solidFill>
                <a:latin typeface="Calibri" pitchFamily="34" charset="0"/>
                <a:cs typeface="Arial" pitchFamily="34" charset="0"/>
              </a:rPr>
              <a:t>، وَلاَ </a:t>
            </a:r>
            <a:r>
              <a:rPr lang="ar-EG" sz="4000" b="1" dirty="0">
                <a:solidFill>
                  <a:srgbClr val="FF0000"/>
                </a:solidFill>
                <a:latin typeface="Calibri" pitchFamily="34" charset="0"/>
                <a:cs typeface="Arial" pitchFamily="34" charset="0"/>
              </a:rPr>
              <a:t>نَصَبٍ</a:t>
            </a:r>
            <a:r>
              <a:rPr lang="ar-EG" sz="4000" b="1" dirty="0">
                <a:solidFill>
                  <a:srgbClr val="0070C0"/>
                </a:solidFill>
                <a:latin typeface="Calibri" pitchFamily="34" charset="0"/>
                <a:cs typeface="Arial" pitchFamily="34" charset="0"/>
              </a:rPr>
              <a:t>، وَلاَ سَقَمٍ، وَلاَ حَزَنٍ حَتَّى الْهَمّ </a:t>
            </a:r>
            <a:r>
              <a:rPr lang="ar-EG" sz="4000" b="1" dirty="0">
                <a:solidFill>
                  <a:srgbClr val="FF0000"/>
                </a:solidFill>
                <a:latin typeface="Calibri" pitchFamily="34" charset="0"/>
                <a:cs typeface="Arial" pitchFamily="34" charset="0"/>
              </a:rPr>
              <a:t>يُهَمُّهُ</a:t>
            </a:r>
            <a:r>
              <a:rPr lang="ar-EG" sz="4000" b="1" dirty="0">
                <a:solidFill>
                  <a:srgbClr val="0070C0"/>
                </a:solidFill>
                <a:latin typeface="Calibri" pitchFamily="34" charset="0"/>
                <a:cs typeface="Arial" pitchFamily="34" charset="0"/>
              </a:rPr>
              <a:t>، إِلاَّ كُفِّرَ بِه مِنْ سَيِّئَاتِهِ</a:t>
            </a:r>
            <a:r>
              <a:rPr lang="ar-EG" sz="4000" b="1" dirty="0">
                <a:solidFill>
                  <a:prstClr val="black"/>
                </a:solidFill>
                <a:latin typeface="Calibri" pitchFamily="34" charset="0"/>
                <a:cs typeface="Arial" pitchFamily="34" charset="0"/>
              </a:rPr>
              <a:t>»</a:t>
            </a:r>
          </a:p>
          <a:p>
            <a:pPr fontAlgn="base">
              <a:spcBef>
                <a:spcPct val="0"/>
              </a:spcBef>
              <a:spcAft>
                <a:spcPct val="0"/>
              </a:spcAft>
              <a:defRPr/>
            </a:pPr>
            <a:r>
              <a:rPr lang="ar-EG" sz="4000" b="1" dirty="0">
                <a:solidFill>
                  <a:prstClr val="black"/>
                </a:solidFill>
                <a:latin typeface="Calibri" pitchFamily="34" charset="0"/>
                <a:cs typeface="Arial" pitchFamily="34" charset="0"/>
              </a:rPr>
              <a:t>(رواه مسلم، رقم 2573).</a:t>
            </a:r>
            <a:endParaRPr lang="en-US" sz="4000" dirty="0">
              <a:solidFill>
                <a:prstClr val="black"/>
              </a:solidFill>
              <a:latin typeface="Calibri" pitchFamily="34" charset="0"/>
              <a:cs typeface="Arial" pitchFamily="34" charset="0"/>
            </a:endParaRPr>
          </a:p>
        </p:txBody>
      </p:sp>
    </p:spTree>
    <p:extLst>
      <p:ext uri="{BB962C8B-B14F-4D97-AF65-F5344CB8AC3E}">
        <p14:creationId xmlns:p14="http://schemas.microsoft.com/office/powerpoint/2010/main" val="414354217"/>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اصبر على ما..........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wipe(down)">
                                      <p:cBhvr>
                                        <p:cTn id="13" dur="500"/>
                                        <p:tgtEl>
                                          <p:spTgt spid="16">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4" name="عن ابى سعيد............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Effect transition="in" filter="wipe(down)">
                                      <p:cBhvr>
                                        <p:cTn id="18" dur="500"/>
                                        <p:tgtEl>
                                          <p:spTgt spid="16">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5"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2521844" y="705644"/>
            <a:ext cx="7174557" cy="1446213"/>
          </a:xfrm>
          <a:prstGeom prst="rect">
            <a:avLst/>
          </a:prstGeom>
          <a:noFill/>
          <a:ln w="9525">
            <a:noFill/>
            <a:miter lim="800000"/>
            <a:headEnd/>
            <a:tailEnd/>
          </a:ln>
        </p:spPr>
        <p:txBody>
          <a:bodyPr wrap="square">
            <a:spAutoFit/>
          </a:bodyPr>
          <a:lstStyle/>
          <a:p>
            <a:pPr algn="ctr" fontAlgn="base">
              <a:spcBef>
                <a:spcPct val="0"/>
              </a:spcBef>
              <a:spcAft>
                <a:spcPct val="0"/>
              </a:spcAft>
              <a:buFont typeface="Wingdings" pitchFamily="2" charset="2"/>
              <a:buChar char="Ø"/>
              <a:defRPr/>
            </a:pPr>
            <a:r>
              <a:rPr lang="ar-EG" sz="4400" b="1" dirty="0">
                <a:solidFill>
                  <a:srgbClr val="FF0000"/>
                </a:solidFill>
                <a:latin typeface="Calibri" pitchFamily="34" charset="0"/>
                <a:cs typeface="Arial" pitchFamily="34" charset="0"/>
              </a:rPr>
              <a:t> أطلبُ المساعدةَ الطِّبيَّةَ امْتِثالًا لقولِ الرَّسولِ صلى الله عليه وسلم.</a:t>
            </a:r>
            <a:endParaRPr lang="en-US" sz="4400" dirty="0">
              <a:solidFill>
                <a:srgbClr val="FF0000"/>
              </a:solidFill>
              <a:latin typeface="Calibri" pitchFamily="34" charset="0"/>
              <a:cs typeface="Arial" pitchFamily="34" charset="0"/>
            </a:endParaRPr>
          </a:p>
        </p:txBody>
      </p:sp>
      <p:sp>
        <p:nvSpPr>
          <p:cNvPr id="2" name="مستطيل 1">
            <a:extLst>
              <a:ext uri="{FF2B5EF4-FFF2-40B4-BE49-F238E27FC236}">
                <a16:creationId xmlns:a16="http://schemas.microsoft.com/office/drawing/2014/main" id="{130CDAA1-6D82-40F0-99CE-725701AB34DC}"/>
              </a:ext>
            </a:extLst>
          </p:cNvPr>
          <p:cNvSpPr/>
          <p:nvPr/>
        </p:nvSpPr>
        <p:spPr>
          <a:xfrm>
            <a:off x="1466598" y="2709652"/>
            <a:ext cx="9258804" cy="294014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lvl="0" fontAlgn="base">
              <a:spcBef>
                <a:spcPct val="0"/>
              </a:spcBef>
              <a:spcAft>
                <a:spcPct val="0"/>
              </a:spcAft>
              <a:defRPr/>
            </a:pPr>
            <a:r>
              <a:rPr lang="ar-EG" sz="4000" b="1" dirty="0">
                <a:solidFill>
                  <a:prstClr val="black"/>
                </a:solidFill>
                <a:latin typeface="Calibri" pitchFamily="34" charset="0"/>
              </a:rPr>
              <a:t>عَنْ أُسَامَةَ بْنِ شَرِيكٍ رضي الله عنه قَالَ: قَالَتِ الأَعْرَابُ: يَا رَسُولَ اللَّهِ، أَلاَ نَتَدَاوَى؟ قَالَ: " </a:t>
            </a:r>
            <a:r>
              <a:rPr lang="ar-EG" sz="4000" b="1" dirty="0">
                <a:solidFill>
                  <a:srgbClr val="0070C0"/>
                </a:solidFill>
                <a:latin typeface="Calibri" pitchFamily="34" charset="0"/>
              </a:rPr>
              <a:t>نَعَمْ، يَا عِبَادَ اللَّهِ تَدَاوَوْا، فَإِنَّ اللَّهَ لَمْ يَضَعْ دَاءً إِلاَّ وَضَعَ لَهُ شِفَاءً، </a:t>
            </a:r>
            <a:r>
              <a:rPr lang="ar-EG" sz="4000" b="1" dirty="0">
                <a:solidFill>
                  <a:prstClr val="black"/>
                </a:solidFill>
                <a:latin typeface="Calibri" pitchFamily="34" charset="0"/>
              </a:rPr>
              <a:t>أَوْ قَالَ: </a:t>
            </a:r>
            <a:r>
              <a:rPr lang="ar-EG" sz="4000" b="1" dirty="0">
                <a:solidFill>
                  <a:srgbClr val="0070C0"/>
                </a:solidFill>
                <a:latin typeface="Calibri" pitchFamily="34" charset="0"/>
              </a:rPr>
              <a:t>دَوَاءً إِلاَّ دَاءً وَاحِدًا</a:t>
            </a:r>
            <a:r>
              <a:rPr lang="ar-EG" sz="4000" b="1" dirty="0">
                <a:solidFill>
                  <a:prstClr val="black"/>
                </a:solidFill>
                <a:latin typeface="Calibri" pitchFamily="34" charset="0"/>
              </a:rPr>
              <a:t>" قَالُوا: يَا رَسُولَ اللَّهِ، وَمَا هُوَ؟ قَالَ: «</a:t>
            </a:r>
            <a:r>
              <a:rPr lang="ar-EG" sz="4000" b="1" dirty="0">
                <a:solidFill>
                  <a:srgbClr val="C00000"/>
                </a:solidFill>
                <a:latin typeface="Calibri" pitchFamily="34" charset="0"/>
              </a:rPr>
              <a:t>الهَرَمُ</a:t>
            </a:r>
            <a:r>
              <a:rPr lang="ar-EG" sz="4000" b="1" dirty="0">
                <a:solidFill>
                  <a:prstClr val="black"/>
                </a:solidFill>
                <a:latin typeface="Calibri" pitchFamily="34" charset="0"/>
              </a:rPr>
              <a:t>» (رواه التِّرمِذي، رقم 2038).</a:t>
            </a:r>
            <a:endParaRPr lang="en-US" sz="4000" dirty="0">
              <a:solidFill>
                <a:prstClr val="black"/>
              </a:solidFill>
              <a:latin typeface="Calibri" pitchFamily="34" charset="0"/>
              <a:cs typeface="Arial" pitchFamily="34" charset="0"/>
            </a:endParaRPr>
          </a:p>
        </p:txBody>
      </p:sp>
    </p:spTree>
    <p:extLst>
      <p:ext uri="{BB962C8B-B14F-4D97-AF65-F5344CB8AC3E}">
        <p14:creationId xmlns:p14="http://schemas.microsoft.com/office/powerpoint/2010/main" val="4092312487"/>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217">
                                          <p:stCondLst>
                                            <p:cond delay="0"/>
                                          </p:stCondLst>
                                        </p:cTn>
                                        <p:tgtEl>
                                          <p:spTgt spid="15"/>
                                        </p:tgtEl>
                                      </p:cBhvr>
                                    </p:animEffect>
                                    <p:anim calcmode="lin" valueType="num">
                                      <p:cBhvr>
                                        <p:cTn id="8" dur="683"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15"/>
                                        </p:tgtEl>
                                        <p:attrNameLst>
                                          <p:attrName>ppt_y</p:attrName>
                                        </p:attrNameLst>
                                      </p:cBhvr>
                                      <p:tavLst>
                                        <p:tav tm="0" fmla="#ppt_y-sin(pi*$)/9">
                                          <p:val>
                                            <p:fltVal val="0"/>
                                          </p:val>
                                        </p:tav>
                                        <p:tav tm="100000">
                                          <p:val>
                                            <p:fltVal val="1"/>
                                          </p:val>
                                        </p:tav>
                                      </p:tavLst>
                                    </p:anim>
                                    <p:anim calcmode="lin" valueType="num">
                                      <p:cBhvr>
                                        <p:cTn id="11" dur="124" tmFilter="0, 0; 0.125,0.2665; 0.25,0.4; 0.375,0.465; 0.5,0.5;  0.625,0.535; 0.75,0.6; 0.875,0.7335; 1,1">
                                          <p:stCondLst>
                                            <p:cond delay="497"/>
                                          </p:stCondLst>
                                        </p:cTn>
                                        <p:tgtEl>
                                          <p:spTgt spid="15"/>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15"/>
                                        </p:tgtEl>
                                        <p:attrNameLst>
                                          <p:attrName>ppt_y</p:attrName>
                                        </p:attrNameLst>
                                      </p:cBhvr>
                                      <p:tavLst>
                                        <p:tav tm="0" fmla="#ppt_y-sin(pi*$)/81">
                                          <p:val>
                                            <p:fltVal val="0"/>
                                          </p:val>
                                        </p:tav>
                                        <p:tav tm="100000">
                                          <p:val>
                                            <p:fltVal val="1"/>
                                          </p:val>
                                        </p:tav>
                                      </p:tavLst>
                                    </p:anim>
                                    <p:animScale>
                                      <p:cBhvr>
                                        <p:cTn id="13" dur="10">
                                          <p:stCondLst>
                                            <p:cond delay="244"/>
                                          </p:stCondLst>
                                        </p:cTn>
                                        <p:tgtEl>
                                          <p:spTgt spid="15"/>
                                        </p:tgtEl>
                                      </p:cBhvr>
                                      <p:to x="100000" y="60000"/>
                                    </p:animScale>
                                    <p:animScale>
                                      <p:cBhvr>
                                        <p:cTn id="14" dur="62" decel="50000">
                                          <p:stCondLst>
                                            <p:cond delay="254"/>
                                          </p:stCondLst>
                                        </p:cTn>
                                        <p:tgtEl>
                                          <p:spTgt spid="15"/>
                                        </p:tgtEl>
                                      </p:cBhvr>
                                      <p:to x="100000" y="100000"/>
                                    </p:animScale>
                                    <p:animScale>
                                      <p:cBhvr>
                                        <p:cTn id="15" dur="10">
                                          <p:stCondLst>
                                            <p:cond delay="492"/>
                                          </p:stCondLst>
                                        </p:cTn>
                                        <p:tgtEl>
                                          <p:spTgt spid="15"/>
                                        </p:tgtEl>
                                      </p:cBhvr>
                                      <p:to x="100000" y="80000"/>
                                    </p:animScale>
                                    <p:animScale>
                                      <p:cBhvr>
                                        <p:cTn id="16" dur="62" decel="50000">
                                          <p:stCondLst>
                                            <p:cond delay="502"/>
                                          </p:stCondLst>
                                        </p:cTn>
                                        <p:tgtEl>
                                          <p:spTgt spid="15"/>
                                        </p:tgtEl>
                                      </p:cBhvr>
                                      <p:to x="100000" y="100000"/>
                                    </p:animScale>
                                    <p:animScale>
                                      <p:cBhvr>
                                        <p:cTn id="17" dur="10">
                                          <p:stCondLst>
                                            <p:cond delay="616"/>
                                          </p:stCondLst>
                                        </p:cTn>
                                        <p:tgtEl>
                                          <p:spTgt spid="15"/>
                                        </p:tgtEl>
                                      </p:cBhvr>
                                      <p:to x="100000" y="90000"/>
                                    </p:animScale>
                                    <p:animScale>
                                      <p:cBhvr>
                                        <p:cTn id="18" dur="62" decel="50000">
                                          <p:stCondLst>
                                            <p:cond delay="625"/>
                                          </p:stCondLst>
                                        </p:cTn>
                                        <p:tgtEl>
                                          <p:spTgt spid="15"/>
                                        </p:tgtEl>
                                      </p:cBhvr>
                                      <p:to x="100000" y="100000"/>
                                    </p:animScale>
                                    <p:animScale>
                                      <p:cBhvr>
                                        <p:cTn id="19" dur="10">
                                          <p:stCondLst>
                                            <p:cond delay="678"/>
                                          </p:stCondLst>
                                        </p:cTn>
                                        <p:tgtEl>
                                          <p:spTgt spid="15"/>
                                        </p:tgtEl>
                                      </p:cBhvr>
                                      <p:to x="100000" y="95000"/>
                                    </p:animScale>
                                    <p:animScale>
                                      <p:cBhvr>
                                        <p:cTn id="20" dur="62" decel="50000">
                                          <p:stCondLst>
                                            <p:cond delay="688"/>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3C08EBCA-AAEF-4F5A-8CFF-BCC51FDB1035}"/>
              </a:ext>
            </a:extLst>
          </p:cNvPr>
          <p:cNvSpPr/>
          <p:nvPr/>
        </p:nvSpPr>
        <p:spPr>
          <a:xfrm>
            <a:off x="2037470" y="1051745"/>
            <a:ext cx="8117059" cy="2064434"/>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1" anchor="ctr"/>
          <a:lstStyle/>
          <a:p>
            <a:pPr lvl="0" algn="ctr" fontAlgn="base">
              <a:spcBef>
                <a:spcPct val="0"/>
              </a:spcBef>
              <a:spcAft>
                <a:spcPct val="0"/>
              </a:spcAft>
              <a:buFont typeface="Wingdings" pitchFamily="2" charset="2"/>
              <a:buChar char="Ø"/>
              <a:defRPr/>
            </a:pPr>
            <a:r>
              <a:rPr lang="ar-EG" sz="4400" b="1" dirty="0">
                <a:solidFill>
                  <a:srgbClr val="FF0000"/>
                </a:solidFill>
                <a:latin typeface="Calibri" pitchFamily="34" charset="0"/>
              </a:rPr>
              <a:t> أُؤدي الصَّلاةَ عَلى الحالة الَّتي أَسْتَطيعُها.</a:t>
            </a:r>
            <a:endParaRPr lang="en-US" sz="4400" dirty="0">
              <a:solidFill>
                <a:srgbClr val="FF0000"/>
              </a:solidFill>
              <a:latin typeface="Calibri" pitchFamily="34" charset="0"/>
              <a:cs typeface="Arial" pitchFamily="34" charset="0"/>
            </a:endParaRPr>
          </a:p>
        </p:txBody>
      </p:sp>
      <p:sp>
        <p:nvSpPr>
          <p:cNvPr id="3" name="مستطيل 2"/>
          <p:cNvSpPr/>
          <p:nvPr/>
        </p:nvSpPr>
        <p:spPr>
          <a:xfrm>
            <a:off x="1449343" y="4259880"/>
            <a:ext cx="8882637" cy="871008"/>
          </a:xfrm>
          <a:prstGeom prst="rect">
            <a:avLst/>
          </a:prstGeom>
        </p:spPr>
        <p:txBody>
          <a:bodyPr wrap="square">
            <a:spAutoFit/>
          </a:bodyPr>
          <a:lstStyle/>
          <a:p>
            <a:pPr algn="ctr">
              <a:lnSpc>
                <a:spcPct val="115000"/>
              </a:lnSpc>
              <a:spcAft>
                <a:spcPts val="1000"/>
              </a:spcAft>
            </a:pPr>
            <a:r>
              <a:rPr lang="ar-SA" sz="4400" b="1" dirty="0">
                <a:latin typeface="Times New Roman" panose="02020603050405020304" pitchFamily="18" charset="0"/>
                <a:ea typeface="Calibri" panose="020F0502020204030204" pitchFamily="34" charset="0"/>
                <a:cs typeface="Traditional Arabic" panose="02020603050405020304" pitchFamily="18" charset="-78"/>
              </a:rPr>
              <a:t>قال تعالى: </a:t>
            </a:r>
            <a:r>
              <a:rPr lang="ar-SA" sz="4400" b="1" dirty="0">
                <a:solidFill>
                  <a:srgbClr val="0000FF"/>
                </a:solidFill>
                <a:latin typeface="Times New Roman" panose="02020603050405020304" pitchFamily="18" charset="0"/>
                <a:ea typeface="Calibri" panose="020F0502020204030204" pitchFamily="34" charset="0"/>
                <a:cs typeface="Traditional Arabic" panose="02020603050405020304" pitchFamily="18" charset="-78"/>
              </a:rPr>
              <a:t>﴿فَاتَّقُوا اللَّهَ مَا اسْتَطَعْتُمْ.......﴾</a:t>
            </a:r>
            <a:r>
              <a:rPr lang="ar-SA" sz="4400" b="1"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rPr>
              <a:t>[التغابن:16]</a:t>
            </a:r>
            <a:endParaRPr lang="en-US" sz="4400" b="1" dirty="0">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132163133"/>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1699527" y="2858796"/>
            <a:ext cx="8741363" cy="2800767"/>
          </a:xfrm>
          <a:prstGeom prst="rect">
            <a:avLst/>
          </a:prstGeom>
          <a:noFill/>
          <a:ln w="9525">
            <a:noFill/>
            <a:miter lim="800000"/>
            <a:headEnd/>
            <a:tailEnd/>
          </a:ln>
        </p:spPr>
        <p:txBody>
          <a:bodyPr wrap="square">
            <a:spAutoFit/>
          </a:bodyPr>
          <a:lstStyle/>
          <a:p>
            <a:pPr algn="ctr" fontAlgn="base">
              <a:spcBef>
                <a:spcPct val="0"/>
              </a:spcBef>
              <a:spcAft>
                <a:spcPct val="0"/>
              </a:spcAft>
              <a:defRPr/>
            </a:pPr>
            <a:r>
              <a:rPr lang="en-US" sz="4400" b="1" dirty="0">
                <a:solidFill>
                  <a:prstClr val="black"/>
                </a:solidFill>
                <a:latin typeface="Calibri" pitchFamily="34" charset="0"/>
                <a:cs typeface="Arial" pitchFamily="34" charset="0"/>
              </a:rPr>
              <a:t> </a:t>
            </a:r>
            <a:r>
              <a:rPr lang="ar-SA" sz="4400" b="1" dirty="0">
                <a:solidFill>
                  <a:prstClr val="black"/>
                </a:solidFill>
                <a:latin typeface="Calibri" pitchFamily="34" charset="0"/>
                <a:cs typeface="Arial" pitchFamily="34" charset="0"/>
              </a:rPr>
              <a:t>وأَقولُ كَما قالَ الرَّسولُ صلى الله عليه وسلم: «</a:t>
            </a:r>
            <a:r>
              <a:rPr lang="ar-SA" sz="4400" b="1" dirty="0">
                <a:solidFill>
                  <a:srgbClr val="0070C0"/>
                </a:solidFill>
                <a:latin typeface="Calibri" pitchFamily="34" charset="0"/>
                <a:cs typeface="Arial" pitchFamily="34" charset="0"/>
              </a:rPr>
              <a:t>اللَّهُمَّ رَبَّ النَّاسِ، أَذْهِبْ البَأْسَ، اشْفِ</a:t>
            </a:r>
            <a:r>
              <a:rPr lang="ar-EG" sz="4400" b="1" dirty="0">
                <a:solidFill>
                  <a:srgbClr val="0070C0"/>
                </a:solidFill>
                <a:latin typeface="Calibri" pitchFamily="34" charset="0"/>
                <a:cs typeface="Arial" pitchFamily="34" charset="0"/>
              </a:rPr>
              <a:t>ه</a:t>
            </a:r>
            <a:r>
              <a:rPr lang="ar-SA" sz="4400" b="1" dirty="0">
                <a:solidFill>
                  <a:srgbClr val="0070C0"/>
                </a:solidFill>
                <a:latin typeface="Calibri" pitchFamily="34" charset="0"/>
                <a:cs typeface="Arial" pitchFamily="34" charset="0"/>
              </a:rPr>
              <a:t> </a:t>
            </a:r>
            <a:r>
              <a:rPr lang="ar-EG" sz="4400" b="1" dirty="0">
                <a:solidFill>
                  <a:srgbClr val="0070C0"/>
                </a:solidFill>
                <a:latin typeface="Calibri" pitchFamily="34" charset="0"/>
                <a:cs typeface="Arial" pitchFamily="34" charset="0"/>
              </a:rPr>
              <a:t>و</a:t>
            </a:r>
            <a:r>
              <a:rPr lang="ar-SA" sz="4400" b="1" dirty="0">
                <a:solidFill>
                  <a:srgbClr val="0070C0"/>
                </a:solidFill>
                <a:latin typeface="Calibri" pitchFamily="34" charset="0"/>
                <a:cs typeface="Arial" pitchFamily="34" charset="0"/>
              </a:rPr>
              <a:t>أَنْتَ الشَّافِي، </a:t>
            </a:r>
            <a:r>
              <a:rPr lang="ar-SA" sz="4400" b="1" dirty="0">
                <a:solidFill>
                  <a:srgbClr val="C00000"/>
                </a:solidFill>
                <a:latin typeface="Calibri" pitchFamily="34" charset="0"/>
                <a:cs typeface="Arial" pitchFamily="34" charset="0"/>
              </a:rPr>
              <a:t>ل</a:t>
            </a:r>
            <a:r>
              <a:rPr lang="ar-EG" sz="4400" b="1" dirty="0">
                <a:solidFill>
                  <a:srgbClr val="C00000"/>
                </a:solidFill>
                <a:latin typeface="Calibri" pitchFamily="34" charset="0"/>
                <a:cs typeface="Arial" pitchFamily="34" charset="0"/>
              </a:rPr>
              <a:t>ا</a:t>
            </a:r>
            <a:r>
              <a:rPr lang="ar-SA" sz="4400" b="1" dirty="0">
                <a:solidFill>
                  <a:srgbClr val="C00000"/>
                </a:solidFill>
                <a:latin typeface="Calibri" pitchFamily="34" charset="0"/>
                <a:cs typeface="Arial" pitchFamily="34" charset="0"/>
              </a:rPr>
              <a:t> شِفَاءَ إِل</a:t>
            </a:r>
            <a:r>
              <a:rPr lang="ar-EG" sz="4400" b="1" dirty="0" err="1">
                <a:solidFill>
                  <a:srgbClr val="C00000"/>
                </a:solidFill>
                <a:latin typeface="Calibri" pitchFamily="34" charset="0"/>
                <a:cs typeface="Arial" pitchFamily="34" charset="0"/>
              </a:rPr>
              <a:t>اَّ</a:t>
            </a:r>
            <a:r>
              <a:rPr lang="ar-SA" sz="4400" b="1" dirty="0">
                <a:solidFill>
                  <a:srgbClr val="C00000"/>
                </a:solidFill>
                <a:latin typeface="Calibri" pitchFamily="34" charset="0"/>
                <a:cs typeface="Arial" pitchFamily="34" charset="0"/>
              </a:rPr>
              <a:t> شِفَاؤُكَ </a:t>
            </a:r>
            <a:r>
              <a:rPr lang="ar-SA" sz="4400" b="1" dirty="0">
                <a:solidFill>
                  <a:srgbClr val="0070C0"/>
                </a:solidFill>
                <a:latin typeface="Calibri" pitchFamily="34" charset="0"/>
                <a:cs typeface="Arial" pitchFamily="34" charset="0"/>
              </a:rPr>
              <a:t>شِفَاءً </a:t>
            </a:r>
            <a:r>
              <a:rPr lang="ar-SA" sz="4400" b="1" dirty="0">
                <a:solidFill>
                  <a:srgbClr val="C00000"/>
                </a:solidFill>
                <a:latin typeface="Calibri" pitchFamily="34" charset="0"/>
                <a:cs typeface="Arial" pitchFamily="34" charset="0"/>
              </a:rPr>
              <a:t>ل</a:t>
            </a:r>
            <a:r>
              <a:rPr lang="ar-EG" sz="4400" b="1" dirty="0">
                <a:solidFill>
                  <a:srgbClr val="C00000"/>
                </a:solidFill>
                <a:latin typeface="Calibri" pitchFamily="34" charset="0"/>
                <a:cs typeface="Arial" pitchFamily="34" charset="0"/>
              </a:rPr>
              <a:t>ا</a:t>
            </a:r>
            <a:r>
              <a:rPr lang="ar-SA" sz="4400" b="1" dirty="0">
                <a:solidFill>
                  <a:srgbClr val="C00000"/>
                </a:solidFill>
                <a:latin typeface="Calibri" pitchFamily="34" charset="0"/>
                <a:cs typeface="Arial" pitchFamily="34" charset="0"/>
              </a:rPr>
              <a:t> يُغَادِرُ </a:t>
            </a:r>
            <a:r>
              <a:rPr lang="ar-SA" sz="4400" b="1" dirty="0">
                <a:solidFill>
                  <a:srgbClr val="0070C0"/>
                </a:solidFill>
                <a:latin typeface="Calibri" pitchFamily="34" charset="0"/>
                <a:cs typeface="Arial" pitchFamily="34" charset="0"/>
              </a:rPr>
              <a:t>سَقَمًا</a:t>
            </a:r>
            <a:r>
              <a:rPr lang="ar-SA" sz="4400" b="1" dirty="0">
                <a:solidFill>
                  <a:prstClr val="black"/>
                </a:solidFill>
                <a:latin typeface="Calibri" pitchFamily="34" charset="0"/>
                <a:cs typeface="Arial" pitchFamily="34" charset="0"/>
              </a:rPr>
              <a:t>» </a:t>
            </a:r>
            <a:r>
              <a:rPr lang="ar-EG" sz="4400" b="1" dirty="0">
                <a:solidFill>
                  <a:prstClr val="black"/>
                </a:solidFill>
                <a:latin typeface="Calibri" pitchFamily="34" charset="0"/>
                <a:cs typeface="Arial" pitchFamily="34" charset="0"/>
              </a:rPr>
              <a:t>(رواه البخاري، رقم 5743)</a:t>
            </a:r>
            <a:r>
              <a:rPr lang="ar-SA" sz="4400" b="1" dirty="0">
                <a:solidFill>
                  <a:prstClr val="black"/>
                </a:solidFill>
                <a:latin typeface="Calibri" pitchFamily="34" charset="0"/>
                <a:cs typeface="Arial" pitchFamily="34" charset="0"/>
              </a:rPr>
              <a:t>.</a:t>
            </a:r>
            <a:endParaRPr lang="en-US" sz="4400" dirty="0">
              <a:solidFill>
                <a:prstClr val="black"/>
              </a:solidFill>
              <a:latin typeface="Calibri" pitchFamily="34" charset="0"/>
              <a:cs typeface="Arial" pitchFamily="34" charset="0"/>
            </a:endParaRPr>
          </a:p>
        </p:txBody>
      </p:sp>
      <p:sp>
        <p:nvSpPr>
          <p:cNvPr id="2" name="مستطيل 1">
            <a:extLst>
              <a:ext uri="{FF2B5EF4-FFF2-40B4-BE49-F238E27FC236}">
                <a16:creationId xmlns:a16="http://schemas.microsoft.com/office/drawing/2014/main" id="{31B96150-33D9-4A41-AB7C-557BC54BA1EB}"/>
              </a:ext>
            </a:extLst>
          </p:cNvPr>
          <p:cNvSpPr/>
          <p:nvPr/>
        </p:nvSpPr>
        <p:spPr>
          <a:xfrm>
            <a:off x="1699527" y="650039"/>
            <a:ext cx="8539089" cy="17562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1" anchor="ctr"/>
          <a:lstStyle/>
          <a:p>
            <a:pPr lvl="0" algn="ctr" fontAlgn="base">
              <a:spcBef>
                <a:spcPct val="0"/>
              </a:spcBef>
              <a:spcAft>
                <a:spcPct val="0"/>
              </a:spcAft>
              <a:buFont typeface="Wingdings" pitchFamily="2" charset="2"/>
              <a:buChar char="Ø"/>
              <a:defRPr/>
            </a:pPr>
            <a:r>
              <a:rPr lang="ar-EG" sz="4000" b="1" dirty="0">
                <a:solidFill>
                  <a:srgbClr val="FF0000"/>
                </a:solidFill>
                <a:latin typeface="Calibri" pitchFamily="34" charset="0"/>
              </a:rPr>
              <a:t> </a:t>
            </a:r>
            <a:r>
              <a:rPr lang="ar-SA" sz="4000" b="1" dirty="0">
                <a:solidFill>
                  <a:srgbClr val="FF0000"/>
                </a:solidFill>
                <a:latin typeface="Calibri" pitchFamily="34" charset="0"/>
              </a:rPr>
              <a:t>أَسْتَعْمِلُ الرُّقْيَةَ الشَّرْعِيَّةَ وذلكَ بِوَضْعِ اليَدِ عَلى مَوْضِعِ الأَلَمِ: </a:t>
            </a:r>
            <a:endParaRPr lang="en-US" sz="4000" dirty="0">
              <a:solidFill>
                <a:srgbClr val="FF0000"/>
              </a:solidFill>
              <a:latin typeface="Calibri" pitchFamily="34" charset="0"/>
              <a:cs typeface="Arial" pitchFamily="34" charset="0"/>
            </a:endParaRPr>
          </a:p>
        </p:txBody>
      </p:sp>
    </p:spTree>
    <p:extLst>
      <p:ext uri="{BB962C8B-B14F-4D97-AF65-F5344CB8AC3E}">
        <p14:creationId xmlns:p14="http://schemas.microsoft.com/office/powerpoint/2010/main" val="633044138"/>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subTnLst>
                                    <p:audio>
                                      <p:cMediaNode>
                                        <p:cTn display="0" masterRel="sameClick">
                                          <p:stCondLst>
                                            <p:cond evt="begin" delay="0">
                                              <p:tn val="9"/>
                                            </p:cond>
                                          </p:stCondLst>
                                          <p:endCondLst>
                                            <p:cond evt="onStopAudio" delay="0">
                                              <p:tgtEl>
                                                <p:sldTgt/>
                                              </p:tgtEl>
                                            </p:cond>
                                          </p:endCondLst>
                                        </p:cTn>
                                        <p:tgtEl>
                                          <p:sndTgt r:embed="rId3"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774</Words>
  <Application>Microsoft Office PowerPoint</Application>
  <PresentationFormat>شاشة عريضة</PresentationFormat>
  <Paragraphs>60</Paragraphs>
  <Slides>27</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3</vt:i4>
      </vt:variant>
      <vt:variant>
        <vt:lpstr>عناوين الشرائح</vt:lpstr>
      </vt:variant>
      <vt:variant>
        <vt:i4>27</vt:i4>
      </vt:variant>
    </vt:vector>
  </HeadingPairs>
  <TitlesOfParts>
    <vt:vector size="34" baseType="lpstr">
      <vt:lpstr>Arial</vt:lpstr>
      <vt:lpstr>Calibri</vt:lpstr>
      <vt:lpstr>Times New Roman</vt:lpstr>
      <vt:lpstr>Wingdings</vt:lpstr>
      <vt:lpstr>3_Office Theme</vt:lpstr>
      <vt:lpstr>Office Theme</vt:lpstr>
      <vt:lpstr>1_Office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Asmaa Mahmoud</dc:creator>
  <cp:lastModifiedBy>Eman Adel</cp:lastModifiedBy>
  <cp:revision>49</cp:revision>
  <dcterms:created xsi:type="dcterms:W3CDTF">2020-11-02T00:08:34Z</dcterms:created>
  <dcterms:modified xsi:type="dcterms:W3CDTF">2020-12-05T19:34:20Z</dcterms:modified>
</cp:coreProperties>
</file>