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497" r:id="rId3"/>
    <p:sldId id="549" r:id="rId4"/>
    <p:sldId id="335" r:id="rId5"/>
    <p:sldId id="600" r:id="rId6"/>
    <p:sldId id="607" r:id="rId7"/>
    <p:sldId id="269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28" y="126"/>
      </p:cViewPr>
      <p:guideLst>
        <p:guide pos="3840"/>
        <p:guide orient="horz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svg"/><Relationship Id="rId18" Type="http://schemas.openxmlformats.org/officeDocument/2006/relationships/image" Target="../media/image27.png"/><Relationship Id="rId3" Type="http://schemas.openxmlformats.org/officeDocument/2006/relationships/image" Target="../media/image7.svg"/><Relationship Id="rId7" Type="http://schemas.openxmlformats.org/officeDocument/2006/relationships/image" Target="../media/image3.svg"/><Relationship Id="rId12" Type="http://schemas.openxmlformats.org/officeDocument/2006/relationships/image" Target="../media/image21.png"/><Relationship Id="rId17" Type="http://schemas.openxmlformats.org/officeDocument/2006/relationships/image" Target="../media/image26.svg"/><Relationship Id="rId2" Type="http://schemas.openxmlformats.org/officeDocument/2006/relationships/image" Target="../media/image8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0.svg"/><Relationship Id="rId5" Type="http://schemas.openxmlformats.org/officeDocument/2006/relationships/image" Target="../media/image16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19" Type="http://schemas.openxmlformats.org/officeDocument/2006/relationships/image" Target="../media/image28.svg"/><Relationship Id="rId4" Type="http://schemas.openxmlformats.org/officeDocument/2006/relationships/image" Target="../media/image15.png"/><Relationship Id="rId9" Type="http://schemas.openxmlformats.org/officeDocument/2006/relationships/image" Target="../media/image5.sv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9198889" y="2670931"/>
            <a:ext cx="8374735" cy="1265254"/>
            <a:chOff x="9198889" y="2670931"/>
            <a:chExt cx="83747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1" y="314199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المواطن و الأمن الوطني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98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7A28C4-DC2A-40B3-B132-98BC2F21256D}"/>
              </a:ext>
            </a:extLst>
          </p:cNvPr>
          <p:cNvGrpSpPr/>
          <p:nvPr/>
        </p:nvGrpSpPr>
        <p:grpSpPr>
          <a:xfrm>
            <a:off x="8787826" y="4827446"/>
            <a:ext cx="1905007" cy="1905007"/>
            <a:chOff x="8787826" y="4827446"/>
            <a:chExt cx="1905007" cy="1905007"/>
          </a:xfrm>
        </p:grpSpPr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F851CAA9-6228-46D3-985A-8E5A1F31969B}"/>
                </a:ext>
              </a:extLst>
            </p:cNvPr>
            <p:cNvSpPr/>
            <p:nvPr/>
          </p:nvSpPr>
          <p:spPr>
            <a:xfrm>
              <a:off x="8787826" y="4827446"/>
              <a:ext cx="1905007" cy="1905007"/>
            </a:xfrm>
            <a:prstGeom prst="frame">
              <a:avLst>
                <a:gd name="adj1" fmla="val 14797"/>
              </a:avLst>
            </a:prstGeom>
            <a:solidFill>
              <a:srgbClr val="9900CC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2BB633-214C-4EBC-8362-58E50A6CD731}"/>
                </a:ext>
              </a:extLst>
            </p:cNvPr>
            <p:cNvSpPr/>
            <p:nvPr/>
          </p:nvSpPr>
          <p:spPr>
            <a:xfrm>
              <a:off x="9410132" y="5143435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Graphic 16" descr="Head with gears">
              <a:extLst>
                <a:ext uri="{FF2B5EF4-FFF2-40B4-BE49-F238E27FC236}">
                  <a16:creationId xmlns:a16="http://schemas.microsoft.com/office/drawing/2014/main" id="{C41D6AEB-8DBB-4066-9D01-C2AD8FD6B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30961" y="5412625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955146" y="1803212"/>
            <a:ext cx="2652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المواطنة :</a:t>
            </a:r>
            <a:endParaRPr lang="en-US" sz="2400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70029" y="1792344"/>
            <a:ext cx="5709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من اسس الأمن الوطني المواطنة التي تساعد على تحقيق الأمن الذاتي و والاستجابة لمتطلبات تحقيق الأمن الشامل , وتتعلق المواطنة في مجال الأمن بتحقيق الأمن الذاتي للفرد أولاً و ثم التفاعل مع المجتمع لحمايته ومساندة الدولة في ذلك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B251C-D149-4081-842A-8B8570BBE91C}"/>
              </a:ext>
            </a:extLst>
          </p:cNvPr>
          <p:cNvSpPr txBox="1"/>
          <p:nvPr/>
        </p:nvSpPr>
        <p:spPr>
          <a:xfrm>
            <a:off x="547408" y="3918516"/>
            <a:ext cx="5727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هو اتخاذ المواطن الإجراءات التي تؤدي إلى حماية نفسه و اسرته مثل اخذ الحيطة والحذر من المتطرفين او الإرهابيين وكذلك تربية الأبناء ومتابعتهم و التحقق من سلامتهم من الانحراف و ومن أبرز جوانب الأمن الذاتي: التزام مبادئ الدين و انظمة الدولة و إجراءاتها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20D5B9-EF7F-4084-B913-E7D025B8A8C7}"/>
              </a:ext>
            </a:extLst>
          </p:cNvPr>
          <p:cNvSpPr txBox="1"/>
          <p:nvPr/>
        </p:nvSpPr>
        <p:spPr>
          <a:xfrm>
            <a:off x="6594727" y="5591039"/>
            <a:ext cx="213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ما الحس الأمني ؟ </a:t>
            </a:r>
            <a:endParaRPr lang="en-US" sz="2400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F4782B-4378-4155-940C-C191C8766443}"/>
              </a:ext>
            </a:extLst>
          </p:cNvPr>
          <p:cNvSpPr txBox="1"/>
          <p:nvPr/>
        </p:nvSpPr>
        <p:spPr>
          <a:xfrm>
            <a:off x="1003300" y="5452540"/>
            <a:ext cx="554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هو الشعور بالخطر قبل وقوعه , والتعرف على الأشياء التي 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تضر بالأمن و إدراكها وتمييزها وإبلاغ الجهات الأمنية عنها </a:t>
            </a:r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38FD9BF-2A3A-443A-83CA-4A679E6E1689}"/>
              </a:ext>
            </a:extLst>
          </p:cNvPr>
          <p:cNvCxnSpPr>
            <a:cxnSpLocks/>
          </p:cNvCxnSpPr>
          <p:nvPr/>
        </p:nvCxnSpPr>
        <p:spPr>
          <a:xfrm flipH="1">
            <a:off x="6530678" y="3875654"/>
            <a:ext cx="1965622" cy="0"/>
          </a:xfrm>
          <a:prstGeom prst="straightConnector1">
            <a:avLst/>
          </a:prstGeom>
          <a:ln>
            <a:solidFill>
              <a:srgbClr val="33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A6D044F-F777-428C-AB36-2C7378A58283}"/>
              </a:ext>
            </a:extLst>
          </p:cNvPr>
          <p:cNvCxnSpPr>
            <a:cxnSpLocks/>
          </p:cNvCxnSpPr>
          <p:nvPr/>
        </p:nvCxnSpPr>
        <p:spPr>
          <a:xfrm flipH="1">
            <a:off x="6866221" y="6052705"/>
            <a:ext cx="1812654" cy="0"/>
          </a:xfrm>
          <a:prstGeom prst="straightConnector1">
            <a:avLst/>
          </a:prstGeom>
          <a:ln>
            <a:solidFill>
              <a:srgbClr val="99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C46D03-C357-4DE3-862A-D1357C985C1B}"/>
              </a:ext>
            </a:extLst>
          </p:cNvPr>
          <p:cNvGrpSpPr/>
          <p:nvPr/>
        </p:nvGrpSpPr>
        <p:grpSpPr>
          <a:xfrm>
            <a:off x="8417715" y="2850074"/>
            <a:ext cx="1763485" cy="1763485"/>
            <a:chOff x="8417715" y="2850074"/>
            <a:chExt cx="1763485" cy="1763485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3C41DED4-FC13-4971-A445-8A4EFB6A1617}"/>
                </a:ext>
              </a:extLst>
            </p:cNvPr>
            <p:cNvSpPr/>
            <p:nvPr/>
          </p:nvSpPr>
          <p:spPr>
            <a:xfrm>
              <a:off x="8417715" y="2850074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33CCFF"/>
            </a:solidFill>
            <a:ln>
              <a:noFill/>
            </a:ln>
            <a:scene3d>
              <a:camera prst="isometricOffAxis1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3941E4-D955-45AB-BDB8-30EE2932D449}"/>
                </a:ext>
              </a:extLst>
            </p:cNvPr>
            <p:cNvSpPr/>
            <p:nvPr/>
          </p:nvSpPr>
          <p:spPr>
            <a:xfrm>
              <a:off x="8678875" y="3117124"/>
              <a:ext cx="1232036" cy="1229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14" descr="Presentation with pie chart">
              <a:extLst>
                <a:ext uri="{FF2B5EF4-FFF2-40B4-BE49-F238E27FC236}">
                  <a16:creationId xmlns:a16="http://schemas.microsoft.com/office/drawing/2014/main" id="{1A2E6B73-2A70-4F37-82AF-5172C95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68503" y="3504028"/>
              <a:ext cx="640080" cy="640080"/>
            </a:xfrm>
            <a:prstGeom prst="rect">
              <a:avLst/>
            </a:prstGeom>
            <a:scene3d>
              <a:camera prst="isometricOffAxis1Left"/>
              <a:lightRig rig="threePt" dir="t"/>
            </a:scene3d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7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الخامس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2800" b="1" dirty="0">
                      <a:latin typeface="Century Gothic" panose="020B0502020202020204" pitchFamily="34" charset="0"/>
                    </a:rPr>
                    <a:t>المواطن و الأمن الوطني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6446688" y="3474600"/>
            <a:ext cx="213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ما الأمن الذاتي :</a:t>
            </a:r>
            <a:endParaRPr lang="en-US" sz="2400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2" name="Group 26">
            <a:extLst>
              <a:ext uri="{FF2B5EF4-FFF2-40B4-BE49-F238E27FC236}">
                <a16:creationId xmlns:a16="http://schemas.microsoft.com/office/drawing/2014/main" id="{2AC1D5D3-5F91-471B-8D64-41C3AFEB8EA0}"/>
              </a:ext>
            </a:extLst>
          </p:cNvPr>
          <p:cNvGrpSpPr/>
          <p:nvPr/>
        </p:nvGrpSpPr>
        <p:grpSpPr>
          <a:xfrm>
            <a:off x="777237" y="5006091"/>
            <a:ext cx="1112943" cy="1375960"/>
            <a:chOff x="6938136" y="1407614"/>
            <a:chExt cx="3319154" cy="3236500"/>
          </a:xfrm>
        </p:grpSpPr>
        <p:grpSp>
          <p:nvGrpSpPr>
            <p:cNvPr id="63" name="Group 17">
              <a:extLst>
                <a:ext uri="{FF2B5EF4-FFF2-40B4-BE49-F238E27FC236}">
                  <a16:creationId xmlns:a16="http://schemas.microsoft.com/office/drawing/2014/main" id="{53137BCD-AB69-43BC-ACDF-D10660BCA645}"/>
                </a:ext>
              </a:extLst>
            </p:cNvPr>
            <p:cNvGrpSpPr/>
            <p:nvPr/>
          </p:nvGrpSpPr>
          <p:grpSpPr>
            <a:xfrm>
              <a:off x="6975767" y="1462443"/>
              <a:ext cx="3281523" cy="3181671"/>
              <a:chOff x="3582023" y="965841"/>
              <a:chExt cx="4188335" cy="4060883"/>
            </a:xfrm>
            <a:effectLst>
              <a:reflection blurRad="6350" stA="51000" endPos="14000" dir="5400000" sy="-100000" algn="bl" rotWithShape="0"/>
            </a:effectLst>
          </p:grpSpPr>
          <p:sp>
            <p:nvSpPr>
              <p:cNvPr id="66" name="Rectangle 18">
                <a:extLst>
                  <a:ext uri="{FF2B5EF4-FFF2-40B4-BE49-F238E27FC236}">
                    <a16:creationId xmlns:a16="http://schemas.microsoft.com/office/drawing/2014/main" id="{FCBD6FA9-07F9-4D1E-8F2A-B5AA8C77D81F}"/>
                  </a:ext>
                </a:extLst>
              </p:cNvPr>
              <p:cNvSpPr/>
              <p:nvPr/>
            </p:nvSpPr>
            <p:spPr>
              <a:xfrm>
                <a:off x="3582023" y="1246152"/>
                <a:ext cx="4188333" cy="3780572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9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: Shape 19">
                <a:extLst>
                  <a:ext uri="{FF2B5EF4-FFF2-40B4-BE49-F238E27FC236}">
                    <a16:creationId xmlns:a16="http://schemas.microsoft.com/office/drawing/2014/main" id="{41D7193C-94B5-4C66-A4CF-3DB8A9019A8E}"/>
                  </a:ext>
                </a:extLst>
              </p:cNvPr>
              <p:cNvSpPr/>
              <p:nvPr/>
            </p:nvSpPr>
            <p:spPr>
              <a:xfrm flipV="1">
                <a:off x="3582025" y="965841"/>
                <a:ext cx="4188333" cy="805751"/>
              </a:xfrm>
              <a:custGeom>
                <a:avLst/>
                <a:gdLst>
                  <a:gd name="connsiteX0" fmla="*/ 0 w 3010485"/>
                  <a:gd name="connsiteY0" fmla="*/ 1051704 h 1051704"/>
                  <a:gd name="connsiteX1" fmla="*/ 3010485 w 3010485"/>
                  <a:gd name="connsiteY1" fmla="*/ 1051704 h 1051704"/>
                  <a:gd name="connsiteX2" fmla="*/ 3010485 w 3010485"/>
                  <a:gd name="connsiteY2" fmla="*/ 281356 h 1051704"/>
                  <a:gd name="connsiteX3" fmla="*/ 1668429 w 3010485"/>
                  <a:gd name="connsiteY3" fmla="*/ 281356 h 1051704"/>
                  <a:gd name="connsiteX4" fmla="*/ 1505243 w 3010485"/>
                  <a:gd name="connsiteY4" fmla="*/ 0 h 1051704"/>
                  <a:gd name="connsiteX5" fmla="*/ 1342056 w 3010485"/>
                  <a:gd name="connsiteY5" fmla="*/ 281356 h 1051704"/>
                  <a:gd name="connsiteX6" fmla="*/ 0 w 3010485"/>
                  <a:gd name="connsiteY6" fmla="*/ 281356 h 1051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10485" h="1051704">
                    <a:moveTo>
                      <a:pt x="0" y="1051704"/>
                    </a:moveTo>
                    <a:lnTo>
                      <a:pt x="3010485" y="1051704"/>
                    </a:lnTo>
                    <a:lnTo>
                      <a:pt x="3010485" y="281356"/>
                    </a:lnTo>
                    <a:lnTo>
                      <a:pt x="1668429" y="281356"/>
                    </a:lnTo>
                    <a:lnTo>
                      <a:pt x="1505243" y="0"/>
                    </a:lnTo>
                    <a:lnTo>
                      <a:pt x="1342056" y="281356"/>
                    </a:lnTo>
                    <a:lnTo>
                      <a:pt x="0" y="281356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solidFill>
                  <a:srgbClr val="00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4" name="Picture 12">
              <a:extLst>
                <a:ext uri="{FF2B5EF4-FFF2-40B4-BE49-F238E27FC236}">
                  <a16:creationId xmlns:a16="http://schemas.microsoft.com/office/drawing/2014/main" id="{039FBA9A-A698-4B3C-979A-FA7C649AA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7828" y="2093744"/>
              <a:ext cx="3057396" cy="2228331"/>
            </a:xfrm>
            <a:prstGeom prst="rect">
              <a:avLst/>
            </a:prstGeom>
          </p:spPr>
        </p:pic>
        <p:sp>
          <p:nvSpPr>
            <p:cNvPr id="65" name="TextBox 21">
              <a:extLst>
                <a:ext uri="{FF2B5EF4-FFF2-40B4-BE49-F238E27FC236}">
                  <a16:creationId xmlns:a16="http://schemas.microsoft.com/office/drawing/2014/main" id="{3FFEC7E5-9AAA-420D-9D59-9AD5230E6B3C}"/>
                </a:ext>
              </a:extLst>
            </p:cNvPr>
            <p:cNvSpPr txBox="1"/>
            <p:nvPr/>
          </p:nvSpPr>
          <p:spPr>
            <a:xfrm>
              <a:off x="6938136" y="1407614"/>
              <a:ext cx="3319154" cy="651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2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علم وطني</a:t>
              </a:r>
              <a:endParaRPr lang="en-US" sz="12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60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2" presetClass="entr" presetSubtype="1" accel="38000" fill="hold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88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9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1" grpId="0"/>
          <p:bldP spid="22" grpId="0"/>
          <p:bldP spid="23" grpId="0"/>
          <p:bldP spid="3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2" presetClass="entr" presetSubtype="1" accel="38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1" grpId="0"/>
          <p:bldP spid="22" grpId="0"/>
          <p:bldP spid="23" grpId="0"/>
          <p:bldP spid="39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31228" y="2962612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68828" y="2636041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084942" y="2512671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4000691" y="3220518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المحافظة على البيانات الشخصية و سريتها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20716" y="2744897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Rectangle 39">
            <a:extLst>
              <a:ext uri="{FF2B5EF4-FFF2-40B4-BE49-F238E27FC236}">
                <a16:creationId xmlns:a16="http://schemas.microsoft.com/office/drawing/2014/main" id="{B48C49B7-2CB1-4E64-ABAF-CBA2DA3C4689}"/>
              </a:ext>
            </a:extLst>
          </p:cNvPr>
          <p:cNvSpPr/>
          <p:nvPr/>
        </p:nvSpPr>
        <p:spPr>
          <a:xfrm>
            <a:off x="243118" y="568055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4">
            <a:extLst>
              <a:ext uri="{FF2B5EF4-FFF2-40B4-BE49-F238E27FC236}">
                <a16:creationId xmlns:a16="http://schemas.microsoft.com/office/drawing/2014/main" id="{8A6D25B5-6F80-426E-85AF-25B810D38B5B}"/>
              </a:ext>
            </a:extLst>
          </p:cNvPr>
          <p:cNvSpPr txBox="1"/>
          <p:nvPr/>
        </p:nvSpPr>
        <p:spPr>
          <a:xfrm>
            <a:off x="3759565" y="5870714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المحافظة على البيانات البنكية و عدم مشاركتها مع أشخاص غير معروفين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B914DEA7-8A5E-4B16-8A5D-7C0CE3E96D12}"/>
              </a:ext>
            </a:extLst>
          </p:cNvPr>
          <p:cNvGrpSpPr/>
          <p:nvPr/>
        </p:nvGrpSpPr>
        <p:grpSpPr>
          <a:xfrm>
            <a:off x="6832606" y="5462842"/>
            <a:ext cx="1748974" cy="1262744"/>
            <a:chOff x="8011888" y="943428"/>
            <a:chExt cx="1748974" cy="1262744"/>
          </a:xfrm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49E67BD3-4A14-432A-8D74-05CA726CE25B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46" name="Oval 48">
                <a:extLst>
                  <a:ext uri="{FF2B5EF4-FFF2-40B4-BE49-F238E27FC236}">
                    <a16:creationId xmlns:a16="http://schemas.microsoft.com/office/drawing/2014/main" id="{4845EBC0-220F-4E98-9985-A066C6BA14B6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12FC2FEB-075B-4DF5-A2AC-57334F88CA86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50">
                <a:extLst>
                  <a:ext uri="{FF2B5EF4-FFF2-40B4-BE49-F238E27FC236}">
                    <a16:creationId xmlns:a16="http://schemas.microsoft.com/office/drawing/2014/main" id="{6925B8BA-6984-4718-A3FE-A7165D66E83D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49" name="Rectangle 51">
                  <a:extLst>
                    <a:ext uri="{FF2B5EF4-FFF2-40B4-BE49-F238E27FC236}">
                      <a16:creationId xmlns:a16="http://schemas.microsoft.com/office/drawing/2014/main" id="{D2B62ABA-0C8E-47F9-A75C-66541ECC36A6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ight Triangle 52">
                  <a:extLst>
                    <a:ext uri="{FF2B5EF4-FFF2-40B4-BE49-F238E27FC236}">
                      <a16:creationId xmlns:a16="http://schemas.microsoft.com/office/drawing/2014/main" id="{8E0EFADC-324F-490C-9C37-700E577EAD2D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Triangle 53">
                  <a:extLst>
                    <a:ext uri="{FF2B5EF4-FFF2-40B4-BE49-F238E27FC236}">
                      <a16:creationId xmlns:a16="http://schemas.microsoft.com/office/drawing/2014/main" id="{6DFBC46A-CA51-42AD-B775-0FCC7481C492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Triangle 54">
                  <a:extLst>
                    <a:ext uri="{FF2B5EF4-FFF2-40B4-BE49-F238E27FC236}">
                      <a16:creationId xmlns:a16="http://schemas.microsoft.com/office/drawing/2014/main" id="{907D2A97-0C86-4595-B237-BB37EBDC1FA3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Triangle 55">
                  <a:extLst>
                    <a:ext uri="{FF2B5EF4-FFF2-40B4-BE49-F238E27FC236}">
                      <a16:creationId xmlns:a16="http://schemas.microsoft.com/office/drawing/2014/main" id="{D333D639-A3AE-4B7D-A025-B2DE4DA1CED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12645258-D92D-4921-8641-F94DAD553579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-317500" y="1379603"/>
            <a:ext cx="12222384" cy="1193407"/>
            <a:chOff x="-204154" y="3294128"/>
            <a:chExt cx="12222384" cy="1193407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4676026" y="-842988"/>
              <a:ext cx="1193403" cy="946764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1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-204154" y="3553939"/>
              <a:ext cx="91101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dirty="0">
                  <a:latin typeface="Century Gothic" panose="020B0502020202020204" pitchFamily="34" charset="0"/>
                </a:rPr>
                <a:t>من سلوك الأمن الذاتي للمواطن : - التأكد من تأمين المنزل و إغلاقه – تأمين السيارة</a:t>
              </a:r>
            </a:p>
            <a:p>
              <a:pPr algn="r"/>
              <a:r>
                <a:rPr lang="ar-SY" sz="2400" dirty="0">
                  <a:latin typeface="Century Gothic" panose="020B0502020202020204" pitchFamily="34" charset="0"/>
                </a:rPr>
                <a:t> وتجنب تركها مفتوحة عند مغادرتها ولو لمدة قصيرة جداً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7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50557"/>
                <a:chOff x="5162561" y="1484950"/>
                <a:chExt cx="5116090" cy="85055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الخامس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2800" b="1" dirty="0">
                      <a:latin typeface="Century Gothic" panose="020B0502020202020204" pitchFamily="34" charset="0"/>
                    </a:rPr>
                    <a:t>المواطن و الأمن الوطني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9" name="مجموعة 98"/>
          <p:cNvGrpSpPr/>
          <p:nvPr/>
        </p:nvGrpSpPr>
        <p:grpSpPr>
          <a:xfrm>
            <a:off x="2536004" y="4080241"/>
            <a:ext cx="9379437" cy="1193406"/>
            <a:chOff x="2638793" y="3294128"/>
            <a:chExt cx="9379437" cy="1193406"/>
          </a:xfrm>
        </p:grpSpPr>
        <p:sp>
          <p:nvSpPr>
            <p:cNvPr id="100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5931859" y="412843"/>
              <a:ext cx="1193403" cy="69559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1</a:t>
              </a:r>
            </a:p>
          </p:txBody>
        </p:sp>
        <p:pic>
          <p:nvPicPr>
            <p:cNvPr id="103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104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2638793" y="3642845"/>
              <a:ext cx="6360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dirty="0">
                  <a:latin typeface="Century Gothic" panose="020B0502020202020204" pitchFamily="34" charset="0"/>
                </a:rPr>
                <a:t> يذكر الطلبة نموذجين آخرين من سلوك الأمن الذاتي </a:t>
              </a:r>
            </a:p>
          </p:txBody>
        </p:sp>
        <p:grpSp>
          <p:nvGrpSpPr>
            <p:cNvPr id="105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106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6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08333E-7 3.7037E-7 L -0.47344 3.7037E-7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 p14:bounceEnd="33000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08333E-7 3.7037E-7 L -0.47344 3.7037E-7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56D5EAD8-7D21-47DF-93A3-58585531ED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B3C59832-7A13-40BE-BAA2-B1306BA33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B53DF8D-750D-4B81-80B9-987A2D90B3C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5762DA9-68F7-460A-BDF7-E7734743785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C5B7261-F03A-499B-A98E-6B36A5D689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7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الخامس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b="1" dirty="0">
                      <a:latin typeface="Century Gothic" panose="020B0502020202020204" pitchFamily="34" charset="0"/>
                    </a:rPr>
                    <a:t>المواطن والأمن الوطني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83">
            <a:extLst>
              <a:ext uri="{FF2B5EF4-FFF2-40B4-BE49-F238E27FC236}">
                <a16:creationId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676026" y="2059269"/>
            <a:ext cx="4076567" cy="1077871"/>
            <a:chOff x="676027" y="1378890"/>
            <a:chExt cx="4076567" cy="107787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34" y="1401946"/>
              <a:ext cx="379476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60">
              <a:extLst>
                <a:ext uri="{FF2B5EF4-FFF2-40B4-BE49-F238E27FC236}">
                  <a16:creationId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64" name="Teardrop 61">
                <a:extLst>
                  <a:ext uri="{FF2B5EF4-FFF2-40B4-BE49-F238E27FC236}">
                    <a16:creationId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2">
                <a:extLst>
                  <a:ext uri="{FF2B5EF4-FFF2-40B4-BE49-F238E27FC236}">
                    <a16:creationId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74">
              <a:extLst>
                <a:ext uri="{FF2B5EF4-FFF2-40B4-BE49-F238E27FC236}">
                  <a16:creationId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1337012" y="1441098"/>
              <a:ext cx="28679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تجنب الاستماع للشائعات ضد الوطن . أو التستر على الخائنين أو التعاون معهم </a:t>
              </a:r>
              <a:endParaRPr lang="en-US" sz="20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6" name="Group 84">
            <a:extLst>
              <a:ext uri="{FF2B5EF4-FFF2-40B4-BE49-F238E27FC236}">
                <a16:creationId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572630" y="3302000"/>
            <a:ext cx="3286387" cy="1156763"/>
            <a:chOff x="572631" y="2568995"/>
            <a:chExt cx="3286387" cy="1156763"/>
          </a:xfrm>
        </p:grpSpPr>
        <p:sp>
          <p:nvSpPr>
            <p:cNvPr id="67" name="Rectangle 39">
              <a:extLst>
                <a:ext uri="{FF2B5EF4-FFF2-40B4-BE49-F238E27FC236}">
                  <a16:creationId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290731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57">
              <a:extLst>
                <a:ext uri="{FF2B5EF4-FFF2-40B4-BE49-F238E27FC236}">
                  <a16:creationId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70" name="Teardrop 58">
                <a:extLst>
                  <a:ext uri="{FF2B5EF4-FFF2-40B4-BE49-F238E27FC236}">
                    <a16:creationId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59">
                <a:extLst>
                  <a:ext uri="{FF2B5EF4-FFF2-40B4-BE49-F238E27FC236}">
                    <a16:creationId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75">
              <a:extLst>
                <a:ext uri="{FF2B5EF4-FFF2-40B4-BE49-F238E27FC236}">
                  <a16:creationId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572631" y="2710095"/>
              <a:ext cx="31543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تقدير رجال الأمن لمحافظتهم على الوطن و المواطن , لأنهم ضحوا بوقتهم و بأنفسهم فداء للوطن  </a:t>
              </a:r>
              <a:endParaRPr lang="en-US" sz="20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2" name="Group 85">
            <a:extLst>
              <a:ext uri="{FF2B5EF4-FFF2-40B4-BE49-F238E27FC236}">
                <a16:creationId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676026" y="4570386"/>
            <a:ext cx="3270649" cy="1498929"/>
            <a:chOff x="676027" y="3890007"/>
            <a:chExt cx="3270649" cy="1498929"/>
          </a:xfrm>
        </p:grpSpPr>
        <p:sp>
          <p:nvSpPr>
            <p:cNvPr id="73" name="Rectangle 40">
              <a:extLst>
                <a:ext uri="{FF2B5EF4-FFF2-40B4-BE49-F238E27FC236}">
                  <a16:creationId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7" y="3907571"/>
              <a:ext cx="299496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54">
              <a:extLst>
                <a:ext uri="{FF2B5EF4-FFF2-40B4-BE49-F238E27FC236}">
                  <a16:creationId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76" name="Teardrop 55">
                <a:extLst>
                  <a:ext uri="{FF2B5EF4-FFF2-40B4-BE49-F238E27FC236}">
                    <a16:creationId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66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56">
                <a:extLst>
                  <a:ext uri="{FF2B5EF4-FFF2-40B4-BE49-F238E27FC236}">
                    <a16:creationId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TextBox 76">
              <a:extLst>
                <a:ext uri="{FF2B5EF4-FFF2-40B4-BE49-F238E27FC236}">
                  <a16:creationId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1107981" y="4065497"/>
              <a:ext cx="2586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تجنب العنصرية القبلية أو الإقليمية , لأنها مضرة بالوحدة الوطنية ومؤدية إلى التفرقة </a:t>
              </a:r>
              <a:endParaRPr lang="en-US" sz="20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4" name="Group 90">
            <a:extLst>
              <a:ext uri="{FF2B5EF4-FFF2-40B4-BE49-F238E27FC236}">
                <a16:creationId xmlns:a16="http://schemas.microsoft.com/office/drawing/2014/main" id="{0D517EB2-01CC-4FE8-9794-803FF58548AE}"/>
              </a:ext>
            </a:extLst>
          </p:cNvPr>
          <p:cNvGrpSpPr/>
          <p:nvPr/>
        </p:nvGrpSpPr>
        <p:grpSpPr>
          <a:xfrm>
            <a:off x="7708926" y="1689795"/>
            <a:ext cx="4102878" cy="1015663"/>
            <a:chOff x="6919864" y="1050904"/>
            <a:chExt cx="4102878" cy="1015663"/>
          </a:xfrm>
        </p:grpSpPr>
        <p:sp>
          <p:nvSpPr>
            <p:cNvPr id="85" name="Rectangle 32">
              <a:extLst>
                <a:ext uri="{FF2B5EF4-FFF2-40B4-BE49-F238E27FC236}">
                  <a16:creationId xmlns:a16="http://schemas.microsoft.com/office/drawing/2014/main" id="{E1661676-CFAC-4FA4-AADD-0BB58B205DEC}"/>
                </a:ext>
              </a:extLst>
            </p:cNvPr>
            <p:cNvSpPr/>
            <p:nvPr/>
          </p:nvSpPr>
          <p:spPr>
            <a:xfrm>
              <a:off x="6919864" y="1401946"/>
              <a:ext cx="379682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1">
              <a:extLst>
                <a:ext uri="{FF2B5EF4-FFF2-40B4-BE49-F238E27FC236}">
                  <a16:creationId xmlns:a16="http://schemas.microsoft.com/office/drawing/2014/main" id="{6ACC9FA2-EE6B-475E-A2D2-D795F79077F4}"/>
                </a:ext>
              </a:extLst>
            </p:cNvPr>
            <p:cNvGrpSpPr/>
            <p:nvPr/>
          </p:nvGrpSpPr>
          <p:grpSpPr>
            <a:xfrm>
              <a:off x="10485639" y="1378890"/>
              <a:ext cx="537103" cy="534197"/>
              <a:chOff x="11049987" y="1270856"/>
              <a:chExt cx="537103" cy="534197"/>
            </a:xfrm>
          </p:grpSpPr>
          <p:sp>
            <p:nvSpPr>
              <p:cNvPr id="88" name="Teardrop 36">
                <a:extLst>
                  <a:ext uri="{FF2B5EF4-FFF2-40B4-BE49-F238E27FC236}">
                    <a16:creationId xmlns:a16="http://schemas.microsoft.com/office/drawing/2014/main" id="{BD22C72F-0760-4998-BB72-F02C0C1E1CA9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7">
                <a:extLst>
                  <a:ext uri="{FF2B5EF4-FFF2-40B4-BE49-F238E27FC236}">
                    <a16:creationId xmlns:a16="http://schemas.microsoft.com/office/drawing/2014/main" id="{88099A5C-23D3-4F36-8950-1342B9B4D0BD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78">
              <a:extLst>
                <a:ext uri="{FF2B5EF4-FFF2-40B4-BE49-F238E27FC236}">
                  <a16:creationId xmlns:a16="http://schemas.microsoft.com/office/drawing/2014/main" id="{BC38886A-A9A0-4A2F-A6BF-F1C0DA7D8DF6}"/>
                </a:ext>
              </a:extLst>
            </p:cNvPr>
            <p:cNvSpPr txBox="1"/>
            <p:nvPr/>
          </p:nvSpPr>
          <p:spPr>
            <a:xfrm>
              <a:off x="7206705" y="1050904"/>
              <a:ext cx="32857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Verdana" panose="020B0604030504040204" pitchFamily="34" charset="0"/>
                  <a:ea typeface="Verdana" panose="020B0604030504040204" pitchFamily="34" charset="0"/>
                </a:rPr>
                <a:t>طاعة ولي الأمر , وهو الملك وولي عهده , وطاعة من يوليه مسؤولية خدمة المواطنين  </a:t>
              </a:r>
              <a:endParaRPr lang="en-US" sz="20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8579912" y="3173909"/>
            <a:ext cx="3498614" cy="1015663"/>
            <a:chOff x="7221557" y="2520992"/>
            <a:chExt cx="3801185" cy="1015663"/>
          </a:xfrm>
        </p:grpSpPr>
        <p:sp>
          <p:nvSpPr>
            <p:cNvPr id="91" name="Rectangle 33">
              <a:extLst>
                <a:ext uri="{FF2B5EF4-FFF2-40B4-BE49-F238E27FC236}">
                  <a16:creationId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120137" y="2583328"/>
              <a:ext cx="25835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42">
              <a:extLst>
                <a:ext uri="{FF2B5EF4-FFF2-40B4-BE49-F238E27FC236}">
                  <a16:creationId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94" name="Teardrop 43">
                <a:extLst>
                  <a:ext uri="{FF2B5EF4-FFF2-40B4-BE49-F238E27FC236}">
                    <a16:creationId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44">
                <a:extLst>
                  <a:ext uri="{FF2B5EF4-FFF2-40B4-BE49-F238E27FC236}">
                    <a16:creationId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TextBox 79">
              <a:extLst>
                <a:ext uri="{FF2B5EF4-FFF2-40B4-BE49-F238E27FC236}">
                  <a16:creationId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7221557" y="2520992"/>
              <a:ext cx="32196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تجنب من يروج للأفكار المتطرفة و الغلو وتكفير الآخرين والتشجيع على الإرهاب و الإبلاغ عنهم  </a:t>
              </a:r>
              <a:endParaRPr lang="en-US" sz="20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6" name="Group 88">
            <a:extLst>
              <a:ext uri="{FF2B5EF4-FFF2-40B4-BE49-F238E27FC236}">
                <a16:creationId xmlns:a16="http://schemas.microsoft.com/office/drawing/2014/main" id="{75841E1E-8B82-467C-8892-9F1C81360E9E}"/>
              </a:ext>
            </a:extLst>
          </p:cNvPr>
          <p:cNvGrpSpPr/>
          <p:nvPr/>
        </p:nvGrpSpPr>
        <p:grpSpPr>
          <a:xfrm>
            <a:off x="8180769" y="4616076"/>
            <a:ext cx="3631035" cy="1477417"/>
            <a:chOff x="7391707" y="3890007"/>
            <a:chExt cx="3631035" cy="1477417"/>
          </a:xfrm>
        </p:grpSpPr>
        <p:sp>
          <p:nvSpPr>
            <p:cNvPr id="97" name="Rectangle 34">
              <a:extLst>
                <a:ext uri="{FF2B5EF4-FFF2-40B4-BE49-F238E27FC236}">
                  <a16:creationId xmlns:a16="http://schemas.microsoft.com/office/drawing/2014/main" id="{F0E9C49C-4506-4E64-B030-24CA0980B403}"/>
                </a:ext>
              </a:extLst>
            </p:cNvPr>
            <p:cNvSpPr/>
            <p:nvPr/>
          </p:nvSpPr>
          <p:spPr>
            <a:xfrm>
              <a:off x="8032478" y="3907571"/>
              <a:ext cx="267122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45">
              <a:extLst>
                <a:ext uri="{FF2B5EF4-FFF2-40B4-BE49-F238E27FC236}">
                  <a16:creationId xmlns:a16="http://schemas.microsoft.com/office/drawing/2014/main" id="{3B8DA231-9F34-4C5F-B056-12FC47D0C9B1}"/>
                </a:ext>
              </a:extLst>
            </p:cNvPr>
            <p:cNvGrpSpPr/>
            <p:nvPr/>
          </p:nvGrpSpPr>
          <p:grpSpPr>
            <a:xfrm>
              <a:off x="10485639" y="3890007"/>
              <a:ext cx="537103" cy="534197"/>
              <a:chOff x="11049987" y="1270856"/>
              <a:chExt cx="537103" cy="534197"/>
            </a:xfrm>
          </p:grpSpPr>
          <p:sp>
            <p:nvSpPr>
              <p:cNvPr id="100" name="Teardrop 46">
                <a:extLst>
                  <a:ext uri="{FF2B5EF4-FFF2-40B4-BE49-F238E27FC236}">
                    <a16:creationId xmlns:a16="http://schemas.microsoft.com/office/drawing/2014/main" id="{A297CF3D-879C-463E-8C36-87CE0C4B0826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47">
                <a:extLst>
                  <a:ext uri="{FF2B5EF4-FFF2-40B4-BE49-F238E27FC236}">
                    <a16:creationId xmlns:a16="http://schemas.microsoft.com/office/drawing/2014/main" id="{C6330538-F312-4782-A253-A7FEA0CFD897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TextBox 80">
              <a:extLst>
                <a:ext uri="{FF2B5EF4-FFF2-40B4-BE49-F238E27FC236}">
                  <a16:creationId xmlns:a16="http://schemas.microsoft.com/office/drawing/2014/main" id="{468CED4C-DD6C-40A7-8FAC-033705BBAAFB}"/>
                </a:ext>
              </a:extLst>
            </p:cNvPr>
            <p:cNvSpPr txBox="1"/>
            <p:nvPr/>
          </p:nvSpPr>
          <p:spPr>
            <a:xfrm>
              <a:off x="7391707" y="4043985"/>
              <a:ext cx="315724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التزام القيم والعادات في الملبس و المأكل و المشرب و التعامل مع الآخرين وتجنب الانسياق وراء العادات الأجنبية و التقليد الأعمى </a:t>
              </a:r>
              <a:endParaRPr lang="en-US" sz="20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08" name="Oval 6">
            <a:extLst>
              <a:ext uri="{FF2B5EF4-FFF2-40B4-BE49-F238E27FC236}">
                <a16:creationId xmlns:a16="http://schemas.microsoft.com/office/drawing/2014/main" id="{7DAC9707-105A-4870-BE13-1C864DEFE17D}"/>
              </a:ext>
            </a:extLst>
          </p:cNvPr>
          <p:cNvSpPr/>
          <p:nvPr/>
        </p:nvSpPr>
        <p:spPr>
          <a:xfrm>
            <a:off x="4712676" y="2874939"/>
            <a:ext cx="2700997" cy="2700997"/>
          </a:xfrm>
          <a:prstGeom prst="ellipse">
            <a:avLst/>
          </a:prstGeom>
          <a:gradFill>
            <a:gsLst>
              <a:gs pos="1770">
                <a:srgbClr val="00B0F0">
                  <a:alpha val="41000"/>
                </a:srgbClr>
              </a:gs>
              <a:gs pos="100000">
                <a:srgbClr val="000099">
                  <a:alpha val="68000"/>
                </a:srgb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">
            <a:extLst>
              <a:ext uri="{FF2B5EF4-FFF2-40B4-BE49-F238E27FC236}">
                <a16:creationId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4383158" y="2000353"/>
            <a:ext cx="822423" cy="822423"/>
            <a:chOff x="3608900" y="1227358"/>
            <a:chExt cx="822423" cy="822423"/>
          </a:xfrm>
        </p:grpSpPr>
        <p:sp>
          <p:nvSpPr>
            <p:cNvPr id="110" name="Oval 9">
              <a:extLst>
                <a:ext uri="{FF2B5EF4-FFF2-40B4-BE49-F238E27FC236}">
                  <a16:creationId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8">
              <a:extLst>
                <a:ext uri="{FF2B5EF4-FFF2-40B4-BE49-F238E27FC236}">
                  <a16:creationId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">
            <a:extLst>
              <a:ext uri="{FF2B5EF4-FFF2-40B4-BE49-F238E27FC236}">
                <a16:creationId xmlns:a16="http://schemas.microsoft.com/office/drawing/2014/main" id="{1B670949-E3D2-4A73-B24B-FE24938DD4F9}"/>
              </a:ext>
            </a:extLst>
          </p:cNvPr>
          <p:cNvGrpSpPr/>
          <p:nvPr/>
        </p:nvGrpSpPr>
        <p:grpSpPr>
          <a:xfrm>
            <a:off x="3634043" y="3193489"/>
            <a:ext cx="822423" cy="822423"/>
            <a:chOff x="3608900" y="1227358"/>
            <a:chExt cx="822423" cy="822423"/>
          </a:xfrm>
        </p:grpSpPr>
        <p:sp>
          <p:nvSpPr>
            <p:cNvPr id="113" name="Oval 12">
              <a:extLst>
                <a:ext uri="{FF2B5EF4-FFF2-40B4-BE49-F238E27FC236}">
                  <a16:creationId xmlns:a16="http://schemas.microsoft.com/office/drawing/2014/main" id="{D31F9321-6A88-472C-8934-92E810A68EDB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00336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3">
              <a:extLst>
                <a:ext uri="{FF2B5EF4-FFF2-40B4-BE49-F238E27FC236}">
                  <a16:creationId xmlns:a16="http://schemas.microsoft.com/office/drawing/2014/main" id="{49DD812A-9871-475D-8786-A27C90266A3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4">
            <a:extLst>
              <a:ext uri="{FF2B5EF4-FFF2-40B4-BE49-F238E27FC236}">
                <a16:creationId xmlns:a16="http://schemas.microsoft.com/office/drawing/2014/main" id="{A008B990-FB1F-4306-8CFD-23D407693C0B}"/>
              </a:ext>
            </a:extLst>
          </p:cNvPr>
          <p:cNvGrpSpPr/>
          <p:nvPr/>
        </p:nvGrpSpPr>
        <p:grpSpPr>
          <a:xfrm>
            <a:off x="3700596" y="4493261"/>
            <a:ext cx="822423" cy="822423"/>
            <a:chOff x="3608900" y="1227358"/>
            <a:chExt cx="822423" cy="822423"/>
          </a:xfrm>
        </p:grpSpPr>
        <p:sp>
          <p:nvSpPr>
            <p:cNvPr id="116" name="Oval 15">
              <a:extLst>
                <a:ext uri="{FF2B5EF4-FFF2-40B4-BE49-F238E27FC236}">
                  <a16:creationId xmlns:a16="http://schemas.microsoft.com/office/drawing/2014/main" id="{988704C5-BDD2-4A92-A725-C1B5B04F1D9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6600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6">
              <a:extLst>
                <a:ext uri="{FF2B5EF4-FFF2-40B4-BE49-F238E27FC236}">
                  <a16:creationId xmlns:a16="http://schemas.microsoft.com/office/drawing/2014/main" id="{F96D9C0D-6973-4ADF-98D6-8EC1912AE32A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7">
            <a:extLst>
              <a:ext uri="{FF2B5EF4-FFF2-40B4-BE49-F238E27FC236}">
                <a16:creationId xmlns:a16="http://schemas.microsoft.com/office/drawing/2014/main" id="{F53F6F05-5148-4FC6-99BB-4ED34035D78F}"/>
              </a:ext>
            </a:extLst>
          </p:cNvPr>
          <p:cNvGrpSpPr/>
          <p:nvPr/>
        </p:nvGrpSpPr>
        <p:grpSpPr>
          <a:xfrm>
            <a:off x="4523019" y="5649655"/>
            <a:ext cx="822423" cy="822423"/>
            <a:chOff x="3608900" y="1227358"/>
            <a:chExt cx="822423" cy="822423"/>
          </a:xfrm>
        </p:grpSpPr>
        <p:sp>
          <p:nvSpPr>
            <p:cNvPr id="119" name="Oval 18">
              <a:extLst>
                <a:ext uri="{FF2B5EF4-FFF2-40B4-BE49-F238E27FC236}">
                  <a16:creationId xmlns:a16="http://schemas.microsoft.com/office/drawing/2014/main" id="{72888031-EF61-4A17-96BC-89261CCC177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F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9">
              <a:extLst>
                <a:ext uri="{FF2B5EF4-FFF2-40B4-BE49-F238E27FC236}">
                  <a16:creationId xmlns:a16="http://schemas.microsoft.com/office/drawing/2014/main" id="{68167DE7-43C4-4940-8D75-AFD90516035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20">
            <a:extLst>
              <a:ext uri="{FF2B5EF4-FFF2-40B4-BE49-F238E27FC236}">
                <a16:creationId xmlns:a16="http://schemas.microsoft.com/office/drawing/2014/main" id="{E83CD384-4E5D-414C-9597-69077999E646}"/>
              </a:ext>
            </a:extLst>
          </p:cNvPr>
          <p:cNvGrpSpPr/>
          <p:nvPr/>
        </p:nvGrpSpPr>
        <p:grpSpPr>
          <a:xfrm>
            <a:off x="6508654" y="2000353"/>
            <a:ext cx="822423" cy="822423"/>
            <a:chOff x="3608900" y="1227358"/>
            <a:chExt cx="822423" cy="822423"/>
          </a:xfrm>
        </p:grpSpPr>
        <p:sp>
          <p:nvSpPr>
            <p:cNvPr id="122" name="Oval 21">
              <a:extLst>
                <a:ext uri="{FF2B5EF4-FFF2-40B4-BE49-F238E27FC236}">
                  <a16:creationId xmlns:a16="http://schemas.microsoft.com/office/drawing/2014/main" id="{46F44D83-FF0D-407A-A3BF-8A4207C5742F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99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22">
              <a:extLst>
                <a:ext uri="{FF2B5EF4-FFF2-40B4-BE49-F238E27FC236}">
                  <a16:creationId xmlns:a16="http://schemas.microsoft.com/office/drawing/2014/main" id="{19DC3F46-B00C-4964-BF5C-C0A59245769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23">
            <a:extLst>
              <a:ext uri="{FF2B5EF4-FFF2-40B4-BE49-F238E27FC236}">
                <a16:creationId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7584555" y="3105260"/>
            <a:ext cx="822423" cy="822423"/>
            <a:chOff x="3608900" y="1227358"/>
            <a:chExt cx="822423" cy="822423"/>
          </a:xfrm>
        </p:grpSpPr>
        <p:sp>
          <p:nvSpPr>
            <p:cNvPr id="125" name="Oval 24">
              <a:extLst>
                <a:ext uri="{FF2B5EF4-FFF2-40B4-BE49-F238E27FC236}">
                  <a16:creationId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25">
              <a:extLst>
                <a:ext uri="{FF2B5EF4-FFF2-40B4-BE49-F238E27FC236}">
                  <a16:creationId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26">
            <a:extLst>
              <a:ext uri="{FF2B5EF4-FFF2-40B4-BE49-F238E27FC236}">
                <a16:creationId xmlns:a16="http://schemas.microsoft.com/office/drawing/2014/main" id="{ED41D5FC-F9E9-4280-9EEF-1921F55A1193}"/>
              </a:ext>
            </a:extLst>
          </p:cNvPr>
          <p:cNvGrpSpPr/>
          <p:nvPr/>
        </p:nvGrpSpPr>
        <p:grpSpPr>
          <a:xfrm>
            <a:off x="7708926" y="4493261"/>
            <a:ext cx="822423" cy="822423"/>
            <a:chOff x="3608900" y="1227358"/>
            <a:chExt cx="822423" cy="822423"/>
          </a:xfrm>
        </p:grpSpPr>
        <p:sp>
          <p:nvSpPr>
            <p:cNvPr id="128" name="Oval 27">
              <a:extLst>
                <a:ext uri="{FF2B5EF4-FFF2-40B4-BE49-F238E27FC236}">
                  <a16:creationId xmlns:a16="http://schemas.microsoft.com/office/drawing/2014/main" id="{5887AA1B-22EA-4C99-B84A-F7A13BC939CE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2D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28">
              <a:extLst>
                <a:ext uri="{FF2B5EF4-FFF2-40B4-BE49-F238E27FC236}">
                  <a16:creationId xmlns:a16="http://schemas.microsoft.com/office/drawing/2014/main" id="{26397492-06F3-4D4C-BC6E-3279D4D741A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29">
            <a:extLst>
              <a:ext uri="{FF2B5EF4-FFF2-40B4-BE49-F238E27FC236}">
                <a16:creationId xmlns:a16="http://schemas.microsoft.com/office/drawing/2014/main" id="{196EDE46-1EE4-4A80-82EF-1DCE50FC8BC9}"/>
              </a:ext>
            </a:extLst>
          </p:cNvPr>
          <p:cNvGrpSpPr/>
          <p:nvPr/>
        </p:nvGrpSpPr>
        <p:grpSpPr>
          <a:xfrm>
            <a:off x="6608397" y="5649655"/>
            <a:ext cx="822423" cy="822423"/>
            <a:chOff x="3608900" y="1227358"/>
            <a:chExt cx="822423" cy="822423"/>
          </a:xfrm>
        </p:grpSpPr>
        <p:sp>
          <p:nvSpPr>
            <p:cNvPr id="131" name="Oval 30">
              <a:extLst>
                <a:ext uri="{FF2B5EF4-FFF2-40B4-BE49-F238E27FC236}">
                  <a16:creationId xmlns:a16="http://schemas.microsoft.com/office/drawing/2014/main" id="{DE27BF97-1E58-4FF3-8DA6-D47CA4D4734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33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31">
              <a:extLst>
                <a:ext uri="{FF2B5EF4-FFF2-40B4-BE49-F238E27FC236}">
                  <a16:creationId xmlns:a16="http://schemas.microsoft.com/office/drawing/2014/main" id="{01AF5B98-BE49-4B8A-9DBE-002BBA07402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3" name="Graphic 3" descr="Bar chart">
            <a:extLst>
              <a:ext uri="{FF2B5EF4-FFF2-40B4-BE49-F238E27FC236}">
                <a16:creationId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37257" y="3379966"/>
            <a:ext cx="365760" cy="365760"/>
          </a:xfrm>
          <a:prstGeom prst="rect">
            <a:avLst/>
          </a:prstGeom>
        </p:spPr>
      </p:pic>
      <p:pic>
        <p:nvPicPr>
          <p:cNvPr id="134" name="Graphic 5" descr="Upward trend RTL">
            <a:extLst>
              <a:ext uri="{FF2B5EF4-FFF2-40B4-BE49-F238E27FC236}">
                <a16:creationId xmlns:a16="http://schemas.microsoft.com/office/drawing/2014/main" id="{D02DFA87-F48B-4CA9-ABEC-CCD25DCFCD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29785" y="2225736"/>
            <a:ext cx="365760" cy="365760"/>
          </a:xfrm>
          <a:prstGeom prst="rect">
            <a:avLst/>
          </a:prstGeom>
        </p:spPr>
      </p:pic>
      <p:pic>
        <p:nvPicPr>
          <p:cNvPr id="135" name="Graphic 63" descr="Downward trend">
            <a:extLst>
              <a:ext uri="{FF2B5EF4-FFF2-40B4-BE49-F238E27FC236}">
                <a16:creationId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30257" y="2219633"/>
            <a:ext cx="365760" cy="365760"/>
          </a:xfrm>
          <a:prstGeom prst="rect">
            <a:avLst/>
          </a:prstGeom>
        </p:spPr>
      </p:pic>
      <p:pic>
        <p:nvPicPr>
          <p:cNvPr id="136" name="Graphic 65" descr="Stopwatch">
            <a:extLst>
              <a:ext uri="{FF2B5EF4-FFF2-40B4-BE49-F238E27FC236}">
                <a16:creationId xmlns:a16="http://schemas.microsoft.com/office/drawing/2014/main" id="{EE9572EA-9324-4C50-9320-2DA60B217BA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47930" y="3424886"/>
            <a:ext cx="365760" cy="365760"/>
          </a:xfrm>
          <a:prstGeom prst="rect">
            <a:avLst/>
          </a:prstGeom>
        </p:spPr>
      </p:pic>
      <p:pic>
        <p:nvPicPr>
          <p:cNvPr id="137" name="Graphic 67" descr="Hourglass">
            <a:extLst>
              <a:ext uri="{FF2B5EF4-FFF2-40B4-BE49-F238E27FC236}">
                <a16:creationId xmlns:a16="http://schemas.microsoft.com/office/drawing/2014/main" id="{3E3295AC-E987-4C73-A40D-8D36174280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744696" y="5887047"/>
            <a:ext cx="365760" cy="365760"/>
          </a:xfrm>
          <a:prstGeom prst="rect">
            <a:avLst/>
          </a:prstGeom>
        </p:spPr>
      </p:pic>
      <p:pic>
        <p:nvPicPr>
          <p:cNvPr id="138" name="Graphic 69" descr="Research">
            <a:extLst>
              <a:ext uri="{FF2B5EF4-FFF2-40B4-BE49-F238E27FC236}">
                <a16:creationId xmlns:a16="http://schemas.microsoft.com/office/drawing/2014/main" id="{3AE9B385-9339-43CC-A834-9BE8F1A783D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940786" y="4745876"/>
            <a:ext cx="365760" cy="365760"/>
          </a:xfrm>
          <a:prstGeom prst="rect">
            <a:avLst/>
          </a:prstGeom>
        </p:spPr>
      </p:pic>
      <p:pic>
        <p:nvPicPr>
          <p:cNvPr id="139" name="Graphic 71" descr="Eye">
            <a:extLst>
              <a:ext uri="{FF2B5EF4-FFF2-40B4-BE49-F238E27FC236}">
                <a16:creationId xmlns:a16="http://schemas.microsoft.com/office/drawing/2014/main" id="{0E0CADBC-8525-473E-83B1-0FC809F0BC3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962268" y="4745876"/>
            <a:ext cx="365760" cy="396403"/>
          </a:xfrm>
          <a:prstGeom prst="rect">
            <a:avLst/>
          </a:prstGeom>
        </p:spPr>
      </p:pic>
      <p:pic>
        <p:nvPicPr>
          <p:cNvPr id="140" name="Graphic 73" descr="Target">
            <a:extLst>
              <a:ext uri="{FF2B5EF4-FFF2-40B4-BE49-F238E27FC236}">
                <a16:creationId xmlns:a16="http://schemas.microsoft.com/office/drawing/2014/main" id="{B2B6365B-2099-4035-8AA1-576D215B748E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836728" y="5881795"/>
            <a:ext cx="365760" cy="365760"/>
          </a:xfrm>
          <a:prstGeom prst="rect">
            <a:avLst/>
          </a:prstGeom>
        </p:spPr>
      </p:pic>
      <p:sp>
        <p:nvSpPr>
          <p:cNvPr id="141" name="TextBox 82">
            <a:extLst>
              <a:ext uri="{FF2B5EF4-FFF2-40B4-BE49-F238E27FC236}">
                <a16:creationId xmlns:a16="http://schemas.microsoft.com/office/drawing/2014/main" id="{2A907E60-359A-4B7B-A8ED-87654F922942}"/>
              </a:ext>
            </a:extLst>
          </p:cNvPr>
          <p:cNvSpPr txBox="1"/>
          <p:nvPr/>
        </p:nvSpPr>
        <p:spPr>
          <a:xfrm>
            <a:off x="4745500" y="3843085"/>
            <a:ext cx="2700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/>
              <a:t>واجبات المواطن لتحقيق الأمن الوطني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8794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15130" y="297758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52730" y="26510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068844" y="252764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3932511" y="3091326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الوقوف سدا منيعا أمام الحاقدين و إفشال الكثير من المخططات التي تستهدف الوطن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04618" y="2759872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Rectangle 39">
            <a:extLst>
              <a:ext uri="{FF2B5EF4-FFF2-40B4-BE49-F238E27FC236}">
                <a16:creationId xmlns:a16="http://schemas.microsoft.com/office/drawing/2014/main" id="{B48C49B7-2CB1-4E64-ABAF-CBA2DA3C4689}"/>
              </a:ext>
            </a:extLst>
          </p:cNvPr>
          <p:cNvSpPr/>
          <p:nvPr/>
        </p:nvSpPr>
        <p:spPr>
          <a:xfrm>
            <a:off x="243118" y="568055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4">
            <a:extLst>
              <a:ext uri="{FF2B5EF4-FFF2-40B4-BE49-F238E27FC236}">
                <a16:creationId xmlns:a16="http://schemas.microsoft.com/office/drawing/2014/main" id="{8A6D25B5-6F80-426E-85AF-25B810D38B5B}"/>
              </a:ext>
            </a:extLst>
          </p:cNvPr>
          <p:cNvSpPr txBox="1"/>
          <p:nvPr/>
        </p:nvSpPr>
        <p:spPr>
          <a:xfrm>
            <a:off x="3759565" y="5870714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المعنى أن للجميع دور و مسؤولية في تحقيق الأمن فالفرد هو حجر الزاوية للأمن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B914DEA7-8A5E-4B16-8A5D-7C0CE3E96D12}"/>
              </a:ext>
            </a:extLst>
          </p:cNvPr>
          <p:cNvGrpSpPr/>
          <p:nvPr/>
        </p:nvGrpSpPr>
        <p:grpSpPr>
          <a:xfrm>
            <a:off x="6832606" y="5462842"/>
            <a:ext cx="1748974" cy="1262744"/>
            <a:chOff x="8011888" y="943428"/>
            <a:chExt cx="1748974" cy="1262744"/>
          </a:xfrm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49E67BD3-4A14-432A-8D74-05CA726CE25B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46" name="Oval 48">
                <a:extLst>
                  <a:ext uri="{FF2B5EF4-FFF2-40B4-BE49-F238E27FC236}">
                    <a16:creationId xmlns:a16="http://schemas.microsoft.com/office/drawing/2014/main" id="{4845EBC0-220F-4E98-9985-A066C6BA14B6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12FC2FEB-075B-4DF5-A2AC-57334F88CA86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50">
                <a:extLst>
                  <a:ext uri="{FF2B5EF4-FFF2-40B4-BE49-F238E27FC236}">
                    <a16:creationId xmlns:a16="http://schemas.microsoft.com/office/drawing/2014/main" id="{6925B8BA-6984-4718-A3FE-A7165D66E83D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49" name="Rectangle 51">
                  <a:extLst>
                    <a:ext uri="{FF2B5EF4-FFF2-40B4-BE49-F238E27FC236}">
                      <a16:creationId xmlns:a16="http://schemas.microsoft.com/office/drawing/2014/main" id="{D2B62ABA-0C8E-47F9-A75C-66541ECC36A6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ight Triangle 52">
                  <a:extLst>
                    <a:ext uri="{FF2B5EF4-FFF2-40B4-BE49-F238E27FC236}">
                      <a16:creationId xmlns:a16="http://schemas.microsoft.com/office/drawing/2014/main" id="{8E0EFADC-324F-490C-9C37-700E577EAD2D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Triangle 53">
                  <a:extLst>
                    <a:ext uri="{FF2B5EF4-FFF2-40B4-BE49-F238E27FC236}">
                      <a16:creationId xmlns:a16="http://schemas.microsoft.com/office/drawing/2014/main" id="{6DFBC46A-CA51-42AD-B775-0FCC7481C492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Triangle 54">
                  <a:extLst>
                    <a:ext uri="{FF2B5EF4-FFF2-40B4-BE49-F238E27FC236}">
                      <a16:creationId xmlns:a16="http://schemas.microsoft.com/office/drawing/2014/main" id="{907D2A97-0C86-4595-B237-BB37EBDC1FA3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Triangle 55">
                  <a:extLst>
                    <a:ext uri="{FF2B5EF4-FFF2-40B4-BE49-F238E27FC236}">
                      <a16:creationId xmlns:a16="http://schemas.microsoft.com/office/drawing/2014/main" id="{D333D639-A3AE-4B7D-A025-B2DE4DA1CED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12645258-D92D-4921-8641-F94DAD553579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-317500" y="1379603"/>
            <a:ext cx="12222384" cy="1193407"/>
            <a:chOff x="-204154" y="3294128"/>
            <a:chExt cx="12222384" cy="1193407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4676026" y="-842988"/>
              <a:ext cx="1193403" cy="946764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-204154" y="3553939"/>
              <a:ext cx="91101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dirty="0">
                  <a:latin typeface="Century Gothic" panose="020B0502020202020204" pitchFamily="34" charset="0"/>
                </a:rPr>
                <a:t>أ - ما أبرز جهود المواطنين لتحقيق الأمن التي أشار إليها خادم الحرمين الشريفين هنا ؟</a:t>
              </a:r>
            </a:p>
            <a:p>
              <a:pPr algn="r"/>
              <a:endParaRPr lang="ar-SY" sz="24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7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50557"/>
                <a:chOff x="5162561" y="1484950"/>
                <a:chExt cx="5116090" cy="85055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الخامس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2800" b="1" dirty="0">
                      <a:latin typeface="Century Gothic" panose="020B0502020202020204" pitchFamily="34" charset="0"/>
                    </a:rPr>
                    <a:t>المواطن و الأمن الوطني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9" name="مجموعة 98"/>
          <p:cNvGrpSpPr/>
          <p:nvPr/>
        </p:nvGrpSpPr>
        <p:grpSpPr>
          <a:xfrm>
            <a:off x="2726627" y="4086148"/>
            <a:ext cx="9379437" cy="1193406"/>
            <a:chOff x="2638793" y="3294128"/>
            <a:chExt cx="9379437" cy="1193406"/>
          </a:xfrm>
        </p:grpSpPr>
        <p:sp>
          <p:nvSpPr>
            <p:cNvPr id="100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5931859" y="412843"/>
              <a:ext cx="1193403" cy="69559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2</a:t>
              </a:r>
            </a:p>
          </p:txBody>
        </p:sp>
        <p:pic>
          <p:nvPicPr>
            <p:cNvPr id="103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104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2638793" y="3642845"/>
              <a:ext cx="6360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dirty="0">
                  <a:latin typeface="Century Gothic" panose="020B0502020202020204" pitchFamily="34" charset="0"/>
                </a:rPr>
                <a:t>ب - ما معنى ( الأمن مسؤولية الجميع )</a:t>
              </a:r>
            </a:p>
          </p:txBody>
        </p:sp>
        <p:grpSp>
          <p:nvGrpSpPr>
            <p:cNvPr id="105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106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 p14:bounceEnd="33000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13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3539</TotalTime>
  <Words>372</Words>
  <Application>Microsoft Office PowerPoint</Application>
  <PresentationFormat>شاشة عريضة</PresentationFormat>
  <Paragraphs>49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Helvetica</vt:lpstr>
      <vt:lpstr>Open Sans</vt:lpstr>
      <vt:lpstr>Verdana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1993</cp:revision>
  <dcterms:created xsi:type="dcterms:W3CDTF">2020-11-11T11:02:52Z</dcterms:created>
  <dcterms:modified xsi:type="dcterms:W3CDTF">2021-01-23T13:41:51Z</dcterms:modified>
</cp:coreProperties>
</file>