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544" r:id="rId3"/>
    <p:sldId id="546" r:id="rId4"/>
    <p:sldId id="335" r:id="rId5"/>
    <p:sldId id="545" r:id="rId6"/>
    <p:sldId id="508" r:id="rId7"/>
    <p:sldId id="509" r:id="rId8"/>
    <p:sldId id="541" r:id="rId9"/>
    <p:sldId id="542" r:id="rId10"/>
    <p:sldId id="486" r:id="rId11"/>
    <p:sldId id="543" r:id="rId12"/>
    <p:sldId id="319" r:id="rId13"/>
    <p:sldId id="334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4520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pos="3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4" y="222"/>
      </p:cViewPr>
      <p:guideLst>
        <p:guide orient="horz" pos="2183"/>
        <p:guide pos="4520"/>
        <p:guide orient="horz" pos="981"/>
        <p:guide pos="3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ar-SY" sz="4800" b="1" dirty="0">
                <a:latin typeface="Oswald" panose="02000503000000000000" pitchFamily="2" charset="0"/>
              </a:rPr>
              <a:t>الوجبات السريعة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113958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107580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-92548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1295087"/>
            <a:ext cx="8296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ما رأيك في الوجبات السريعة؟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27108"/>
            <a:ext cx="1884683" cy="2586381"/>
            <a:chOff x="10086860" y="2778614"/>
            <a:chExt cx="1884683" cy="258638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778614"/>
              <a:ext cx="1884683" cy="2586381"/>
              <a:chOff x="395817" y="4262072"/>
              <a:chExt cx="1884683" cy="258638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1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الوحبات السريعة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90430" y="4230988"/>
              <a:ext cx="117728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344678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21734" y="2443593"/>
            <a:ext cx="4822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الوجبات السريعة ليست صحية ، ذات </a:t>
            </a:r>
            <a:r>
              <a:rPr lang="ar-SY" sz="2400" dirty="0"/>
              <a:t>ق</a:t>
            </a:r>
            <a:r>
              <a:rPr lang="ar-SA" sz="2400" dirty="0"/>
              <a:t>يمة غذائية قليلة ، غير موفرة للأموال</a:t>
            </a:r>
            <a:br>
              <a:rPr lang="en-US" sz="2400" dirty="0"/>
            </a:b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0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445918" y="372437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10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486665" y="378723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65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10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106" grpId="0" animBg="1"/>
      <p:bldP spid="10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107580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-92548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1295087"/>
            <a:ext cx="8296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أعدي نشرة تحوي أصنافا منزلية من الطعام مشابهة للوجبات السريعة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27108"/>
            <a:ext cx="1884683" cy="2586381"/>
            <a:chOff x="10086860" y="2778614"/>
            <a:chExt cx="1884683" cy="258638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778614"/>
              <a:ext cx="1884683" cy="2586381"/>
              <a:chOff x="395817" y="4262072"/>
              <a:chExt cx="1884683" cy="258638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1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الوحبات السريعة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90430" y="4230988"/>
              <a:ext cx="117728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344678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21734" y="2443593"/>
            <a:ext cx="4822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الفلافل ،البرجر المنزلي ، الشاورما المنزلية ، الدجاج المعد بطريقة التتبيلة الحارة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5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الوحبات السريعة ؟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99792" y="2244690"/>
            <a:ext cx="764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/>
              <a:t>الأغذية التي يتم تحضيرها و تقديمها في وقت قصير مثل شطائر اللحم ، البطاطس المقلية ، البيتزا ، الدجاج المحمر ، الشاورما .......إلخ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27108"/>
            <a:ext cx="1884683" cy="2586381"/>
            <a:chOff x="10086860" y="2778614"/>
            <a:chExt cx="1884683" cy="258638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778614"/>
              <a:ext cx="1884683" cy="2586381"/>
              <a:chOff x="395817" y="4262072"/>
              <a:chExt cx="1884683" cy="258638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1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الوحبات السريعة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90430" y="4205588"/>
              <a:ext cx="117728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87411" y="3244797"/>
            <a:ext cx="865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/>
              <a:t>تعد التغذية المسؤول الأول عن صحة الإنسان ، فليس كل غذاء يتناوله الشخص يؤدي دوره الصحي في جسمه ، فمثلا تناول الوجبات السريعة مع قلة الحركة يعد من الأسباب الرئيسة للسمنة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2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107580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-92548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1295087"/>
            <a:ext cx="8296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على الرغم من انتشار السمنة إلا أنهم يعانون من ضعف عام في صحتهم ، ما السبب؟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27108"/>
            <a:ext cx="1884683" cy="2586381"/>
            <a:chOff x="10086860" y="2778614"/>
            <a:chExt cx="1884683" cy="258638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778614"/>
              <a:ext cx="1884683" cy="2586381"/>
              <a:chOff x="395817" y="4262072"/>
              <a:chExt cx="1884683" cy="258638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1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الوحبات السريعة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90430" y="4230988"/>
              <a:ext cx="117728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344678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21734" y="2443593"/>
            <a:ext cx="4822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/>
              <a:t>لإصابتهم بفقر الدم الانيميا فهم يتناولون طعاما غير صحي يصيبهم بالسمنة دون تغطية احتياجات الجسم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0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445918" y="372437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10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486665" y="378723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6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10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106" grpId="0" animBg="1"/>
      <p:bldP spid="10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618411" y="0"/>
            <a:ext cx="4955178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/>
              <a:t>أسباب الإقبال على الوجبات السريعة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2256815-DCED-4CF9-9883-34457B77CEE3}"/>
              </a:ext>
            </a:extLst>
          </p:cNvPr>
          <p:cNvSpPr/>
          <p:nvPr/>
        </p:nvSpPr>
        <p:spPr>
          <a:xfrm>
            <a:off x="38100" y="1074468"/>
            <a:ext cx="12192000" cy="844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3A9EC3-2B63-44BF-BD40-47579B586C2D}"/>
              </a:ext>
            </a:extLst>
          </p:cNvPr>
          <p:cNvGrpSpPr/>
          <p:nvPr/>
        </p:nvGrpSpPr>
        <p:grpSpPr>
          <a:xfrm>
            <a:off x="6199568" y="919413"/>
            <a:ext cx="2146665" cy="5716562"/>
            <a:chOff x="5084132" y="1012563"/>
            <a:chExt cx="2146665" cy="5716562"/>
          </a:xfrm>
        </p:grpSpPr>
        <p:sp>
          <p:nvSpPr>
            <p:cNvPr id="93" name="Rectangle: Top Corners Rounded 92">
              <a:extLst>
                <a:ext uri="{FF2B5EF4-FFF2-40B4-BE49-F238E27FC236}">
                  <a16:creationId xmlns:a16="http://schemas.microsoft.com/office/drawing/2014/main" id="{4F22D0BF-936C-4F37-A401-A353C4514FBE}"/>
                </a:ext>
              </a:extLst>
            </p:cNvPr>
            <p:cNvSpPr/>
            <p:nvPr/>
          </p:nvSpPr>
          <p:spPr>
            <a:xfrm>
              <a:off x="5084132" y="2941578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84640F3-F017-4E21-84CC-A0091CEDE62F}"/>
                </a:ext>
              </a:extLst>
            </p:cNvPr>
            <p:cNvSpPr/>
            <p:nvPr/>
          </p:nvSpPr>
          <p:spPr>
            <a:xfrm>
              <a:off x="5092506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5050"/>
                </a:gs>
                <a:gs pos="89000">
                  <a:srgbClr val="FF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F09F149-01F2-4F05-B2CA-A4A10D0F8AEA}"/>
                </a:ext>
              </a:extLst>
            </p:cNvPr>
            <p:cNvSpPr/>
            <p:nvPr/>
          </p:nvSpPr>
          <p:spPr>
            <a:xfrm>
              <a:off x="5380894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0E3A67-A244-43CD-8F29-67023FC4E851}"/>
                </a:ext>
              </a:extLst>
            </p:cNvPr>
            <p:cNvSpPr txBox="1"/>
            <p:nvPr/>
          </p:nvSpPr>
          <p:spPr>
            <a:xfrm>
              <a:off x="5410047" y="44719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5E8BB6-9923-4557-840A-CC5C5B155BC8}"/>
                </a:ext>
              </a:extLst>
            </p:cNvPr>
            <p:cNvSpPr txBox="1"/>
            <p:nvPr/>
          </p:nvSpPr>
          <p:spPr>
            <a:xfrm>
              <a:off x="5302399" y="4888307"/>
              <a:ext cx="171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الطعام لذيذ</a:t>
              </a:r>
              <a:endParaRPr lang="en-US" sz="1000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978AF65-3EBA-4606-913F-4D3E898AE660}"/>
                </a:ext>
              </a:extLst>
            </p:cNvPr>
            <p:cNvSpPr/>
            <p:nvPr/>
          </p:nvSpPr>
          <p:spPr>
            <a:xfrm>
              <a:off x="5511080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9" name="Graphic 98" descr="Presentation with bar chart">
              <a:extLst>
                <a:ext uri="{FF2B5EF4-FFF2-40B4-BE49-F238E27FC236}">
                  <a16:creationId xmlns:a16="http://schemas.microsoft.com/office/drawing/2014/main" id="{0CD9F109-8668-4924-BF37-448DB3C39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19498" y="2697481"/>
              <a:ext cx="548640" cy="548640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C14FA2E-4FF6-4FAF-A969-AC3A934DC450}"/>
              </a:ext>
            </a:extLst>
          </p:cNvPr>
          <p:cNvGrpSpPr/>
          <p:nvPr/>
        </p:nvGrpSpPr>
        <p:grpSpPr>
          <a:xfrm>
            <a:off x="3781263" y="919413"/>
            <a:ext cx="2150397" cy="5716562"/>
            <a:chOff x="2665827" y="1012563"/>
            <a:chExt cx="2150397" cy="5716562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1CD894EC-0B95-4C53-886A-18C251A23349}"/>
                </a:ext>
              </a:extLst>
            </p:cNvPr>
            <p:cNvSpPr/>
            <p:nvPr/>
          </p:nvSpPr>
          <p:spPr>
            <a:xfrm>
              <a:off x="2670512" y="2941579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7EBA439-526A-469A-8C7D-AE861CB109C8}"/>
                </a:ext>
              </a:extLst>
            </p:cNvPr>
            <p:cNvSpPr/>
            <p:nvPr/>
          </p:nvSpPr>
          <p:spPr>
            <a:xfrm>
              <a:off x="2665827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8228BEB-7758-4672-9D26-4641E5DD7578}"/>
                </a:ext>
              </a:extLst>
            </p:cNvPr>
            <p:cNvSpPr/>
            <p:nvPr/>
          </p:nvSpPr>
          <p:spPr>
            <a:xfrm>
              <a:off x="2954215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51CD66B-E057-4268-91D5-323A2EDD53DB}"/>
                </a:ext>
              </a:extLst>
            </p:cNvPr>
            <p:cNvSpPr txBox="1"/>
            <p:nvPr/>
          </p:nvSpPr>
          <p:spPr>
            <a:xfrm>
              <a:off x="2924458" y="436155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48DBFDF-C523-4515-B6A0-A5FA842C4CAF}"/>
                </a:ext>
              </a:extLst>
            </p:cNvPr>
            <p:cNvSpPr txBox="1"/>
            <p:nvPr/>
          </p:nvSpPr>
          <p:spPr>
            <a:xfrm>
              <a:off x="2845657" y="4816385"/>
              <a:ext cx="1795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له نكهات طيبة</a:t>
              </a:r>
              <a:endParaRPr lang="en-US" sz="1000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729AF1-18F4-458F-8E11-3A4AB624E74F}"/>
                </a:ext>
              </a:extLst>
            </p:cNvPr>
            <p:cNvSpPr/>
            <p:nvPr/>
          </p:nvSpPr>
          <p:spPr>
            <a:xfrm>
              <a:off x="3073849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Graphic 106" descr="Venn diagram">
              <a:extLst>
                <a:ext uri="{FF2B5EF4-FFF2-40B4-BE49-F238E27FC236}">
                  <a16:creationId xmlns:a16="http://schemas.microsoft.com/office/drawing/2014/main" id="{55000114-4524-4143-8D71-753EAC288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71204" y="2667260"/>
              <a:ext cx="548640" cy="548640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1F69A0-40E9-4228-AAC0-A197FEC40AB4}"/>
              </a:ext>
            </a:extLst>
          </p:cNvPr>
          <p:cNvGrpSpPr/>
          <p:nvPr/>
        </p:nvGrpSpPr>
        <p:grpSpPr>
          <a:xfrm>
            <a:off x="1354584" y="919413"/>
            <a:ext cx="2145712" cy="5716562"/>
            <a:chOff x="239148" y="1012563"/>
            <a:chExt cx="2145712" cy="5716562"/>
          </a:xfrm>
        </p:grpSpPr>
        <p:sp>
          <p:nvSpPr>
            <p:cNvPr id="109" name="Rectangle: Top Corners Rounded 108">
              <a:extLst>
                <a:ext uri="{FF2B5EF4-FFF2-40B4-BE49-F238E27FC236}">
                  <a16:creationId xmlns:a16="http://schemas.microsoft.com/office/drawing/2014/main" id="{1CB5CE8F-FCEF-447F-A00A-B806BFD82B59}"/>
                </a:ext>
              </a:extLst>
            </p:cNvPr>
            <p:cNvSpPr/>
            <p:nvPr/>
          </p:nvSpPr>
          <p:spPr>
            <a:xfrm>
              <a:off x="239148" y="2941580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5C9E617-EB7E-437C-9F73-2426010B4110}"/>
                </a:ext>
              </a:extLst>
            </p:cNvPr>
            <p:cNvSpPr/>
            <p:nvPr/>
          </p:nvSpPr>
          <p:spPr>
            <a:xfrm>
              <a:off x="239148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CC66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BC4941D-00F8-47D4-8568-274A2C6099E4}"/>
                </a:ext>
              </a:extLst>
            </p:cNvPr>
            <p:cNvSpPr/>
            <p:nvPr/>
          </p:nvSpPr>
          <p:spPr>
            <a:xfrm>
              <a:off x="527536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F709F60-2EF7-4BBF-BE40-EEFB49238AB5}"/>
                </a:ext>
              </a:extLst>
            </p:cNvPr>
            <p:cNvSpPr txBox="1"/>
            <p:nvPr/>
          </p:nvSpPr>
          <p:spPr>
            <a:xfrm>
              <a:off x="515868" y="4401046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C259FCC-14F5-4AF5-81EA-75AE861B8CB3}"/>
                </a:ext>
              </a:extLst>
            </p:cNvPr>
            <p:cNvSpPr txBox="1"/>
            <p:nvPr/>
          </p:nvSpPr>
          <p:spPr>
            <a:xfrm>
              <a:off x="472210" y="4860950"/>
              <a:ext cx="1737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الطعم المميز</a:t>
              </a:r>
              <a:endParaRPr lang="en-US" sz="1000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36CDFF4-DC00-4921-A65D-EFE72B59BAC6}"/>
                </a:ext>
              </a:extLst>
            </p:cNvPr>
            <p:cNvSpPr/>
            <p:nvPr/>
          </p:nvSpPr>
          <p:spPr>
            <a:xfrm>
              <a:off x="63851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5" name="Graphic 114" descr="Head with gears">
              <a:extLst>
                <a:ext uri="{FF2B5EF4-FFF2-40B4-BE49-F238E27FC236}">
                  <a16:creationId xmlns:a16="http://schemas.microsoft.com/office/drawing/2014/main" id="{76DC1969-C51A-4C07-BDA9-4F52FB841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66462" y="2707406"/>
              <a:ext cx="548640" cy="548640"/>
            </a:xfrm>
            <a:prstGeom prst="rect">
              <a:avLst/>
            </a:prstGeom>
          </p:spPr>
        </p:pic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A2B0F62-B6BD-4B11-BE27-698A7EDF5618}"/>
              </a:ext>
            </a:extLst>
          </p:cNvPr>
          <p:cNvGrpSpPr/>
          <p:nvPr/>
        </p:nvGrpSpPr>
        <p:grpSpPr>
          <a:xfrm>
            <a:off x="8627256" y="919413"/>
            <a:ext cx="2145712" cy="5716562"/>
            <a:chOff x="7511820" y="1012563"/>
            <a:chExt cx="2145712" cy="5716562"/>
          </a:xfrm>
        </p:grpSpPr>
        <p:sp>
          <p:nvSpPr>
            <p:cNvPr id="117" name="Rectangle: Top Corners Rounded 116">
              <a:extLst>
                <a:ext uri="{FF2B5EF4-FFF2-40B4-BE49-F238E27FC236}">
                  <a16:creationId xmlns:a16="http://schemas.microsoft.com/office/drawing/2014/main" id="{709F1587-2E5D-47C2-8968-75BD27CF5E19}"/>
                </a:ext>
              </a:extLst>
            </p:cNvPr>
            <p:cNvSpPr/>
            <p:nvPr/>
          </p:nvSpPr>
          <p:spPr>
            <a:xfrm>
              <a:off x="7511820" y="2941577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F83E7FA-B25F-4D71-9495-47617B72F895}"/>
                </a:ext>
              </a:extLst>
            </p:cNvPr>
            <p:cNvSpPr/>
            <p:nvPr/>
          </p:nvSpPr>
          <p:spPr>
            <a:xfrm>
              <a:off x="7519185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CC00FF"/>
                </a:gs>
                <a:gs pos="100000">
                  <a:srgbClr val="6600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B2C5466-95BD-423D-AE16-16DD5BE21684}"/>
                </a:ext>
              </a:extLst>
            </p:cNvPr>
            <p:cNvSpPr/>
            <p:nvPr/>
          </p:nvSpPr>
          <p:spPr>
            <a:xfrm>
              <a:off x="7807573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8507E46-DCF6-423C-9239-4E56FB415ED2}"/>
                </a:ext>
              </a:extLst>
            </p:cNvPr>
            <p:cNvSpPr txBox="1"/>
            <p:nvPr/>
          </p:nvSpPr>
          <p:spPr>
            <a:xfrm>
              <a:off x="7853582" y="44720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1D501A3-8F48-4F7A-BB80-C7314BD068FD}"/>
                </a:ext>
              </a:extLst>
            </p:cNvPr>
            <p:cNvSpPr txBox="1"/>
            <p:nvPr/>
          </p:nvSpPr>
          <p:spPr>
            <a:xfrm>
              <a:off x="7765174" y="4840682"/>
              <a:ext cx="17443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وجود ألعاب مسلية في المطعم</a:t>
              </a:r>
              <a:endParaRPr lang="en-US" sz="1000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EB5403B-DE67-4494-A859-7BB66999D73B}"/>
                </a:ext>
              </a:extLst>
            </p:cNvPr>
            <p:cNvSpPr/>
            <p:nvPr/>
          </p:nvSpPr>
          <p:spPr>
            <a:xfrm>
              <a:off x="794529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3" name="Graphic 122" descr="Bank">
              <a:extLst>
                <a:ext uri="{FF2B5EF4-FFF2-40B4-BE49-F238E27FC236}">
                  <a16:creationId xmlns:a16="http://schemas.microsoft.com/office/drawing/2014/main" id="{D1415D13-C639-4DC2-B5F7-9D62A1472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374026" y="2697481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540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618411" y="0"/>
            <a:ext cx="4955178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/>
              <a:t>الأضرار الصحية للوجبات السريعة 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2256815-DCED-4CF9-9883-34457B77CEE3}"/>
              </a:ext>
            </a:extLst>
          </p:cNvPr>
          <p:cNvSpPr/>
          <p:nvPr/>
        </p:nvSpPr>
        <p:spPr>
          <a:xfrm>
            <a:off x="38100" y="1074468"/>
            <a:ext cx="12192000" cy="844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3A9EC3-2B63-44BF-BD40-47579B586C2D}"/>
              </a:ext>
            </a:extLst>
          </p:cNvPr>
          <p:cNvGrpSpPr/>
          <p:nvPr/>
        </p:nvGrpSpPr>
        <p:grpSpPr>
          <a:xfrm>
            <a:off x="5078690" y="919413"/>
            <a:ext cx="2146665" cy="5716562"/>
            <a:chOff x="5084132" y="1012563"/>
            <a:chExt cx="2146665" cy="5716562"/>
          </a:xfrm>
        </p:grpSpPr>
        <p:sp>
          <p:nvSpPr>
            <p:cNvPr id="93" name="Rectangle: Top Corners Rounded 92">
              <a:extLst>
                <a:ext uri="{FF2B5EF4-FFF2-40B4-BE49-F238E27FC236}">
                  <a16:creationId xmlns:a16="http://schemas.microsoft.com/office/drawing/2014/main" id="{4F22D0BF-936C-4F37-A401-A353C4514FBE}"/>
                </a:ext>
              </a:extLst>
            </p:cNvPr>
            <p:cNvSpPr/>
            <p:nvPr/>
          </p:nvSpPr>
          <p:spPr>
            <a:xfrm>
              <a:off x="5084132" y="2941578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84640F3-F017-4E21-84CC-A0091CEDE62F}"/>
                </a:ext>
              </a:extLst>
            </p:cNvPr>
            <p:cNvSpPr/>
            <p:nvPr/>
          </p:nvSpPr>
          <p:spPr>
            <a:xfrm>
              <a:off x="5092506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5050"/>
                </a:gs>
                <a:gs pos="89000">
                  <a:srgbClr val="FF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F09F149-01F2-4F05-B2CA-A4A10D0F8AEA}"/>
                </a:ext>
              </a:extLst>
            </p:cNvPr>
            <p:cNvSpPr/>
            <p:nvPr/>
          </p:nvSpPr>
          <p:spPr>
            <a:xfrm>
              <a:off x="5380894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0E3A67-A244-43CD-8F29-67023FC4E851}"/>
                </a:ext>
              </a:extLst>
            </p:cNvPr>
            <p:cNvSpPr txBox="1"/>
            <p:nvPr/>
          </p:nvSpPr>
          <p:spPr>
            <a:xfrm>
              <a:off x="5410047" y="44719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5E8BB6-9923-4557-840A-CC5C5B155BC8}"/>
                </a:ext>
              </a:extLst>
            </p:cNvPr>
            <p:cNvSpPr txBox="1"/>
            <p:nvPr/>
          </p:nvSpPr>
          <p:spPr>
            <a:xfrm>
              <a:off x="5302399" y="4888307"/>
              <a:ext cx="17131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تحتوي على مواد حافظة و منكهات صناعية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978AF65-3EBA-4606-913F-4D3E898AE660}"/>
                </a:ext>
              </a:extLst>
            </p:cNvPr>
            <p:cNvSpPr/>
            <p:nvPr/>
          </p:nvSpPr>
          <p:spPr>
            <a:xfrm>
              <a:off x="5511080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9" name="Graphic 98" descr="Presentation with bar chart">
              <a:extLst>
                <a:ext uri="{FF2B5EF4-FFF2-40B4-BE49-F238E27FC236}">
                  <a16:creationId xmlns:a16="http://schemas.microsoft.com/office/drawing/2014/main" id="{0CD9F109-8668-4924-BF37-448DB3C39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19498" y="2697481"/>
              <a:ext cx="548640" cy="548640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C14FA2E-4FF6-4FAF-A969-AC3A934DC450}"/>
              </a:ext>
            </a:extLst>
          </p:cNvPr>
          <p:cNvGrpSpPr/>
          <p:nvPr/>
        </p:nvGrpSpPr>
        <p:grpSpPr>
          <a:xfrm>
            <a:off x="2660385" y="919413"/>
            <a:ext cx="2150397" cy="5716562"/>
            <a:chOff x="2665827" y="1012563"/>
            <a:chExt cx="2150397" cy="5716562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1CD894EC-0B95-4C53-886A-18C251A23349}"/>
                </a:ext>
              </a:extLst>
            </p:cNvPr>
            <p:cNvSpPr/>
            <p:nvPr/>
          </p:nvSpPr>
          <p:spPr>
            <a:xfrm>
              <a:off x="2670512" y="2941579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7EBA439-526A-469A-8C7D-AE861CB109C8}"/>
                </a:ext>
              </a:extLst>
            </p:cNvPr>
            <p:cNvSpPr/>
            <p:nvPr/>
          </p:nvSpPr>
          <p:spPr>
            <a:xfrm>
              <a:off x="2665827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8228BEB-7758-4672-9D26-4641E5DD7578}"/>
                </a:ext>
              </a:extLst>
            </p:cNvPr>
            <p:cNvSpPr/>
            <p:nvPr/>
          </p:nvSpPr>
          <p:spPr>
            <a:xfrm>
              <a:off x="2954215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51CD66B-E057-4268-91D5-323A2EDD53DB}"/>
                </a:ext>
              </a:extLst>
            </p:cNvPr>
            <p:cNvSpPr txBox="1"/>
            <p:nvPr/>
          </p:nvSpPr>
          <p:spPr>
            <a:xfrm>
              <a:off x="2924458" y="436155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48DBFDF-C523-4515-B6A0-A5FA842C4CAF}"/>
                </a:ext>
              </a:extLst>
            </p:cNvPr>
            <p:cNvSpPr txBox="1"/>
            <p:nvPr/>
          </p:nvSpPr>
          <p:spPr>
            <a:xfrm>
              <a:off x="2845657" y="4816385"/>
              <a:ext cx="179542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تحتوي على كمية كبيرة من ملح الطعام و ذلك يسبب ضررا لانها ترفع نسبة الأملاح في الدم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729AF1-18F4-458F-8E11-3A4AB624E74F}"/>
                </a:ext>
              </a:extLst>
            </p:cNvPr>
            <p:cNvSpPr/>
            <p:nvPr/>
          </p:nvSpPr>
          <p:spPr>
            <a:xfrm>
              <a:off x="3073849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Graphic 106" descr="Venn diagram">
              <a:extLst>
                <a:ext uri="{FF2B5EF4-FFF2-40B4-BE49-F238E27FC236}">
                  <a16:creationId xmlns:a16="http://schemas.microsoft.com/office/drawing/2014/main" id="{55000114-4524-4143-8D71-753EAC288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71204" y="2667260"/>
              <a:ext cx="548640" cy="548640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1F69A0-40E9-4228-AAC0-A197FEC40AB4}"/>
              </a:ext>
            </a:extLst>
          </p:cNvPr>
          <p:cNvGrpSpPr/>
          <p:nvPr/>
        </p:nvGrpSpPr>
        <p:grpSpPr>
          <a:xfrm>
            <a:off x="233706" y="919413"/>
            <a:ext cx="2145712" cy="5716562"/>
            <a:chOff x="239148" y="1012563"/>
            <a:chExt cx="2145712" cy="5716562"/>
          </a:xfrm>
        </p:grpSpPr>
        <p:sp>
          <p:nvSpPr>
            <p:cNvPr id="109" name="Rectangle: Top Corners Rounded 108">
              <a:extLst>
                <a:ext uri="{FF2B5EF4-FFF2-40B4-BE49-F238E27FC236}">
                  <a16:creationId xmlns:a16="http://schemas.microsoft.com/office/drawing/2014/main" id="{1CB5CE8F-FCEF-447F-A00A-B806BFD82B59}"/>
                </a:ext>
              </a:extLst>
            </p:cNvPr>
            <p:cNvSpPr/>
            <p:nvPr/>
          </p:nvSpPr>
          <p:spPr>
            <a:xfrm>
              <a:off x="239148" y="2941580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5C9E617-EB7E-437C-9F73-2426010B4110}"/>
                </a:ext>
              </a:extLst>
            </p:cNvPr>
            <p:cNvSpPr/>
            <p:nvPr/>
          </p:nvSpPr>
          <p:spPr>
            <a:xfrm>
              <a:off x="239148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CC66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BC4941D-00F8-47D4-8568-274A2C6099E4}"/>
                </a:ext>
              </a:extLst>
            </p:cNvPr>
            <p:cNvSpPr/>
            <p:nvPr/>
          </p:nvSpPr>
          <p:spPr>
            <a:xfrm>
              <a:off x="527536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F709F60-2EF7-4BBF-BE40-EEFB49238AB5}"/>
                </a:ext>
              </a:extLst>
            </p:cNvPr>
            <p:cNvSpPr txBox="1"/>
            <p:nvPr/>
          </p:nvSpPr>
          <p:spPr>
            <a:xfrm>
              <a:off x="515868" y="4401046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C259FCC-14F5-4AF5-81EA-75AE861B8CB3}"/>
                </a:ext>
              </a:extLst>
            </p:cNvPr>
            <p:cNvSpPr txBox="1"/>
            <p:nvPr/>
          </p:nvSpPr>
          <p:spPr>
            <a:xfrm>
              <a:off x="472210" y="4860950"/>
              <a:ext cx="173714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تحتوي على نسبة عالية من الدهون تؤدي لاتفاع نسبة الكوليسترول في الدم و السمنة </a:t>
              </a:r>
              <a:endParaRPr lang="en-US" sz="1000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36CDFF4-DC00-4921-A65D-EFE72B59BAC6}"/>
                </a:ext>
              </a:extLst>
            </p:cNvPr>
            <p:cNvSpPr/>
            <p:nvPr/>
          </p:nvSpPr>
          <p:spPr>
            <a:xfrm>
              <a:off x="63851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5" name="Graphic 114" descr="Head with gears">
              <a:extLst>
                <a:ext uri="{FF2B5EF4-FFF2-40B4-BE49-F238E27FC236}">
                  <a16:creationId xmlns:a16="http://schemas.microsoft.com/office/drawing/2014/main" id="{76DC1969-C51A-4C07-BDA9-4F52FB841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66462" y="2707406"/>
              <a:ext cx="548640" cy="548640"/>
            </a:xfrm>
            <a:prstGeom prst="rect">
              <a:avLst/>
            </a:prstGeom>
          </p:spPr>
        </p:pic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A2B0F62-B6BD-4B11-BE27-698A7EDF5618}"/>
              </a:ext>
            </a:extLst>
          </p:cNvPr>
          <p:cNvGrpSpPr/>
          <p:nvPr/>
        </p:nvGrpSpPr>
        <p:grpSpPr>
          <a:xfrm>
            <a:off x="7506378" y="919413"/>
            <a:ext cx="2145712" cy="5716562"/>
            <a:chOff x="7511820" y="1012563"/>
            <a:chExt cx="2145712" cy="5716562"/>
          </a:xfrm>
        </p:grpSpPr>
        <p:sp>
          <p:nvSpPr>
            <p:cNvPr id="117" name="Rectangle: Top Corners Rounded 116">
              <a:extLst>
                <a:ext uri="{FF2B5EF4-FFF2-40B4-BE49-F238E27FC236}">
                  <a16:creationId xmlns:a16="http://schemas.microsoft.com/office/drawing/2014/main" id="{709F1587-2E5D-47C2-8968-75BD27CF5E19}"/>
                </a:ext>
              </a:extLst>
            </p:cNvPr>
            <p:cNvSpPr/>
            <p:nvPr/>
          </p:nvSpPr>
          <p:spPr>
            <a:xfrm>
              <a:off x="7511820" y="2941577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F83E7FA-B25F-4D71-9495-47617B72F895}"/>
                </a:ext>
              </a:extLst>
            </p:cNvPr>
            <p:cNvSpPr/>
            <p:nvPr/>
          </p:nvSpPr>
          <p:spPr>
            <a:xfrm>
              <a:off x="7519185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CC00FF"/>
                </a:gs>
                <a:gs pos="100000">
                  <a:srgbClr val="6600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B2C5466-95BD-423D-AE16-16DD5BE21684}"/>
                </a:ext>
              </a:extLst>
            </p:cNvPr>
            <p:cNvSpPr/>
            <p:nvPr/>
          </p:nvSpPr>
          <p:spPr>
            <a:xfrm>
              <a:off x="7807573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8507E46-DCF6-423C-9239-4E56FB415ED2}"/>
                </a:ext>
              </a:extLst>
            </p:cNvPr>
            <p:cNvSpPr txBox="1"/>
            <p:nvPr/>
          </p:nvSpPr>
          <p:spPr>
            <a:xfrm>
              <a:off x="7853582" y="44720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1D501A3-8F48-4F7A-BB80-C7314BD068FD}"/>
                </a:ext>
              </a:extLst>
            </p:cNvPr>
            <p:cNvSpPr txBox="1"/>
            <p:nvPr/>
          </p:nvSpPr>
          <p:spPr>
            <a:xfrm>
              <a:off x="7765174" y="4840682"/>
              <a:ext cx="17443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تؤثر على الصحة العامة لنقص الفيتامينات و الأملاح المعدنية و الألياف </a:t>
              </a:r>
              <a:endParaRPr lang="en-US" sz="1000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EB5403B-DE67-4494-A859-7BB66999D73B}"/>
                </a:ext>
              </a:extLst>
            </p:cNvPr>
            <p:cNvSpPr/>
            <p:nvPr/>
          </p:nvSpPr>
          <p:spPr>
            <a:xfrm>
              <a:off x="794529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3" name="Graphic 122" descr="Bank">
              <a:extLst>
                <a:ext uri="{FF2B5EF4-FFF2-40B4-BE49-F238E27FC236}">
                  <a16:creationId xmlns:a16="http://schemas.microsoft.com/office/drawing/2014/main" id="{D1415D13-C639-4DC2-B5F7-9D62A1472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374026" y="2697481"/>
              <a:ext cx="548640" cy="548640"/>
            </a:xfrm>
            <a:prstGeom prst="rect">
              <a:avLst/>
            </a:prstGeom>
          </p:spPr>
        </p:pic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A22D9FF-32FB-43C8-8142-FD1DF24A6AB4}"/>
              </a:ext>
            </a:extLst>
          </p:cNvPr>
          <p:cNvGrpSpPr/>
          <p:nvPr/>
        </p:nvGrpSpPr>
        <p:grpSpPr>
          <a:xfrm>
            <a:off x="9940422" y="919413"/>
            <a:ext cx="2158283" cy="5716562"/>
            <a:chOff x="9945864" y="1012563"/>
            <a:chExt cx="2158283" cy="5716562"/>
          </a:xfrm>
        </p:grpSpPr>
        <p:sp>
          <p:nvSpPr>
            <p:cNvPr id="125" name="Rectangle: Top Corners Rounded 124">
              <a:extLst>
                <a:ext uri="{FF2B5EF4-FFF2-40B4-BE49-F238E27FC236}">
                  <a16:creationId xmlns:a16="http://schemas.microsoft.com/office/drawing/2014/main" id="{256277C9-30E3-43C9-AC61-E9309E14ACFB}"/>
                </a:ext>
              </a:extLst>
            </p:cNvPr>
            <p:cNvSpPr/>
            <p:nvPr/>
          </p:nvSpPr>
          <p:spPr>
            <a:xfrm>
              <a:off x="9958435" y="2941576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AE55A4E-0565-4D79-B2C4-933AD4E92D56}"/>
                </a:ext>
              </a:extLst>
            </p:cNvPr>
            <p:cNvSpPr/>
            <p:nvPr/>
          </p:nvSpPr>
          <p:spPr>
            <a:xfrm>
              <a:off x="9945864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0099FF"/>
                </a:gs>
                <a:gs pos="100000">
                  <a:srgbClr val="0000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93F1270-EEBB-4C99-B9CD-D98D5663366A}"/>
                </a:ext>
              </a:extLst>
            </p:cNvPr>
            <p:cNvSpPr/>
            <p:nvPr/>
          </p:nvSpPr>
          <p:spPr>
            <a:xfrm>
              <a:off x="10234252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BAD13FB-1B6C-43DA-A2B9-6F1B107179F3}"/>
                </a:ext>
              </a:extLst>
            </p:cNvPr>
            <p:cNvSpPr txBox="1"/>
            <p:nvPr/>
          </p:nvSpPr>
          <p:spPr>
            <a:xfrm>
              <a:off x="10228244" y="44719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B682F5C-6F92-4028-953D-B1F8D85EBB77}"/>
                </a:ext>
              </a:extLst>
            </p:cNvPr>
            <p:cNvSpPr txBox="1"/>
            <p:nvPr/>
          </p:nvSpPr>
          <p:spPr>
            <a:xfrm>
              <a:off x="10265304" y="4770379"/>
              <a:ext cx="168754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عدم ضمان جودة ما يتم تقديمه من لحوم فقد يكون مخلوطا ببقايا غير مرغوب فيها من الحيوان </a:t>
              </a:r>
              <a:endParaRPr lang="en-US" sz="10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5FA5044C-8E70-4124-BDB6-32976B28E040}"/>
                </a:ext>
              </a:extLst>
            </p:cNvPr>
            <p:cNvSpPr/>
            <p:nvPr/>
          </p:nvSpPr>
          <p:spPr>
            <a:xfrm>
              <a:off x="1035388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Graphic 130" descr="Business Growth">
              <a:extLst>
                <a:ext uri="{FF2B5EF4-FFF2-40B4-BE49-F238E27FC236}">
                  <a16:creationId xmlns:a16="http://schemas.microsoft.com/office/drawing/2014/main" id="{6BC2670A-B803-4839-B695-24C45ABB5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792267" y="2764557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733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2392301" y="0"/>
            <a:ext cx="7407398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/>
              <a:t>الأضرار الإجتماعية و النفسية  للوجبات السريعة 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2256815-DCED-4CF9-9883-34457B77CEE3}"/>
              </a:ext>
            </a:extLst>
          </p:cNvPr>
          <p:cNvSpPr/>
          <p:nvPr/>
        </p:nvSpPr>
        <p:spPr>
          <a:xfrm>
            <a:off x="38100" y="1074468"/>
            <a:ext cx="12192000" cy="844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3A9EC3-2B63-44BF-BD40-47579B586C2D}"/>
              </a:ext>
            </a:extLst>
          </p:cNvPr>
          <p:cNvGrpSpPr/>
          <p:nvPr/>
        </p:nvGrpSpPr>
        <p:grpSpPr>
          <a:xfrm>
            <a:off x="5078690" y="919413"/>
            <a:ext cx="2146665" cy="5716562"/>
            <a:chOff x="5084132" y="1012563"/>
            <a:chExt cx="2146665" cy="5716562"/>
          </a:xfrm>
        </p:grpSpPr>
        <p:sp>
          <p:nvSpPr>
            <p:cNvPr id="93" name="Rectangle: Top Corners Rounded 92">
              <a:extLst>
                <a:ext uri="{FF2B5EF4-FFF2-40B4-BE49-F238E27FC236}">
                  <a16:creationId xmlns:a16="http://schemas.microsoft.com/office/drawing/2014/main" id="{4F22D0BF-936C-4F37-A401-A353C4514FBE}"/>
                </a:ext>
              </a:extLst>
            </p:cNvPr>
            <p:cNvSpPr/>
            <p:nvPr/>
          </p:nvSpPr>
          <p:spPr>
            <a:xfrm>
              <a:off x="5084132" y="2941578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84640F3-F017-4E21-84CC-A0091CEDE62F}"/>
                </a:ext>
              </a:extLst>
            </p:cNvPr>
            <p:cNvSpPr/>
            <p:nvPr/>
          </p:nvSpPr>
          <p:spPr>
            <a:xfrm>
              <a:off x="5092506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5050"/>
                </a:gs>
                <a:gs pos="89000">
                  <a:srgbClr val="FF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F09F149-01F2-4F05-B2CA-A4A10D0F8AEA}"/>
                </a:ext>
              </a:extLst>
            </p:cNvPr>
            <p:cNvSpPr/>
            <p:nvPr/>
          </p:nvSpPr>
          <p:spPr>
            <a:xfrm>
              <a:off x="5380894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0E3A67-A244-43CD-8F29-67023FC4E851}"/>
                </a:ext>
              </a:extLst>
            </p:cNvPr>
            <p:cNvSpPr txBox="1"/>
            <p:nvPr/>
          </p:nvSpPr>
          <p:spPr>
            <a:xfrm>
              <a:off x="5410047" y="44719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5E8BB6-9923-4557-840A-CC5C5B155BC8}"/>
                </a:ext>
              </a:extLst>
            </p:cNvPr>
            <p:cNvSpPr txBox="1"/>
            <p:nvPr/>
          </p:nvSpPr>
          <p:spPr>
            <a:xfrm>
              <a:off x="5302399" y="4736815"/>
              <a:ext cx="1713142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تساهم الألعاب و الصور المصاحبة لوجبات الأطفال في التأثير السلبي على علاقة الطفل بمجتمعه الأسري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978AF65-3EBA-4606-913F-4D3E898AE660}"/>
                </a:ext>
              </a:extLst>
            </p:cNvPr>
            <p:cNvSpPr/>
            <p:nvPr/>
          </p:nvSpPr>
          <p:spPr>
            <a:xfrm>
              <a:off x="5511080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9" name="Graphic 98" descr="Presentation with bar chart">
              <a:extLst>
                <a:ext uri="{FF2B5EF4-FFF2-40B4-BE49-F238E27FC236}">
                  <a16:creationId xmlns:a16="http://schemas.microsoft.com/office/drawing/2014/main" id="{0CD9F109-8668-4924-BF37-448DB3C39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19498" y="2697481"/>
              <a:ext cx="548640" cy="548640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C14FA2E-4FF6-4FAF-A969-AC3A934DC450}"/>
              </a:ext>
            </a:extLst>
          </p:cNvPr>
          <p:cNvGrpSpPr/>
          <p:nvPr/>
        </p:nvGrpSpPr>
        <p:grpSpPr>
          <a:xfrm>
            <a:off x="2660385" y="919413"/>
            <a:ext cx="2150397" cy="5780393"/>
            <a:chOff x="2665827" y="1012563"/>
            <a:chExt cx="2150397" cy="5780393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1CD894EC-0B95-4C53-886A-18C251A23349}"/>
                </a:ext>
              </a:extLst>
            </p:cNvPr>
            <p:cNvSpPr/>
            <p:nvPr/>
          </p:nvSpPr>
          <p:spPr>
            <a:xfrm>
              <a:off x="2670512" y="2941579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7EBA439-526A-469A-8C7D-AE861CB109C8}"/>
                </a:ext>
              </a:extLst>
            </p:cNvPr>
            <p:cNvSpPr/>
            <p:nvPr/>
          </p:nvSpPr>
          <p:spPr>
            <a:xfrm>
              <a:off x="2665827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8228BEB-7758-4672-9D26-4641E5DD7578}"/>
                </a:ext>
              </a:extLst>
            </p:cNvPr>
            <p:cNvSpPr/>
            <p:nvPr/>
          </p:nvSpPr>
          <p:spPr>
            <a:xfrm>
              <a:off x="2954215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51CD66B-E057-4268-91D5-323A2EDD53DB}"/>
                </a:ext>
              </a:extLst>
            </p:cNvPr>
            <p:cNvSpPr txBox="1"/>
            <p:nvPr/>
          </p:nvSpPr>
          <p:spPr>
            <a:xfrm>
              <a:off x="2924458" y="436155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48DBFDF-C523-4515-B6A0-A5FA842C4CAF}"/>
                </a:ext>
              </a:extLst>
            </p:cNvPr>
            <p:cNvSpPr txBox="1"/>
            <p:nvPr/>
          </p:nvSpPr>
          <p:spPr>
            <a:xfrm>
              <a:off x="2845657" y="4607742"/>
              <a:ext cx="1795421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يقل اجتماع أفراد العائلة عند تناول الوجبات الرئيسة لأن ذلك يؤدي إلى التفكك الأسري ففترة الطعام هي أفضل لحظات الاجتماع الأسري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729AF1-18F4-458F-8E11-3A4AB624E74F}"/>
                </a:ext>
              </a:extLst>
            </p:cNvPr>
            <p:cNvSpPr/>
            <p:nvPr/>
          </p:nvSpPr>
          <p:spPr>
            <a:xfrm>
              <a:off x="3073849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Graphic 106" descr="Venn diagram">
              <a:extLst>
                <a:ext uri="{FF2B5EF4-FFF2-40B4-BE49-F238E27FC236}">
                  <a16:creationId xmlns:a16="http://schemas.microsoft.com/office/drawing/2014/main" id="{55000114-4524-4143-8D71-753EAC288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71204" y="2667260"/>
              <a:ext cx="548640" cy="548640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1F69A0-40E9-4228-AAC0-A197FEC40AB4}"/>
              </a:ext>
            </a:extLst>
          </p:cNvPr>
          <p:cNvGrpSpPr/>
          <p:nvPr/>
        </p:nvGrpSpPr>
        <p:grpSpPr>
          <a:xfrm>
            <a:off x="233706" y="919413"/>
            <a:ext cx="2145712" cy="5716562"/>
            <a:chOff x="239148" y="1012563"/>
            <a:chExt cx="2145712" cy="5716562"/>
          </a:xfrm>
        </p:grpSpPr>
        <p:sp>
          <p:nvSpPr>
            <p:cNvPr id="109" name="Rectangle: Top Corners Rounded 108">
              <a:extLst>
                <a:ext uri="{FF2B5EF4-FFF2-40B4-BE49-F238E27FC236}">
                  <a16:creationId xmlns:a16="http://schemas.microsoft.com/office/drawing/2014/main" id="{1CB5CE8F-FCEF-447F-A00A-B806BFD82B59}"/>
                </a:ext>
              </a:extLst>
            </p:cNvPr>
            <p:cNvSpPr/>
            <p:nvPr/>
          </p:nvSpPr>
          <p:spPr>
            <a:xfrm>
              <a:off x="239148" y="2941580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5C9E617-EB7E-437C-9F73-2426010B4110}"/>
                </a:ext>
              </a:extLst>
            </p:cNvPr>
            <p:cNvSpPr/>
            <p:nvPr/>
          </p:nvSpPr>
          <p:spPr>
            <a:xfrm>
              <a:off x="239148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FFCC66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BC4941D-00F8-47D4-8568-274A2C6099E4}"/>
                </a:ext>
              </a:extLst>
            </p:cNvPr>
            <p:cNvSpPr/>
            <p:nvPr/>
          </p:nvSpPr>
          <p:spPr>
            <a:xfrm>
              <a:off x="527536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F709F60-2EF7-4BBF-BE40-EEFB49238AB5}"/>
                </a:ext>
              </a:extLst>
            </p:cNvPr>
            <p:cNvSpPr txBox="1"/>
            <p:nvPr/>
          </p:nvSpPr>
          <p:spPr>
            <a:xfrm>
              <a:off x="515868" y="4401046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C259FCC-14F5-4AF5-81EA-75AE861B8CB3}"/>
                </a:ext>
              </a:extLst>
            </p:cNvPr>
            <p:cNvSpPr txBox="1"/>
            <p:nvPr/>
          </p:nvSpPr>
          <p:spPr>
            <a:xfrm>
              <a:off x="472210" y="4599695"/>
              <a:ext cx="173714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تقل فرص تدريب الأبناءعلى آداب الطعام لأن كل فرد يمكنه الاستقلال بوجبته مما يشكل مظهرا يبتعد عن آداب المائدة </a:t>
              </a:r>
              <a:endParaRPr lang="en-US" sz="1000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36CDFF4-DC00-4921-A65D-EFE72B59BAC6}"/>
                </a:ext>
              </a:extLst>
            </p:cNvPr>
            <p:cNvSpPr/>
            <p:nvPr/>
          </p:nvSpPr>
          <p:spPr>
            <a:xfrm>
              <a:off x="63851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5" name="Graphic 114" descr="Head with gears">
              <a:extLst>
                <a:ext uri="{FF2B5EF4-FFF2-40B4-BE49-F238E27FC236}">
                  <a16:creationId xmlns:a16="http://schemas.microsoft.com/office/drawing/2014/main" id="{76DC1969-C51A-4C07-BDA9-4F52FB841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66462" y="2707406"/>
              <a:ext cx="548640" cy="548640"/>
            </a:xfrm>
            <a:prstGeom prst="rect">
              <a:avLst/>
            </a:prstGeom>
          </p:spPr>
        </p:pic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A2B0F62-B6BD-4B11-BE27-698A7EDF5618}"/>
              </a:ext>
            </a:extLst>
          </p:cNvPr>
          <p:cNvGrpSpPr/>
          <p:nvPr/>
        </p:nvGrpSpPr>
        <p:grpSpPr>
          <a:xfrm>
            <a:off x="7506378" y="919413"/>
            <a:ext cx="2145712" cy="5716562"/>
            <a:chOff x="7511820" y="1012563"/>
            <a:chExt cx="2145712" cy="5716562"/>
          </a:xfrm>
        </p:grpSpPr>
        <p:sp>
          <p:nvSpPr>
            <p:cNvPr id="117" name="Rectangle: Top Corners Rounded 116">
              <a:extLst>
                <a:ext uri="{FF2B5EF4-FFF2-40B4-BE49-F238E27FC236}">
                  <a16:creationId xmlns:a16="http://schemas.microsoft.com/office/drawing/2014/main" id="{709F1587-2E5D-47C2-8968-75BD27CF5E19}"/>
                </a:ext>
              </a:extLst>
            </p:cNvPr>
            <p:cNvSpPr/>
            <p:nvPr/>
          </p:nvSpPr>
          <p:spPr>
            <a:xfrm>
              <a:off x="7511820" y="2941577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F83E7FA-B25F-4D71-9495-47617B72F895}"/>
                </a:ext>
              </a:extLst>
            </p:cNvPr>
            <p:cNvSpPr/>
            <p:nvPr/>
          </p:nvSpPr>
          <p:spPr>
            <a:xfrm>
              <a:off x="7519185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CC00FF"/>
                </a:gs>
                <a:gs pos="100000">
                  <a:srgbClr val="6600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B2C5466-95BD-423D-AE16-16DD5BE21684}"/>
                </a:ext>
              </a:extLst>
            </p:cNvPr>
            <p:cNvSpPr/>
            <p:nvPr/>
          </p:nvSpPr>
          <p:spPr>
            <a:xfrm>
              <a:off x="7807573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8507E46-DCF6-423C-9239-4E56FB415ED2}"/>
                </a:ext>
              </a:extLst>
            </p:cNvPr>
            <p:cNvSpPr txBox="1"/>
            <p:nvPr/>
          </p:nvSpPr>
          <p:spPr>
            <a:xfrm>
              <a:off x="7853582" y="44720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1D501A3-8F48-4F7A-BB80-C7314BD068FD}"/>
                </a:ext>
              </a:extLst>
            </p:cNvPr>
            <p:cNvSpPr txBox="1"/>
            <p:nvPr/>
          </p:nvSpPr>
          <p:spPr>
            <a:xfrm>
              <a:off x="7765174" y="4783989"/>
              <a:ext cx="174435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</a:t>
              </a:r>
              <a:r>
                <a:rPr lang="ar-SY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ش</a:t>
              </a:r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جع الأبناء في الانصراف عن تناول الوجبات الغذائية المفيدة و استبدالها بالوجبات السريعة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EB5403B-DE67-4494-A859-7BB66999D73B}"/>
                </a:ext>
              </a:extLst>
            </p:cNvPr>
            <p:cNvSpPr/>
            <p:nvPr/>
          </p:nvSpPr>
          <p:spPr>
            <a:xfrm>
              <a:off x="794529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3" name="Graphic 122" descr="Bank">
              <a:extLst>
                <a:ext uri="{FF2B5EF4-FFF2-40B4-BE49-F238E27FC236}">
                  <a16:creationId xmlns:a16="http://schemas.microsoft.com/office/drawing/2014/main" id="{D1415D13-C639-4DC2-B5F7-9D62A1472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374026" y="2697481"/>
              <a:ext cx="548640" cy="548640"/>
            </a:xfrm>
            <a:prstGeom prst="rect">
              <a:avLst/>
            </a:prstGeom>
          </p:spPr>
        </p:pic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A22D9FF-32FB-43C8-8142-FD1DF24A6AB4}"/>
              </a:ext>
            </a:extLst>
          </p:cNvPr>
          <p:cNvGrpSpPr/>
          <p:nvPr/>
        </p:nvGrpSpPr>
        <p:grpSpPr>
          <a:xfrm>
            <a:off x="9940422" y="919413"/>
            <a:ext cx="2158283" cy="5716562"/>
            <a:chOff x="9945864" y="1012563"/>
            <a:chExt cx="2158283" cy="5716562"/>
          </a:xfrm>
        </p:grpSpPr>
        <p:sp>
          <p:nvSpPr>
            <p:cNvPr id="125" name="Rectangle: Top Corners Rounded 124">
              <a:extLst>
                <a:ext uri="{FF2B5EF4-FFF2-40B4-BE49-F238E27FC236}">
                  <a16:creationId xmlns:a16="http://schemas.microsoft.com/office/drawing/2014/main" id="{256277C9-30E3-43C9-AC61-E9309E14ACFB}"/>
                </a:ext>
              </a:extLst>
            </p:cNvPr>
            <p:cNvSpPr/>
            <p:nvPr/>
          </p:nvSpPr>
          <p:spPr>
            <a:xfrm>
              <a:off x="9958435" y="2941576"/>
              <a:ext cx="2145712" cy="3093715"/>
            </a:xfrm>
            <a:prstGeom prst="round2SameRect">
              <a:avLst>
                <a:gd name="adj1" fmla="val 777"/>
                <a:gd name="adj2" fmla="val 1661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AE55A4E-0565-4D79-B2C4-933AD4E92D56}"/>
                </a:ext>
              </a:extLst>
            </p:cNvPr>
            <p:cNvSpPr/>
            <p:nvPr/>
          </p:nvSpPr>
          <p:spPr>
            <a:xfrm>
              <a:off x="9945864" y="1012563"/>
              <a:ext cx="2138291" cy="3093715"/>
            </a:xfrm>
            <a:custGeom>
              <a:avLst/>
              <a:gdLst>
                <a:gd name="connsiteX0" fmla="*/ 1064686 w 2138291"/>
                <a:gd name="connsiteY0" fmla="*/ 0 h 3093715"/>
                <a:gd name="connsiteX1" fmla="*/ 1322207 w 2138291"/>
                <a:gd name="connsiteY1" fmla="*/ 101983 h 3093715"/>
                <a:gd name="connsiteX2" fmla="*/ 1359632 w 2138291"/>
                <a:gd name="connsiteY2" fmla="*/ 155054 h 3093715"/>
                <a:gd name="connsiteX3" fmla="*/ 1252679 w 2138291"/>
                <a:gd name="connsiteY3" fmla="*/ 155054 h 3093715"/>
                <a:gd name="connsiteX4" fmla="*/ 1236477 w 2138291"/>
                <a:gd name="connsiteY4" fmla="*/ 131024 h 3093715"/>
                <a:gd name="connsiteX5" fmla="*/ 1065509 w 2138291"/>
                <a:gd name="connsiteY5" fmla="*/ 60207 h 3093715"/>
                <a:gd name="connsiteX6" fmla="*/ 823725 w 2138291"/>
                <a:gd name="connsiteY6" fmla="*/ 301992 h 3093715"/>
                <a:gd name="connsiteX7" fmla="*/ 1065509 w 2138291"/>
                <a:gd name="connsiteY7" fmla="*/ 543777 h 3093715"/>
                <a:gd name="connsiteX8" fmla="*/ 1307295 w 2138291"/>
                <a:gd name="connsiteY8" fmla="*/ 301992 h 3093715"/>
                <a:gd name="connsiteX9" fmla="*/ 1294670 w 2138291"/>
                <a:gd name="connsiteY9" fmla="*/ 239461 h 3093715"/>
                <a:gd name="connsiteX10" fmla="*/ 1413388 w 2138291"/>
                <a:gd name="connsiteY10" fmla="*/ 239461 h 3093715"/>
                <a:gd name="connsiteX11" fmla="*/ 1997539 w 2138291"/>
                <a:gd name="connsiteY11" fmla="*/ 1503887 h 3093715"/>
                <a:gd name="connsiteX12" fmla="*/ 2054272 w 2138291"/>
                <a:gd name="connsiteY12" fmla="*/ 1608410 h 3093715"/>
                <a:gd name="connsiteX13" fmla="*/ 2138291 w 2138291"/>
                <a:gd name="connsiteY13" fmla="*/ 2024570 h 3093715"/>
                <a:gd name="connsiteX14" fmla="*/ 1069146 w 2138291"/>
                <a:gd name="connsiteY14" fmla="*/ 3093715 h 3093715"/>
                <a:gd name="connsiteX15" fmla="*/ 0 w 2138291"/>
                <a:gd name="connsiteY15" fmla="*/ 2024570 h 3093715"/>
                <a:gd name="connsiteX16" fmla="*/ 21722 w 2138291"/>
                <a:gd name="connsiteY16" fmla="*/ 1809100 h 3093715"/>
                <a:gd name="connsiteX17" fmla="*/ 77277 w 2138291"/>
                <a:gd name="connsiteY17" fmla="*/ 1630128 h 3093715"/>
                <a:gd name="connsiteX18" fmla="*/ 73512 w 2138291"/>
                <a:gd name="connsiteY18" fmla="*/ 1630128 h 3093715"/>
                <a:gd name="connsiteX19" fmla="*/ 740930 w 2138291"/>
                <a:gd name="connsiteY19" fmla="*/ 185468 h 3093715"/>
                <a:gd name="connsiteX20" fmla="*/ 748293 w 2138291"/>
                <a:gd name="connsiteY20" fmla="*/ 185468 h 3093715"/>
                <a:gd name="connsiteX21" fmla="*/ 807167 w 2138291"/>
                <a:gd name="connsiteY21" fmla="*/ 101983 h 3093715"/>
                <a:gd name="connsiteX22" fmla="*/ 1064686 w 2138291"/>
                <a:gd name="connsiteY22" fmla="*/ 0 h 3093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38291" h="3093715">
                  <a:moveTo>
                    <a:pt x="1064686" y="0"/>
                  </a:moveTo>
                  <a:cubicBezTo>
                    <a:pt x="1165254" y="0"/>
                    <a:pt x="1256301" y="38973"/>
                    <a:pt x="1322207" y="101983"/>
                  </a:cubicBezTo>
                  <a:lnTo>
                    <a:pt x="1359632" y="155054"/>
                  </a:lnTo>
                  <a:lnTo>
                    <a:pt x="1252679" y="155054"/>
                  </a:lnTo>
                  <a:lnTo>
                    <a:pt x="1236477" y="131024"/>
                  </a:lnTo>
                  <a:cubicBezTo>
                    <a:pt x="1192723" y="87270"/>
                    <a:pt x="1132277" y="60207"/>
                    <a:pt x="1065509" y="60207"/>
                  </a:cubicBezTo>
                  <a:cubicBezTo>
                    <a:pt x="931975" y="60207"/>
                    <a:pt x="823725" y="168458"/>
                    <a:pt x="823725" y="301992"/>
                  </a:cubicBezTo>
                  <a:cubicBezTo>
                    <a:pt x="823725" y="435526"/>
                    <a:pt x="931975" y="543777"/>
                    <a:pt x="1065509" y="543777"/>
                  </a:cubicBezTo>
                  <a:cubicBezTo>
                    <a:pt x="1199044" y="543777"/>
                    <a:pt x="1307295" y="435526"/>
                    <a:pt x="1307295" y="301992"/>
                  </a:cubicBezTo>
                  <a:lnTo>
                    <a:pt x="1294670" y="239461"/>
                  </a:lnTo>
                  <a:lnTo>
                    <a:pt x="1413388" y="239461"/>
                  </a:lnTo>
                  <a:lnTo>
                    <a:pt x="1997539" y="1503887"/>
                  </a:lnTo>
                  <a:lnTo>
                    <a:pt x="2054272" y="1608410"/>
                  </a:lnTo>
                  <a:cubicBezTo>
                    <a:pt x="2108374" y="1736321"/>
                    <a:pt x="2138291" y="1876953"/>
                    <a:pt x="2138291" y="2024570"/>
                  </a:cubicBezTo>
                  <a:cubicBezTo>
                    <a:pt x="2138291" y="2615043"/>
                    <a:pt x="1659619" y="3093715"/>
                    <a:pt x="1069146" y="3093715"/>
                  </a:cubicBezTo>
                  <a:cubicBezTo>
                    <a:pt x="478672" y="3093715"/>
                    <a:pt x="0" y="2615043"/>
                    <a:pt x="0" y="2024570"/>
                  </a:cubicBezTo>
                  <a:cubicBezTo>
                    <a:pt x="0" y="1950761"/>
                    <a:pt x="7479" y="1878698"/>
                    <a:pt x="21722" y="1809100"/>
                  </a:cubicBezTo>
                  <a:lnTo>
                    <a:pt x="77277" y="1630128"/>
                  </a:lnTo>
                  <a:lnTo>
                    <a:pt x="73512" y="1630128"/>
                  </a:lnTo>
                  <a:lnTo>
                    <a:pt x="740930" y="185468"/>
                  </a:lnTo>
                  <a:lnTo>
                    <a:pt x="748293" y="185468"/>
                  </a:lnTo>
                  <a:lnTo>
                    <a:pt x="807167" y="101983"/>
                  </a:lnTo>
                  <a:cubicBezTo>
                    <a:pt x="873072" y="38973"/>
                    <a:pt x="964118" y="0"/>
                    <a:pt x="1064686" y="0"/>
                  </a:cubicBezTo>
                  <a:close/>
                </a:path>
              </a:pathLst>
            </a:custGeom>
            <a:gradFill>
              <a:gsLst>
                <a:gs pos="0">
                  <a:srgbClr val="0099FF"/>
                </a:gs>
                <a:gs pos="100000">
                  <a:srgbClr val="00006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93F1270-EEBB-4C99-B9CD-D98D5663366A}"/>
                </a:ext>
              </a:extLst>
            </p:cNvPr>
            <p:cNvSpPr/>
            <p:nvPr/>
          </p:nvSpPr>
          <p:spPr>
            <a:xfrm>
              <a:off x="10234252" y="2180492"/>
              <a:ext cx="1582618" cy="15826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BAD13FB-1B6C-43DA-A2B9-6F1B107179F3}"/>
                </a:ext>
              </a:extLst>
            </p:cNvPr>
            <p:cNvSpPr txBox="1"/>
            <p:nvPr/>
          </p:nvSpPr>
          <p:spPr>
            <a:xfrm>
              <a:off x="10228244" y="4471919"/>
              <a:ext cx="15675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B682F5C-6F92-4028-953D-B1F8D85EBB77}"/>
                </a:ext>
              </a:extLst>
            </p:cNvPr>
            <p:cNvSpPr txBox="1"/>
            <p:nvPr/>
          </p:nvSpPr>
          <p:spPr>
            <a:xfrm>
              <a:off x="10265304" y="4750423"/>
              <a:ext cx="16875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تزيد من التكاليف المادية للأسرة نظرا لارتفاع ثمن الوجبة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0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5FA5044C-8E70-4124-BDB6-32976B28E040}"/>
                </a:ext>
              </a:extLst>
            </p:cNvPr>
            <p:cNvSpPr/>
            <p:nvPr/>
          </p:nvSpPr>
          <p:spPr>
            <a:xfrm>
              <a:off x="10353886" y="6259852"/>
              <a:ext cx="1322246" cy="469273"/>
            </a:xfrm>
            <a:prstGeom prst="ellipse">
              <a:avLst/>
            </a:prstGeom>
            <a:solidFill>
              <a:schemeClr val="tx1">
                <a:alpha val="19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Graphic 130" descr="Business Growth">
              <a:extLst>
                <a:ext uri="{FF2B5EF4-FFF2-40B4-BE49-F238E27FC236}">
                  <a16:creationId xmlns:a16="http://schemas.microsoft.com/office/drawing/2014/main" id="{6BC2670A-B803-4839-B695-24C45ABB5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792267" y="2764557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93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6847188" y="1362487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6743237" y="1979011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6847188" y="2291170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6847188" y="1362486"/>
            <a:ext cx="2780354" cy="927941"/>
            <a:chOff x="4256953" y="1358974"/>
            <a:chExt cx="2780354" cy="92794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368882"/>
              <a:ext cx="2360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الوجبة المنزلية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7219945" y="2186916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1482818" y="1358975"/>
            <a:ext cx="2780354" cy="4825387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1378867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1482818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1278442" y="1358974"/>
            <a:ext cx="3189105" cy="927941"/>
            <a:chOff x="601940" y="1358974"/>
            <a:chExt cx="3189105" cy="9279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601940" y="1406249"/>
              <a:ext cx="3189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الوجبات السريعة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1855575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8489"/>
              </p:ext>
            </p:extLst>
          </p:nvPr>
        </p:nvGraphicFramePr>
        <p:xfrm>
          <a:off x="1503808" y="2957810"/>
          <a:ext cx="2759030" cy="322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ar-SY" sz="3200" b="0" dirty="0"/>
                        <a:t>تتمتع بمذاق ممتع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3200" b="0" dirty="0"/>
                        <a:t>ولكن ليست صحية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r>
                        <a:rPr lang="ar-SA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ذات قيمة غذائية قليلة</a:t>
                      </a:r>
                      <a:endParaRPr lang="ar-SY" sz="4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r>
                        <a:rPr lang="ar-SA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غير موفرة للأموال </a:t>
                      </a:r>
                      <a:endParaRPr lang="ar-SY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577015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12807"/>
              </p:ext>
            </p:extLst>
          </p:nvPr>
        </p:nvGraphicFramePr>
        <p:xfrm>
          <a:off x="6872868" y="2884404"/>
          <a:ext cx="2682359" cy="249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صحية أكثر </a:t>
                      </a:r>
                      <a:endParaRPr lang="ar-SY" sz="7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r>
                        <a:rPr lang="ar-SY" sz="3200" b="0" dirty="0"/>
                        <a:t> ذات قيمة غذائية عالية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ctr"/>
                      <a:r>
                        <a:rPr lang="ar-SY" sz="3200" b="0" dirty="0"/>
                        <a:t> أكثر توفيرا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6523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1 - </a:t>
            </a:r>
            <a:r>
              <a:rPr lang="ar-SY" sz="3600" b="1" dirty="0">
                <a:latin typeface="Century Gothic" panose="020B0502020202020204" pitchFamily="34" charset="0"/>
              </a:rPr>
              <a:t>قارني بين وجبة معدة منزليا و ووجبة سريعة من أحد المطاعم من حيث القيمة الغذائية و الصحية و الاقتصادية 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كيف نتفادى أضرار الوحبات السريعة ؟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99792" y="2244690"/>
            <a:ext cx="764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ممارسة بعض التمارين الرياضية مثل المشي بعد تناول الوحبة السريعة لحرق السعرات  الحرارية الزائدة 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27108"/>
            <a:ext cx="1884683" cy="2586381"/>
            <a:chOff x="10086860" y="2778614"/>
            <a:chExt cx="1884683" cy="258638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778614"/>
              <a:ext cx="1884683" cy="2586381"/>
              <a:chOff x="395817" y="4262072"/>
              <a:chExt cx="1884683" cy="258638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1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الوحبات السريعة 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90430" y="4205588"/>
              <a:ext cx="117728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87411" y="3244797"/>
            <a:ext cx="8656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تقليل عدد مرات تناولها قدر الإمكان مع عدم الحرمان منها و تسمية ذلك اليوم بيوم الأكل المصنع بحيث يشير إلى أنها عادة غير مرغوبة صحيا و أنها كسر مؤقت للروتين فقط .</a:t>
            </a:r>
            <a:endParaRPr lang="ar-SY" sz="32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504</Words>
  <Application>Microsoft Office PowerPoint</Application>
  <PresentationFormat>شاشة عريضة</PresentationFormat>
  <Paragraphs>95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960</cp:revision>
  <dcterms:created xsi:type="dcterms:W3CDTF">2020-10-10T04:32:51Z</dcterms:created>
  <dcterms:modified xsi:type="dcterms:W3CDTF">2021-01-17T13:48:08Z</dcterms:modified>
</cp:coreProperties>
</file>