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62" r:id="rId2"/>
    <p:sldId id="261" r:id="rId3"/>
    <p:sldId id="265" r:id="rId4"/>
    <p:sldId id="266" r:id="rId5"/>
    <p:sldId id="268" r:id="rId6"/>
    <p:sldId id="278" r:id="rId7"/>
    <p:sldId id="281" r:id="rId8"/>
    <p:sldId id="282" r:id="rId9"/>
    <p:sldId id="271" r:id="rId10"/>
    <p:sldId id="272" r:id="rId11"/>
    <p:sldId id="280" r:id="rId12"/>
    <p:sldId id="284" r:id="rId13"/>
  </p:sldIdLst>
  <p:sldSz cx="12192000" cy="6858000"/>
  <p:notesSz cx="6858000" cy="9144000"/>
  <p:embeddedFontLst>
    <p:embeddedFont>
      <p:font typeface="Calibri" panose="020F0502020204030204" pitchFamily="34" charset="0"/>
      <p:regular r:id="rId14"/>
      <p:bold r:id="rId15"/>
    </p:embeddedFont>
    <p:embeddedFont>
      <p:font typeface="Calibri Light" panose="020F0302020204030204" pitchFamily="34" charset="0"/>
      <p:regular r:id="rId16"/>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98"/>
    <a:srgbClr val="FBB3C4"/>
    <a:srgbClr val="F90573"/>
    <a:srgbClr val="E9C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10/06/42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10/06/42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8AD7AE6B-CB9E-46C5-92E5-061B7591D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3"/>
            <a:ext cx="12191999" cy="6857999"/>
          </a:xfrm>
          <a:prstGeom prst="rect">
            <a:avLst/>
          </a:prstGeom>
        </p:spPr>
      </p:pic>
      <p:sp>
        <p:nvSpPr>
          <p:cNvPr id="5" name="مربع نص 4">
            <a:extLst>
              <a:ext uri="{FF2B5EF4-FFF2-40B4-BE49-F238E27FC236}">
                <a16:creationId xmlns:a16="http://schemas.microsoft.com/office/drawing/2014/main" id="{E8265468-9200-4D12-B1B7-B09C15D263F6}"/>
              </a:ext>
            </a:extLst>
          </p:cNvPr>
          <p:cNvSpPr txBox="1"/>
          <p:nvPr/>
        </p:nvSpPr>
        <p:spPr>
          <a:xfrm>
            <a:off x="2991394" y="3508552"/>
            <a:ext cx="5721531" cy="646331"/>
          </a:xfrm>
          <a:prstGeom prst="rect">
            <a:avLst/>
          </a:prstGeom>
          <a:noFill/>
        </p:spPr>
        <p:txBody>
          <a:bodyPr wrap="square" rtlCol="0">
            <a:spAutoFit/>
          </a:bodyPr>
          <a:lstStyle/>
          <a:p>
            <a:pPr algn="ctr"/>
            <a:r>
              <a:rPr lang="ar-SA" sz="3600" dirty="0">
                <a:solidFill>
                  <a:srgbClr val="F90573"/>
                </a:solidFill>
                <a:cs typeface="DecoType Naskh" panose="02010400000000000000" pitchFamily="2" charset="-78"/>
              </a:rPr>
              <a:t>مثل المؤمنين في توادهم وتراحمهم..</a:t>
            </a:r>
            <a:endParaRPr lang="en-US" sz="3600" dirty="0">
              <a:solidFill>
                <a:srgbClr val="F90573"/>
              </a:solidFill>
              <a:cs typeface="DecoType Naskh" panose="02010400000000000000" pitchFamily="2" charset="-78"/>
            </a:endParaRPr>
          </a:p>
        </p:txBody>
      </p:sp>
      <p:sp>
        <p:nvSpPr>
          <p:cNvPr id="6" name="مربع نص 5">
            <a:extLst>
              <a:ext uri="{FF2B5EF4-FFF2-40B4-BE49-F238E27FC236}">
                <a16:creationId xmlns:a16="http://schemas.microsoft.com/office/drawing/2014/main" id="{C5EA1AF0-3AD1-4585-A5F8-2EBD48E79337}"/>
              </a:ext>
            </a:extLst>
          </p:cNvPr>
          <p:cNvSpPr txBox="1"/>
          <p:nvPr/>
        </p:nvSpPr>
        <p:spPr>
          <a:xfrm>
            <a:off x="3618411" y="2677886"/>
            <a:ext cx="4572000" cy="584775"/>
          </a:xfrm>
          <a:prstGeom prst="rect">
            <a:avLst/>
          </a:prstGeom>
          <a:noFill/>
        </p:spPr>
        <p:txBody>
          <a:bodyPr wrap="square" rtlCol="0">
            <a:spAutoFit/>
          </a:bodyPr>
          <a:lstStyle/>
          <a:p>
            <a:pPr algn="ctr"/>
            <a:r>
              <a:rPr lang="ar-SA" sz="3200" b="1" dirty="0">
                <a:solidFill>
                  <a:srgbClr val="F90573"/>
                </a:solidFill>
                <a:cs typeface="Farsi Simple Bold" panose="02010400000000000000" pitchFamily="2" charset="-78"/>
              </a:rPr>
              <a:t>الأخوة الاسلامية</a:t>
            </a:r>
            <a:endParaRPr lang="en-US" sz="3200" b="1" dirty="0">
              <a:solidFill>
                <a:srgbClr val="F90573"/>
              </a:solidFill>
              <a:cs typeface="Farsi Simple Bold" panose="02010400000000000000" pitchFamily="2" charset="-78"/>
            </a:endParaRPr>
          </a:p>
        </p:txBody>
      </p:sp>
      <p:sp>
        <p:nvSpPr>
          <p:cNvPr id="7" name="شكل بيضاوي 6">
            <a:extLst>
              <a:ext uri="{FF2B5EF4-FFF2-40B4-BE49-F238E27FC236}">
                <a16:creationId xmlns:a16="http://schemas.microsoft.com/office/drawing/2014/main" id="{4983F2DD-6EC6-4AA0-970F-93D50BB8AA7B}"/>
              </a:ext>
            </a:extLst>
          </p:cNvPr>
          <p:cNvSpPr/>
          <p:nvPr/>
        </p:nvSpPr>
        <p:spPr>
          <a:xfrm>
            <a:off x="4593901" y="0"/>
            <a:ext cx="3004193" cy="1373318"/>
          </a:xfrm>
          <a:prstGeom prst="ellipse">
            <a:avLst/>
          </a:prstGeom>
          <a:solidFill>
            <a:srgbClr val="FBB3C4"/>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الوحدة الثالثة</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A2C35C73-251E-4B6C-B9AA-69782B23D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1" y="-2638935"/>
            <a:ext cx="6857998" cy="12192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5"/>
          <a:stretch>
            <a:fillRect/>
          </a:stretch>
        </p:blipFill>
        <p:spPr>
          <a:xfrm>
            <a:off x="72598" y="683434"/>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6"/>
          <a:stretch>
            <a:fillRect/>
          </a:stretch>
        </p:blipFill>
        <p:spPr>
          <a:xfrm>
            <a:off x="2882537" y="807381"/>
            <a:ext cx="3017949" cy="1637447"/>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4290396" y="2548224"/>
            <a:ext cx="7609867" cy="1162595"/>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1- أنشئ ثلاث جُمَل مستعيناً بالكلمات التالية:</a:t>
            </a:r>
            <a:endParaRPr lang="en-US" sz="40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4614037" y="3917611"/>
            <a:ext cx="7505365" cy="707886"/>
          </a:xfrm>
          <a:prstGeom prst="rect">
            <a:avLst/>
          </a:prstGeom>
          <a:solidFill>
            <a:schemeClr val="bg1"/>
          </a:solidFill>
        </p:spPr>
        <p:txBody>
          <a:bodyPr wrap="square" rtlCol="0">
            <a:spAutoFit/>
          </a:bodyPr>
          <a:lstStyle/>
          <a:p>
            <a:pPr algn="ctr"/>
            <a:r>
              <a:rPr lang="ar-SA" sz="4000" b="1" dirty="0"/>
              <a:t>(التوادّ - الرحمة – العطف)</a:t>
            </a:r>
            <a:endParaRPr lang="en-US" sz="4000" b="1" dirty="0"/>
          </a:p>
        </p:txBody>
      </p:sp>
      <p:sp>
        <p:nvSpPr>
          <p:cNvPr id="3" name="مربع نص 2">
            <a:extLst>
              <a:ext uri="{FF2B5EF4-FFF2-40B4-BE49-F238E27FC236}">
                <a16:creationId xmlns:a16="http://schemas.microsoft.com/office/drawing/2014/main" id="{2D0B596E-E18E-4F9E-B129-753A8CDA6CF9}"/>
              </a:ext>
            </a:extLst>
          </p:cNvPr>
          <p:cNvSpPr txBox="1"/>
          <p:nvPr/>
        </p:nvSpPr>
        <p:spPr>
          <a:xfrm>
            <a:off x="4630031" y="4650096"/>
            <a:ext cx="7374735" cy="1694695"/>
          </a:xfrm>
          <a:prstGeom prst="rect">
            <a:avLst/>
          </a:prstGeom>
          <a:noFill/>
        </p:spPr>
        <p:txBody>
          <a:bodyPr wrap="square" rtlCol="0">
            <a:spAutoFit/>
          </a:bodyPr>
          <a:lstStyle/>
          <a:p>
            <a:pPr marL="285750" indent="-285750">
              <a:lnSpc>
                <a:spcPct val="150000"/>
              </a:lnSpc>
              <a:buFontTx/>
              <a:buChar char="-"/>
            </a:pPr>
            <a:r>
              <a:rPr lang="ar-SA" sz="2400" b="1" dirty="0"/>
              <a:t>التواد من صفات المسلمين.</a:t>
            </a:r>
          </a:p>
          <a:p>
            <a:pPr marL="285750" indent="-285750">
              <a:lnSpc>
                <a:spcPct val="150000"/>
              </a:lnSpc>
              <a:buFontTx/>
              <a:buChar char="-"/>
            </a:pPr>
            <a:r>
              <a:rPr lang="ar-SA" sz="2400" b="1" dirty="0"/>
              <a:t>الرحمة واجبة على المسلمين.</a:t>
            </a:r>
          </a:p>
          <a:p>
            <a:pPr marL="285750" indent="-285750">
              <a:lnSpc>
                <a:spcPct val="150000"/>
              </a:lnSpc>
              <a:buFontTx/>
              <a:buChar char="-"/>
            </a:pPr>
            <a:r>
              <a:rPr lang="ar-SA" sz="2400" b="1" dirty="0"/>
              <a:t>العطف على الصغير من أخلاق المسلمين.</a:t>
            </a:r>
            <a:endParaRPr lang="en-US" sz="2400" b="1" dirty="0"/>
          </a:p>
        </p:txBody>
      </p:sp>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5D98924-49AF-42AE-9DD3-4703EDB3A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1" y="-2666998"/>
            <a:ext cx="6857998" cy="12192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707569" y="1921977"/>
            <a:ext cx="8190411" cy="88784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اذكر ثلاثة أمثلة على التوادّ والتعاطف والتراحم في المجتمع</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2508069" y="3216936"/>
            <a:ext cx="9184399" cy="1938992"/>
          </a:xfrm>
          <a:prstGeom prst="rect">
            <a:avLst/>
          </a:prstGeom>
          <a:solidFill>
            <a:schemeClr val="bg1"/>
          </a:solidFill>
        </p:spPr>
        <p:txBody>
          <a:bodyPr wrap="square" rtlCol="0">
            <a:spAutoFit/>
          </a:bodyPr>
          <a:lstStyle/>
          <a:p>
            <a:r>
              <a:rPr lang="ar-SA" sz="4000" b="1" dirty="0"/>
              <a:t>التواد :التهادي و التزاور</a:t>
            </a:r>
          </a:p>
          <a:p>
            <a:r>
              <a:rPr lang="ar-SA" sz="4000" b="1" dirty="0"/>
              <a:t>التراحم : التعامل بلطف</a:t>
            </a:r>
          </a:p>
          <a:p>
            <a:r>
              <a:rPr lang="ar-SA" sz="4000" b="1" dirty="0"/>
              <a:t>التعاطف: التعاون و حسن الخلق و العطف على الصغير</a:t>
            </a:r>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08" y="191917"/>
            <a:ext cx="1450974" cy="1322947"/>
          </a:xfrm>
          <a:prstGeom prst="rect">
            <a:avLst/>
          </a:prstGeom>
        </p:spPr>
      </p:pic>
    </p:spTree>
    <p:extLst>
      <p:ext uri="{BB962C8B-B14F-4D97-AF65-F5344CB8AC3E}">
        <p14:creationId xmlns:p14="http://schemas.microsoft.com/office/powerpoint/2010/main" val="946216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97E7552-871C-4646-A61D-D392454B87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مربع نص 5">
            <a:extLst>
              <a:ext uri="{FF2B5EF4-FFF2-40B4-BE49-F238E27FC236}">
                <a16:creationId xmlns:a16="http://schemas.microsoft.com/office/drawing/2014/main" id="{72D8A615-9F62-41F2-BA5C-ACE5B69229B4}"/>
              </a:ext>
            </a:extLst>
          </p:cNvPr>
          <p:cNvSpPr txBox="1"/>
          <p:nvPr/>
        </p:nvSpPr>
        <p:spPr>
          <a:xfrm>
            <a:off x="1725882" y="2947412"/>
            <a:ext cx="9015545" cy="2862322"/>
          </a:xfrm>
          <a:prstGeom prst="rect">
            <a:avLst/>
          </a:prstGeom>
          <a:solidFill>
            <a:schemeClr val="bg1"/>
          </a:solidFill>
        </p:spPr>
        <p:txBody>
          <a:bodyPr wrap="square" rtlCol="0">
            <a:spAutoFit/>
          </a:bodyPr>
          <a:lstStyle/>
          <a:p>
            <a:r>
              <a:rPr lang="ar-SA" sz="3600" b="1" dirty="0"/>
              <a:t>نعم توجد علاقة تشابه بين إحساس الأعضاء بالعضو المريض وبين إحساس المؤمنين بأخيهم المؤمن المحتاج قال رسول الله صلى الله عليه و سلم :"مثل المؤمنين في توادهم و تراحمهم وتعاطفهم مثل الجسد اذا اشتكى منه عضو تداعى له سائر الجسد بالسهر والحمى. </a:t>
            </a:r>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831175" y="812233"/>
            <a:ext cx="1450974" cy="1322947"/>
          </a:xfrm>
          <a:prstGeom prst="rect">
            <a:avLst/>
          </a:prstGeom>
        </p:spPr>
      </p:pic>
      <p:sp>
        <p:nvSpPr>
          <p:cNvPr id="8" name="مستطيل: زوايا قطرية مستديرة 7">
            <a:extLst>
              <a:ext uri="{FF2B5EF4-FFF2-40B4-BE49-F238E27FC236}">
                <a16:creationId xmlns:a16="http://schemas.microsoft.com/office/drawing/2014/main" id="{9C9F1C8F-B107-4234-B8C2-9D79CBE80A36}"/>
              </a:ext>
            </a:extLst>
          </p:cNvPr>
          <p:cNvSpPr/>
          <p:nvPr/>
        </p:nvSpPr>
        <p:spPr>
          <a:xfrm>
            <a:off x="2444927" y="1284465"/>
            <a:ext cx="8190411" cy="146581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توجد علاقة بين إحساس الأعضاء بالعضو المريض وبين إحساس المؤمنين بأخيهم المؤمن المحتاج، بَيِّ ذلك مستنيراً بحديث الرسول صلى الله عليه وسلم</a:t>
            </a:r>
            <a:endParaRPr lang="en-US" sz="32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956950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ADCB15A-E0C4-4F97-8789-3C83B82A7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545873" y="2468880"/>
            <a:ext cx="7188853" cy="411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عن النعمان بن بشير قال: قال رسول الله صلى الله عليه وسلم: «مَثَل</a:t>
            </a:r>
            <a:r>
              <a:rPr lang="en-US" sz="2800" b="1" dirty="0">
                <a:latin typeface="Calibri" panose="020F0502020204030204" pitchFamily="34" charset="0"/>
                <a:cs typeface="Calibri" panose="020F0502020204030204" pitchFamily="34" charset="0"/>
              </a:rPr>
              <a:t> </a:t>
            </a:r>
            <a:r>
              <a:rPr lang="ar-SA" sz="2800" b="1" dirty="0">
                <a:latin typeface="Calibri" panose="020F0502020204030204" pitchFamily="34" charset="0"/>
                <a:cs typeface="Calibri" panose="020F0502020204030204" pitchFamily="34" charset="0"/>
              </a:rPr>
              <a:t>الُمؤْمِنِينَ فِي تَوَادِّهِمْ وَتَرَاحُمِهِمْ وَتَعَاطُفِهِمْ مَثَلُ ا لْجسدِ؛ إِذَا اشتَكَى مِنْهُ عُضوٌ تَدَاعَى لَهُ سائِرُ ا لْجسدِ بالسهَرِ </a:t>
            </a:r>
            <a:r>
              <a:rPr lang="ar-SA" sz="2800" b="1" dirty="0" err="1">
                <a:latin typeface="Calibri" panose="020F0502020204030204" pitchFamily="34" charset="0"/>
                <a:cs typeface="Calibri" panose="020F0502020204030204" pitchFamily="34" charset="0"/>
              </a:rPr>
              <a:t>وا</a:t>
            </a:r>
            <a:r>
              <a:rPr lang="ar-SA" sz="2800" b="1" dirty="0">
                <a:latin typeface="Calibri" panose="020F0502020204030204" pitchFamily="34" charset="0"/>
                <a:cs typeface="Calibri" panose="020F0502020204030204" pitchFamily="34" charset="0"/>
              </a:rPr>
              <a:t> لْحمَّى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CE4412D-08DC-4989-83F8-8D0980A22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1" y="-2666998"/>
            <a:ext cx="6857998" cy="12192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111829" y="1476103"/>
            <a:ext cx="7968342" cy="20639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7030A0"/>
                </a:solidFill>
                <a:latin typeface="Calibri" panose="020F0502020204030204" pitchFamily="34" charset="0"/>
                <a:cs typeface="Calibri" panose="020F0502020204030204" pitchFamily="34" charset="0"/>
              </a:rPr>
              <a:t>اقترح عنواناً مناسباً للحديث ثم دوّنه في أعلى الصفحة</a:t>
            </a:r>
            <a:endParaRPr lang="en-US" sz="2800" b="1" dirty="0">
              <a:solidFill>
                <a:srgbClr val="7030A0"/>
              </a:solidFill>
              <a:latin typeface="Calibri" panose="020F0502020204030204" pitchFamily="34" charset="0"/>
              <a:cs typeface="Calibri" panose="020F0502020204030204" pitchFamily="34" charset="0"/>
            </a:endParaRPr>
          </a:p>
        </p:txBody>
      </p:sp>
      <p:sp>
        <p:nvSpPr>
          <p:cNvPr id="2" name="مستطيل: زوايا مستديرة 1">
            <a:extLst>
              <a:ext uri="{FF2B5EF4-FFF2-40B4-BE49-F238E27FC236}">
                <a16:creationId xmlns:a16="http://schemas.microsoft.com/office/drawing/2014/main" id="{5ACBC2A0-6962-4425-B189-CE1BF99281CA}"/>
              </a:ext>
            </a:extLst>
          </p:cNvPr>
          <p:cNvSpPr/>
          <p:nvPr/>
        </p:nvSpPr>
        <p:spPr>
          <a:xfrm>
            <a:off x="2601686" y="4075611"/>
            <a:ext cx="6988628" cy="141078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00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4F7A9DC-A312-497A-AD2F-6911EB458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41378" y="-2641378"/>
            <a:ext cx="6909241" cy="12192000"/>
          </a:xfrm>
          <a:prstGeom prst="rect">
            <a:avLst/>
          </a:prstGeom>
        </p:spPr>
      </p:pic>
      <p:graphicFrame>
        <p:nvGraphicFramePr>
          <p:cNvPr id="5" name="جدول 5">
            <a:extLst>
              <a:ext uri="{FF2B5EF4-FFF2-40B4-BE49-F238E27FC236}">
                <a16:creationId xmlns:a16="http://schemas.microsoft.com/office/drawing/2014/main" id="{D75C2735-7AEC-4BBF-A2C2-28AC2D80BDAC}"/>
              </a:ext>
            </a:extLst>
          </p:cNvPr>
          <p:cNvGraphicFramePr>
            <a:graphicFrameLocks noGrp="1"/>
          </p:cNvGraphicFramePr>
          <p:nvPr>
            <p:extLst>
              <p:ext uri="{D42A27DB-BD31-4B8C-83A1-F6EECF244321}">
                <p14:modId xmlns:p14="http://schemas.microsoft.com/office/powerpoint/2010/main" val="2401774214"/>
              </p:ext>
            </p:extLst>
          </p:nvPr>
        </p:nvGraphicFramePr>
        <p:xfrm>
          <a:off x="1097280" y="1790850"/>
          <a:ext cx="10149840" cy="3695550"/>
        </p:xfrm>
        <a:graphic>
          <a:graphicData uri="http://schemas.openxmlformats.org/drawingml/2006/table">
            <a:tbl>
              <a:tblPr firstRow="1" bandRow="1">
                <a:tableStyleId>{775DCB02-9BB8-47FD-8907-85C794F793BA}</a:tableStyleId>
              </a:tblPr>
              <a:tblGrid>
                <a:gridCol w="7942217">
                  <a:extLst>
                    <a:ext uri="{9D8B030D-6E8A-4147-A177-3AD203B41FA5}">
                      <a16:colId xmlns:a16="http://schemas.microsoft.com/office/drawing/2014/main" val="3319535902"/>
                    </a:ext>
                  </a:extLst>
                </a:gridCol>
                <a:gridCol w="2207623">
                  <a:extLst>
                    <a:ext uri="{9D8B030D-6E8A-4147-A177-3AD203B41FA5}">
                      <a16:colId xmlns:a16="http://schemas.microsoft.com/office/drawing/2014/main" val="2365825709"/>
                    </a:ext>
                  </a:extLst>
                </a:gridCol>
              </a:tblGrid>
              <a:tr h="739110">
                <a:tc>
                  <a:txBody>
                    <a:bodyPr/>
                    <a:lstStyle/>
                    <a:p>
                      <a:r>
                        <a:rPr lang="ar-SA" sz="2800" b="1" dirty="0"/>
                        <a:t>معناها </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2800" b="1" dirty="0"/>
                        <a:t>الكلمة </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197347"/>
                  </a:ext>
                </a:extLst>
              </a:tr>
              <a:tr h="739110">
                <a:tc>
                  <a:txBody>
                    <a:bodyPr/>
                    <a:lstStyle/>
                    <a:p>
                      <a:r>
                        <a:rPr lang="ar-SA" sz="2800" b="1" dirty="0"/>
                        <a:t>تحاببهم.</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2800" b="1" dirty="0"/>
                        <a:t>توادّهم</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436985"/>
                  </a:ext>
                </a:extLst>
              </a:tr>
              <a:tr h="739110">
                <a:tc>
                  <a:txBody>
                    <a:bodyPr/>
                    <a:lstStyle/>
                    <a:p>
                      <a:r>
                        <a:rPr lang="ar-SA" sz="2800" b="1" dirty="0"/>
                        <a:t>تعاونهم</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2800" b="1" dirty="0"/>
                        <a:t>تعاطفهم</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610933"/>
                  </a:ext>
                </a:extLst>
              </a:tr>
              <a:tr h="739110">
                <a:tc>
                  <a:txBody>
                    <a:bodyPr/>
                    <a:lstStyle/>
                    <a:p>
                      <a:r>
                        <a:rPr lang="ar-SA" sz="2800" b="1" dirty="0"/>
                        <a:t>أحس بألم</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2800" b="1" dirty="0"/>
                        <a:t>اشتكى منه عضو</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323168"/>
                  </a:ext>
                </a:extLst>
              </a:tr>
              <a:tr h="739110">
                <a:tc>
                  <a:txBody>
                    <a:bodyPr/>
                    <a:lstStyle/>
                    <a:p>
                      <a:r>
                        <a:rPr lang="ar-SA" sz="2800" b="1" dirty="0"/>
                        <a:t>تفاعل بعض الجسم مع بعضه فتألّم لأجله</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ar-SA" sz="2800" b="1" dirty="0"/>
                        <a:t>تداعى</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720196"/>
                  </a:ext>
                </a:extLst>
              </a:tr>
            </a:tbl>
          </a:graphicData>
        </a:graphic>
      </p:graphicFrame>
      <p:pic>
        <p:nvPicPr>
          <p:cNvPr id="6" name="صورة 5">
            <a:extLst>
              <a:ext uri="{FF2B5EF4-FFF2-40B4-BE49-F238E27FC236}">
                <a16:creationId xmlns:a16="http://schemas.microsoft.com/office/drawing/2014/main" id="{18B84368-2A50-40E8-9C3F-A95C0683C066}"/>
              </a:ext>
            </a:extLst>
          </p:cNvPr>
          <p:cNvPicPr>
            <a:picLocks noChangeAspect="1"/>
          </p:cNvPicPr>
          <p:nvPr/>
        </p:nvPicPr>
        <p:blipFill>
          <a:blip r:embed="rId4"/>
          <a:stretch>
            <a:fillRect/>
          </a:stretch>
        </p:blipFill>
        <p:spPr>
          <a:xfrm>
            <a:off x="7302136" y="680451"/>
            <a:ext cx="3285309" cy="846952"/>
          </a:xfrm>
          <a:prstGeom prst="rect">
            <a:avLst/>
          </a:prstGeom>
        </p:spPr>
      </p:pic>
    </p:spTree>
    <p:extLst>
      <p:ext uri="{BB962C8B-B14F-4D97-AF65-F5344CB8AC3E}">
        <p14:creationId xmlns:p14="http://schemas.microsoft.com/office/powerpoint/2010/main" val="123462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7E4E2E52-DFDB-47EF-932F-1AD08F0FE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535578" y="1515290"/>
            <a:ext cx="10842172" cy="5193409"/>
          </a:xfrm>
          <a:prstGeom prst="rect">
            <a:avLst/>
          </a:prstGeom>
          <a:noFill/>
        </p:spPr>
        <p:txBody>
          <a:bodyPr wrap="square" rtlCol="0">
            <a:spAutoFit/>
          </a:bodyPr>
          <a:lstStyle/>
          <a:p>
            <a:pPr>
              <a:lnSpc>
                <a:spcPct val="150000"/>
              </a:lnSpc>
            </a:pPr>
            <a:r>
              <a:rPr lang="ar-SA" sz="2800" dirty="0"/>
              <a:t>أحمد: السلام عليكم ورحمة الله وبركاته</a:t>
            </a:r>
          </a:p>
          <a:p>
            <a:pPr>
              <a:lnSpc>
                <a:spcPct val="150000"/>
              </a:lnSpc>
            </a:pPr>
            <a:r>
              <a:rPr lang="ar-SA" sz="2800" dirty="0"/>
              <a:t>محمد: وعليكم السلام ورحمة الله وبركاته</a:t>
            </a:r>
          </a:p>
          <a:p>
            <a:pPr>
              <a:lnSpc>
                <a:spcPct val="150000"/>
              </a:lnSpc>
            </a:pPr>
            <a:r>
              <a:rPr lang="ar-SA" sz="2800" dirty="0"/>
              <a:t>أحمد: هل تزور الجمعيات الخيرية المرخّص لها مع والدك يا محمد؟</a:t>
            </a:r>
          </a:p>
          <a:p>
            <a:pPr>
              <a:lnSpc>
                <a:spcPct val="150000"/>
              </a:lnSpc>
            </a:pPr>
            <a:r>
              <a:rPr lang="ar-SA" sz="2800" dirty="0"/>
              <a:t>محمد: وما علاقتي بها؟</a:t>
            </a:r>
          </a:p>
          <a:p>
            <a:pPr>
              <a:lnSpc>
                <a:spcPct val="150000"/>
              </a:lnSpc>
            </a:pPr>
            <a:r>
              <a:rPr lang="ar-SA" sz="2800" dirty="0"/>
              <a:t>أحمد: لتسأل عن أحوال الفقراء والمساكين، وقد تجد فرصة لتقديم خدمة لهم</a:t>
            </a:r>
          </a:p>
          <a:p>
            <a:pPr>
              <a:lnSpc>
                <a:spcPct val="150000"/>
              </a:lnSpc>
            </a:pPr>
            <a:r>
              <a:rPr lang="ar-SA" sz="2800" dirty="0"/>
              <a:t>محمد: إنني أسأل عن أحوال أقاربي فقط لأصل رحمي، أما غيرهم فلهم أقاربهم</a:t>
            </a:r>
          </a:p>
          <a:p>
            <a:pPr>
              <a:lnSpc>
                <a:spcPct val="150000"/>
              </a:lnSpc>
            </a:pPr>
            <a:r>
              <a:rPr lang="ar-SA" sz="2800" dirty="0"/>
              <a:t>أحمد: ولكن جميع المسلمين إخوة لك في الإيمان، ويجب عليك أن تؤدّي ما أمر</a:t>
            </a:r>
          </a:p>
          <a:p>
            <a:pPr>
              <a:lnSpc>
                <a:spcPct val="150000"/>
              </a:lnSpc>
            </a:pPr>
            <a:r>
              <a:rPr lang="ar-SA" sz="2800" dirty="0"/>
              <a:t>                         الإسلام به تجاههم</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15790" y="439096"/>
            <a:ext cx="5281748" cy="8098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من معاني الحديث و ارشاداته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 calcmode="lin" valueType="num">
                                      <p:cBhvr additive="base">
                                        <p:cTn id="3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 calcmode="lin" valueType="num">
                                      <p:cBhvr additive="base">
                                        <p:cTn id="4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 calcmode="lin" valueType="num">
                                      <p:cBhvr additive="base">
                                        <p:cTn id="4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xEl>
                                              <p:pRg st="4" end="4"/>
                                            </p:txEl>
                                          </p:spTgt>
                                        </p:tgtEl>
                                        <p:attrNameLst>
                                          <p:attrName>style.visibility</p:attrName>
                                        </p:attrNameLst>
                                      </p:cBhvr>
                                      <p:to>
                                        <p:strVal val="visible"/>
                                      </p:to>
                                    </p:set>
                                    <p:anim calcmode="lin" valueType="num">
                                      <p:cBhvr additive="base">
                                        <p:cTn id="5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
                                            <p:txEl>
                                              <p:pRg st="5" end="5"/>
                                            </p:txEl>
                                          </p:spTgt>
                                        </p:tgtEl>
                                        <p:attrNameLst>
                                          <p:attrName>style.visibility</p:attrName>
                                        </p:attrNameLst>
                                      </p:cBhvr>
                                      <p:to>
                                        <p:strVal val="visible"/>
                                      </p:to>
                                    </p:set>
                                    <p:anim calcmode="lin" valueType="num">
                                      <p:cBhvr additive="base">
                                        <p:cTn id="6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
                                            <p:txEl>
                                              <p:pRg st="6" end="6"/>
                                            </p:txEl>
                                          </p:spTgt>
                                        </p:tgtEl>
                                        <p:attrNameLst>
                                          <p:attrName>style.visibility</p:attrName>
                                        </p:attrNameLst>
                                      </p:cBhvr>
                                      <p:to>
                                        <p:strVal val="visible"/>
                                      </p:to>
                                    </p:set>
                                    <p:anim calcmode="lin" valueType="num">
                                      <p:cBhvr additive="base">
                                        <p:cTn id="6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xEl>
                                              <p:pRg st="7" end="7"/>
                                            </p:txEl>
                                          </p:spTgt>
                                        </p:tgtEl>
                                        <p:attrNameLst>
                                          <p:attrName>style.visibility</p:attrName>
                                        </p:attrNameLst>
                                      </p:cBhvr>
                                      <p:to>
                                        <p:strVal val="visible"/>
                                      </p:to>
                                    </p:set>
                                    <p:anim calcmode="lin" valueType="num">
                                      <p:cBhvr additive="base">
                                        <p:cTn id="7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wav"/>
                                        </p:tgtEl>
                                      </p:cMediaNode>
                                    </p:audio>
                                  </p:subTnLst>
                                </p:cTn>
                              </p:par>
                              <p:par>
                                <p:cTn id="74" presetID="2" presetClass="entr" presetSubtype="4" fill="hold" nodeType="withEffect"/>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7E4E2E52-DFDB-47EF-932F-1AD08F0FE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564629" y="703015"/>
            <a:ext cx="10558073" cy="5183150"/>
          </a:xfrm>
          <a:prstGeom prst="rect">
            <a:avLst/>
          </a:prstGeom>
          <a:noFill/>
        </p:spPr>
        <p:txBody>
          <a:bodyPr wrap="square" rtlCol="0">
            <a:spAutoFit/>
          </a:bodyPr>
          <a:lstStyle/>
          <a:p>
            <a:pPr>
              <a:lnSpc>
                <a:spcPct val="150000"/>
              </a:lnSpc>
            </a:pPr>
            <a:r>
              <a:rPr lang="ar-SA" sz="2800" dirty="0"/>
              <a:t>محمد: وما الذي أمر الإسلام به؟</a:t>
            </a:r>
          </a:p>
          <a:p>
            <a:pPr>
              <a:lnSpc>
                <a:spcPct val="150000"/>
              </a:lnSpc>
            </a:pPr>
            <a:r>
              <a:rPr lang="ar-SA" sz="2800" dirty="0"/>
              <a:t>أحمد: أمر الإسلام بمحبّتهم جميعاً، لا لقرابة أو لصداقة، بل لأنهم مسلمون</a:t>
            </a:r>
          </a:p>
          <a:p>
            <a:pPr>
              <a:lnSpc>
                <a:spcPct val="150000"/>
              </a:lnSpc>
            </a:pPr>
            <a:r>
              <a:rPr lang="ar-SA" sz="2800" dirty="0"/>
              <a:t>محمد: وكيف أحقّق محبة المسلمين؟</a:t>
            </a:r>
          </a:p>
          <a:p>
            <a:pPr>
              <a:lnSpc>
                <a:spcPct val="150000"/>
              </a:lnSpc>
            </a:pPr>
            <a:r>
              <a:rPr lang="ar-SA" sz="2800" dirty="0"/>
              <a:t>أحمد: بأن تحبّ لهم ما تحبّ لنفسك من الخير، وتؤدي إليهم واجب الأخوة الإيمانية</a:t>
            </a:r>
          </a:p>
          <a:p>
            <a:pPr>
              <a:lnSpc>
                <a:spcPct val="150000"/>
              </a:lnSpc>
            </a:pPr>
            <a:r>
              <a:rPr lang="ar-SA" sz="2800" dirty="0"/>
              <a:t>محمد: وهل أمر الإسلام بأمر آخر تجاه المسلمين؟</a:t>
            </a:r>
          </a:p>
          <a:p>
            <a:pPr>
              <a:lnSpc>
                <a:spcPct val="150000"/>
              </a:lnSpc>
            </a:pPr>
            <a:r>
              <a:rPr lang="ar-SA" sz="2800" dirty="0"/>
              <a:t>أحمد: نعم يا محمد، أمر الإسلام بأوامر كثيرة تجاه المسلمين، ولعلَّ مما يوضح صورة التآخي والمحبة بين المؤمنين قول النبي صلى الله عليه وسلم: «مَثَلُ المؤمنين في توادّهم وتراحمهم وتعاطفهم مثل الجسد؛ إذا اشتكى منه عضو تداعى له سائر الجسد بالسهر والحمّى .»</a:t>
            </a:r>
          </a:p>
        </p:txBody>
      </p:sp>
      <p:sp>
        <p:nvSpPr>
          <p:cNvPr id="5" name="سحابة 4">
            <a:extLst>
              <a:ext uri="{FF2B5EF4-FFF2-40B4-BE49-F238E27FC236}">
                <a16:creationId xmlns:a16="http://schemas.microsoft.com/office/drawing/2014/main" id="{2C536871-E910-46D2-A5D3-B29F672E18B7}"/>
              </a:ext>
            </a:extLst>
          </p:cNvPr>
          <p:cNvSpPr/>
          <p:nvPr/>
        </p:nvSpPr>
        <p:spPr>
          <a:xfrm>
            <a:off x="0" y="50301"/>
            <a:ext cx="1424065" cy="1305428"/>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400" b="1" dirty="0">
                <a:ln w="22225">
                  <a:solidFill>
                    <a:schemeClr val="accent2"/>
                  </a:solidFill>
                  <a:prstDash val="solid"/>
                </a:ln>
                <a:solidFill>
                  <a:schemeClr val="accent2">
                    <a:lumMod val="40000"/>
                    <a:lumOff val="60000"/>
                  </a:schemeClr>
                </a:solidFill>
              </a:rPr>
              <a:t>تابع</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197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7E4E2E52-DFDB-47EF-932F-1AD08F0FE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564629" y="1355729"/>
            <a:ext cx="10573063" cy="4536819"/>
          </a:xfrm>
          <a:prstGeom prst="rect">
            <a:avLst/>
          </a:prstGeom>
          <a:noFill/>
        </p:spPr>
        <p:txBody>
          <a:bodyPr wrap="square" rtlCol="0">
            <a:spAutoFit/>
          </a:bodyPr>
          <a:lstStyle/>
          <a:p>
            <a:pPr>
              <a:lnSpc>
                <a:spcPct val="150000"/>
              </a:lnSpc>
            </a:pPr>
            <a:r>
              <a:rPr lang="ar-SA" sz="2800" dirty="0"/>
              <a:t>محمد: إنه لتصوير بليغ وتمثيل جميل ، أن يكون المسلمون كالجسد الذي إذا أصيب أو مرض جزء منه فإن بقية الجسم تتأثر به فتكون المحبة والمودة بين المؤمنين، كمثل الجهاز العصبي في الجسم الذي ينقل الأثر إلى جميع البدن. ولكن قل لي يا أحمد: ما الفرق بين التوادّ والتراحم والتعاطف؟</a:t>
            </a:r>
          </a:p>
          <a:p>
            <a:pPr>
              <a:lnSpc>
                <a:spcPct val="150000"/>
              </a:lnSpc>
            </a:pPr>
            <a:r>
              <a:rPr lang="ar-SA" sz="2800" dirty="0"/>
              <a:t>أحمد: (التوادّ) هو: التواصل الجالب للمحَبَّة ، كالتهادي والتزاور وغيرها، أما (التراحم) فهو: التعامل بلطف، وأما (التعاطف) فهو: التعاون وحُسن الخلق</a:t>
            </a:r>
          </a:p>
          <a:p>
            <a:pPr>
              <a:lnSpc>
                <a:spcPct val="150000"/>
              </a:lnSpc>
            </a:pPr>
            <a:r>
              <a:rPr lang="ar-SA" sz="2800" dirty="0"/>
              <a:t>محمد: أحب أن أحقق معاني هذا الحديث، و أشارك في تقديم العون لإخواني المسلمين</a:t>
            </a:r>
          </a:p>
        </p:txBody>
      </p:sp>
      <p:sp>
        <p:nvSpPr>
          <p:cNvPr id="5" name="سحابة 4">
            <a:extLst>
              <a:ext uri="{FF2B5EF4-FFF2-40B4-BE49-F238E27FC236}">
                <a16:creationId xmlns:a16="http://schemas.microsoft.com/office/drawing/2014/main" id="{2C536871-E910-46D2-A5D3-B29F672E18B7}"/>
              </a:ext>
            </a:extLst>
          </p:cNvPr>
          <p:cNvSpPr/>
          <p:nvPr/>
        </p:nvSpPr>
        <p:spPr>
          <a:xfrm>
            <a:off x="0" y="50301"/>
            <a:ext cx="1424065" cy="1305428"/>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400" b="1" dirty="0">
                <a:ln w="22225">
                  <a:solidFill>
                    <a:schemeClr val="accent2"/>
                  </a:solidFill>
                  <a:prstDash val="solid"/>
                </a:ln>
                <a:solidFill>
                  <a:schemeClr val="accent2">
                    <a:lumMod val="40000"/>
                    <a:lumOff val="60000"/>
                  </a:schemeClr>
                </a:solidFill>
              </a:rPr>
              <a:t>تابع</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898283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B453BCA3-ED2E-4696-ABFD-6734A5694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6999"/>
            <a:ext cx="6858001" cy="12192003"/>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1424065" y="1406028"/>
            <a:ext cx="8649039" cy="658835"/>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150000"/>
              </a:lnSpc>
            </a:pPr>
            <a:r>
              <a:rPr lang="ar-SA" sz="2800" dirty="0">
                <a:solidFill>
                  <a:schemeClr val="tx1"/>
                </a:solidFill>
              </a:rPr>
              <a:t>بعد قراءتك الحوار السابق: استنبط إرشادات الحديث وسجلها بأسلوبك.</a:t>
            </a:r>
          </a:p>
        </p:txBody>
      </p:sp>
      <p:sp>
        <p:nvSpPr>
          <p:cNvPr id="5" name="سحابة 4">
            <a:extLst>
              <a:ext uri="{FF2B5EF4-FFF2-40B4-BE49-F238E27FC236}">
                <a16:creationId xmlns:a16="http://schemas.microsoft.com/office/drawing/2014/main" id="{2C536871-E910-46D2-A5D3-B29F672E18B7}"/>
              </a:ext>
            </a:extLst>
          </p:cNvPr>
          <p:cNvSpPr/>
          <p:nvPr/>
        </p:nvSpPr>
        <p:spPr>
          <a:xfrm>
            <a:off x="0" y="50301"/>
            <a:ext cx="1424065" cy="1305428"/>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400" b="1" dirty="0">
                <a:ln w="22225">
                  <a:solidFill>
                    <a:schemeClr val="accent2"/>
                  </a:solidFill>
                  <a:prstDash val="solid"/>
                </a:ln>
                <a:solidFill>
                  <a:schemeClr val="accent2">
                    <a:lumMod val="40000"/>
                    <a:lumOff val="60000"/>
                  </a:schemeClr>
                </a:solidFill>
              </a:rPr>
              <a:t>تابع</a:t>
            </a:r>
            <a:endParaRPr lang="en-US" sz="4400" b="1" dirty="0">
              <a:ln w="22225">
                <a:solidFill>
                  <a:schemeClr val="accent2"/>
                </a:solidFill>
                <a:prstDash val="solid"/>
              </a:ln>
              <a:solidFill>
                <a:schemeClr val="accent2">
                  <a:lumMod val="40000"/>
                  <a:lumOff val="60000"/>
                </a:schemeClr>
              </a:solidFill>
            </a:endParaRPr>
          </a:p>
        </p:txBody>
      </p:sp>
      <p:sp>
        <p:nvSpPr>
          <p:cNvPr id="3" name="مربع نص 2">
            <a:extLst>
              <a:ext uri="{FF2B5EF4-FFF2-40B4-BE49-F238E27FC236}">
                <a16:creationId xmlns:a16="http://schemas.microsoft.com/office/drawing/2014/main" id="{940B5FD2-B408-4C87-9B73-43FC827CC2D2}"/>
              </a:ext>
            </a:extLst>
          </p:cNvPr>
          <p:cNvSpPr txBox="1"/>
          <p:nvPr/>
        </p:nvSpPr>
        <p:spPr>
          <a:xfrm>
            <a:off x="1552088" y="2672290"/>
            <a:ext cx="8392991" cy="2597827"/>
          </a:xfrm>
          <a:prstGeom prst="rect">
            <a:avLst/>
          </a:prstGeom>
          <a:solidFill>
            <a:srgbClr val="FFDB98"/>
          </a:solidFill>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lnSpc>
                <a:spcPct val="150000"/>
              </a:lnSpc>
              <a:buFontTx/>
              <a:buChar char="-"/>
            </a:pPr>
            <a:r>
              <a:rPr lang="ar-SA" sz="2800" b="1" dirty="0"/>
              <a:t>المسلمون جميعاً اخوة.</a:t>
            </a:r>
          </a:p>
          <a:p>
            <a:pPr marL="285750" indent="-285750">
              <a:lnSpc>
                <a:spcPct val="150000"/>
              </a:lnSpc>
              <a:buFontTx/>
              <a:buChar char="-"/>
            </a:pPr>
            <a:r>
              <a:rPr lang="ar-SA" sz="2800" b="1" dirty="0"/>
              <a:t>لا تشترط القرابة لتحقيق قوة الإسلام.</a:t>
            </a:r>
          </a:p>
          <a:p>
            <a:pPr marL="285750" indent="-285750">
              <a:lnSpc>
                <a:spcPct val="150000"/>
              </a:lnSpc>
              <a:buFontTx/>
              <a:buChar char="-"/>
            </a:pPr>
            <a:r>
              <a:rPr lang="ar-SA" sz="2800" b="1" dirty="0"/>
              <a:t>وجوب الاهتمام بأمر المسلمين جميعاً في كل مكان. </a:t>
            </a:r>
          </a:p>
          <a:p>
            <a:pPr marL="285750" indent="-285750">
              <a:lnSpc>
                <a:spcPct val="150000"/>
              </a:lnSpc>
              <a:buFontTx/>
              <a:buChar char="-"/>
            </a:pPr>
            <a:r>
              <a:rPr lang="ar-SA" sz="2800" b="1" dirty="0"/>
              <a:t> تجب نصرة المسلم المظلوم أما الظالم فيمنع من ظلمه فتلك نصرته</a:t>
            </a:r>
            <a:r>
              <a:rPr lang="ar-SA" sz="2000" b="1" dirty="0"/>
              <a:t>.</a:t>
            </a:r>
          </a:p>
        </p:txBody>
      </p:sp>
    </p:spTree>
    <p:extLst>
      <p:ext uri="{BB962C8B-B14F-4D97-AF65-F5344CB8AC3E}">
        <p14:creationId xmlns:p14="http://schemas.microsoft.com/office/powerpoint/2010/main" val="6921531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540B709-8387-46E3-8EC3-A6E5D6AF4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1" y="-2666998"/>
            <a:ext cx="6857998" cy="12192000"/>
          </a:xfrm>
          <a:prstGeom prst="rect">
            <a:avLst/>
          </a:prstGeom>
        </p:spPr>
      </p:pic>
      <p:pic>
        <p:nvPicPr>
          <p:cNvPr id="2" name="صورة 1">
            <a:extLst>
              <a:ext uri="{FF2B5EF4-FFF2-40B4-BE49-F238E27FC236}">
                <a16:creationId xmlns:a16="http://schemas.microsoft.com/office/drawing/2014/main" id="{49833838-4665-445A-81FE-CA9E4EADB4A0}"/>
              </a:ext>
            </a:extLst>
          </p:cNvPr>
          <p:cNvPicPr>
            <a:picLocks noChangeAspect="1"/>
          </p:cNvPicPr>
          <p:nvPr/>
        </p:nvPicPr>
        <p:blipFill>
          <a:blip r:embed="rId5"/>
          <a:stretch>
            <a:fillRect/>
          </a:stretch>
        </p:blipFill>
        <p:spPr>
          <a:xfrm>
            <a:off x="-45889" y="189839"/>
            <a:ext cx="3523793" cy="4340728"/>
          </a:xfrm>
          <a:prstGeom prst="ellipse">
            <a:avLst/>
          </a:prstGeom>
          <a:ln>
            <a:noFill/>
          </a:ln>
          <a:effectLst>
            <a:softEdge rad="112500"/>
          </a:effectLst>
        </p:spPr>
      </p:pic>
      <p:pic>
        <p:nvPicPr>
          <p:cNvPr id="5" name="صورة 4">
            <a:extLst>
              <a:ext uri="{FF2B5EF4-FFF2-40B4-BE49-F238E27FC236}">
                <a16:creationId xmlns:a16="http://schemas.microsoft.com/office/drawing/2014/main" id="{5375D9DF-41DD-431B-BF12-D28ABF01B2EE}"/>
              </a:ext>
            </a:extLst>
          </p:cNvPr>
          <p:cNvPicPr>
            <a:picLocks noChangeAspect="1"/>
          </p:cNvPicPr>
          <p:nvPr/>
        </p:nvPicPr>
        <p:blipFill>
          <a:blip r:embed="rId6"/>
          <a:stretch>
            <a:fillRect/>
          </a:stretch>
        </p:blipFill>
        <p:spPr>
          <a:xfrm>
            <a:off x="2073329" y="298200"/>
            <a:ext cx="1853345" cy="1585097"/>
          </a:xfrm>
          <a:prstGeom prst="rect">
            <a:avLst/>
          </a:prstGeom>
        </p:spPr>
      </p:pic>
      <p:sp>
        <p:nvSpPr>
          <p:cNvPr id="6" name="مستطيل: زوايا مستديرة 5">
            <a:extLst>
              <a:ext uri="{FF2B5EF4-FFF2-40B4-BE49-F238E27FC236}">
                <a16:creationId xmlns:a16="http://schemas.microsoft.com/office/drawing/2014/main" id="{7431B7E3-D906-46BB-B10F-C51909033021}"/>
              </a:ext>
            </a:extLst>
          </p:cNvPr>
          <p:cNvSpPr/>
          <p:nvPr/>
        </p:nvSpPr>
        <p:spPr>
          <a:xfrm>
            <a:off x="5041651" y="2360203"/>
            <a:ext cx="6919014" cy="39687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a:ln w="0"/>
                <a:solidFill>
                  <a:srgbClr val="7030A0"/>
                </a:solidFill>
                <a:effectLst>
                  <a:outerShdw blurRad="38100" dist="25400" dir="5400000" algn="ctr" rotWithShape="0">
                    <a:srgbClr val="6E747A">
                      <a:alpha val="43000"/>
                    </a:srgbClr>
                  </a:outerShdw>
                </a:effectLst>
              </a:rPr>
              <a:t>• أقدّم ما أ ستطيع لمساعدة المصابين والمحتاجين في الداخل والخارج.</a:t>
            </a:r>
          </a:p>
          <a:p>
            <a:pPr algn="ctr"/>
            <a:r>
              <a:rPr lang="ar-SA" sz="3600" b="1" dirty="0">
                <a:ln w="0"/>
                <a:solidFill>
                  <a:srgbClr val="7030A0"/>
                </a:solidFill>
                <a:effectLst>
                  <a:outerShdw blurRad="38100" dist="25400" dir="5400000" algn="ctr" rotWithShape="0">
                    <a:srgbClr val="6E747A">
                      <a:alpha val="43000"/>
                    </a:srgbClr>
                  </a:outerShdw>
                </a:effectLst>
              </a:rPr>
              <a:t>• أراعي الضوابط النظامية الصادرة عن الجهات المختصة في تنظيم الأعمال الخيرية، و أحرص على الالتزام بالتعليمات الرسمية في ممارسة الأنشطة التطوعية.</a:t>
            </a:r>
            <a:endParaRPr lang="en-US" sz="3600" b="1"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4049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583</Words>
  <Application>Microsoft Office PowerPoint</Application>
  <PresentationFormat>شاشة عريضة</PresentationFormat>
  <Paragraphs>54</Paragraphs>
  <Slides>12</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12</vt:i4>
      </vt:variant>
    </vt:vector>
  </HeadingPairs>
  <TitlesOfParts>
    <vt:vector size="16" baseType="lpstr">
      <vt:lpstr>Calibri Light</vt:lpstr>
      <vt:lpstr>Arial</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73</cp:revision>
  <dcterms:created xsi:type="dcterms:W3CDTF">2019-10-26T22:01:45Z</dcterms:created>
  <dcterms:modified xsi:type="dcterms:W3CDTF">2021-01-23T16:53:24Z</dcterms:modified>
</cp:coreProperties>
</file>