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45" r:id="rId2"/>
    <p:sldId id="346" r:id="rId3"/>
    <p:sldId id="347" r:id="rId4"/>
    <p:sldId id="348" r:id="rId5"/>
    <p:sldId id="349" r:id="rId6"/>
    <p:sldId id="35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14" y="8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37723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3019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93560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23340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06622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37711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88452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21766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98560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55870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78124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1"/>
            <a:fld id="{1B8ABB09-4A1D-463E-8065-109CC2B7EFAA}" type="datetimeFigureOut">
              <a:rPr lang="ar-SA" smtClean="0">
                <a:solidFill>
                  <a:prstClr val="black">
                    <a:tint val="75000"/>
                  </a:prstClr>
                </a:solidFill>
              </a:rPr>
              <a:pPr rtl="1"/>
              <a:t>16/06/1442</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1"/>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1"/>
            <a:fld id="{0B34F065-1154-456A-91E3-76DE8E75E17B}"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5130370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4.xml"/><Relationship Id="rId5" Type="http://schemas.openxmlformats.org/officeDocument/2006/relationships/image" Target="../media/image2.png"/><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6.xml"/><Relationship Id="rId5" Type="http://schemas.openxmlformats.org/officeDocument/2006/relationships/image" Target="../media/image3.pn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190500" y="980728"/>
            <a:ext cx="8763000" cy="4190314"/>
          </a:xfrm>
          <a:prstGeom prst="rect">
            <a:avLst/>
          </a:prstGeom>
        </p:spPr>
        <p:txBody>
          <a:bodyPr wrap="square">
            <a:spAutoFit/>
          </a:bodyPr>
          <a:lstStyle/>
          <a:p>
            <a:pPr algn="r" rtl="1">
              <a:lnSpc>
                <a:spcPct val="150000"/>
              </a:lnSpc>
            </a:pPr>
            <a:r>
              <a:rPr lang="ar-EG" sz="2000" b="1" dirty="0">
                <a:solidFill>
                  <a:prstClr val="black"/>
                </a:solidFill>
                <a:latin typeface="Arial" panose="020B0604020202020204" pitchFamily="34" charset="0"/>
                <a:ea typeface="Arial" panose="020B0604020202020204" pitchFamily="34" charset="0"/>
              </a:rPr>
              <a:t>الكعبة الشريفة</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الكعبة الشريفة قبلة المسلمين، وأول بيت وضع للناس، جعلها الله مثابة للناس، قال الله تعالى: ((جعل الله الكعبة البيت الحرام البيت الحرام قيما للناس)) المائدة: 97.</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وقال تعالى ((وإذ جعلنا البيت مثابة للناس وأمنا واتخذوا من مقام إبراهيم مصلى وعهدنا إلى إبراهيم وإسمعيل أن طهرا بيتي للطائفين والعكفين والركع السجود)) البقرة: 125.</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وتقع الكعبة في وسط المسجد الحرام، ويتكون بناؤها من طبقات متتالية من حجر رمادي اللون، جيء به من الجبال المحيطة بمكة، وهي تقوم على قاعدة يبرز منها بناء مسنم الشكل ومبني من الرخام في الجهات الثلاث ماعدا جهة حجز إسماعيل عليه السلام، ومثبت فيه حلقات يربط فيها ثوب الكعبة المشرفة. ويسمى (الشاذروان).</a:t>
            </a:r>
            <a:endParaRPr lang="en-US" sz="1400" b="1"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2305817047"/>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382738"/>
            <a:ext cx="9144000" cy="6186309"/>
          </a:xfrm>
          <a:prstGeom prst="rect">
            <a:avLst/>
          </a:prstGeom>
        </p:spPr>
        <p:txBody>
          <a:bodyPr wrap="square">
            <a:spAutoFit/>
          </a:bodyPr>
          <a:lstStyle/>
          <a:p>
            <a:pPr algn="r" rtl="1">
              <a:lnSpc>
                <a:spcPct val="150000"/>
              </a:lnSpc>
            </a:pPr>
            <a:r>
              <a:rPr lang="ar-EG" sz="2400" b="1" dirty="0">
                <a:solidFill>
                  <a:prstClr val="black"/>
                </a:solidFill>
                <a:latin typeface="Arial" panose="020B0604020202020204" pitchFamily="34" charset="0"/>
                <a:ea typeface="Arial" panose="020B0604020202020204" pitchFamily="34" charset="0"/>
              </a:rPr>
              <a:t>ويكسو الكعبة ثوب من الحرير الطبيعي المصبوع باللون الأسود، منقوش عليه عبارات (لا إله إلا الله محمد رسول الله، الله جل جلاله، سبحان الله وبحمده، سبحان الله العظيم، يا حنان، يا منان).</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ويبرز إلى خارج الجدار من تحت قمة الجدار الشمالي الغربي المطل على حجر إسماعيل عليه السلام (ميزاب الكعبة)، وهو مصنوع من الخشب، وطوله 1,75م، والبارز منه مصفح بالفضة المحلاة بالذهب.</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وفي الركن الجنوبي الشرقي من الكعبة يقع الحجر الأسود الذي ورد ذكره في الحديث النبوي، عند عبد الله بن عباس رضي الله عنه قال: قال رسول الله ﷺ: ((ليأتين هذا الحجر يوم القيامة وله عينان يبصر بهما، ولسان ينطق به، يشهد على من يستلمه بحق)) رواه بن ماجه، رقم 2944، يرتفع عن أرض المطاف مترا ونصفا تقريبا، وهو محاط بإطارين من الفضة الخالصة صونا له، ويظهر مكان الحجر بيضاويا.</a:t>
            </a:r>
            <a:endParaRPr lang="en-US" sz="1600" b="1"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4119853465"/>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765477"/>
            <a:ext cx="9144000" cy="5078313"/>
          </a:xfrm>
          <a:prstGeom prst="rect">
            <a:avLst/>
          </a:prstGeom>
        </p:spPr>
        <p:txBody>
          <a:bodyPr wrap="square">
            <a:spAutoFit/>
          </a:bodyPr>
          <a:lstStyle/>
          <a:p>
            <a:pPr algn="r" rtl="1">
              <a:lnSpc>
                <a:spcPct val="150000"/>
              </a:lnSpc>
            </a:pPr>
            <a:r>
              <a:rPr lang="ar-EG" sz="2400" b="1" dirty="0">
                <a:solidFill>
                  <a:prstClr val="black"/>
                </a:solidFill>
                <a:latin typeface="Arial" panose="020B0604020202020204" pitchFamily="34" charset="0"/>
                <a:ea typeface="Arial" panose="020B0604020202020204" pitchFamily="34" charset="0"/>
              </a:rPr>
              <a:t>وفي الجهة الشرقية من الكعبة يقع الباب، وهو مصنوع من الذهب الخالص، ومزين بآيات من القرآن وبلفظ الجلالة ولفظ محمد ﷺ.</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وحُق لبناء هذه الصفات من التقديس والاحترام أن يعظمه الإنسان، وأن يعظم العمل الصالح فيه، وقد أمر الله تعالى بذلك فقال سبحانه: ((ذلك ومن يعظم شعائر الله فإنها من تقوى القلوب)) الحج: 32.</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١. أملأ خريطة النص الوصفي بما يناسب </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فضل الكعبة</a:t>
            </a:r>
            <a:r>
              <a:rPr lang="ar-SA" sz="2400" b="1" dirty="0">
                <a:solidFill>
                  <a:prstClr val="black"/>
                </a:solidFill>
                <a:latin typeface="Arial" panose="020B0604020202020204" pitchFamily="34" charset="0"/>
                <a:ea typeface="Arial" panose="020B0604020202020204" pitchFamily="34" charset="0"/>
              </a:rPr>
              <a:t>.                                                </a:t>
            </a:r>
            <a:r>
              <a:rPr lang="ar-EG" sz="2400" b="1" dirty="0">
                <a:solidFill>
                  <a:prstClr val="black"/>
                </a:solidFill>
                <a:latin typeface="Arial" panose="020B0604020202020204" pitchFamily="34" charset="0"/>
                <a:ea typeface="Arial" panose="020B0604020202020204" pitchFamily="34" charset="0"/>
              </a:rPr>
              <a:t>الشاذروان</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باب الكعبة</a:t>
            </a:r>
            <a:r>
              <a:rPr lang="ar-SA" sz="2400" b="1" dirty="0">
                <a:solidFill>
                  <a:prstClr val="black"/>
                </a:solidFill>
                <a:latin typeface="Arial" panose="020B0604020202020204" pitchFamily="34" charset="0"/>
                <a:ea typeface="Arial" panose="020B0604020202020204" pitchFamily="34" charset="0"/>
              </a:rPr>
              <a:t>.                  </a:t>
            </a:r>
            <a:r>
              <a:rPr lang="ar-EG" sz="2400" b="1" dirty="0">
                <a:solidFill>
                  <a:prstClr val="black"/>
                </a:solidFill>
                <a:latin typeface="Arial" panose="020B0604020202020204" pitchFamily="34" charset="0"/>
                <a:ea typeface="Arial" panose="020B0604020202020204" pitchFamily="34" charset="0"/>
              </a:rPr>
              <a:t>كسوة الكعبة                 ميزاب الكعبة</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بناء الكعبة</a:t>
            </a:r>
            <a:r>
              <a:rPr lang="ar-SA" sz="2400" b="1" dirty="0">
                <a:solidFill>
                  <a:prstClr val="black"/>
                </a:solidFill>
                <a:latin typeface="Arial" panose="020B0604020202020204" pitchFamily="34" charset="0"/>
                <a:ea typeface="Arial" panose="020B0604020202020204" pitchFamily="34" charset="0"/>
              </a:rPr>
              <a:t>.                                               </a:t>
            </a:r>
            <a:r>
              <a:rPr lang="ar-EG" sz="2400" b="1" dirty="0">
                <a:solidFill>
                  <a:prstClr val="black"/>
                </a:solidFill>
                <a:latin typeface="Arial" panose="020B0604020202020204" pitchFamily="34" charset="0"/>
                <a:ea typeface="Arial" panose="020B0604020202020204" pitchFamily="34" charset="0"/>
              </a:rPr>
              <a:t>الحجر الأسود</a:t>
            </a:r>
            <a:endParaRPr lang="en-US" sz="1600" b="1"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714810006"/>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pic>
        <p:nvPicPr>
          <p:cNvPr id="3" name="Picture 2">
            <a:extLst>
              <a:ext uri="{FF2B5EF4-FFF2-40B4-BE49-F238E27FC236}">
                <a16:creationId xmlns:a16="http://schemas.microsoft.com/office/drawing/2014/main" id="{D02D155A-37F9-4ABD-A1CD-13C41F08B496}"/>
              </a:ext>
            </a:extLst>
          </p:cNvPr>
          <p:cNvPicPr>
            <a:picLocks noChangeAspect="1"/>
          </p:cNvPicPr>
          <p:nvPr/>
        </p:nvPicPr>
        <p:blipFill>
          <a:blip r:embed="rId5"/>
          <a:stretch>
            <a:fillRect/>
          </a:stretch>
        </p:blipFill>
        <p:spPr>
          <a:xfrm>
            <a:off x="1637805" y="1668483"/>
            <a:ext cx="5868390" cy="3521034"/>
          </a:xfrm>
          <a:prstGeom prst="rect">
            <a:avLst/>
          </a:prstGeom>
        </p:spPr>
      </p:pic>
    </p:spTree>
    <p:custDataLst>
      <p:tags r:id="rId1"/>
    </p:custDataLst>
    <p:extLst>
      <p:ext uri="{BB962C8B-B14F-4D97-AF65-F5344CB8AC3E}">
        <p14:creationId xmlns:p14="http://schemas.microsoft.com/office/powerpoint/2010/main" val="2773119009"/>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37492" y="382738"/>
            <a:ext cx="9144000" cy="4524315"/>
          </a:xfrm>
          <a:prstGeom prst="rect">
            <a:avLst/>
          </a:prstGeom>
        </p:spPr>
        <p:txBody>
          <a:bodyPr wrap="square">
            <a:spAutoFit/>
          </a:bodyPr>
          <a:lstStyle/>
          <a:p>
            <a:pPr algn="r" rtl="1">
              <a:lnSpc>
                <a:spcPct val="150000"/>
              </a:lnSpc>
            </a:pPr>
            <a:r>
              <a:rPr lang="ar-EG" sz="2400" b="1" dirty="0">
                <a:solidFill>
                  <a:prstClr val="black"/>
                </a:solidFill>
                <a:latin typeface="Arial" panose="020B0604020202020204" pitchFamily="34" charset="0"/>
                <a:ea typeface="Arial" panose="020B0604020202020204" pitchFamily="34" charset="0"/>
              </a:rPr>
              <a:t>2. بالتعاون مع مجموعتي أكمل جدول الوصف الخاص بوصف الكعبة الشريفة:</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الموصوف    </a:t>
            </a:r>
            <a:r>
              <a:rPr lang="ar-SA" sz="2400" b="1" dirty="0">
                <a:solidFill>
                  <a:prstClr val="black"/>
                </a:solidFill>
                <a:latin typeface="Arial" panose="020B0604020202020204" pitchFamily="34" charset="0"/>
                <a:ea typeface="Arial" panose="020B0604020202020204" pitchFamily="34" charset="0"/>
              </a:rPr>
              <a:t>  </a:t>
            </a:r>
            <a:r>
              <a:rPr lang="ar-EG" sz="2400" b="1" dirty="0">
                <a:solidFill>
                  <a:prstClr val="black"/>
                </a:solidFill>
                <a:latin typeface="Arial" panose="020B0604020202020204" pitchFamily="34" charset="0"/>
                <a:ea typeface="Arial" panose="020B0604020202020204" pitchFamily="34" charset="0"/>
              </a:rPr>
              <a:t>  الصفة         الموصوف الفرعي         الصفة</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الكعبة           الشريفة      </a:t>
            </a:r>
            <a:r>
              <a:rPr lang="ar-SA" sz="2400" b="1" dirty="0">
                <a:solidFill>
                  <a:prstClr val="black"/>
                </a:solidFill>
                <a:latin typeface="Arial" panose="020B0604020202020204" pitchFamily="34" charset="0"/>
                <a:ea typeface="Arial" panose="020B0604020202020204" pitchFamily="34" charset="0"/>
              </a:rPr>
              <a:t>      </a:t>
            </a:r>
            <a:r>
              <a:rPr lang="ar-EG" sz="2400" b="1" dirty="0">
                <a:solidFill>
                  <a:prstClr val="black"/>
                </a:solidFill>
                <a:latin typeface="Arial" panose="020B0604020202020204" pitchFamily="34" charset="0"/>
                <a:ea typeface="Arial" panose="020B0604020202020204" pitchFamily="34" charset="0"/>
              </a:rPr>
              <a:t>   بناء                    رمادي اللون</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                                      الشاذروان            مسنم الشكل</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   </a:t>
            </a:r>
            <a:r>
              <a:rPr lang="ar-SA" sz="2400" b="1" dirty="0">
                <a:solidFill>
                  <a:prstClr val="black"/>
                </a:solidFill>
                <a:latin typeface="Arial" panose="020B0604020202020204" pitchFamily="34" charset="0"/>
                <a:ea typeface="Arial" panose="020B0604020202020204" pitchFamily="34" charset="0"/>
              </a:rPr>
              <a:t>    </a:t>
            </a:r>
            <a:r>
              <a:rPr lang="ar-EG" sz="2400" b="1" dirty="0">
                <a:solidFill>
                  <a:prstClr val="black"/>
                </a:solidFill>
                <a:latin typeface="Arial" panose="020B0604020202020204" pitchFamily="34" charset="0"/>
                <a:ea typeface="Arial" panose="020B0604020202020204" pitchFamily="34" charset="0"/>
              </a:rPr>
              <a:t>         قبلة المسلمين     كسوة الكعبة     مصبوغ ثوبها باللون الأسود</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             </a:t>
            </a:r>
            <a:r>
              <a:rPr lang="ar-SA" sz="2400" b="1" dirty="0">
                <a:solidFill>
                  <a:prstClr val="black"/>
                </a:solidFill>
                <a:latin typeface="Arial" panose="020B0604020202020204" pitchFamily="34" charset="0"/>
                <a:ea typeface="Arial" panose="020B0604020202020204" pitchFamily="34" charset="0"/>
              </a:rPr>
              <a:t>       </a:t>
            </a:r>
            <a:r>
              <a:rPr lang="ar-EG" sz="2400" b="1" dirty="0">
                <a:solidFill>
                  <a:prstClr val="black"/>
                </a:solidFill>
                <a:latin typeface="Arial" panose="020B0604020202020204" pitchFamily="34" charset="0"/>
                <a:ea typeface="Arial" panose="020B0604020202020204" pitchFamily="34" charset="0"/>
              </a:rPr>
              <a:t>               ميزاب الكعبة     البارز منه مصفح بالفضة المحلاة بالذهب</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SA" sz="2400" b="1" dirty="0">
                <a:solidFill>
                  <a:prstClr val="black"/>
                </a:solidFill>
                <a:latin typeface="Arial" panose="020B0604020202020204" pitchFamily="34" charset="0"/>
                <a:ea typeface="Arial" panose="020B0604020202020204" pitchFamily="34" charset="0"/>
              </a:rPr>
              <a:t>                                   </a:t>
            </a:r>
            <a:r>
              <a:rPr lang="ar-EG" sz="2400" b="1" dirty="0">
                <a:solidFill>
                  <a:prstClr val="black"/>
                </a:solidFill>
                <a:latin typeface="Arial" panose="020B0604020202020204" pitchFamily="34" charset="0"/>
                <a:ea typeface="Arial" panose="020B0604020202020204" pitchFamily="34" charset="0"/>
              </a:rPr>
              <a:t>الحجر الأسود        يبدو بيضوي الشكل</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SA" sz="2400" b="1" dirty="0">
                <a:solidFill>
                  <a:prstClr val="black"/>
                </a:solidFill>
                <a:latin typeface="Arial" panose="020B0604020202020204" pitchFamily="34" charset="0"/>
                <a:ea typeface="Arial" panose="020B0604020202020204" pitchFamily="34" charset="0"/>
              </a:rPr>
              <a:t>                                    </a:t>
            </a:r>
            <a:r>
              <a:rPr lang="ar-EG" sz="2400" b="1" dirty="0">
                <a:solidFill>
                  <a:prstClr val="black"/>
                </a:solidFill>
                <a:latin typeface="Arial" panose="020B0604020202020204" pitchFamily="34" charset="0"/>
                <a:ea typeface="Arial" panose="020B0604020202020204" pitchFamily="34" charset="0"/>
              </a:rPr>
              <a:t>باب الكعبة      مزين بآيات وبلفظ الجلالة ولفظ محمد </a:t>
            </a:r>
            <a:r>
              <a:rPr lang="ar-SA" sz="2400" b="1" dirty="0">
                <a:solidFill>
                  <a:prstClr val="black"/>
                </a:solidFill>
                <a:latin typeface="Arial" panose="020B0604020202020204" pitchFamily="34" charset="0"/>
                <a:ea typeface="Arial" panose="020B0604020202020204" pitchFamily="34" charset="0"/>
              </a:rPr>
              <a:t>ﷺ</a:t>
            </a:r>
            <a:endParaRPr lang="en-US" sz="1600" b="1"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2608272855"/>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pic>
        <p:nvPicPr>
          <p:cNvPr id="3" name="Picture 2">
            <a:extLst>
              <a:ext uri="{FF2B5EF4-FFF2-40B4-BE49-F238E27FC236}">
                <a16:creationId xmlns:a16="http://schemas.microsoft.com/office/drawing/2014/main" id="{C0DB9EA8-3646-452D-AAF1-36C65BCC12A9}"/>
              </a:ext>
            </a:extLst>
          </p:cNvPr>
          <p:cNvPicPr>
            <a:picLocks noChangeAspect="1"/>
          </p:cNvPicPr>
          <p:nvPr/>
        </p:nvPicPr>
        <p:blipFill>
          <a:blip r:embed="rId5"/>
          <a:stretch>
            <a:fillRect/>
          </a:stretch>
        </p:blipFill>
        <p:spPr>
          <a:xfrm>
            <a:off x="1389412" y="1660895"/>
            <a:ext cx="6365176" cy="3536210"/>
          </a:xfrm>
          <a:prstGeom prst="rect">
            <a:avLst/>
          </a:prstGeom>
        </p:spPr>
      </p:pic>
    </p:spTree>
    <p:custDataLst>
      <p:tags r:id="rId1"/>
    </p:custDataLst>
    <p:extLst>
      <p:ext uri="{BB962C8B-B14F-4D97-AF65-F5344CB8AC3E}">
        <p14:creationId xmlns:p14="http://schemas.microsoft.com/office/powerpoint/2010/main" val="2840234495"/>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TotalTime>
  <Words>460</Words>
  <Application>Microsoft Office PowerPoint</Application>
  <PresentationFormat>عرض على الشاشة (4:3)</PresentationFormat>
  <Paragraphs>51</Paragraphs>
  <Slides>6</Slides>
  <Notes>0</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6</vt:i4>
      </vt:variant>
    </vt:vector>
  </HeadingPairs>
  <TitlesOfParts>
    <vt:vector size="9" baseType="lpstr">
      <vt:lpstr>Arial</vt:lpstr>
      <vt:lpstr>Calibri</vt:lpstr>
      <vt:lpstr>1_نسق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Wld-Otiba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User</dc:creator>
  <cp:lastModifiedBy>حمود حاتم الناصر</cp:lastModifiedBy>
  <cp:revision>14</cp:revision>
  <dcterms:created xsi:type="dcterms:W3CDTF">2019-12-24T06:35:52Z</dcterms:created>
  <dcterms:modified xsi:type="dcterms:W3CDTF">2021-01-29T10:28:31Z</dcterms:modified>
</cp:coreProperties>
</file>