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0" r:id="rId2"/>
    <p:sldId id="547" r:id="rId3"/>
    <p:sldId id="527" r:id="rId4"/>
    <p:sldId id="565" r:id="rId5"/>
    <p:sldId id="335" r:id="rId6"/>
    <p:sldId id="566" r:id="rId7"/>
    <p:sldId id="567" r:id="rId8"/>
    <p:sldId id="440" r:id="rId9"/>
    <p:sldId id="526" r:id="rId10"/>
    <p:sldId id="568" r:id="rId11"/>
    <p:sldId id="554" r:id="rId12"/>
    <p:sldId id="569" r:id="rId13"/>
    <p:sldId id="570" r:id="rId14"/>
    <p:sldId id="571" r:id="rId15"/>
    <p:sldId id="369" r:id="rId16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2653">
          <p15:clr>
            <a:srgbClr val="A4A3A4"/>
          </p15:clr>
        </p15:guide>
        <p15:guide id="4" pos="71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9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" y="1446"/>
      </p:cViewPr>
      <p:guideLst>
        <p:guide orient="horz" pos="2183"/>
        <p:guide pos="3863"/>
        <p:guide orient="horz" pos="2653"/>
        <p:guide pos="71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5356855" y="3075057"/>
            <a:ext cx="14782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ysClr val="windowText" lastClr="000000"/>
                </a:solidFill>
                <a:latin typeface="Economica" panose="02000506040000020004" pitchFamily="2" charset="0"/>
              </a:rPr>
              <a:t>الشطائر</a:t>
            </a:r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4C8026-4DCC-4040-BA19-E923A5CA7289}"/>
              </a:ext>
            </a:extLst>
          </p:cNvPr>
          <p:cNvSpPr/>
          <p:nvPr/>
        </p:nvSpPr>
        <p:spPr>
          <a:xfrm>
            <a:off x="6125026" y="237418"/>
            <a:ext cx="5225979" cy="6497490"/>
          </a:xfrm>
          <a:prstGeom prst="rect">
            <a:avLst/>
          </a:prstGeom>
          <a:gradFill flip="none" rotWithShape="1">
            <a:gsLst>
              <a:gs pos="80000">
                <a:schemeClr val="bg1"/>
              </a:gs>
              <a:gs pos="16000">
                <a:schemeClr val="bg1">
                  <a:lumMod val="95000"/>
                </a:schemeClr>
              </a:gs>
              <a:gs pos="1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88900" dist="101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0EC012-A606-47EF-A144-ED1413BEE4A1}"/>
              </a:ext>
            </a:extLst>
          </p:cNvPr>
          <p:cNvSpPr/>
          <p:nvPr/>
        </p:nvSpPr>
        <p:spPr>
          <a:xfrm>
            <a:off x="855505" y="215279"/>
            <a:ext cx="5269521" cy="6497491"/>
          </a:xfrm>
          <a:prstGeom prst="rect">
            <a:avLst/>
          </a:prstGeom>
          <a:gradFill flip="none" rotWithShape="1">
            <a:gsLst>
              <a:gs pos="96000">
                <a:srgbClr val="33405F"/>
              </a:gs>
              <a:gs pos="14000">
                <a:srgbClr val="53689B"/>
              </a:gs>
              <a:gs pos="0">
                <a:srgbClr val="28324B"/>
              </a:gs>
            </a:gsLst>
            <a:lin ang="10800000" scaled="1"/>
            <a:tileRect/>
          </a:gradFill>
          <a:ln>
            <a:noFill/>
          </a:ln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D2A8B9BB-262F-40F6-9659-A9C425110CE3}"/>
              </a:ext>
            </a:extLst>
          </p:cNvPr>
          <p:cNvSpPr/>
          <p:nvPr/>
        </p:nvSpPr>
        <p:spPr>
          <a:xfrm flipV="1">
            <a:off x="6095998" y="1275669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DBC73453-CD3D-47C6-BAB7-5F87E9C3F669}"/>
              </a:ext>
            </a:extLst>
          </p:cNvPr>
          <p:cNvSpPr/>
          <p:nvPr/>
        </p:nvSpPr>
        <p:spPr>
          <a:xfrm flipH="1" flipV="1">
            <a:off x="2911066" y="2021471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6B43D272-1E07-4D88-AE23-9C53A0C71AF5}"/>
              </a:ext>
            </a:extLst>
          </p:cNvPr>
          <p:cNvSpPr/>
          <p:nvPr/>
        </p:nvSpPr>
        <p:spPr>
          <a:xfrm flipV="1">
            <a:off x="6056912" y="2726779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DDA7D6D6-9468-45D1-8445-85F598E02AFF}"/>
              </a:ext>
            </a:extLst>
          </p:cNvPr>
          <p:cNvSpPr/>
          <p:nvPr/>
        </p:nvSpPr>
        <p:spPr>
          <a:xfrm flipV="1">
            <a:off x="6017826" y="4161847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5436AA38-5F7D-4F93-A616-A139ECB74236}"/>
              </a:ext>
            </a:extLst>
          </p:cNvPr>
          <p:cNvSpPr/>
          <p:nvPr/>
        </p:nvSpPr>
        <p:spPr>
          <a:xfrm flipH="1" flipV="1">
            <a:off x="2871979" y="3538773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: Top Corners Rounded 81">
            <a:extLst>
              <a:ext uri="{FF2B5EF4-FFF2-40B4-BE49-F238E27FC236}">
                <a16:creationId xmlns:a16="http://schemas.microsoft.com/office/drawing/2014/main" id="{951C3C0D-A859-48E1-902C-6CB3893E8AFA}"/>
              </a:ext>
            </a:extLst>
          </p:cNvPr>
          <p:cNvSpPr/>
          <p:nvPr/>
        </p:nvSpPr>
        <p:spPr>
          <a:xfrm rot="16200000" flipH="1">
            <a:off x="5771928" y="1467373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C1EF8FAB-982B-4B9A-95DA-ADCD413FA9C9}"/>
              </a:ext>
            </a:extLst>
          </p:cNvPr>
          <p:cNvSpPr/>
          <p:nvPr/>
        </p:nvSpPr>
        <p:spPr>
          <a:xfrm rot="5400000">
            <a:off x="6003955" y="2250380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: Top Corners Rounded 85">
            <a:extLst>
              <a:ext uri="{FF2B5EF4-FFF2-40B4-BE49-F238E27FC236}">
                <a16:creationId xmlns:a16="http://schemas.microsoft.com/office/drawing/2014/main" id="{A0C97FCB-B9C8-4FA3-82EB-D6B85BBB678A}"/>
              </a:ext>
            </a:extLst>
          </p:cNvPr>
          <p:cNvSpPr/>
          <p:nvPr/>
        </p:nvSpPr>
        <p:spPr>
          <a:xfrm rot="16200000" flipH="1">
            <a:off x="5768298" y="2899130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62F829F-637B-4CDF-99F9-D370995A56B5}"/>
              </a:ext>
            </a:extLst>
          </p:cNvPr>
          <p:cNvGrpSpPr/>
          <p:nvPr/>
        </p:nvGrpSpPr>
        <p:grpSpPr>
          <a:xfrm>
            <a:off x="5777170" y="748289"/>
            <a:ext cx="4417106" cy="947379"/>
            <a:chOff x="5830771" y="583473"/>
            <a:chExt cx="4417106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E0A1F4-FD02-4AE5-9E64-B928A0821AE3}"/>
                </a:ext>
              </a:extLst>
            </p:cNvPr>
            <p:cNvSpPr/>
            <p:nvPr/>
          </p:nvSpPr>
          <p:spPr>
            <a:xfrm>
              <a:off x="5830771" y="58347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4D6F59-136E-4C68-A837-F135754116C2}"/>
                </a:ext>
              </a:extLst>
            </p:cNvPr>
            <p:cNvSpPr txBox="1"/>
            <p:nvPr/>
          </p:nvSpPr>
          <p:spPr>
            <a:xfrm>
              <a:off x="9302702" y="637730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1F1C4D-6FED-42CE-A54C-D52315B2AED8}"/>
                </a:ext>
              </a:extLst>
            </p:cNvPr>
            <p:cNvSpPr txBox="1"/>
            <p:nvPr/>
          </p:nvSpPr>
          <p:spPr>
            <a:xfrm>
              <a:off x="6419197" y="687311"/>
              <a:ext cx="32323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يقطع البيض المسلوق 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9B308F-D667-4E4E-A1F1-B0E009190756}"/>
              </a:ext>
            </a:extLst>
          </p:cNvPr>
          <p:cNvGrpSpPr/>
          <p:nvPr/>
        </p:nvGrpSpPr>
        <p:grpSpPr>
          <a:xfrm>
            <a:off x="1926804" y="1465646"/>
            <a:ext cx="4380820" cy="947379"/>
            <a:chOff x="1980405" y="1300830"/>
            <a:chExt cx="4380820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FDDE1A5-7210-481A-B478-D2E5568780FB}"/>
                </a:ext>
              </a:extLst>
            </p:cNvPr>
            <p:cNvSpPr/>
            <p:nvPr/>
          </p:nvSpPr>
          <p:spPr>
            <a:xfrm rot="16200000" flipH="1">
              <a:off x="3705782" y="-407233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C0D53-536F-4550-98AF-F10EE6613D11}"/>
                </a:ext>
              </a:extLst>
            </p:cNvPr>
            <p:cNvSpPr txBox="1"/>
            <p:nvPr/>
          </p:nvSpPr>
          <p:spPr>
            <a:xfrm>
              <a:off x="1980405" y="1357072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7D97FA-55AE-4F16-8263-835E28F62454}"/>
                </a:ext>
              </a:extLst>
            </p:cNvPr>
            <p:cNvSpPr txBox="1"/>
            <p:nvPr/>
          </p:nvSpPr>
          <p:spPr>
            <a:xfrm>
              <a:off x="2452991" y="1439612"/>
              <a:ext cx="30076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يدهن الخبز بالزبدة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7" name="Rectangle: Top Corners Rounded 86">
            <a:extLst>
              <a:ext uri="{FF2B5EF4-FFF2-40B4-BE49-F238E27FC236}">
                <a16:creationId xmlns:a16="http://schemas.microsoft.com/office/drawing/2014/main" id="{CF6F2921-B8CA-43CF-B7F4-1CA933638BB8}"/>
              </a:ext>
            </a:extLst>
          </p:cNvPr>
          <p:cNvSpPr/>
          <p:nvPr/>
        </p:nvSpPr>
        <p:spPr>
          <a:xfrm rot="5400000">
            <a:off x="6006400" y="3674956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019BD97-6CAF-4E08-B6CF-6850389D68A3}"/>
              </a:ext>
            </a:extLst>
          </p:cNvPr>
          <p:cNvGrpSpPr/>
          <p:nvPr/>
        </p:nvGrpSpPr>
        <p:grpSpPr>
          <a:xfrm>
            <a:off x="5777170" y="2183002"/>
            <a:ext cx="4498710" cy="947379"/>
            <a:chOff x="5830771" y="2018186"/>
            <a:chExt cx="4498710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6677355-AAD1-4BD0-99B7-31A99AE7522F}"/>
                </a:ext>
              </a:extLst>
            </p:cNvPr>
            <p:cNvSpPr/>
            <p:nvPr/>
          </p:nvSpPr>
          <p:spPr>
            <a:xfrm>
              <a:off x="5830771" y="2018186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B75CA59-3BC5-407F-9401-6BE9EF4D5437}"/>
                </a:ext>
              </a:extLst>
            </p:cNvPr>
            <p:cNvSpPr txBox="1"/>
            <p:nvPr/>
          </p:nvSpPr>
          <p:spPr>
            <a:xfrm>
              <a:off x="9384306" y="2083946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D8DC512-2823-4903-A554-C4537C5F6108}"/>
                </a:ext>
              </a:extLst>
            </p:cNvPr>
            <p:cNvSpPr txBox="1"/>
            <p:nvPr/>
          </p:nvSpPr>
          <p:spPr>
            <a:xfrm>
              <a:off x="6347812" y="2209266"/>
              <a:ext cx="33036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ترص قطع البيض في الخبز 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8" name="Rectangle: Top Corners Rounded 87">
            <a:extLst>
              <a:ext uri="{FF2B5EF4-FFF2-40B4-BE49-F238E27FC236}">
                <a16:creationId xmlns:a16="http://schemas.microsoft.com/office/drawing/2014/main" id="{8BFE6D0C-59FF-4A35-8A92-1F74A4EAE44D}"/>
              </a:ext>
            </a:extLst>
          </p:cNvPr>
          <p:cNvSpPr/>
          <p:nvPr/>
        </p:nvSpPr>
        <p:spPr>
          <a:xfrm rot="16200000" flipH="1">
            <a:off x="5771928" y="4307454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7DFE8EC-D0A3-4433-8BE7-1E48689A6665}"/>
              </a:ext>
            </a:extLst>
          </p:cNvPr>
          <p:cNvGrpSpPr/>
          <p:nvPr/>
        </p:nvGrpSpPr>
        <p:grpSpPr>
          <a:xfrm>
            <a:off x="1755353" y="2900359"/>
            <a:ext cx="4552271" cy="947379"/>
            <a:chOff x="1808954" y="2735543"/>
            <a:chExt cx="4552271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96C437D-4253-4B72-8E5E-F82DFB650744}"/>
                </a:ext>
              </a:extLst>
            </p:cNvPr>
            <p:cNvSpPr/>
            <p:nvPr/>
          </p:nvSpPr>
          <p:spPr>
            <a:xfrm rot="16200000" flipH="1">
              <a:off x="3705782" y="1027480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113C09-0FA3-43D3-9D8E-E2D53950525D}"/>
                </a:ext>
              </a:extLst>
            </p:cNvPr>
            <p:cNvSpPr txBox="1"/>
            <p:nvPr/>
          </p:nvSpPr>
          <p:spPr>
            <a:xfrm>
              <a:off x="1808954" y="2788339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3200" b="1" dirty="0">
                <a:solidFill>
                  <a:srgbClr val="3E59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3F827F0-4DC0-43F0-8D6D-EEB3BAA7B1BC}"/>
                </a:ext>
              </a:extLst>
            </p:cNvPr>
            <p:cNvSpPr txBox="1"/>
            <p:nvPr/>
          </p:nvSpPr>
          <p:spPr>
            <a:xfrm>
              <a:off x="2464792" y="2879627"/>
              <a:ext cx="33175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ترش بقليل من الملح و الفلفل 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594895F-9FF1-4E7A-B919-AB63408E154D}"/>
              </a:ext>
            </a:extLst>
          </p:cNvPr>
          <p:cNvGrpSpPr/>
          <p:nvPr/>
        </p:nvGrpSpPr>
        <p:grpSpPr>
          <a:xfrm>
            <a:off x="5728735" y="3617716"/>
            <a:ext cx="4547145" cy="947379"/>
            <a:chOff x="5782336" y="3452900"/>
            <a:chExt cx="454714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0F0382E-2CF2-4271-B1EA-3E33DF89C402}"/>
                </a:ext>
              </a:extLst>
            </p:cNvPr>
            <p:cNvSpPr/>
            <p:nvPr/>
          </p:nvSpPr>
          <p:spPr>
            <a:xfrm>
              <a:off x="5830771" y="3452900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908CF5B-90DF-45F6-A977-95F9ED83CFC4}"/>
                </a:ext>
              </a:extLst>
            </p:cNvPr>
            <p:cNvSpPr txBox="1"/>
            <p:nvPr/>
          </p:nvSpPr>
          <p:spPr>
            <a:xfrm>
              <a:off x="9384306" y="3570078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  <a:endParaRPr lang="en-US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3DF8573-EA06-4107-80CD-B61476C5F42F}"/>
                </a:ext>
              </a:extLst>
            </p:cNvPr>
            <p:cNvSpPr txBox="1"/>
            <p:nvPr/>
          </p:nvSpPr>
          <p:spPr>
            <a:xfrm>
              <a:off x="5782336" y="3466841"/>
              <a:ext cx="41462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تقدم بعد تجميلها بالخضراوات         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9E5AC60-BD45-4677-92A6-59AA822EE10D}"/>
              </a:ext>
            </a:extLst>
          </p:cNvPr>
          <p:cNvSpPr txBox="1"/>
          <p:nvPr/>
        </p:nvSpPr>
        <p:spPr>
          <a:xfrm>
            <a:off x="192391" y="245091"/>
            <a:ext cx="5589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dirty="0">
                <a:solidFill>
                  <a:schemeClr val="bg1"/>
                </a:solidFill>
              </a:rPr>
              <a:t>طريقة عمل </a:t>
            </a:r>
            <a:r>
              <a:rPr lang="ar-SA" sz="2800" dirty="0">
                <a:solidFill>
                  <a:schemeClr val="bg1"/>
                </a:solidFill>
              </a:rPr>
              <a:t>شطائر البيض المسلوق </a:t>
            </a:r>
            <a:endParaRPr lang="en-US" sz="28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9005666" y="4490036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0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10071046" y="4537372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1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6688631" y="4490038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3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5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7752181" y="4544595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6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3395006" y="4502906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0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435752" y="4586701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1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1023476" y="4450856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5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2064222" y="4534651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9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2107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0" dur="200" fill="hold"/>
                                        <p:tgtEl>
                                          <p:spTgt spid="3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3" dur="200" fill="hold"/>
                                        <p:tgtEl>
                                          <p:spTgt spid="4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6" dur="200" fill="hold"/>
                                        <p:tgtEl>
                                          <p:spTgt spid="4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29" dur="200" fill="hold"/>
                                        <p:tgtEl>
                                          <p:spTgt spid="5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  <p:bldP spid="34" grpId="0" animBg="1"/>
      <p:bldP spid="35" grpId="0" animBg="1"/>
      <p:bldP spid="38" grpId="0" animBg="1"/>
      <p:bldP spid="82" grpId="0" animBg="1"/>
      <p:bldP spid="83" grpId="0" animBg="1"/>
      <p:bldP spid="86" grpId="0" animBg="1"/>
      <p:bldP spid="87" grpId="0" animBg="1"/>
      <p:bldP spid="88" grpId="0" animBg="1"/>
      <p:bldP spid="39" grpId="0" animBg="1"/>
      <p:bldP spid="39" grpId="1" animBg="1"/>
      <p:bldP spid="44" grpId="0" animBg="1"/>
      <p:bldP spid="44" grpId="1" animBg="1"/>
      <p:bldP spid="49" grpId="0" animBg="1"/>
      <p:bldP spid="49" grpId="1" animBg="1"/>
      <p:bldP spid="54" grpId="0" animBg="1"/>
      <p:bldP spid="5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4419599" y="0"/>
            <a:ext cx="5827789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ابتكري طريقة لتقديم شطائر البيض المسلوق ؟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920389" y="747559"/>
            <a:ext cx="1951720" cy="1140490"/>
            <a:chOff x="1363874" y="992349"/>
            <a:chExt cx="905406" cy="756601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3" y="992349"/>
              <a:ext cx="758447" cy="75660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363874" y="1370649"/>
              <a:ext cx="905406" cy="347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نشاط 1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3842" y="3461904"/>
            <a:ext cx="1892764" cy="2677272"/>
            <a:chOff x="387198" y="4292849"/>
            <a:chExt cx="1892764" cy="2677272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9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غذائي</a:t>
              </a:r>
              <a:endParaRPr lang="en-US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87198" y="4723352"/>
              <a:ext cx="1871561" cy="224676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وجبات غذائية صحية</a:t>
              </a: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251260" y="2702022"/>
            <a:ext cx="4195710" cy="1490356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2911665" y="2041235"/>
            <a:ext cx="4567712" cy="1791815"/>
            <a:chOff x="5115316" y="1364860"/>
            <a:chExt cx="4212726" cy="1226820"/>
          </a:xfrm>
        </p:grpSpPr>
        <p:grpSp>
          <p:nvGrpSpPr>
            <p:cNvPr id="53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6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55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5115316" y="1421721"/>
              <a:ext cx="3816457" cy="3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تقدم شطائر البيض المسلوق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544360" y="1873389"/>
              <a:ext cx="3331181" cy="568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المعدة من خبز التوست على شكل مثلثات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782471" y="1773051"/>
            <a:ext cx="4494629" cy="2321739"/>
            <a:chOff x="1543242" y="699188"/>
            <a:chExt cx="4145323" cy="1589648"/>
          </a:xfrm>
        </p:grpSpPr>
        <p:sp>
          <p:nvSpPr>
            <p:cNvPr id="6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66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568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طريقة أخرى لتقديم شطائر البيض المسلوق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511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45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64" grpId="0" animBg="1"/>
          <p:bldP spid="89" grpId="0" animBg="1"/>
          <p:bldP spid="5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45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64" grpId="0" animBg="1"/>
          <p:bldP spid="89" grpId="0" animBg="1"/>
          <p:bldP spid="51" grpId="0" animBg="1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4C8026-4DCC-4040-BA19-E923A5CA7289}"/>
              </a:ext>
            </a:extLst>
          </p:cNvPr>
          <p:cNvSpPr/>
          <p:nvPr/>
        </p:nvSpPr>
        <p:spPr>
          <a:xfrm>
            <a:off x="6125026" y="237418"/>
            <a:ext cx="5225979" cy="6497490"/>
          </a:xfrm>
          <a:prstGeom prst="rect">
            <a:avLst/>
          </a:prstGeom>
          <a:gradFill flip="none" rotWithShape="1">
            <a:gsLst>
              <a:gs pos="80000">
                <a:schemeClr val="bg1"/>
              </a:gs>
              <a:gs pos="16000">
                <a:schemeClr val="bg1">
                  <a:lumMod val="95000"/>
                </a:schemeClr>
              </a:gs>
              <a:gs pos="1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88900" dist="101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0EC012-A606-47EF-A144-ED1413BEE4A1}"/>
              </a:ext>
            </a:extLst>
          </p:cNvPr>
          <p:cNvSpPr/>
          <p:nvPr/>
        </p:nvSpPr>
        <p:spPr>
          <a:xfrm>
            <a:off x="855505" y="237417"/>
            <a:ext cx="5269521" cy="6497491"/>
          </a:xfrm>
          <a:prstGeom prst="rect">
            <a:avLst/>
          </a:prstGeom>
          <a:gradFill flip="none" rotWithShape="1">
            <a:gsLst>
              <a:gs pos="96000">
                <a:srgbClr val="33405F"/>
              </a:gs>
              <a:gs pos="14000">
                <a:srgbClr val="53689B"/>
              </a:gs>
              <a:gs pos="0">
                <a:srgbClr val="28324B"/>
              </a:gs>
            </a:gsLst>
            <a:lin ang="10800000" scaled="1"/>
            <a:tileRect/>
          </a:gradFill>
          <a:ln>
            <a:noFill/>
          </a:ln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D2A8B9BB-262F-40F6-9659-A9C425110CE3}"/>
              </a:ext>
            </a:extLst>
          </p:cNvPr>
          <p:cNvSpPr/>
          <p:nvPr/>
        </p:nvSpPr>
        <p:spPr>
          <a:xfrm flipV="1">
            <a:off x="6149599" y="1795348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DBC73453-CD3D-47C6-BAB7-5F87E9C3F669}"/>
              </a:ext>
            </a:extLst>
          </p:cNvPr>
          <p:cNvSpPr/>
          <p:nvPr/>
        </p:nvSpPr>
        <p:spPr>
          <a:xfrm flipH="1" flipV="1">
            <a:off x="2964667" y="2541150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6B43D272-1E07-4D88-AE23-9C53A0C71AF5}"/>
              </a:ext>
            </a:extLst>
          </p:cNvPr>
          <p:cNvSpPr/>
          <p:nvPr/>
        </p:nvSpPr>
        <p:spPr>
          <a:xfrm flipV="1">
            <a:off x="6110513" y="3246458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DDA7D6D6-9468-45D1-8445-85F598E02AFF}"/>
              </a:ext>
            </a:extLst>
          </p:cNvPr>
          <p:cNvSpPr/>
          <p:nvPr/>
        </p:nvSpPr>
        <p:spPr>
          <a:xfrm flipV="1">
            <a:off x="6071427" y="4681526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5436AA38-5F7D-4F93-A616-A139ECB74236}"/>
              </a:ext>
            </a:extLst>
          </p:cNvPr>
          <p:cNvSpPr/>
          <p:nvPr/>
        </p:nvSpPr>
        <p:spPr>
          <a:xfrm flipH="1" flipV="1">
            <a:off x="2925580" y="4058452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: Top Corners Rounded 81">
            <a:extLst>
              <a:ext uri="{FF2B5EF4-FFF2-40B4-BE49-F238E27FC236}">
                <a16:creationId xmlns:a16="http://schemas.microsoft.com/office/drawing/2014/main" id="{951C3C0D-A859-48E1-902C-6CB3893E8AFA}"/>
              </a:ext>
            </a:extLst>
          </p:cNvPr>
          <p:cNvSpPr/>
          <p:nvPr/>
        </p:nvSpPr>
        <p:spPr>
          <a:xfrm rot="16200000" flipH="1">
            <a:off x="5825529" y="1987052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C1EF8FAB-982B-4B9A-95DA-ADCD413FA9C9}"/>
              </a:ext>
            </a:extLst>
          </p:cNvPr>
          <p:cNvSpPr/>
          <p:nvPr/>
        </p:nvSpPr>
        <p:spPr>
          <a:xfrm rot="5400000">
            <a:off x="6057556" y="2770059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: Top Corners Rounded 85">
            <a:extLst>
              <a:ext uri="{FF2B5EF4-FFF2-40B4-BE49-F238E27FC236}">
                <a16:creationId xmlns:a16="http://schemas.microsoft.com/office/drawing/2014/main" id="{A0C97FCB-B9C8-4FA3-82EB-D6B85BBB678A}"/>
              </a:ext>
            </a:extLst>
          </p:cNvPr>
          <p:cNvSpPr/>
          <p:nvPr/>
        </p:nvSpPr>
        <p:spPr>
          <a:xfrm rot="16200000" flipH="1">
            <a:off x="5821899" y="3418809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62F829F-637B-4CDF-99F9-D370995A56B5}"/>
              </a:ext>
            </a:extLst>
          </p:cNvPr>
          <p:cNvGrpSpPr/>
          <p:nvPr/>
        </p:nvGrpSpPr>
        <p:grpSpPr>
          <a:xfrm>
            <a:off x="5830771" y="1267968"/>
            <a:ext cx="4417106" cy="947379"/>
            <a:chOff x="5830771" y="583473"/>
            <a:chExt cx="4417106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E0A1F4-FD02-4AE5-9E64-B928A0821AE3}"/>
                </a:ext>
              </a:extLst>
            </p:cNvPr>
            <p:cNvSpPr/>
            <p:nvPr/>
          </p:nvSpPr>
          <p:spPr>
            <a:xfrm>
              <a:off x="5830771" y="58347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4D6F59-136E-4C68-A837-F135754116C2}"/>
                </a:ext>
              </a:extLst>
            </p:cNvPr>
            <p:cNvSpPr txBox="1"/>
            <p:nvPr/>
          </p:nvSpPr>
          <p:spPr>
            <a:xfrm>
              <a:off x="9302702" y="637730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1F1C4D-6FED-42CE-A54C-D52315B2AED8}"/>
                </a:ext>
              </a:extLst>
            </p:cNvPr>
            <p:cNvSpPr txBox="1"/>
            <p:nvPr/>
          </p:nvSpPr>
          <p:spPr>
            <a:xfrm>
              <a:off x="6419197" y="687311"/>
              <a:ext cx="32323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8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لبنة            </a:t>
              </a:r>
              <a:endPara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9B308F-D667-4E4E-A1F1-B0E009190756}"/>
              </a:ext>
            </a:extLst>
          </p:cNvPr>
          <p:cNvGrpSpPr/>
          <p:nvPr/>
        </p:nvGrpSpPr>
        <p:grpSpPr>
          <a:xfrm>
            <a:off x="1980405" y="1985325"/>
            <a:ext cx="4380820" cy="947379"/>
            <a:chOff x="1980405" y="1300830"/>
            <a:chExt cx="4380820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FDDE1A5-7210-481A-B478-D2E5568780FB}"/>
                </a:ext>
              </a:extLst>
            </p:cNvPr>
            <p:cNvSpPr/>
            <p:nvPr/>
          </p:nvSpPr>
          <p:spPr>
            <a:xfrm rot="16200000" flipH="1">
              <a:off x="3705782" y="-407233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C0D53-536F-4550-98AF-F10EE6613D11}"/>
                </a:ext>
              </a:extLst>
            </p:cNvPr>
            <p:cNvSpPr txBox="1"/>
            <p:nvPr/>
          </p:nvSpPr>
          <p:spPr>
            <a:xfrm>
              <a:off x="1980405" y="1357072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7D97FA-55AE-4F16-8263-835E28F62454}"/>
                </a:ext>
              </a:extLst>
            </p:cNvPr>
            <p:cNvSpPr txBox="1"/>
            <p:nvPr/>
          </p:nvSpPr>
          <p:spPr>
            <a:xfrm>
              <a:off x="2452991" y="1439612"/>
              <a:ext cx="30076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زيتون محشو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7" name="Rectangle: Top Corners Rounded 86">
            <a:extLst>
              <a:ext uri="{FF2B5EF4-FFF2-40B4-BE49-F238E27FC236}">
                <a16:creationId xmlns:a16="http://schemas.microsoft.com/office/drawing/2014/main" id="{CF6F2921-B8CA-43CF-B7F4-1CA933638BB8}"/>
              </a:ext>
            </a:extLst>
          </p:cNvPr>
          <p:cNvSpPr/>
          <p:nvPr/>
        </p:nvSpPr>
        <p:spPr>
          <a:xfrm rot="5400000">
            <a:off x="6060001" y="4194635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019BD97-6CAF-4E08-B6CF-6850389D68A3}"/>
              </a:ext>
            </a:extLst>
          </p:cNvPr>
          <p:cNvGrpSpPr/>
          <p:nvPr/>
        </p:nvGrpSpPr>
        <p:grpSpPr>
          <a:xfrm>
            <a:off x="5830771" y="2702681"/>
            <a:ext cx="4498710" cy="947379"/>
            <a:chOff x="5830771" y="2018186"/>
            <a:chExt cx="4498710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6677355-AAD1-4BD0-99B7-31A99AE7522F}"/>
                </a:ext>
              </a:extLst>
            </p:cNvPr>
            <p:cNvSpPr/>
            <p:nvPr/>
          </p:nvSpPr>
          <p:spPr>
            <a:xfrm>
              <a:off x="5830771" y="2018186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B75CA59-3BC5-407F-9401-6BE9EF4D5437}"/>
                </a:ext>
              </a:extLst>
            </p:cNvPr>
            <p:cNvSpPr txBox="1"/>
            <p:nvPr/>
          </p:nvSpPr>
          <p:spPr>
            <a:xfrm>
              <a:off x="9384306" y="2083946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D8DC512-2823-4903-A554-C4537C5F6108}"/>
                </a:ext>
              </a:extLst>
            </p:cNvPr>
            <p:cNvSpPr txBox="1"/>
            <p:nvPr/>
          </p:nvSpPr>
          <p:spPr>
            <a:xfrm>
              <a:off x="6347812" y="2209266"/>
              <a:ext cx="33036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زيت زيتون 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8" name="Rectangle: Top Corners Rounded 87">
            <a:extLst>
              <a:ext uri="{FF2B5EF4-FFF2-40B4-BE49-F238E27FC236}">
                <a16:creationId xmlns:a16="http://schemas.microsoft.com/office/drawing/2014/main" id="{8BFE6D0C-59FF-4A35-8A92-1F74A4EAE44D}"/>
              </a:ext>
            </a:extLst>
          </p:cNvPr>
          <p:cNvSpPr/>
          <p:nvPr/>
        </p:nvSpPr>
        <p:spPr>
          <a:xfrm rot="16200000" flipH="1">
            <a:off x="5825529" y="4827133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7DFE8EC-D0A3-4433-8BE7-1E48689A6665}"/>
              </a:ext>
            </a:extLst>
          </p:cNvPr>
          <p:cNvGrpSpPr/>
          <p:nvPr/>
        </p:nvGrpSpPr>
        <p:grpSpPr>
          <a:xfrm>
            <a:off x="1808954" y="3420038"/>
            <a:ext cx="4552271" cy="947379"/>
            <a:chOff x="1808954" y="2735543"/>
            <a:chExt cx="4552271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96C437D-4253-4B72-8E5E-F82DFB650744}"/>
                </a:ext>
              </a:extLst>
            </p:cNvPr>
            <p:cNvSpPr/>
            <p:nvPr/>
          </p:nvSpPr>
          <p:spPr>
            <a:xfrm rot="16200000" flipH="1">
              <a:off x="3705782" y="1027480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113C09-0FA3-43D3-9D8E-E2D53950525D}"/>
                </a:ext>
              </a:extLst>
            </p:cNvPr>
            <p:cNvSpPr txBox="1"/>
            <p:nvPr/>
          </p:nvSpPr>
          <p:spPr>
            <a:xfrm>
              <a:off x="1808954" y="2788339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3200" b="1" dirty="0">
                <a:solidFill>
                  <a:srgbClr val="3E59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3F827F0-4DC0-43F0-8D6D-EEB3BAA7B1BC}"/>
                </a:ext>
              </a:extLst>
            </p:cNvPr>
            <p:cNvSpPr txBox="1"/>
            <p:nvPr/>
          </p:nvSpPr>
          <p:spPr>
            <a:xfrm>
              <a:off x="2464792" y="2879627"/>
              <a:ext cx="33175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زعتر ناعم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594895F-9FF1-4E7A-B919-AB63408E154D}"/>
              </a:ext>
            </a:extLst>
          </p:cNvPr>
          <p:cNvGrpSpPr/>
          <p:nvPr/>
        </p:nvGrpSpPr>
        <p:grpSpPr>
          <a:xfrm>
            <a:off x="5782336" y="4137395"/>
            <a:ext cx="4547145" cy="947379"/>
            <a:chOff x="5782336" y="3452900"/>
            <a:chExt cx="454714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0F0382E-2CF2-4271-B1EA-3E33DF89C402}"/>
                </a:ext>
              </a:extLst>
            </p:cNvPr>
            <p:cNvSpPr/>
            <p:nvPr/>
          </p:nvSpPr>
          <p:spPr>
            <a:xfrm>
              <a:off x="5830771" y="3452900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908CF5B-90DF-45F6-A977-95F9ED83CFC4}"/>
                </a:ext>
              </a:extLst>
            </p:cNvPr>
            <p:cNvSpPr txBox="1"/>
            <p:nvPr/>
          </p:nvSpPr>
          <p:spPr>
            <a:xfrm>
              <a:off x="9384306" y="3570078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  <a:endParaRPr lang="en-US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3DF8573-EA06-4107-80CD-B61476C5F42F}"/>
                </a:ext>
              </a:extLst>
            </p:cNvPr>
            <p:cNvSpPr txBox="1"/>
            <p:nvPr/>
          </p:nvSpPr>
          <p:spPr>
            <a:xfrm>
              <a:off x="5782336" y="3576209"/>
              <a:ext cx="41462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خبز شرائح ( توست )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9E5AC60-BD45-4677-92A6-59AA822EE10D}"/>
              </a:ext>
            </a:extLst>
          </p:cNvPr>
          <p:cNvSpPr txBox="1"/>
          <p:nvPr/>
        </p:nvSpPr>
        <p:spPr>
          <a:xfrm>
            <a:off x="1221402" y="324822"/>
            <a:ext cx="4239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dirty="0">
                <a:solidFill>
                  <a:schemeClr val="bg1"/>
                </a:solidFill>
              </a:rPr>
              <a:t>مقادير </a:t>
            </a:r>
            <a:r>
              <a:rPr lang="ar-SA" sz="2800" dirty="0">
                <a:solidFill>
                  <a:schemeClr val="bg1"/>
                </a:solidFill>
              </a:rPr>
              <a:t>شطائر </a:t>
            </a:r>
            <a:r>
              <a:rPr lang="ar-SY" sz="2800" dirty="0">
                <a:solidFill>
                  <a:schemeClr val="bg1"/>
                </a:solidFill>
              </a:rPr>
              <a:t>اللبنة</a:t>
            </a:r>
            <a:endParaRPr lang="en-US" sz="28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66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  <p:bldP spid="34" grpId="0" animBg="1"/>
      <p:bldP spid="35" grpId="0" animBg="1"/>
      <p:bldP spid="38" grpId="0" animBg="1"/>
      <p:bldP spid="82" grpId="0" animBg="1"/>
      <p:bldP spid="83" grpId="0" animBg="1"/>
      <p:bldP spid="86" grpId="0" animBg="1"/>
      <p:bldP spid="87" grpId="0" animBg="1"/>
      <p:bldP spid="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4C8026-4DCC-4040-BA19-E923A5CA7289}"/>
              </a:ext>
            </a:extLst>
          </p:cNvPr>
          <p:cNvSpPr/>
          <p:nvPr/>
        </p:nvSpPr>
        <p:spPr>
          <a:xfrm>
            <a:off x="6125026" y="237418"/>
            <a:ext cx="5225979" cy="6497490"/>
          </a:xfrm>
          <a:prstGeom prst="rect">
            <a:avLst/>
          </a:prstGeom>
          <a:gradFill flip="none" rotWithShape="1">
            <a:gsLst>
              <a:gs pos="80000">
                <a:schemeClr val="bg1"/>
              </a:gs>
              <a:gs pos="16000">
                <a:schemeClr val="bg1">
                  <a:lumMod val="95000"/>
                </a:schemeClr>
              </a:gs>
              <a:gs pos="1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88900" dist="101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0EC012-A606-47EF-A144-ED1413BEE4A1}"/>
              </a:ext>
            </a:extLst>
          </p:cNvPr>
          <p:cNvSpPr/>
          <p:nvPr/>
        </p:nvSpPr>
        <p:spPr>
          <a:xfrm>
            <a:off x="855505" y="215279"/>
            <a:ext cx="5269521" cy="6497491"/>
          </a:xfrm>
          <a:prstGeom prst="rect">
            <a:avLst/>
          </a:prstGeom>
          <a:gradFill flip="none" rotWithShape="1">
            <a:gsLst>
              <a:gs pos="96000">
                <a:srgbClr val="33405F"/>
              </a:gs>
              <a:gs pos="14000">
                <a:srgbClr val="53689B"/>
              </a:gs>
              <a:gs pos="0">
                <a:srgbClr val="28324B"/>
              </a:gs>
            </a:gsLst>
            <a:lin ang="10800000" scaled="1"/>
            <a:tileRect/>
          </a:gradFill>
          <a:ln>
            <a:noFill/>
          </a:ln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D2A8B9BB-262F-40F6-9659-A9C425110CE3}"/>
              </a:ext>
            </a:extLst>
          </p:cNvPr>
          <p:cNvSpPr/>
          <p:nvPr/>
        </p:nvSpPr>
        <p:spPr>
          <a:xfrm flipV="1">
            <a:off x="6095998" y="1275669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DBC73453-CD3D-47C6-BAB7-5F87E9C3F669}"/>
              </a:ext>
            </a:extLst>
          </p:cNvPr>
          <p:cNvSpPr/>
          <p:nvPr/>
        </p:nvSpPr>
        <p:spPr>
          <a:xfrm flipH="1" flipV="1">
            <a:off x="2911066" y="2021471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6B43D272-1E07-4D88-AE23-9C53A0C71AF5}"/>
              </a:ext>
            </a:extLst>
          </p:cNvPr>
          <p:cNvSpPr/>
          <p:nvPr/>
        </p:nvSpPr>
        <p:spPr>
          <a:xfrm flipV="1">
            <a:off x="6056912" y="2726779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DDA7D6D6-9468-45D1-8445-85F598E02AFF}"/>
              </a:ext>
            </a:extLst>
          </p:cNvPr>
          <p:cNvSpPr/>
          <p:nvPr/>
        </p:nvSpPr>
        <p:spPr>
          <a:xfrm flipV="1">
            <a:off x="6017826" y="4161847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5436AA38-5F7D-4F93-A616-A139ECB74236}"/>
              </a:ext>
            </a:extLst>
          </p:cNvPr>
          <p:cNvSpPr/>
          <p:nvPr/>
        </p:nvSpPr>
        <p:spPr>
          <a:xfrm flipH="1" flipV="1">
            <a:off x="2871979" y="3538773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: Top Corners Rounded 81">
            <a:extLst>
              <a:ext uri="{FF2B5EF4-FFF2-40B4-BE49-F238E27FC236}">
                <a16:creationId xmlns:a16="http://schemas.microsoft.com/office/drawing/2014/main" id="{951C3C0D-A859-48E1-902C-6CB3893E8AFA}"/>
              </a:ext>
            </a:extLst>
          </p:cNvPr>
          <p:cNvSpPr/>
          <p:nvPr/>
        </p:nvSpPr>
        <p:spPr>
          <a:xfrm rot="16200000" flipH="1">
            <a:off x="5771928" y="1467373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C1EF8FAB-982B-4B9A-95DA-ADCD413FA9C9}"/>
              </a:ext>
            </a:extLst>
          </p:cNvPr>
          <p:cNvSpPr/>
          <p:nvPr/>
        </p:nvSpPr>
        <p:spPr>
          <a:xfrm rot="5400000">
            <a:off x="6003955" y="2250380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: Top Corners Rounded 85">
            <a:extLst>
              <a:ext uri="{FF2B5EF4-FFF2-40B4-BE49-F238E27FC236}">
                <a16:creationId xmlns:a16="http://schemas.microsoft.com/office/drawing/2014/main" id="{A0C97FCB-B9C8-4FA3-82EB-D6B85BBB678A}"/>
              </a:ext>
            </a:extLst>
          </p:cNvPr>
          <p:cNvSpPr/>
          <p:nvPr/>
        </p:nvSpPr>
        <p:spPr>
          <a:xfrm rot="16200000" flipH="1">
            <a:off x="5768298" y="2899130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62F829F-637B-4CDF-99F9-D370995A56B5}"/>
              </a:ext>
            </a:extLst>
          </p:cNvPr>
          <p:cNvGrpSpPr/>
          <p:nvPr/>
        </p:nvGrpSpPr>
        <p:grpSpPr>
          <a:xfrm>
            <a:off x="5777170" y="690891"/>
            <a:ext cx="4417106" cy="1004777"/>
            <a:chOff x="5830771" y="526075"/>
            <a:chExt cx="4417106" cy="1004777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E0A1F4-FD02-4AE5-9E64-B928A0821AE3}"/>
                </a:ext>
              </a:extLst>
            </p:cNvPr>
            <p:cNvSpPr/>
            <p:nvPr/>
          </p:nvSpPr>
          <p:spPr>
            <a:xfrm>
              <a:off x="5830771" y="58347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4D6F59-136E-4C68-A837-F135754116C2}"/>
                </a:ext>
              </a:extLst>
            </p:cNvPr>
            <p:cNvSpPr txBox="1"/>
            <p:nvPr/>
          </p:nvSpPr>
          <p:spPr>
            <a:xfrm>
              <a:off x="9302702" y="637730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1F1C4D-6FED-42CE-A54C-D52315B2AED8}"/>
                </a:ext>
              </a:extLst>
            </p:cNvPr>
            <p:cNvSpPr txBox="1"/>
            <p:nvPr/>
          </p:nvSpPr>
          <p:spPr>
            <a:xfrm>
              <a:off x="6058357" y="526075"/>
              <a:ext cx="36754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يقطع الخبز بشكل دائري و يدهن بزيت الزيتون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9B308F-D667-4E4E-A1F1-B0E009190756}"/>
              </a:ext>
            </a:extLst>
          </p:cNvPr>
          <p:cNvGrpSpPr/>
          <p:nvPr/>
        </p:nvGrpSpPr>
        <p:grpSpPr>
          <a:xfrm>
            <a:off x="1926804" y="1417765"/>
            <a:ext cx="4380820" cy="995260"/>
            <a:chOff x="1980405" y="1252949"/>
            <a:chExt cx="4380820" cy="99526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FDDE1A5-7210-481A-B478-D2E5568780FB}"/>
                </a:ext>
              </a:extLst>
            </p:cNvPr>
            <p:cNvSpPr/>
            <p:nvPr/>
          </p:nvSpPr>
          <p:spPr>
            <a:xfrm rot="16200000" flipH="1">
              <a:off x="3705782" y="-407233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C0D53-536F-4550-98AF-F10EE6613D11}"/>
                </a:ext>
              </a:extLst>
            </p:cNvPr>
            <p:cNvSpPr txBox="1"/>
            <p:nvPr/>
          </p:nvSpPr>
          <p:spPr>
            <a:xfrm>
              <a:off x="1980405" y="1357072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7D97FA-55AE-4F16-8263-835E28F62454}"/>
                </a:ext>
              </a:extLst>
            </p:cNvPr>
            <p:cNvSpPr txBox="1"/>
            <p:nvPr/>
          </p:nvSpPr>
          <p:spPr>
            <a:xfrm>
              <a:off x="2754129" y="1252949"/>
              <a:ext cx="33042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توضع اللبنة على شريحة الخبز و تغطى بالشريحة الأخرى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7" name="Rectangle: Top Corners Rounded 86">
            <a:extLst>
              <a:ext uri="{FF2B5EF4-FFF2-40B4-BE49-F238E27FC236}">
                <a16:creationId xmlns:a16="http://schemas.microsoft.com/office/drawing/2014/main" id="{CF6F2921-B8CA-43CF-B7F4-1CA933638BB8}"/>
              </a:ext>
            </a:extLst>
          </p:cNvPr>
          <p:cNvSpPr/>
          <p:nvPr/>
        </p:nvSpPr>
        <p:spPr>
          <a:xfrm rot="5400000">
            <a:off x="6006400" y="3674956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019BD97-6CAF-4E08-B6CF-6850389D68A3}"/>
              </a:ext>
            </a:extLst>
          </p:cNvPr>
          <p:cNvGrpSpPr/>
          <p:nvPr/>
        </p:nvGrpSpPr>
        <p:grpSpPr>
          <a:xfrm>
            <a:off x="5556152" y="2183002"/>
            <a:ext cx="4719728" cy="947379"/>
            <a:chOff x="5609753" y="2018186"/>
            <a:chExt cx="4719728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6677355-AAD1-4BD0-99B7-31A99AE7522F}"/>
                </a:ext>
              </a:extLst>
            </p:cNvPr>
            <p:cNvSpPr/>
            <p:nvPr/>
          </p:nvSpPr>
          <p:spPr>
            <a:xfrm>
              <a:off x="5830771" y="2018186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B75CA59-3BC5-407F-9401-6BE9EF4D5437}"/>
                </a:ext>
              </a:extLst>
            </p:cNvPr>
            <p:cNvSpPr txBox="1"/>
            <p:nvPr/>
          </p:nvSpPr>
          <p:spPr>
            <a:xfrm>
              <a:off x="9384306" y="2083946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D8DC512-2823-4903-A554-C4537C5F6108}"/>
                </a:ext>
              </a:extLst>
            </p:cNvPr>
            <p:cNvSpPr txBox="1"/>
            <p:nvPr/>
          </p:nvSpPr>
          <p:spPr>
            <a:xfrm>
              <a:off x="5609753" y="2144285"/>
              <a:ext cx="42327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يقطع الزيتون المحشو شرائح منتظمة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8" name="Rectangle: Top Corners Rounded 87">
            <a:extLst>
              <a:ext uri="{FF2B5EF4-FFF2-40B4-BE49-F238E27FC236}">
                <a16:creationId xmlns:a16="http://schemas.microsoft.com/office/drawing/2014/main" id="{8BFE6D0C-59FF-4A35-8A92-1F74A4EAE44D}"/>
              </a:ext>
            </a:extLst>
          </p:cNvPr>
          <p:cNvSpPr/>
          <p:nvPr/>
        </p:nvSpPr>
        <p:spPr>
          <a:xfrm rot="16200000" flipH="1">
            <a:off x="5771928" y="4307454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7DFE8EC-D0A3-4433-8BE7-1E48689A6665}"/>
              </a:ext>
            </a:extLst>
          </p:cNvPr>
          <p:cNvGrpSpPr/>
          <p:nvPr/>
        </p:nvGrpSpPr>
        <p:grpSpPr>
          <a:xfrm>
            <a:off x="1755353" y="2830959"/>
            <a:ext cx="4552271" cy="1016779"/>
            <a:chOff x="1808954" y="2666143"/>
            <a:chExt cx="4552271" cy="10167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96C437D-4253-4B72-8E5E-F82DFB650744}"/>
                </a:ext>
              </a:extLst>
            </p:cNvPr>
            <p:cNvSpPr/>
            <p:nvPr/>
          </p:nvSpPr>
          <p:spPr>
            <a:xfrm rot="16200000" flipH="1">
              <a:off x="3705782" y="1027480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113C09-0FA3-43D3-9D8E-E2D53950525D}"/>
                </a:ext>
              </a:extLst>
            </p:cNvPr>
            <p:cNvSpPr txBox="1"/>
            <p:nvPr/>
          </p:nvSpPr>
          <p:spPr>
            <a:xfrm>
              <a:off x="1808954" y="2788339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3200" b="1" dirty="0">
                <a:solidFill>
                  <a:srgbClr val="3E59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3F827F0-4DC0-43F0-8D6D-EEB3BAA7B1BC}"/>
                </a:ext>
              </a:extLst>
            </p:cNvPr>
            <p:cNvSpPr txBox="1"/>
            <p:nvPr/>
          </p:nvSpPr>
          <p:spPr>
            <a:xfrm>
              <a:off x="2464792" y="2666143"/>
              <a:ext cx="33175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ثم توضع قطعتان على كل قطعة خبز لتعطي شكل العين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594895F-9FF1-4E7A-B919-AB63408E154D}"/>
              </a:ext>
            </a:extLst>
          </p:cNvPr>
          <p:cNvGrpSpPr/>
          <p:nvPr/>
        </p:nvGrpSpPr>
        <p:grpSpPr>
          <a:xfrm>
            <a:off x="5777170" y="3550228"/>
            <a:ext cx="4498710" cy="1014867"/>
            <a:chOff x="5830771" y="3385412"/>
            <a:chExt cx="4498710" cy="1014867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0F0382E-2CF2-4271-B1EA-3E33DF89C402}"/>
                </a:ext>
              </a:extLst>
            </p:cNvPr>
            <p:cNvSpPr/>
            <p:nvPr/>
          </p:nvSpPr>
          <p:spPr>
            <a:xfrm>
              <a:off x="5830771" y="3452900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908CF5B-90DF-45F6-A977-95F9ED83CFC4}"/>
                </a:ext>
              </a:extLst>
            </p:cNvPr>
            <p:cNvSpPr txBox="1"/>
            <p:nvPr/>
          </p:nvSpPr>
          <p:spPr>
            <a:xfrm>
              <a:off x="9384306" y="3570078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  <a:endParaRPr lang="en-US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3DF8573-EA06-4107-80CD-B61476C5F42F}"/>
                </a:ext>
              </a:extLst>
            </p:cNvPr>
            <p:cNvSpPr txBox="1"/>
            <p:nvPr/>
          </p:nvSpPr>
          <p:spPr>
            <a:xfrm>
              <a:off x="6193927" y="3385412"/>
              <a:ext cx="34076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ثم يرش بالزعتر على شكل هلال ليعطي شكل الفم 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9E5AC60-BD45-4677-92A6-59AA822EE10D}"/>
              </a:ext>
            </a:extLst>
          </p:cNvPr>
          <p:cNvSpPr txBox="1"/>
          <p:nvPr/>
        </p:nvSpPr>
        <p:spPr>
          <a:xfrm>
            <a:off x="1281693" y="245091"/>
            <a:ext cx="4182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dirty="0">
                <a:solidFill>
                  <a:schemeClr val="bg1"/>
                </a:solidFill>
              </a:rPr>
              <a:t>طريقة عمل </a:t>
            </a:r>
            <a:r>
              <a:rPr lang="ar-SA" sz="2800" dirty="0">
                <a:solidFill>
                  <a:schemeClr val="bg1"/>
                </a:solidFill>
              </a:rPr>
              <a:t>شطائر </a:t>
            </a:r>
            <a:r>
              <a:rPr lang="ar-SY" sz="2800" dirty="0">
                <a:solidFill>
                  <a:schemeClr val="bg1"/>
                </a:solidFill>
              </a:rPr>
              <a:t>اللبنة</a:t>
            </a:r>
            <a:endParaRPr lang="en-US" sz="28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9005666" y="4490036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0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10071046" y="4537372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1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6688631" y="4490038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3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5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7752181" y="4544595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6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3451675" y="4539648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0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492421" y="462344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1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1080145" y="4487598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5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2120891" y="457139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9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57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0" dur="200" fill="hold"/>
                                        <p:tgtEl>
                                          <p:spTgt spid="3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3" dur="200" fill="hold"/>
                                        <p:tgtEl>
                                          <p:spTgt spid="4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6" dur="200" fill="hold"/>
                                        <p:tgtEl>
                                          <p:spTgt spid="4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29" dur="200" fill="hold"/>
                                        <p:tgtEl>
                                          <p:spTgt spid="5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  <p:bldP spid="34" grpId="0" animBg="1"/>
      <p:bldP spid="35" grpId="0" animBg="1"/>
      <p:bldP spid="38" grpId="0" animBg="1"/>
      <p:bldP spid="82" grpId="0" animBg="1"/>
      <p:bldP spid="83" grpId="0" animBg="1"/>
      <p:bldP spid="86" grpId="0" animBg="1"/>
      <p:bldP spid="87" grpId="0" animBg="1"/>
      <p:bldP spid="88" grpId="0" animBg="1"/>
      <p:bldP spid="39" grpId="0" animBg="1"/>
      <p:bldP spid="39" grpId="1" animBg="1"/>
      <p:bldP spid="44" grpId="0" animBg="1"/>
      <p:bldP spid="44" grpId="1" animBg="1"/>
      <p:bldP spid="49" grpId="0" animBg="1"/>
      <p:bldP spid="49" grpId="1" animBg="1"/>
      <p:bldP spid="54" grpId="0" animBg="1"/>
      <p:bldP spid="5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4343399" y="0"/>
            <a:ext cx="5903989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ابتكري طريقة لتقديم شطائر اللبنة؟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920389" y="747559"/>
            <a:ext cx="1951720" cy="1140490"/>
            <a:chOff x="1363874" y="992349"/>
            <a:chExt cx="905406" cy="756601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3" y="992349"/>
              <a:ext cx="758447" cy="75660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363874" y="1370649"/>
              <a:ext cx="905406" cy="347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نشاط 1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3842" y="3461904"/>
            <a:ext cx="1892764" cy="2677272"/>
            <a:chOff x="387198" y="4292849"/>
            <a:chExt cx="1892764" cy="2677272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9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غذائي</a:t>
              </a:r>
              <a:endParaRPr lang="en-US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87198" y="4723352"/>
              <a:ext cx="1871561" cy="224676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وجبات غذائية صحية</a:t>
              </a: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251260" y="2656911"/>
            <a:ext cx="4195710" cy="1490356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2937577" y="1925086"/>
            <a:ext cx="4567712" cy="1791815"/>
            <a:chOff x="5115316" y="1364860"/>
            <a:chExt cx="4212726" cy="1226820"/>
          </a:xfrm>
        </p:grpSpPr>
        <p:grpSp>
          <p:nvGrpSpPr>
            <p:cNvPr id="53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6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55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5115316" y="1421721"/>
              <a:ext cx="3816457" cy="3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تقدم شطائر اللبنة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544360" y="1873389"/>
              <a:ext cx="3331181" cy="568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المعدة من خبز التوست على شكل مثلثات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782471" y="1773051"/>
            <a:ext cx="4494629" cy="2321739"/>
            <a:chOff x="1543242" y="699188"/>
            <a:chExt cx="4145323" cy="1589648"/>
          </a:xfrm>
        </p:grpSpPr>
        <p:sp>
          <p:nvSpPr>
            <p:cNvPr id="6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66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316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طريقة أخرى لتقديم شطائر اللبنة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8517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45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64" grpId="0" animBg="1"/>
          <p:bldP spid="89" grpId="0" animBg="1"/>
          <p:bldP spid="5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45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64" grpId="0" animBg="1"/>
          <p:bldP spid="89" grpId="0" animBg="1"/>
          <p:bldP spid="51" grpId="0" animBg="1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548942" y="3075057"/>
            <a:ext cx="232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ysClr val="windowText" lastClr="000000"/>
                </a:solidFill>
                <a:latin typeface="Economica" panose="02000506040000020004" pitchFamily="2" charset="0"/>
              </a:rPr>
              <a:t>انتهى الدرس</a:t>
            </a:r>
          </a:p>
        </p:txBody>
      </p:sp>
    </p:spTree>
    <p:extLst>
      <p:ext uri="{BB962C8B-B14F-4D97-AF65-F5344CB8AC3E}">
        <p14:creationId xmlns:p14="http://schemas.microsoft.com/office/powerpoint/2010/main" val="23888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7429501" y="710788"/>
            <a:ext cx="4264995" cy="973220"/>
            <a:chOff x="1431948" y="2643420"/>
            <a:chExt cx="3744481" cy="97322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8" y="2643420"/>
              <a:ext cx="3744481" cy="97322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82934" y="2791476"/>
              <a:ext cx="957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8324850" y="1061278"/>
            <a:ext cx="2766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000" b="1" dirty="0">
                <a:latin typeface="Open Sans" panose="020B0606030504020204" pitchFamily="34" charset="0"/>
                <a:ea typeface="Open Sans" panose="020B0606030504020204" pitchFamily="34" charset="0"/>
              </a:rPr>
              <a:t>الشطائر :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6" y="3457636"/>
            <a:ext cx="1887814" cy="2662430"/>
            <a:chOff x="10091413" y="2809142"/>
            <a:chExt cx="1887814" cy="266243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3" y="2809142"/>
              <a:ext cx="1887814" cy="2662430"/>
              <a:chOff x="395816" y="4292849"/>
              <a:chExt cx="1887814" cy="266243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10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وجبات غذائية صحية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508071" y="4162590"/>
              <a:ext cx="1171550" cy="740691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08344" y="2154711"/>
            <a:ext cx="1834212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007995" y="2342628"/>
            <a:ext cx="7052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الشطيرة طبقتان من الخبز بينهما نوع من الحشوة .</a:t>
            </a:r>
          </a:p>
        </p:txBody>
      </p:sp>
      <p:grpSp>
        <p:nvGrpSpPr>
          <p:cNvPr id="34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84" y="3643063"/>
            <a:ext cx="1834212" cy="635091"/>
            <a:chOff x="1431941" y="2643418"/>
            <a:chExt cx="1834212" cy="635091"/>
          </a:xfrm>
        </p:grpSpPr>
        <p:sp>
          <p:nvSpPr>
            <p:cNvPr id="36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268221" y="3832370"/>
            <a:ext cx="8675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أنواع الشطائر تختلف باختلاف الحشوة و قيمتها الغذائية تختلف باختلاف تلك الحشوة .  </a:t>
            </a:r>
          </a:p>
        </p:txBody>
      </p:sp>
    </p:spTree>
    <p:extLst>
      <p:ext uri="{BB962C8B-B14F-4D97-AF65-F5344CB8AC3E}">
        <p14:creationId xmlns:p14="http://schemas.microsoft.com/office/powerpoint/2010/main" val="31703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922030" y="457193"/>
            <a:ext cx="3772470" cy="1222155"/>
            <a:chOff x="1437356" y="652947"/>
            <a:chExt cx="2790989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6" y="652947"/>
              <a:ext cx="1886939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992683" y="1266359"/>
              <a:ext cx="22356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2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7" y="3457681"/>
            <a:ext cx="1884683" cy="2709492"/>
            <a:chOff x="10092984" y="2809187"/>
            <a:chExt cx="1884683" cy="2709492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4" y="2809187"/>
              <a:ext cx="1884683" cy="2709492"/>
              <a:chOff x="395817" y="4292849"/>
              <a:chExt cx="1884683" cy="2709492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55572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وجبات غذائية صحية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71838" y="4298602"/>
              <a:ext cx="1196772" cy="756636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88" y="1978078"/>
            <a:ext cx="1834212" cy="635091"/>
            <a:chOff x="1431941" y="2643418"/>
            <a:chExt cx="1834212" cy="635091"/>
          </a:xfrm>
        </p:grpSpPr>
        <p:sp>
          <p:nvSpPr>
            <p:cNvPr id="50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743438" y="2217901"/>
            <a:ext cx="71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ما الخطوات التي تسبق إعداد الشطائر ؟</a:t>
            </a:r>
          </a:p>
        </p:txBody>
      </p:sp>
      <p:grpSp>
        <p:nvGrpSpPr>
          <p:cNvPr id="5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88" y="2864838"/>
            <a:ext cx="1834212" cy="635091"/>
            <a:chOff x="1431941" y="2643418"/>
            <a:chExt cx="1834212" cy="635091"/>
          </a:xfrm>
        </p:grpSpPr>
        <p:sp>
          <p:nvSpPr>
            <p:cNvPr id="5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6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467346" y="3021151"/>
            <a:ext cx="5428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اختيار نوع الشطائر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84" y="3537656"/>
            <a:ext cx="1834212" cy="635091"/>
            <a:chOff x="1431941" y="2643418"/>
            <a:chExt cx="1834212" cy="635091"/>
          </a:xfrm>
        </p:grpSpPr>
        <p:sp>
          <p:nvSpPr>
            <p:cNvPr id="5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7437169" y="3806389"/>
            <a:ext cx="341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إحضار الخبز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1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88" y="4211902"/>
            <a:ext cx="1834212" cy="635091"/>
            <a:chOff x="1431941" y="2643418"/>
            <a:chExt cx="1834212" cy="635091"/>
          </a:xfrm>
        </p:grpSpPr>
        <p:sp>
          <p:nvSpPr>
            <p:cNvPr id="42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534146" y="4480634"/>
            <a:ext cx="4360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إحضار المكونات الخاصة بالحشوة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7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01" grpId="0" animBg="1"/>
      <p:bldP spid="52" grpId="0"/>
      <p:bldP spid="56" grpId="0"/>
      <p:bldP spid="60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7433087" y="1397034"/>
            <a:ext cx="4261714" cy="973220"/>
            <a:chOff x="1431949" y="2643420"/>
            <a:chExt cx="3741601" cy="97322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9" y="2643420"/>
              <a:ext cx="3741601" cy="97322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82934" y="2791476"/>
              <a:ext cx="957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8995187" y="1761770"/>
            <a:ext cx="241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انواع الحشو: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6" y="3457636"/>
            <a:ext cx="1887814" cy="2662430"/>
            <a:chOff x="10091413" y="2809142"/>
            <a:chExt cx="1887814" cy="266243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3" y="2809142"/>
              <a:ext cx="1887814" cy="2662430"/>
              <a:chOff x="395816" y="4292849"/>
              <a:chExt cx="1887814" cy="266243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10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وجبات غذائية صحية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508070" y="4162590"/>
              <a:ext cx="1171550" cy="740691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2047" y="2642682"/>
            <a:ext cx="1834212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285720" y="2875376"/>
            <a:ext cx="7550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حشو مالح :  لحم – تونة – بيض – جبن – لبنة  . </a:t>
            </a:r>
          </a:p>
        </p:txBody>
      </p:sp>
      <p:grpSp>
        <p:nvGrpSpPr>
          <p:cNvPr id="2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2047" y="3722227"/>
            <a:ext cx="1834212" cy="635091"/>
            <a:chOff x="1431941" y="2643418"/>
            <a:chExt cx="1834212" cy="635091"/>
          </a:xfrm>
        </p:grpSpPr>
        <p:sp>
          <p:nvSpPr>
            <p:cNvPr id="30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562070" y="3941428"/>
            <a:ext cx="6315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حشو حلو : مربى – عسل – طحينية . </a:t>
            </a:r>
          </a:p>
        </p:txBody>
      </p:sp>
      <p:grpSp>
        <p:nvGrpSpPr>
          <p:cNvPr id="3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02517" y="4945404"/>
            <a:ext cx="1834212" cy="635091"/>
            <a:chOff x="1431941" y="2643418"/>
            <a:chExt cx="1834212" cy="635091"/>
          </a:xfrm>
        </p:grpSpPr>
        <p:sp>
          <p:nvSpPr>
            <p:cNvPr id="3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542540" y="5164605"/>
            <a:ext cx="6315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إن القيمة الغذائية للشطيرة تختلف باختلاف الحشوة</a:t>
            </a:r>
          </a:p>
        </p:txBody>
      </p:sp>
    </p:spTree>
    <p:extLst>
      <p:ext uri="{BB962C8B-B14F-4D97-AF65-F5344CB8AC3E}">
        <p14:creationId xmlns:p14="http://schemas.microsoft.com/office/powerpoint/2010/main" val="17304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  <p:bldP spid="32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B0A69CA6-0AE7-456D-A77C-CF07985CFE0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537BE35B-DCBD-4A3C-9F0C-E9F756843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000B127F-4264-4A60-B63B-31FF2DCE9554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07D8BA1D-A6DB-449B-9FD3-73BDC313F2F3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E826C6C-1009-4EB8-8424-0CEA89D7B2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7524750" y="156389"/>
            <a:ext cx="4261714" cy="973220"/>
            <a:chOff x="1431949" y="2643420"/>
            <a:chExt cx="3741601" cy="97322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9" y="2643420"/>
              <a:ext cx="3741601" cy="97322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82934" y="2791476"/>
              <a:ext cx="957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7219950" y="521125"/>
            <a:ext cx="4277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/>
              <a:t>أوقات تناول الشطائر :</a:t>
            </a:r>
            <a:endParaRPr lang="ar-SY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6" y="3457636"/>
            <a:ext cx="1887814" cy="2662430"/>
            <a:chOff x="10091413" y="2809142"/>
            <a:chExt cx="1887814" cy="266243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3" y="2809142"/>
              <a:ext cx="1887814" cy="2662430"/>
              <a:chOff x="395816" y="4292849"/>
              <a:chExt cx="1887814" cy="266243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10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وجبات غذائية صحية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508070" y="4162590"/>
              <a:ext cx="1171550" cy="740691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70077" y="1512426"/>
            <a:ext cx="1834212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648450" y="1745120"/>
            <a:ext cx="4236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/>
              <a:t>في وجبة الإفطار   </a:t>
            </a:r>
            <a:endParaRPr lang="ar-SY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408" y="2441216"/>
            <a:ext cx="1834212" cy="635091"/>
            <a:chOff x="1431941" y="2643418"/>
            <a:chExt cx="1834212" cy="635091"/>
          </a:xfrm>
        </p:grpSpPr>
        <p:sp>
          <p:nvSpPr>
            <p:cNvPr id="30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8375565" y="2660417"/>
            <a:ext cx="2540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/>
              <a:t>في المدرسة </a:t>
            </a:r>
            <a:endParaRPr lang="ar-SY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39151" y="3398212"/>
            <a:ext cx="1834212" cy="635091"/>
            <a:chOff x="1431941" y="2643418"/>
            <a:chExt cx="1834212" cy="635091"/>
          </a:xfrm>
        </p:grpSpPr>
        <p:sp>
          <p:nvSpPr>
            <p:cNvPr id="3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8354308" y="3617413"/>
            <a:ext cx="2540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/>
              <a:t>في العمل </a:t>
            </a:r>
            <a:endParaRPr lang="ar-SY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56855" y="4360726"/>
            <a:ext cx="1834212" cy="635091"/>
            <a:chOff x="1431941" y="2643418"/>
            <a:chExt cx="1834212" cy="635091"/>
          </a:xfrm>
        </p:grpSpPr>
        <p:sp>
          <p:nvSpPr>
            <p:cNvPr id="3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9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8372012" y="4579927"/>
            <a:ext cx="2540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/>
              <a:t>في أوقات التنزه</a:t>
            </a:r>
            <a:endParaRPr lang="ar-SY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4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39151" y="5282673"/>
            <a:ext cx="1834212" cy="635091"/>
            <a:chOff x="1431941" y="2643418"/>
            <a:chExt cx="1834212" cy="635091"/>
          </a:xfrm>
        </p:grpSpPr>
        <p:sp>
          <p:nvSpPr>
            <p:cNvPr id="5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8354308" y="5501874"/>
            <a:ext cx="2540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dirty="0"/>
              <a:t>في مناسبات الشاي</a:t>
            </a:r>
            <a:endParaRPr lang="ar-SY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  <p:bldP spid="32" grpId="0"/>
      <p:bldP spid="37" grpId="0"/>
      <p:bldP spid="49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029700" y="156389"/>
            <a:ext cx="2756764" cy="973220"/>
            <a:chOff x="1431949" y="2643420"/>
            <a:chExt cx="2420320" cy="97322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9" y="2643420"/>
              <a:ext cx="2420320" cy="97322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82934" y="2791476"/>
              <a:ext cx="957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9029699" y="521125"/>
            <a:ext cx="2491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/>
              <a:t>التغليف</a:t>
            </a:r>
            <a:endParaRPr lang="ar-SY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6" y="3457636"/>
            <a:ext cx="1887814" cy="2662430"/>
            <a:chOff x="10091413" y="2809142"/>
            <a:chExt cx="1887814" cy="266243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3" y="2809142"/>
              <a:ext cx="1887814" cy="2662430"/>
              <a:chOff x="395816" y="4292849"/>
              <a:chExt cx="1887814" cy="266243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10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وجبات غذائية صحية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508070" y="4162590"/>
              <a:ext cx="1171550" cy="740691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70077" y="1883095"/>
            <a:ext cx="1834212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498765" y="1980887"/>
            <a:ext cx="7417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/>
              <a:t>يراعى أن نغلف كل شطيرة على حدة باستخدام ورق الشطائر أو ورق الألمنيوم أو تو</a:t>
            </a:r>
            <a:r>
              <a:rPr lang="ar-SY" sz="2400" b="1" dirty="0"/>
              <a:t>ض</a:t>
            </a:r>
            <a:r>
              <a:rPr lang="ar-SA" sz="2400" b="1" dirty="0"/>
              <a:t>ع في كيس من البلاستيك أو غيره و ذلك حتى</a:t>
            </a:r>
            <a:r>
              <a:rPr lang="ar-SY" sz="2400" b="1" dirty="0"/>
              <a:t> :</a:t>
            </a:r>
            <a:r>
              <a:rPr lang="ar-SA" sz="2400" b="1" dirty="0"/>
              <a:t> </a:t>
            </a:r>
            <a:endParaRPr lang="ar-SY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408" y="2811885"/>
            <a:ext cx="1834212" cy="635091"/>
            <a:chOff x="1431941" y="2643418"/>
            <a:chExt cx="1834212" cy="635091"/>
          </a:xfrm>
        </p:grpSpPr>
        <p:sp>
          <p:nvSpPr>
            <p:cNvPr id="30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267450" y="3031086"/>
            <a:ext cx="464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/>
              <a:t>لا تختلط الروائح المتعددة</a:t>
            </a:r>
            <a:endParaRPr lang="ar-SY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39151" y="3768881"/>
            <a:ext cx="1834212" cy="635091"/>
            <a:chOff x="1431941" y="2643418"/>
            <a:chExt cx="1834212" cy="635091"/>
          </a:xfrm>
        </p:grpSpPr>
        <p:sp>
          <p:nvSpPr>
            <p:cNvPr id="3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524500" y="3988082"/>
            <a:ext cx="5370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/>
              <a:t>لا يجف الخبز</a:t>
            </a:r>
            <a:r>
              <a:rPr lang="ar-SY" sz="2400" b="1" dirty="0"/>
              <a:t> </a:t>
            </a:r>
            <a:r>
              <a:rPr lang="ar-SA" sz="2400" b="1" dirty="0"/>
              <a:t>قبل تناوله و للمحافظة عليه طرياً </a:t>
            </a:r>
            <a:endParaRPr lang="ar-SY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56855" y="4731395"/>
            <a:ext cx="1834212" cy="635091"/>
            <a:chOff x="1431941" y="2643418"/>
            <a:chExt cx="1834212" cy="635091"/>
          </a:xfrm>
        </p:grpSpPr>
        <p:sp>
          <p:nvSpPr>
            <p:cNvPr id="3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9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867400" y="4950596"/>
            <a:ext cx="5045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/>
              <a:t>لا تتلوث بالجراثيم و الحشرات</a:t>
            </a:r>
            <a:endParaRPr lang="ar-SY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97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  <p:bldP spid="32" grpId="0"/>
      <p:bldP spid="37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2847515" y="0"/>
            <a:ext cx="7399874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/>
              <a:t>ما هي مضار الشطائر التي تعد خارج المنزل صحياً و اقتصادياً</a:t>
            </a:r>
            <a:endParaRPr lang="ar-SY" sz="24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901165" y="100024"/>
            <a:ext cx="1951720" cy="1140490"/>
            <a:chOff x="1363874" y="992349"/>
            <a:chExt cx="905406" cy="756601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3" y="992349"/>
              <a:ext cx="758447" cy="75660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363874" y="1370649"/>
              <a:ext cx="905406" cy="347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نشاط 4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3842" y="3461904"/>
            <a:ext cx="1892764" cy="2677272"/>
            <a:chOff x="387198" y="4292849"/>
            <a:chExt cx="1892764" cy="2677272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9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غذائي</a:t>
              </a:r>
              <a:endParaRPr lang="en-US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87198" y="4723352"/>
              <a:ext cx="1871561" cy="224676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وجبات غذائية صحية</a:t>
              </a: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495036" y="2123498"/>
            <a:ext cx="3869635" cy="102041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2847515" y="1636195"/>
            <a:ext cx="4212726" cy="1226820"/>
            <a:chOff x="5115316" y="1364860"/>
            <a:chExt cx="4212726" cy="1226820"/>
          </a:xfrm>
        </p:grpSpPr>
        <p:grpSp>
          <p:nvGrpSpPr>
            <p:cNvPr id="53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6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55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5115316" y="1421721"/>
              <a:ext cx="38164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السمنة , أمراض القلب 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544360" y="1873389"/>
              <a:ext cx="3331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ضغط الدم , أمراض الكلى 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977676" y="1493467"/>
            <a:ext cx="4145323" cy="1589648"/>
            <a:chOff x="1543242" y="699188"/>
            <a:chExt cx="4145323" cy="1589648"/>
          </a:xfrm>
        </p:grpSpPr>
        <p:sp>
          <p:nvSpPr>
            <p:cNvPr id="6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66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مضار صحية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100" name="Rectangle 63">
            <a:extLst>
              <a:ext uri="{FF2B5EF4-FFF2-40B4-BE49-F238E27FC236}">
                <a16:creationId xmlns:a16="http://schemas.microsoft.com/office/drawing/2014/main" id="{166CA381-B8E9-4260-9D4F-654D8D7073F3}"/>
              </a:ext>
            </a:extLst>
          </p:cNvPr>
          <p:cNvSpPr/>
          <p:nvPr/>
        </p:nvSpPr>
        <p:spPr>
          <a:xfrm rot="439804">
            <a:off x="6495036" y="4029883"/>
            <a:ext cx="3869635" cy="102041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64">
            <a:extLst>
              <a:ext uri="{FF2B5EF4-FFF2-40B4-BE49-F238E27FC236}">
                <a16:creationId xmlns:a16="http://schemas.microsoft.com/office/drawing/2014/main" id="{B4722E80-26B1-49A7-A77F-B1A779C192A3}"/>
              </a:ext>
            </a:extLst>
          </p:cNvPr>
          <p:cNvGrpSpPr/>
          <p:nvPr/>
        </p:nvGrpSpPr>
        <p:grpSpPr>
          <a:xfrm>
            <a:off x="3232448" y="3449347"/>
            <a:ext cx="3914383" cy="1291695"/>
            <a:chOff x="5413659" y="1299985"/>
            <a:chExt cx="3914383" cy="1291695"/>
          </a:xfrm>
        </p:grpSpPr>
        <p:grpSp>
          <p:nvGrpSpPr>
            <p:cNvPr id="102" name="Group 65">
              <a:extLst>
                <a:ext uri="{FF2B5EF4-FFF2-40B4-BE49-F238E27FC236}">
                  <a16:creationId xmlns:a16="http://schemas.microsoft.com/office/drawing/2014/main" id="{3361FB6E-41F6-46EC-95A6-2BA02F153227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106" name="Rectangle: Top Corners Rounded 69">
                <a:extLst>
                  <a:ext uri="{FF2B5EF4-FFF2-40B4-BE49-F238E27FC236}">
                    <a16:creationId xmlns:a16="http://schemas.microsoft.com/office/drawing/2014/main" id="{1CD8C1E3-BC7F-4186-82CA-C3C9C095A4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: Shape 70">
                <a:extLst>
                  <a:ext uri="{FF2B5EF4-FFF2-40B4-BE49-F238E27FC236}">
                    <a16:creationId xmlns:a16="http://schemas.microsoft.com/office/drawing/2014/main" id="{CA27B471-0242-4767-BD3A-CB39421E7FE6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" name="TextBox 66">
              <a:extLst>
                <a:ext uri="{FF2B5EF4-FFF2-40B4-BE49-F238E27FC236}">
                  <a16:creationId xmlns:a16="http://schemas.microsoft.com/office/drawing/2014/main" id="{ACFD994F-F7C6-4492-9FDB-2BCAC456E34E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104" name="TextBox 67">
              <a:extLst>
                <a:ext uri="{FF2B5EF4-FFF2-40B4-BE49-F238E27FC236}">
                  <a16:creationId xmlns:a16="http://schemas.microsoft.com/office/drawing/2014/main" id="{3157329B-CD0A-4E8B-918E-A71BB255D9EE}"/>
                </a:ext>
              </a:extLst>
            </p:cNvPr>
            <p:cNvSpPr txBox="1"/>
            <p:nvPr/>
          </p:nvSpPr>
          <p:spPr>
            <a:xfrm>
              <a:off x="5921287" y="1299985"/>
              <a:ext cx="3010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سعرها أغلى بكثير من لو أننا 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5" name="TextBox 68">
              <a:extLst>
                <a:ext uri="{FF2B5EF4-FFF2-40B4-BE49-F238E27FC236}">
                  <a16:creationId xmlns:a16="http://schemas.microsoft.com/office/drawing/2014/main" id="{B1E484E2-4DF0-4768-8403-F3409737270D}"/>
                </a:ext>
              </a:extLst>
            </p:cNvPr>
            <p:cNvSpPr txBox="1"/>
            <p:nvPr/>
          </p:nvSpPr>
          <p:spPr>
            <a:xfrm>
              <a:off x="5870650" y="1678609"/>
              <a:ext cx="30104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وفّرنا مكوناتها و أعددناها في المنزل 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8" name="Group 92">
            <a:extLst>
              <a:ext uri="{FF2B5EF4-FFF2-40B4-BE49-F238E27FC236}">
                <a16:creationId xmlns:a16="http://schemas.microsoft.com/office/drawing/2014/main" id="{CDEF8D35-7E1B-43A4-B2CA-1397FC63EDF8}"/>
              </a:ext>
            </a:extLst>
          </p:cNvPr>
          <p:cNvGrpSpPr/>
          <p:nvPr/>
        </p:nvGrpSpPr>
        <p:grpSpPr>
          <a:xfrm>
            <a:off x="3039422" y="3329512"/>
            <a:ext cx="4160794" cy="1634406"/>
            <a:chOff x="1527771" y="2633707"/>
            <a:chExt cx="4160794" cy="1634406"/>
          </a:xfrm>
        </p:grpSpPr>
        <p:sp>
          <p:nvSpPr>
            <p:cNvPr id="109" name="Freeform: Shape 71">
              <a:extLst>
                <a:ext uri="{FF2B5EF4-FFF2-40B4-BE49-F238E27FC236}">
                  <a16:creationId xmlns:a16="http://schemas.microsoft.com/office/drawing/2014/main" id="{7B3EAE41-2551-4588-850C-7D16A3944F61}"/>
                </a:ext>
              </a:extLst>
            </p:cNvPr>
            <p:cNvSpPr/>
            <p:nvPr/>
          </p:nvSpPr>
          <p:spPr>
            <a:xfrm rot="16200000">
              <a:off x="4522709" y="3029364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0" name="Group 72">
              <a:extLst>
                <a:ext uri="{FF2B5EF4-FFF2-40B4-BE49-F238E27FC236}">
                  <a16:creationId xmlns:a16="http://schemas.microsoft.com/office/drawing/2014/main" id="{14FEB18D-2DA9-4579-A199-163B41060B92}"/>
                </a:ext>
              </a:extLst>
            </p:cNvPr>
            <p:cNvGrpSpPr/>
            <p:nvPr/>
          </p:nvGrpSpPr>
          <p:grpSpPr>
            <a:xfrm>
              <a:off x="1527771" y="2706599"/>
              <a:ext cx="3914382" cy="1561514"/>
              <a:chOff x="777702" y="1039430"/>
              <a:chExt cx="3914382" cy="1561514"/>
            </a:xfrm>
          </p:grpSpPr>
          <p:sp>
            <p:nvSpPr>
              <p:cNvPr id="111" name="Freeform: Shape 73">
                <a:extLst>
                  <a:ext uri="{FF2B5EF4-FFF2-40B4-BE49-F238E27FC236}">
                    <a16:creationId xmlns:a16="http://schemas.microsoft.com/office/drawing/2014/main" id="{03FB26B7-FE60-4082-9BAE-A98F8A0DE121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C00CC"/>
                  </a:gs>
                  <a:gs pos="100000">
                    <a:srgbClr val="993366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reeform: Shape 74">
                <a:extLst>
                  <a:ext uri="{FF2B5EF4-FFF2-40B4-BE49-F238E27FC236}">
                    <a16:creationId xmlns:a16="http://schemas.microsoft.com/office/drawing/2014/main" id="{279BCFAA-DF5B-4918-A3B0-071160549DAA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Left Bracket 12">
                <a:extLst>
                  <a:ext uri="{FF2B5EF4-FFF2-40B4-BE49-F238E27FC236}">
                    <a16:creationId xmlns:a16="http://schemas.microsoft.com/office/drawing/2014/main" id="{2C82CF0E-9D91-4A35-B4E7-AB34EA508F62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76">
                <a:extLst>
                  <a:ext uri="{FF2B5EF4-FFF2-40B4-BE49-F238E27FC236}">
                    <a16:creationId xmlns:a16="http://schemas.microsoft.com/office/drawing/2014/main" id="{D791129D-41F0-4553-AC72-93C09870C7F9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مضار اقتصادية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24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45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54167E-6 -1.85185E-6 L 0.28034 0.00232 " pathEditMode="relative" rAng="0" ptsTypes="AA" p14:bounceEnd="50000">
                                          <p:cBhvr>
                                            <p:cTn id="52" dur="2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3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5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64" grpId="0" animBg="1"/>
          <p:bldP spid="89" grpId="0" animBg="1"/>
          <p:bldP spid="51" grpId="0" animBg="1"/>
          <p:bldP spid="10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45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54167E-6 -1.85185E-6 L 0.28034 0.00232 " pathEditMode="relative" rAng="0" ptsTypes="AA">
                                          <p:cBhvr>
                                            <p:cTn id="52" dur="2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3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5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64" grpId="0" animBg="1"/>
          <p:bldP spid="89" grpId="0" animBg="1"/>
          <p:bldP spid="51" grpId="0" animBg="1"/>
          <p:bldP spid="100" grpId="0" animBg="1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4C8026-4DCC-4040-BA19-E923A5CA7289}"/>
              </a:ext>
            </a:extLst>
          </p:cNvPr>
          <p:cNvSpPr/>
          <p:nvPr/>
        </p:nvSpPr>
        <p:spPr>
          <a:xfrm>
            <a:off x="6125026" y="237418"/>
            <a:ext cx="5225979" cy="6497490"/>
          </a:xfrm>
          <a:prstGeom prst="rect">
            <a:avLst/>
          </a:prstGeom>
          <a:gradFill flip="none" rotWithShape="1">
            <a:gsLst>
              <a:gs pos="80000">
                <a:schemeClr val="bg1"/>
              </a:gs>
              <a:gs pos="16000">
                <a:schemeClr val="bg1">
                  <a:lumMod val="95000"/>
                </a:schemeClr>
              </a:gs>
              <a:gs pos="1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88900" dist="101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0EC012-A606-47EF-A144-ED1413BEE4A1}"/>
              </a:ext>
            </a:extLst>
          </p:cNvPr>
          <p:cNvSpPr/>
          <p:nvPr/>
        </p:nvSpPr>
        <p:spPr>
          <a:xfrm>
            <a:off x="855505" y="237417"/>
            <a:ext cx="5269521" cy="6497491"/>
          </a:xfrm>
          <a:prstGeom prst="rect">
            <a:avLst/>
          </a:prstGeom>
          <a:gradFill flip="none" rotWithShape="1">
            <a:gsLst>
              <a:gs pos="96000">
                <a:srgbClr val="33405F"/>
              </a:gs>
              <a:gs pos="14000">
                <a:srgbClr val="53689B"/>
              </a:gs>
              <a:gs pos="0">
                <a:srgbClr val="28324B"/>
              </a:gs>
            </a:gsLst>
            <a:lin ang="10800000" scaled="1"/>
            <a:tileRect/>
          </a:gradFill>
          <a:ln>
            <a:noFill/>
          </a:ln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D2A8B9BB-262F-40F6-9659-A9C425110CE3}"/>
              </a:ext>
            </a:extLst>
          </p:cNvPr>
          <p:cNvSpPr/>
          <p:nvPr/>
        </p:nvSpPr>
        <p:spPr>
          <a:xfrm flipV="1">
            <a:off x="6149599" y="1795348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DBC73453-CD3D-47C6-BAB7-5F87E9C3F669}"/>
              </a:ext>
            </a:extLst>
          </p:cNvPr>
          <p:cNvSpPr/>
          <p:nvPr/>
        </p:nvSpPr>
        <p:spPr>
          <a:xfrm flipH="1" flipV="1">
            <a:off x="2964667" y="2541150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6B43D272-1E07-4D88-AE23-9C53A0C71AF5}"/>
              </a:ext>
            </a:extLst>
          </p:cNvPr>
          <p:cNvSpPr/>
          <p:nvPr/>
        </p:nvSpPr>
        <p:spPr>
          <a:xfrm flipV="1">
            <a:off x="6110513" y="3246458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DDA7D6D6-9468-45D1-8445-85F598E02AFF}"/>
              </a:ext>
            </a:extLst>
          </p:cNvPr>
          <p:cNvSpPr/>
          <p:nvPr/>
        </p:nvSpPr>
        <p:spPr>
          <a:xfrm flipV="1">
            <a:off x="6071427" y="4681526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5436AA38-5F7D-4F93-A616-A139ECB74236}"/>
              </a:ext>
            </a:extLst>
          </p:cNvPr>
          <p:cNvSpPr/>
          <p:nvPr/>
        </p:nvSpPr>
        <p:spPr>
          <a:xfrm flipH="1" flipV="1">
            <a:off x="2925580" y="4058452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: Top Corners Rounded 81">
            <a:extLst>
              <a:ext uri="{FF2B5EF4-FFF2-40B4-BE49-F238E27FC236}">
                <a16:creationId xmlns:a16="http://schemas.microsoft.com/office/drawing/2014/main" id="{951C3C0D-A859-48E1-902C-6CB3893E8AFA}"/>
              </a:ext>
            </a:extLst>
          </p:cNvPr>
          <p:cNvSpPr/>
          <p:nvPr/>
        </p:nvSpPr>
        <p:spPr>
          <a:xfrm rot="16200000" flipH="1">
            <a:off x="5825529" y="1987052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C1EF8FAB-982B-4B9A-95DA-ADCD413FA9C9}"/>
              </a:ext>
            </a:extLst>
          </p:cNvPr>
          <p:cNvSpPr/>
          <p:nvPr/>
        </p:nvSpPr>
        <p:spPr>
          <a:xfrm rot="5400000">
            <a:off x="6057556" y="2770059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: Top Corners Rounded 85">
            <a:extLst>
              <a:ext uri="{FF2B5EF4-FFF2-40B4-BE49-F238E27FC236}">
                <a16:creationId xmlns:a16="http://schemas.microsoft.com/office/drawing/2014/main" id="{A0C97FCB-B9C8-4FA3-82EB-D6B85BBB678A}"/>
              </a:ext>
            </a:extLst>
          </p:cNvPr>
          <p:cNvSpPr/>
          <p:nvPr/>
        </p:nvSpPr>
        <p:spPr>
          <a:xfrm rot="16200000" flipH="1">
            <a:off x="5821899" y="3418809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62F829F-637B-4CDF-99F9-D370995A56B5}"/>
              </a:ext>
            </a:extLst>
          </p:cNvPr>
          <p:cNvGrpSpPr/>
          <p:nvPr/>
        </p:nvGrpSpPr>
        <p:grpSpPr>
          <a:xfrm>
            <a:off x="5830771" y="1267968"/>
            <a:ext cx="4417106" cy="947379"/>
            <a:chOff x="5830771" y="583473"/>
            <a:chExt cx="4417106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E0A1F4-FD02-4AE5-9E64-B928A0821AE3}"/>
                </a:ext>
              </a:extLst>
            </p:cNvPr>
            <p:cNvSpPr/>
            <p:nvPr/>
          </p:nvSpPr>
          <p:spPr>
            <a:xfrm>
              <a:off x="5830771" y="58347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4D6F59-136E-4C68-A837-F135754116C2}"/>
                </a:ext>
              </a:extLst>
            </p:cNvPr>
            <p:cNvSpPr txBox="1"/>
            <p:nvPr/>
          </p:nvSpPr>
          <p:spPr>
            <a:xfrm>
              <a:off x="9302702" y="637730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1F1C4D-6FED-42CE-A54C-D52315B2AED8}"/>
                </a:ext>
              </a:extLst>
            </p:cNvPr>
            <p:cNvSpPr txBox="1"/>
            <p:nvPr/>
          </p:nvSpPr>
          <p:spPr>
            <a:xfrm>
              <a:off x="6419197" y="687311"/>
              <a:ext cx="32323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بيضتان مسلوقتان      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9B308F-D667-4E4E-A1F1-B0E009190756}"/>
              </a:ext>
            </a:extLst>
          </p:cNvPr>
          <p:cNvGrpSpPr/>
          <p:nvPr/>
        </p:nvGrpSpPr>
        <p:grpSpPr>
          <a:xfrm>
            <a:off x="1980405" y="1985325"/>
            <a:ext cx="4380820" cy="947379"/>
            <a:chOff x="1980405" y="1300830"/>
            <a:chExt cx="4380820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FDDE1A5-7210-481A-B478-D2E5568780FB}"/>
                </a:ext>
              </a:extLst>
            </p:cNvPr>
            <p:cNvSpPr/>
            <p:nvPr/>
          </p:nvSpPr>
          <p:spPr>
            <a:xfrm rot="16200000" flipH="1">
              <a:off x="3705782" y="-407233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C0D53-536F-4550-98AF-F10EE6613D11}"/>
                </a:ext>
              </a:extLst>
            </p:cNvPr>
            <p:cNvSpPr txBox="1"/>
            <p:nvPr/>
          </p:nvSpPr>
          <p:spPr>
            <a:xfrm>
              <a:off x="1980405" y="1357072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7D97FA-55AE-4F16-8263-835E28F62454}"/>
                </a:ext>
              </a:extLst>
            </p:cNvPr>
            <p:cNvSpPr txBox="1"/>
            <p:nvPr/>
          </p:nvSpPr>
          <p:spPr>
            <a:xfrm>
              <a:off x="2452991" y="1439612"/>
              <a:ext cx="30076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ملعقة كبيرة من الزبدة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7" name="Rectangle: Top Corners Rounded 86">
            <a:extLst>
              <a:ext uri="{FF2B5EF4-FFF2-40B4-BE49-F238E27FC236}">
                <a16:creationId xmlns:a16="http://schemas.microsoft.com/office/drawing/2014/main" id="{CF6F2921-B8CA-43CF-B7F4-1CA933638BB8}"/>
              </a:ext>
            </a:extLst>
          </p:cNvPr>
          <p:cNvSpPr/>
          <p:nvPr/>
        </p:nvSpPr>
        <p:spPr>
          <a:xfrm rot="5400000">
            <a:off x="6060001" y="4194635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019BD97-6CAF-4E08-B6CF-6850389D68A3}"/>
              </a:ext>
            </a:extLst>
          </p:cNvPr>
          <p:cNvGrpSpPr/>
          <p:nvPr/>
        </p:nvGrpSpPr>
        <p:grpSpPr>
          <a:xfrm>
            <a:off x="5830771" y="2702681"/>
            <a:ext cx="4498710" cy="947379"/>
            <a:chOff x="5830771" y="2018186"/>
            <a:chExt cx="4498710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6677355-AAD1-4BD0-99B7-31A99AE7522F}"/>
                </a:ext>
              </a:extLst>
            </p:cNvPr>
            <p:cNvSpPr/>
            <p:nvPr/>
          </p:nvSpPr>
          <p:spPr>
            <a:xfrm>
              <a:off x="5830771" y="2018186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B75CA59-3BC5-407F-9401-6BE9EF4D5437}"/>
                </a:ext>
              </a:extLst>
            </p:cNvPr>
            <p:cNvSpPr txBox="1"/>
            <p:nvPr/>
          </p:nvSpPr>
          <p:spPr>
            <a:xfrm>
              <a:off x="9384306" y="2083946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D8DC512-2823-4903-A554-C4537C5F6108}"/>
                </a:ext>
              </a:extLst>
            </p:cNvPr>
            <p:cNvSpPr txBox="1"/>
            <p:nvPr/>
          </p:nvSpPr>
          <p:spPr>
            <a:xfrm>
              <a:off x="6347812" y="2209266"/>
              <a:ext cx="33036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ملح , فلفل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8" name="Rectangle: Top Corners Rounded 87">
            <a:extLst>
              <a:ext uri="{FF2B5EF4-FFF2-40B4-BE49-F238E27FC236}">
                <a16:creationId xmlns:a16="http://schemas.microsoft.com/office/drawing/2014/main" id="{8BFE6D0C-59FF-4A35-8A92-1F74A4EAE44D}"/>
              </a:ext>
            </a:extLst>
          </p:cNvPr>
          <p:cNvSpPr/>
          <p:nvPr/>
        </p:nvSpPr>
        <p:spPr>
          <a:xfrm rot="16200000" flipH="1">
            <a:off x="5825529" y="4827133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7DFE8EC-D0A3-4433-8BE7-1E48689A6665}"/>
              </a:ext>
            </a:extLst>
          </p:cNvPr>
          <p:cNvGrpSpPr/>
          <p:nvPr/>
        </p:nvGrpSpPr>
        <p:grpSpPr>
          <a:xfrm>
            <a:off x="1808954" y="3420038"/>
            <a:ext cx="4552271" cy="947379"/>
            <a:chOff x="1808954" y="2735543"/>
            <a:chExt cx="4552271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96C437D-4253-4B72-8E5E-F82DFB650744}"/>
                </a:ext>
              </a:extLst>
            </p:cNvPr>
            <p:cNvSpPr/>
            <p:nvPr/>
          </p:nvSpPr>
          <p:spPr>
            <a:xfrm rot="16200000" flipH="1">
              <a:off x="3705782" y="1027480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113C09-0FA3-43D3-9D8E-E2D53950525D}"/>
                </a:ext>
              </a:extLst>
            </p:cNvPr>
            <p:cNvSpPr txBox="1"/>
            <p:nvPr/>
          </p:nvSpPr>
          <p:spPr>
            <a:xfrm>
              <a:off x="1808954" y="2788339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3200" b="1" dirty="0">
                <a:solidFill>
                  <a:srgbClr val="3E59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3F827F0-4DC0-43F0-8D6D-EEB3BAA7B1BC}"/>
                </a:ext>
              </a:extLst>
            </p:cNvPr>
            <p:cNvSpPr txBox="1"/>
            <p:nvPr/>
          </p:nvSpPr>
          <p:spPr>
            <a:xfrm>
              <a:off x="2464792" y="2879627"/>
              <a:ext cx="33175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خبز مفرود صغير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594895F-9FF1-4E7A-B919-AB63408E154D}"/>
              </a:ext>
            </a:extLst>
          </p:cNvPr>
          <p:cNvGrpSpPr/>
          <p:nvPr/>
        </p:nvGrpSpPr>
        <p:grpSpPr>
          <a:xfrm>
            <a:off x="5782336" y="4137395"/>
            <a:ext cx="4547145" cy="947379"/>
            <a:chOff x="5782336" y="3452900"/>
            <a:chExt cx="454714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0F0382E-2CF2-4271-B1EA-3E33DF89C402}"/>
                </a:ext>
              </a:extLst>
            </p:cNvPr>
            <p:cNvSpPr/>
            <p:nvPr/>
          </p:nvSpPr>
          <p:spPr>
            <a:xfrm>
              <a:off x="5830771" y="3452900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908CF5B-90DF-45F6-A977-95F9ED83CFC4}"/>
                </a:ext>
              </a:extLst>
            </p:cNvPr>
            <p:cNvSpPr txBox="1"/>
            <p:nvPr/>
          </p:nvSpPr>
          <p:spPr>
            <a:xfrm>
              <a:off x="9384306" y="3570078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  <a:endParaRPr lang="en-US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3DF8573-EA06-4107-80CD-B61476C5F42F}"/>
                </a:ext>
              </a:extLst>
            </p:cNvPr>
            <p:cNvSpPr txBox="1"/>
            <p:nvPr/>
          </p:nvSpPr>
          <p:spPr>
            <a:xfrm>
              <a:off x="5782336" y="3466841"/>
              <a:ext cx="41462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خضراوات حسب الرغبة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9E5AC60-BD45-4677-92A6-59AA822EE10D}"/>
              </a:ext>
            </a:extLst>
          </p:cNvPr>
          <p:cNvSpPr txBox="1"/>
          <p:nvPr/>
        </p:nvSpPr>
        <p:spPr>
          <a:xfrm>
            <a:off x="192391" y="324822"/>
            <a:ext cx="5589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dirty="0">
                <a:solidFill>
                  <a:schemeClr val="bg1"/>
                </a:solidFill>
              </a:rPr>
              <a:t>مقادير </a:t>
            </a:r>
            <a:r>
              <a:rPr lang="ar-SA" sz="2800" dirty="0">
                <a:solidFill>
                  <a:schemeClr val="bg1"/>
                </a:solidFill>
              </a:rPr>
              <a:t>شطائر البيض المسلوق </a:t>
            </a:r>
            <a:endParaRPr lang="en-US" sz="28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48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  <p:bldP spid="34" grpId="0" animBg="1"/>
      <p:bldP spid="35" grpId="0" animBg="1"/>
      <p:bldP spid="38" grpId="0" animBg="1"/>
      <p:bldP spid="82" grpId="0" animBg="1"/>
      <p:bldP spid="83" grpId="0" animBg="1"/>
      <p:bldP spid="86" grpId="0" animBg="1"/>
      <p:bldP spid="87" grpId="0" animBg="1"/>
      <p:bldP spid="8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3904</TotalTime>
  <Words>425</Words>
  <Application>Microsoft Office PowerPoint</Application>
  <PresentationFormat>شاشة عريضة</PresentationFormat>
  <Paragraphs>166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Economica</vt:lpstr>
      <vt:lpstr>Open Sans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1806</cp:revision>
  <dcterms:created xsi:type="dcterms:W3CDTF">2020-10-10T04:32:51Z</dcterms:created>
  <dcterms:modified xsi:type="dcterms:W3CDTF">2021-01-23T20:56:53Z</dcterms:modified>
</cp:coreProperties>
</file>