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53" r:id="rId3"/>
    <p:sldId id="328" r:id="rId4"/>
    <p:sldId id="341" r:id="rId5"/>
    <p:sldId id="355" r:id="rId6"/>
    <p:sldId id="342" r:id="rId7"/>
    <p:sldId id="343" r:id="rId8"/>
    <p:sldId id="345" r:id="rId9"/>
    <p:sldId id="344" r:id="rId10"/>
    <p:sldId id="346" r:id="rId11"/>
    <p:sldId id="331" r:id="rId12"/>
    <p:sldId id="348" r:id="rId13"/>
    <p:sldId id="350" r:id="rId14"/>
    <p:sldId id="349" r:id="rId15"/>
    <p:sldId id="352" r:id="rId16"/>
    <p:sldId id="354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" y="15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9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82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3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58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6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4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8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1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السكان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09015" y="1557065"/>
            <a:ext cx="8277244" cy="1695952"/>
            <a:chOff x="-1834242" y="3937216"/>
            <a:chExt cx="8277244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34242" y="3937216"/>
              <a:ext cx="8277244" cy="1695952"/>
              <a:chOff x="-1834242" y="3937216"/>
              <a:chExt cx="8277244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15101" y="3937216"/>
                <a:ext cx="465746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6376" y="4084277"/>
                <a:ext cx="4781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العوامل المؤثرة في توزيع السكان في العالم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834242" y="4535565"/>
                <a:ext cx="6550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العوامل الطبيعية 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628101" y="2877988"/>
            <a:ext cx="4563898" cy="1656254"/>
            <a:chOff x="1879103" y="3976914"/>
            <a:chExt cx="4563898" cy="1656254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879103" y="3976914"/>
              <a:ext cx="4563898" cy="1656254"/>
              <a:chOff x="1879103" y="3976914"/>
              <a:chExt cx="4563898" cy="1656254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61567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dirty="0">
                    <a:solidFill>
                      <a:prstClr val="white"/>
                    </a:solidFill>
                  </a:rPr>
                  <a:t>1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3304" y="3980445"/>
                <a:ext cx="1022047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879103" y="3976914"/>
                <a:ext cx="2877536" cy="592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621642" y="4066431"/>
                <a:ext cx="2210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التضاريس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06059" y="-118704"/>
            <a:ext cx="4020694" cy="6335260"/>
            <a:chOff x="8287220" y="-1752649"/>
            <a:chExt cx="3867104" cy="6251700"/>
          </a:xfrm>
        </p:grpSpPr>
        <p:grpSp>
          <p:nvGrpSpPr>
            <p:cNvPr id="8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87220" y="-1752649"/>
              <a:ext cx="3867104" cy="6251700"/>
              <a:chOff x="2848116" y="-2898749"/>
              <a:chExt cx="6395896" cy="10339835"/>
            </a:xfrm>
          </p:grpSpPr>
          <p:sp>
            <p:nvSpPr>
              <p:cNvPr id="8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848116" y="2166425"/>
                <a:ext cx="6395896" cy="52746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472" y="1653360"/>
              <a:ext cx="3562599" cy="2735197"/>
            </a:xfrm>
            <a:prstGeom prst="rect">
              <a:avLst/>
            </a:prstGeom>
          </p:spPr>
        </p:pic>
        <p:sp>
          <p:nvSpPr>
            <p:cNvPr id="8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15568" y="1378758"/>
              <a:ext cx="1990790" cy="36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التوزع السكاني في العالم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2" name="Group 12">
            <a:extLst>
              <a:ext uri="{FF2B5EF4-FFF2-40B4-BE49-F238E27FC236}">
                <a16:creationId xmlns:a16="http://schemas.microsoft.com/office/drawing/2014/main" id="{320F42A3-B3B0-4287-80E9-4F645F0BE253}"/>
              </a:ext>
            </a:extLst>
          </p:cNvPr>
          <p:cNvGrpSpPr/>
          <p:nvPr/>
        </p:nvGrpSpPr>
        <p:grpSpPr>
          <a:xfrm>
            <a:off x="7633840" y="3654595"/>
            <a:ext cx="4563897" cy="1236915"/>
            <a:chOff x="1879103" y="3976914"/>
            <a:chExt cx="4563897" cy="1236915"/>
          </a:xfrm>
        </p:grpSpPr>
        <p:grpSp>
          <p:nvGrpSpPr>
            <p:cNvPr id="73" name="Group 81">
              <a:extLst>
                <a:ext uri="{FF2B5EF4-FFF2-40B4-BE49-F238E27FC236}">
                  <a16:creationId xmlns:a16="http://schemas.microsoft.com/office/drawing/2014/main" id="{D123F485-D604-4953-BD3A-0F05898E761D}"/>
                </a:ext>
              </a:extLst>
            </p:cNvPr>
            <p:cNvGrpSpPr/>
            <p:nvPr/>
          </p:nvGrpSpPr>
          <p:grpSpPr>
            <a:xfrm>
              <a:off x="1879103" y="3976914"/>
              <a:ext cx="4563897" cy="1236915"/>
              <a:chOff x="1879103" y="3976914"/>
              <a:chExt cx="4563897" cy="1236915"/>
            </a:xfrm>
          </p:grpSpPr>
          <p:sp>
            <p:nvSpPr>
              <p:cNvPr id="75" name="Rectangle 63">
                <a:extLst>
                  <a:ext uri="{FF2B5EF4-FFF2-40B4-BE49-F238E27FC236}">
                    <a16:creationId xmlns:a16="http://schemas.microsoft.com/office/drawing/2014/main" id="{7E78DAA9-E377-4EF1-99FD-368FF6E9602D}"/>
                  </a:ext>
                </a:extLst>
              </p:cNvPr>
              <p:cNvSpPr/>
              <p:nvPr/>
            </p:nvSpPr>
            <p:spPr>
              <a:xfrm>
                <a:off x="4820195" y="4333693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45">
                <a:extLst>
                  <a:ext uri="{FF2B5EF4-FFF2-40B4-BE49-F238E27FC236}">
                    <a16:creationId xmlns:a16="http://schemas.microsoft.com/office/drawing/2014/main" id="{FDFB62DD-AC6A-495B-8DFA-499EB8DFD907}"/>
                  </a:ext>
                </a:extLst>
              </p:cNvPr>
              <p:cNvSpPr/>
              <p:nvPr/>
            </p:nvSpPr>
            <p:spPr>
              <a:xfrm rot="21131528">
                <a:off x="2178325" y="419879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17">
                <a:extLst>
                  <a:ext uri="{FF2B5EF4-FFF2-40B4-BE49-F238E27FC236}">
                    <a16:creationId xmlns:a16="http://schemas.microsoft.com/office/drawing/2014/main" id="{201233F0-015C-464F-971F-BFAD33AB1112}"/>
                  </a:ext>
                </a:extLst>
              </p:cNvPr>
              <p:cNvSpPr/>
              <p:nvPr/>
            </p:nvSpPr>
            <p:spPr>
              <a:xfrm flipH="1">
                <a:off x="5781819" y="4408272"/>
                <a:ext cx="661181" cy="590689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dirty="0">
                    <a:solidFill>
                      <a:prstClr val="white"/>
                    </a:solidFill>
                  </a:rPr>
                  <a:t>2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arallelogram 18">
                <a:extLst>
                  <a:ext uri="{FF2B5EF4-FFF2-40B4-BE49-F238E27FC236}">
                    <a16:creationId xmlns:a16="http://schemas.microsoft.com/office/drawing/2014/main" id="{1015CB43-13FB-4A8F-B055-17372C5A4169}"/>
                  </a:ext>
                </a:extLst>
              </p:cNvPr>
              <p:cNvSpPr/>
              <p:nvPr/>
            </p:nvSpPr>
            <p:spPr>
              <a:xfrm rot="16200000" flipH="1" flipV="1">
                <a:off x="4763304" y="3980445"/>
                <a:ext cx="1022047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ectangle 19">
                <a:extLst>
                  <a:ext uri="{FF2B5EF4-FFF2-40B4-BE49-F238E27FC236}">
                    <a16:creationId xmlns:a16="http://schemas.microsoft.com/office/drawing/2014/main" id="{F80EA805-0E3C-4BAB-B229-CE8AF87808F0}"/>
                  </a:ext>
                </a:extLst>
              </p:cNvPr>
              <p:cNvSpPr/>
              <p:nvPr/>
            </p:nvSpPr>
            <p:spPr>
              <a:xfrm flipH="1">
                <a:off x="1879103" y="3976914"/>
                <a:ext cx="2877536" cy="592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TextBox 69">
                <a:extLst>
                  <a:ext uri="{FF2B5EF4-FFF2-40B4-BE49-F238E27FC236}">
                    <a16:creationId xmlns:a16="http://schemas.microsoft.com/office/drawing/2014/main" id="{67E5A000-E8C1-4FA4-A7A4-7D59D6992A38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TextBox 70">
                <a:extLst>
                  <a:ext uri="{FF2B5EF4-FFF2-40B4-BE49-F238E27FC236}">
                    <a16:creationId xmlns:a16="http://schemas.microsoft.com/office/drawing/2014/main" id="{6050FDC4-024D-465D-BA98-5A66193659B6}"/>
                  </a:ext>
                </a:extLst>
              </p:cNvPr>
              <p:cNvSpPr txBox="1"/>
              <p:nvPr/>
            </p:nvSpPr>
            <p:spPr>
              <a:xfrm>
                <a:off x="2621642" y="4066431"/>
                <a:ext cx="2210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المياه</a:t>
                </a:r>
              </a:p>
            </p:txBody>
          </p:sp>
        </p:grpSp>
        <p:sp>
          <p:nvSpPr>
            <p:cNvPr id="74" name="Rectangle: Top Corners Rounded 90">
              <a:extLst>
                <a:ext uri="{FF2B5EF4-FFF2-40B4-BE49-F238E27FC236}">
                  <a16:creationId xmlns:a16="http://schemas.microsoft.com/office/drawing/2014/main" id="{C0321ADF-932E-4DFD-9DDA-476043970371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Group 12">
            <a:extLst>
              <a:ext uri="{FF2B5EF4-FFF2-40B4-BE49-F238E27FC236}">
                <a16:creationId xmlns:a16="http://schemas.microsoft.com/office/drawing/2014/main" id="{8A027F02-8831-45D6-96D8-A68D8E398589}"/>
              </a:ext>
            </a:extLst>
          </p:cNvPr>
          <p:cNvGrpSpPr/>
          <p:nvPr/>
        </p:nvGrpSpPr>
        <p:grpSpPr>
          <a:xfrm>
            <a:off x="7637122" y="4521010"/>
            <a:ext cx="4563897" cy="1236915"/>
            <a:chOff x="1879103" y="3976914"/>
            <a:chExt cx="4563897" cy="1236915"/>
          </a:xfrm>
        </p:grpSpPr>
        <p:grpSp>
          <p:nvGrpSpPr>
            <p:cNvPr id="99" name="Group 81">
              <a:extLst>
                <a:ext uri="{FF2B5EF4-FFF2-40B4-BE49-F238E27FC236}">
                  <a16:creationId xmlns:a16="http://schemas.microsoft.com/office/drawing/2014/main" id="{D239A7A0-59E4-4E17-AC9F-1A814936DF36}"/>
                </a:ext>
              </a:extLst>
            </p:cNvPr>
            <p:cNvGrpSpPr/>
            <p:nvPr/>
          </p:nvGrpSpPr>
          <p:grpSpPr>
            <a:xfrm>
              <a:off x="1879103" y="3976914"/>
              <a:ext cx="4563897" cy="1236915"/>
              <a:chOff x="1879103" y="3976914"/>
              <a:chExt cx="4563897" cy="1236915"/>
            </a:xfrm>
          </p:grpSpPr>
          <p:sp>
            <p:nvSpPr>
              <p:cNvPr id="101" name="Rectangle 63">
                <a:extLst>
                  <a:ext uri="{FF2B5EF4-FFF2-40B4-BE49-F238E27FC236}">
                    <a16:creationId xmlns:a16="http://schemas.microsoft.com/office/drawing/2014/main" id="{EF1B8D33-784A-414A-BC79-A311113FABBA}"/>
                  </a:ext>
                </a:extLst>
              </p:cNvPr>
              <p:cNvSpPr/>
              <p:nvPr/>
            </p:nvSpPr>
            <p:spPr>
              <a:xfrm>
                <a:off x="4820195" y="4333693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45">
                <a:extLst>
                  <a:ext uri="{FF2B5EF4-FFF2-40B4-BE49-F238E27FC236}">
                    <a16:creationId xmlns:a16="http://schemas.microsoft.com/office/drawing/2014/main" id="{C27186E1-F04C-4656-AC7B-406F5776A273}"/>
                  </a:ext>
                </a:extLst>
              </p:cNvPr>
              <p:cNvSpPr/>
              <p:nvPr/>
            </p:nvSpPr>
            <p:spPr>
              <a:xfrm rot="21131528">
                <a:off x="2178325" y="419879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Rectangle 17">
                <a:extLst>
                  <a:ext uri="{FF2B5EF4-FFF2-40B4-BE49-F238E27FC236}">
                    <a16:creationId xmlns:a16="http://schemas.microsoft.com/office/drawing/2014/main" id="{2F206A65-A92F-41FB-9B90-6E6ADB24B5AC}"/>
                  </a:ext>
                </a:extLst>
              </p:cNvPr>
              <p:cNvSpPr/>
              <p:nvPr/>
            </p:nvSpPr>
            <p:spPr>
              <a:xfrm flipH="1">
                <a:off x="5781819" y="4408272"/>
                <a:ext cx="661181" cy="590689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dirty="0">
                    <a:solidFill>
                      <a:prstClr val="white"/>
                    </a:solidFill>
                  </a:rPr>
                  <a:t>3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Parallelogram 18">
                <a:extLst>
                  <a:ext uri="{FF2B5EF4-FFF2-40B4-BE49-F238E27FC236}">
                    <a16:creationId xmlns:a16="http://schemas.microsoft.com/office/drawing/2014/main" id="{6425BDD7-21E1-4FFC-817C-07E0F69E1EE9}"/>
                  </a:ext>
                </a:extLst>
              </p:cNvPr>
              <p:cNvSpPr/>
              <p:nvPr/>
            </p:nvSpPr>
            <p:spPr>
              <a:xfrm rot="16200000" flipH="1" flipV="1">
                <a:off x="4763304" y="3980445"/>
                <a:ext cx="1022047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9">
                <a:extLst>
                  <a:ext uri="{FF2B5EF4-FFF2-40B4-BE49-F238E27FC236}">
                    <a16:creationId xmlns:a16="http://schemas.microsoft.com/office/drawing/2014/main" id="{9282B87E-47C5-41AB-9148-B3A2E0E4D122}"/>
                  </a:ext>
                </a:extLst>
              </p:cNvPr>
              <p:cNvSpPr/>
              <p:nvPr/>
            </p:nvSpPr>
            <p:spPr>
              <a:xfrm flipH="1">
                <a:off x="1879103" y="3976914"/>
                <a:ext cx="2877536" cy="592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TextBox 69">
                <a:extLst>
                  <a:ext uri="{FF2B5EF4-FFF2-40B4-BE49-F238E27FC236}">
                    <a16:creationId xmlns:a16="http://schemas.microsoft.com/office/drawing/2014/main" id="{FBA40EEB-B4BB-4830-B01F-D99B2253153D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TextBox 70">
                <a:extLst>
                  <a:ext uri="{FF2B5EF4-FFF2-40B4-BE49-F238E27FC236}">
                    <a16:creationId xmlns:a16="http://schemas.microsoft.com/office/drawing/2014/main" id="{784EB0CB-0484-4F19-A8C6-D14502D166DB}"/>
                  </a:ext>
                </a:extLst>
              </p:cNvPr>
              <p:cNvSpPr txBox="1"/>
              <p:nvPr/>
            </p:nvSpPr>
            <p:spPr>
              <a:xfrm>
                <a:off x="2621642" y="4066431"/>
                <a:ext cx="2210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المناخ</a:t>
                </a:r>
              </a:p>
            </p:txBody>
          </p:sp>
        </p:grpSp>
        <p:sp>
          <p:nvSpPr>
            <p:cNvPr id="100" name="Rectangle: Top Corners Rounded 90">
              <a:extLst>
                <a:ext uri="{FF2B5EF4-FFF2-40B4-BE49-F238E27FC236}">
                  <a16:creationId xmlns:a16="http://schemas.microsoft.com/office/drawing/2014/main" id="{EC908A8D-DB7A-4246-9E6A-F235934E3256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8" name="Group 12">
            <a:extLst>
              <a:ext uri="{FF2B5EF4-FFF2-40B4-BE49-F238E27FC236}">
                <a16:creationId xmlns:a16="http://schemas.microsoft.com/office/drawing/2014/main" id="{125F8606-3406-455A-93CA-B14123FBAD22}"/>
              </a:ext>
            </a:extLst>
          </p:cNvPr>
          <p:cNvGrpSpPr/>
          <p:nvPr/>
        </p:nvGrpSpPr>
        <p:grpSpPr>
          <a:xfrm>
            <a:off x="7640404" y="5387425"/>
            <a:ext cx="4563897" cy="1236915"/>
            <a:chOff x="1879103" y="3976914"/>
            <a:chExt cx="4563897" cy="1236915"/>
          </a:xfrm>
        </p:grpSpPr>
        <p:grpSp>
          <p:nvGrpSpPr>
            <p:cNvPr id="109" name="Group 81">
              <a:extLst>
                <a:ext uri="{FF2B5EF4-FFF2-40B4-BE49-F238E27FC236}">
                  <a16:creationId xmlns:a16="http://schemas.microsoft.com/office/drawing/2014/main" id="{35052378-7213-46B9-8399-E2727C40A336}"/>
                </a:ext>
              </a:extLst>
            </p:cNvPr>
            <p:cNvGrpSpPr/>
            <p:nvPr/>
          </p:nvGrpSpPr>
          <p:grpSpPr>
            <a:xfrm>
              <a:off x="1879103" y="3976914"/>
              <a:ext cx="4563897" cy="1236915"/>
              <a:chOff x="1879103" y="3976914"/>
              <a:chExt cx="4563897" cy="1236915"/>
            </a:xfrm>
          </p:grpSpPr>
          <p:sp>
            <p:nvSpPr>
              <p:cNvPr id="111" name="Rectangle 63">
                <a:extLst>
                  <a:ext uri="{FF2B5EF4-FFF2-40B4-BE49-F238E27FC236}">
                    <a16:creationId xmlns:a16="http://schemas.microsoft.com/office/drawing/2014/main" id="{8AA5E568-4E92-412B-BE5D-FA9B733D9824}"/>
                  </a:ext>
                </a:extLst>
              </p:cNvPr>
              <p:cNvSpPr/>
              <p:nvPr/>
            </p:nvSpPr>
            <p:spPr>
              <a:xfrm>
                <a:off x="4820195" y="4333693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Rectangle 45">
                <a:extLst>
                  <a:ext uri="{FF2B5EF4-FFF2-40B4-BE49-F238E27FC236}">
                    <a16:creationId xmlns:a16="http://schemas.microsoft.com/office/drawing/2014/main" id="{9FF0C411-7A32-4F71-89C5-39BE0BB04DBA}"/>
                  </a:ext>
                </a:extLst>
              </p:cNvPr>
              <p:cNvSpPr/>
              <p:nvPr/>
            </p:nvSpPr>
            <p:spPr>
              <a:xfrm rot="21131528">
                <a:off x="2178325" y="419879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Rectangle 17">
                <a:extLst>
                  <a:ext uri="{FF2B5EF4-FFF2-40B4-BE49-F238E27FC236}">
                    <a16:creationId xmlns:a16="http://schemas.microsoft.com/office/drawing/2014/main" id="{E8AD5244-19DE-406D-B3EF-2531A954C9DE}"/>
                  </a:ext>
                </a:extLst>
              </p:cNvPr>
              <p:cNvSpPr/>
              <p:nvPr/>
            </p:nvSpPr>
            <p:spPr>
              <a:xfrm flipH="1">
                <a:off x="5781819" y="4408272"/>
                <a:ext cx="661181" cy="590689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dirty="0">
                    <a:solidFill>
                      <a:prstClr val="white"/>
                    </a:solidFill>
                  </a:rPr>
                  <a:t>4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Parallelogram 18">
                <a:extLst>
                  <a:ext uri="{FF2B5EF4-FFF2-40B4-BE49-F238E27FC236}">
                    <a16:creationId xmlns:a16="http://schemas.microsoft.com/office/drawing/2014/main" id="{5F298F65-C453-42B3-8FEA-D4A0C7EB8BF0}"/>
                  </a:ext>
                </a:extLst>
              </p:cNvPr>
              <p:cNvSpPr/>
              <p:nvPr/>
            </p:nvSpPr>
            <p:spPr>
              <a:xfrm rot="16200000" flipH="1" flipV="1">
                <a:off x="4763304" y="3980445"/>
                <a:ext cx="1022047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Rectangle 19">
                <a:extLst>
                  <a:ext uri="{FF2B5EF4-FFF2-40B4-BE49-F238E27FC236}">
                    <a16:creationId xmlns:a16="http://schemas.microsoft.com/office/drawing/2014/main" id="{120F4691-D25F-4C39-A614-E35778306237}"/>
                  </a:ext>
                </a:extLst>
              </p:cNvPr>
              <p:cNvSpPr/>
              <p:nvPr/>
            </p:nvSpPr>
            <p:spPr>
              <a:xfrm flipH="1">
                <a:off x="1879103" y="3976914"/>
                <a:ext cx="2877536" cy="592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TextBox 69">
                <a:extLst>
                  <a:ext uri="{FF2B5EF4-FFF2-40B4-BE49-F238E27FC236}">
                    <a16:creationId xmlns:a16="http://schemas.microsoft.com/office/drawing/2014/main" id="{476DB9E9-A767-4775-9695-BCD2A98C38B0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TextBox 70">
                <a:extLst>
                  <a:ext uri="{FF2B5EF4-FFF2-40B4-BE49-F238E27FC236}">
                    <a16:creationId xmlns:a16="http://schemas.microsoft.com/office/drawing/2014/main" id="{89219616-E448-4B64-822C-57D2F70E794F}"/>
                  </a:ext>
                </a:extLst>
              </p:cNvPr>
              <p:cNvSpPr txBox="1"/>
              <p:nvPr/>
            </p:nvSpPr>
            <p:spPr>
              <a:xfrm>
                <a:off x="2621642" y="4066431"/>
                <a:ext cx="22100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الموارد الطبيعية</a:t>
                </a:r>
              </a:p>
              <a:p>
                <a:pPr algn="r"/>
                <a:endParaRPr lang="ar-SY" sz="2400" b="1" dirty="0"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110" name="Rectangle: Top Corners Rounded 90">
              <a:extLst>
                <a:ext uri="{FF2B5EF4-FFF2-40B4-BE49-F238E27FC236}">
                  <a16:creationId xmlns:a16="http://schemas.microsoft.com/office/drawing/2014/main" id="{B1FF5763-2498-4AF7-811B-26E43A7EC9E2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3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41497" y="1596763"/>
            <a:ext cx="8244762" cy="1656254"/>
            <a:chOff x="-1801760" y="3976914"/>
            <a:chExt cx="8244762" cy="165625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01760" y="3976914"/>
              <a:ext cx="8244762" cy="1656254"/>
              <a:chOff x="-1801760" y="3976914"/>
              <a:chExt cx="8244762" cy="1656254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15101" y="3993166"/>
                <a:ext cx="465746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6376" y="4084277"/>
                <a:ext cx="4781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العوامل المؤثرة في توزيع السكان في العالم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801760" y="4561933"/>
                <a:ext cx="6550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العوامل البشرية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630407" y="2834044"/>
            <a:ext cx="4569640" cy="1666444"/>
            <a:chOff x="1873362" y="3966724"/>
            <a:chExt cx="4569640" cy="1666444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873362" y="3966724"/>
              <a:ext cx="4569640" cy="1666444"/>
              <a:chOff x="1873362" y="3966724"/>
              <a:chExt cx="4569640" cy="1666444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dirty="0">
                    <a:solidFill>
                      <a:prstClr val="white"/>
                    </a:solidFill>
                  </a:rPr>
                  <a:t>1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873362" y="3976913"/>
                <a:ext cx="288327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71278" y="3966724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873362" y="4076620"/>
                <a:ext cx="2893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النشاط الاقتصادي</a:t>
                </a: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630406" y="4125458"/>
            <a:ext cx="4575382" cy="1656255"/>
            <a:chOff x="1867620" y="3976913"/>
            <a:chExt cx="4575382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867620" y="3976913"/>
              <a:ext cx="4575382" cy="1656255"/>
              <a:chOff x="1867620" y="3976913"/>
              <a:chExt cx="4575382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dirty="0">
                    <a:solidFill>
                      <a:prstClr val="white"/>
                    </a:solidFill>
                  </a:rPr>
                  <a:t>2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867620" y="3976913"/>
                <a:ext cx="288902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21215" y="4004552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النشاط السياسي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15159" y="-152915"/>
            <a:ext cx="2743199" cy="6475430"/>
            <a:chOff x="8925387" y="-2840627"/>
            <a:chExt cx="2864806" cy="6762487"/>
          </a:xfrm>
        </p:grpSpPr>
        <p:grpSp>
          <p:nvGrpSpPr>
            <p:cNvPr id="6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840627"/>
              <a:ext cx="2864806" cy="6762487"/>
              <a:chOff x="3903596" y="-4698182"/>
              <a:chExt cx="4738171" cy="11184638"/>
            </a:xfrm>
          </p:grpSpPr>
          <p:sp>
            <p:nvSpPr>
              <p:cNvPr id="7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698182"/>
                <a:ext cx="98004" cy="6515889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239" y="1751534"/>
              <a:ext cx="2541099" cy="2036244"/>
            </a:xfrm>
            <a:prstGeom prst="rect">
              <a:avLst/>
            </a:prstGeom>
          </p:spPr>
        </p:pic>
        <p:sp>
          <p:nvSpPr>
            <p:cNvPr id="6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09786" y="1388960"/>
              <a:ext cx="2418553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نشاط تجاري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196811" y="2600002"/>
            <a:ext cx="2743199" cy="3769437"/>
            <a:chOff x="8925387" y="-13701"/>
            <a:chExt cx="2864806" cy="3936536"/>
          </a:xfrm>
        </p:grpSpPr>
        <p:grpSp>
          <p:nvGrpSpPr>
            <p:cNvPr id="8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3701"/>
              <a:ext cx="2864806" cy="3935561"/>
              <a:chOff x="3903596" y="-22662"/>
              <a:chExt cx="4738171" cy="6509118"/>
            </a:xfrm>
          </p:grpSpPr>
          <p:sp>
            <p:nvSpPr>
              <p:cNvPr id="8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2662"/>
                <a:ext cx="27681" cy="1840370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057271" y="1547025"/>
              <a:ext cx="2541100" cy="2036244"/>
            </a:xfrm>
            <a:prstGeom prst="rect">
              <a:avLst/>
            </a:prstGeom>
          </p:spPr>
        </p:pic>
        <p:sp>
          <p:nvSpPr>
            <p:cNvPr id="8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032325" y="3537131"/>
              <a:ext cx="2418553" cy="38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نشاط زراعي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6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80812" y="1557065"/>
            <a:ext cx="8005447" cy="1695952"/>
            <a:chOff x="-1562445" y="3937216"/>
            <a:chExt cx="8005447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62445" y="3937216"/>
              <a:ext cx="8005447" cy="1695952"/>
              <a:chOff x="-1562445" y="3937216"/>
              <a:chExt cx="8005447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b="1" dirty="0">
                    <a:solidFill>
                      <a:schemeClr val="tx1"/>
                    </a:solidFill>
                  </a:rPr>
                  <a:t>1-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886601" y="3937216"/>
                <a:ext cx="565917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09062" y="3976913"/>
                <a:ext cx="1839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3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562445" y="4419309"/>
                <a:ext cx="6305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علّل ارتفاع الكثافة السكانية في المدن الآتية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8" name="Group 12">
            <a:extLst>
              <a:ext uri="{FF2B5EF4-FFF2-40B4-BE49-F238E27FC236}">
                <a16:creationId xmlns:a16="http://schemas.microsoft.com/office/drawing/2014/main" id="{854EFC4C-ED2F-42CF-89A2-6D0B6273DDF1}"/>
              </a:ext>
            </a:extLst>
          </p:cNvPr>
          <p:cNvGrpSpPr/>
          <p:nvPr/>
        </p:nvGrpSpPr>
        <p:grpSpPr>
          <a:xfrm>
            <a:off x="4268327" y="2667592"/>
            <a:ext cx="7923673" cy="1124145"/>
            <a:chOff x="-1480672" y="3976914"/>
            <a:chExt cx="7923673" cy="1124145"/>
          </a:xfrm>
        </p:grpSpPr>
        <p:grpSp>
          <p:nvGrpSpPr>
            <p:cNvPr id="119" name="Group 81">
              <a:extLst>
                <a:ext uri="{FF2B5EF4-FFF2-40B4-BE49-F238E27FC236}">
                  <a16:creationId xmlns:a16="http://schemas.microsoft.com/office/drawing/2014/main" id="{85B2F32C-16E4-431A-92A7-1247FAC9A657}"/>
                </a:ext>
              </a:extLst>
            </p:cNvPr>
            <p:cNvGrpSpPr/>
            <p:nvPr/>
          </p:nvGrpSpPr>
          <p:grpSpPr>
            <a:xfrm>
              <a:off x="-1480672" y="3976914"/>
              <a:ext cx="7923673" cy="1124145"/>
              <a:chOff x="-1480672" y="3976914"/>
              <a:chExt cx="7923673" cy="1124145"/>
            </a:xfrm>
          </p:grpSpPr>
          <p:sp>
            <p:nvSpPr>
              <p:cNvPr id="121" name="Rectangle 63">
                <a:extLst>
                  <a:ext uri="{FF2B5EF4-FFF2-40B4-BE49-F238E27FC236}">
                    <a16:creationId xmlns:a16="http://schemas.microsoft.com/office/drawing/2014/main" id="{0FD7A1FE-1A2F-41B0-AEB0-9301297E1644}"/>
                  </a:ext>
                </a:extLst>
              </p:cNvPr>
              <p:cNvSpPr/>
              <p:nvPr/>
            </p:nvSpPr>
            <p:spPr>
              <a:xfrm>
                <a:off x="4825677" y="4220923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Rectangle 45">
                <a:extLst>
                  <a:ext uri="{FF2B5EF4-FFF2-40B4-BE49-F238E27FC236}">
                    <a16:creationId xmlns:a16="http://schemas.microsoft.com/office/drawing/2014/main" id="{F7AC31CE-62D7-46BC-8A14-A47A462ED2B1}"/>
                  </a:ext>
                </a:extLst>
              </p:cNvPr>
              <p:cNvSpPr/>
              <p:nvPr/>
            </p:nvSpPr>
            <p:spPr>
              <a:xfrm rot="21131528">
                <a:off x="2032165" y="4023322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Rectangle 17">
                <a:extLst>
                  <a:ext uri="{FF2B5EF4-FFF2-40B4-BE49-F238E27FC236}">
                    <a16:creationId xmlns:a16="http://schemas.microsoft.com/office/drawing/2014/main" id="{6425D545-6AAF-46B0-92D0-7B29DCE944AB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61567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dirty="0">
                    <a:solidFill>
                      <a:prstClr val="white"/>
                    </a:solidFill>
                  </a:rPr>
                  <a:t>1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Parallelogram 18">
                <a:extLst>
                  <a:ext uri="{FF2B5EF4-FFF2-40B4-BE49-F238E27FC236}">
                    <a16:creationId xmlns:a16="http://schemas.microsoft.com/office/drawing/2014/main" id="{AE24A775-EDD9-4E1F-A841-F36E7CD4FDBD}"/>
                  </a:ext>
                </a:extLst>
              </p:cNvPr>
              <p:cNvSpPr/>
              <p:nvPr/>
            </p:nvSpPr>
            <p:spPr>
              <a:xfrm rot="16200000" flipH="1" flipV="1">
                <a:off x="4763304" y="3980445"/>
                <a:ext cx="1022047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Rectangle 19">
                <a:extLst>
                  <a:ext uri="{FF2B5EF4-FFF2-40B4-BE49-F238E27FC236}">
                    <a16:creationId xmlns:a16="http://schemas.microsoft.com/office/drawing/2014/main" id="{F210BB78-97F0-4A00-88B9-FA8771864823}"/>
                  </a:ext>
                </a:extLst>
              </p:cNvPr>
              <p:cNvSpPr/>
              <p:nvPr/>
            </p:nvSpPr>
            <p:spPr>
              <a:xfrm flipH="1">
                <a:off x="-892343" y="3976914"/>
                <a:ext cx="5648982" cy="592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TextBox 69">
                <a:extLst>
                  <a:ext uri="{FF2B5EF4-FFF2-40B4-BE49-F238E27FC236}">
                    <a16:creationId xmlns:a16="http://schemas.microsoft.com/office/drawing/2014/main" id="{A6E47ECF-ADC1-4111-B8F3-9B8B17273A32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7" name="TextBox 70">
                <a:extLst>
                  <a:ext uri="{FF2B5EF4-FFF2-40B4-BE49-F238E27FC236}">
                    <a16:creationId xmlns:a16="http://schemas.microsoft.com/office/drawing/2014/main" id="{27D8B8DE-6F3C-4244-B5E7-00D4133ACD59}"/>
                  </a:ext>
                </a:extLst>
              </p:cNvPr>
              <p:cNvSpPr txBox="1"/>
              <p:nvPr/>
            </p:nvSpPr>
            <p:spPr>
              <a:xfrm>
                <a:off x="-1480672" y="4066431"/>
                <a:ext cx="6312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الرياض</a:t>
                </a:r>
              </a:p>
            </p:txBody>
          </p:sp>
        </p:grpSp>
        <p:sp>
          <p:nvSpPr>
            <p:cNvPr id="120" name="Rectangle: Top Corners Rounded 90">
              <a:extLst>
                <a:ext uri="{FF2B5EF4-FFF2-40B4-BE49-F238E27FC236}">
                  <a16:creationId xmlns:a16="http://schemas.microsoft.com/office/drawing/2014/main" id="{8E6BAC43-5B75-41C9-AFB1-A4EA45E61B3A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Group 12">
            <a:extLst>
              <a:ext uri="{FF2B5EF4-FFF2-40B4-BE49-F238E27FC236}">
                <a16:creationId xmlns:a16="http://schemas.microsoft.com/office/drawing/2014/main" id="{FA8C5E31-6CAC-4930-9FFC-348849583D4A}"/>
              </a:ext>
            </a:extLst>
          </p:cNvPr>
          <p:cNvGrpSpPr/>
          <p:nvPr/>
        </p:nvGrpSpPr>
        <p:grpSpPr>
          <a:xfrm>
            <a:off x="4268327" y="4147251"/>
            <a:ext cx="7923673" cy="1124145"/>
            <a:chOff x="-1480672" y="3976914"/>
            <a:chExt cx="7923673" cy="1124145"/>
          </a:xfrm>
        </p:grpSpPr>
        <p:grpSp>
          <p:nvGrpSpPr>
            <p:cNvPr id="129" name="Group 81">
              <a:extLst>
                <a:ext uri="{FF2B5EF4-FFF2-40B4-BE49-F238E27FC236}">
                  <a16:creationId xmlns:a16="http://schemas.microsoft.com/office/drawing/2014/main" id="{C8E812C3-48A3-4414-93B3-AC197C3F0BC0}"/>
                </a:ext>
              </a:extLst>
            </p:cNvPr>
            <p:cNvGrpSpPr/>
            <p:nvPr/>
          </p:nvGrpSpPr>
          <p:grpSpPr>
            <a:xfrm>
              <a:off x="-1480672" y="3976914"/>
              <a:ext cx="7923673" cy="1124145"/>
              <a:chOff x="-1480672" y="3976914"/>
              <a:chExt cx="7923673" cy="1124145"/>
            </a:xfrm>
          </p:grpSpPr>
          <p:sp>
            <p:nvSpPr>
              <p:cNvPr id="131" name="Rectangle 63">
                <a:extLst>
                  <a:ext uri="{FF2B5EF4-FFF2-40B4-BE49-F238E27FC236}">
                    <a16:creationId xmlns:a16="http://schemas.microsoft.com/office/drawing/2014/main" id="{9ABBA15E-529E-4A97-9806-06F2557934C7}"/>
                  </a:ext>
                </a:extLst>
              </p:cNvPr>
              <p:cNvSpPr/>
              <p:nvPr/>
            </p:nvSpPr>
            <p:spPr>
              <a:xfrm>
                <a:off x="4825677" y="4220923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Rectangle 45">
                <a:extLst>
                  <a:ext uri="{FF2B5EF4-FFF2-40B4-BE49-F238E27FC236}">
                    <a16:creationId xmlns:a16="http://schemas.microsoft.com/office/drawing/2014/main" id="{7CAF6F41-0CED-4825-8677-D66C64F27507}"/>
                  </a:ext>
                </a:extLst>
              </p:cNvPr>
              <p:cNvSpPr/>
              <p:nvPr/>
            </p:nvSpPr>
            <p:spPr>
              <a:xfrm rot="21131528">
                <a:off x="2032165" y="4023322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Rectangle 17">
                <a:extLst>
                  <a:ext uri="{FF2B5EF4-FFF2-40B4-BE49-F238E27FC236}">
                    <a16:creationId xmlns:a16="http://schemas.microsoft.com/office/drawing/2014/main" id="{C1A31709-B4DB-4A43-BB31-BB4E386536B4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61567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dirty="0">
                    <a:solidFill>
                      <a:prstClr val="white"/>
                    </a:solidFill>
                  </a:rPr>
                  <a:t>1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Parallelogram 18">
                <a:extLst>
                  <a:ext uri="{FF2B5EF4-FFF2-40B4-BE49-F238E27FC236}">
                    <a16:creationId xmlns:a16="http://schemas.microsoft.com/office/drawing/2014/main" id="{7D1D1023-CB1C-42EB-AE30-3D6216C81D12}"/>
                  </a:ext>
                </a:extLst>
              </p:cNvPr>
              <p:cNvSpPr/>
              <p:nvPr/>
            </p:nvSpPr>
            <p:spPr>
              <a:xfrm rot="16200000" flipH="1" flipV="1">
                <a:off x="4763304" y="3980445"/>
                <a:ext cx="1022047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Rectangle 19">
                <a:extLst>
                  <a:ext uri="{FF2B5EF4-FFF2-40B4-BE49-F238E27FC236}">
                    <a16:creationId xmlns:a16="http://schemas.microsoft.com/office/drawing/2014/main" id="{F9CF6E46-D92B-42AE-9FC2-39D37AAA66BD}"/>
                  </a:ext>
                </a:extLst>
              </p:cNvPr>
              <p:cNvSpPr/>
              <p:nvPr/>
            </p:nvSpPr>
            <p:spPr>
              <a:xfrm flipH="1">
                <a:off x="-892343" y="3976914"/>
                <a:ext cx="5648982" cy="592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TextBox 69">
                <a:extLst>
                  <a:ext uri="{FF2B5EF4-FFF2-40B4-BE49-F238E27FC236}">
                    <a16:creationId xmlns:a16="http://schemas.microsoft.com/office/drawing/2014/main" id="{3B4812E7-978A-41E4-A07B-C6A62191FB0B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TextBox 70">
                <a:extLst>
                  <a:ext uri="{FF2B5EF4-FFF2-40B4-BE49-F238E27FC236}">
                    <a16:creationId xmlns:a16="http://schemas.microsoft.com/office/drawing/2014/main" id="{16E81C9F-A563-4DA4-A26B-89B082367AEC}"/>
                  </a:ext>
                </a:extLst>
              </p:cNvPr>
              <p:cNvSpPr txBox="1"/>
              <p:nvPr/>
            </p:nvSpPr>
            <p:spPr>
              <a:xfrm>
                <a:off x="-1480672" y="4066431"/>
                <a:ext cx="6312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مكة المكرمة  </a:t>
                </a:r>
              </a:p>
            </p:txBody>
          </p:sp>
        </p:grpSp>
        <p:sp>
          <p:nvSpPr>
            <p:cNvPr id="130" name="Rectangle: Top Corners Rounded 90">
              <a:extLst>
                <a:ext uri="{FF2B5EF4-FFF2-40B4-BE49-F238E27FC236}">
                  <a16:creationId xmlns:a16="http://schemas.microsoft.com/office/drawing/2014/main" id="{5AD4B2EA-5391-4014-8330-1BF3C11B46B2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20051" y="3534084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16733" y="3521763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لأنها العاصمة , وتوفر الخدمات وفرص العمل فيها</a:t>
            </a:r>
          </a:p>
        </p:txBody>
      </p:sp>
      <p:grpSp>
        <p:nvGrpSpPr>
          <p:cNvPr id="108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-262" y="3439867"/>
            <a:ext cx="769186" cy="738620"/>
            <a:chOff x="4754574" y="2132503"/>
            <a:chExt cx="3442927" cy="3306115"/>
          </a:xfrm>
        </p:grpSpPr>
        <p:sp>
          <p:nvSpPr>
            <p:cNvPr id="109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20313" y="5172277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16995" y="5159956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لوجود الأماكن المقدسة فيها</a:t>
            </a:r>
          </a:p>
        </p:txBody>
      </p:sp>
      <p:grpSp>
        <p:nvGrpSpPr>
          <p:cNvPr id="13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0" y="5078060"/>
            <a:ext cx="769186" cy="738620"/>
            <a:chOff x="4754574" y="2132503"/>
            <a:chExt cx="3442927" cy="3306115"/>
          </a:xfrm>
        </p:grpSpPr>
        <p:sp>
          <p:nvSpPr>
            <p:cNvPr id="140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5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 animBg="1"/>
          <p:bldP spid="107" grpId="0"/>
          <p:bldP spid="117" grpId="0" animBg="1"/>
          <p:bldP spid="1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 animBg="1"/>
          <p:bldP spid="107" grpId="0"/>
          <p:bldP spid="117" grpId="0" animBg="1"/>
          <p:bldP spid="13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26595" y="1716472"/>
            <a:ext cx="7576887" cy="1669134"/>
            <a:chOff x="-1133885" y="3964034"/>
            <a:chExt cx="7576887" cy="1669134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33885" y="3964034"/>
              <a:ext cx="7576887" cy="1669134"/>
              <a:chOff x="-1133885" y="3964034"/>
              <a:chExt cx="7576887" cy="1669134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800" b="1" dirty="0">
                    <a:solidFill>
                      <a:schemeClr val="tx1"/>
                    </a:solidFill>
                  </a:rPr>
                  <a:t>2-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898086" y="3964034"/>
                <a:ext cx="5654723" cy="102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133885" y="4222259"/>
                <a:ext cx="5831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استنتج كيف تؤثر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التضاريس</a:t>
                </a:r>
                <a:r>
                  <a:rPr lang="ar-SY" sz="2400" b="1" dirty="0"/>
                  <a:t> في توزيع السكان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4244" y="3352385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90926" y="3340064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يكثر السكان في مناطق السهول والهضاب </a:t>
            </a:r>
          </a:p>
        </p:txBody>
      </p:sp>
      <p:grpSp>
        <p:nvGrpSpPr>
          <p:cNvPr id="13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73931" y="3258168"/>
            <a:ext cx="769186" cy="738620"/>
            <a:chOff x="4754574" y="2132503"/>
            <a:chExt cx="3442927" cy="3306115"/>
          </a:xfrm>
        </p:grpSpPr>
        <p:sp>
          <p:nvSpPr>
            <p:cNvPr id="13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48997" y="4284982"/>
            <a:ext cx="1122634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45679" y="4272661"/>
            <a:ext cx="1072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أما في المناطق الجبلية يقل عدد السكان فيها لوعورتها</a:t>
            </a:r>
          </a:p>
        </p:txBody>
      </p:sp>
      <p:grpSp>
        <p:nvGrpSpPr>
          <p:cNvPr id="14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28684" y="4190765"/>
            <a:ext cx="769186" cy="738620"/>
            <a:chOff x="4754574" y="2132503"/>
            <a:chExt cx="3442927" cy="3306115"/>
          </a:xfrm>
        </p:grpSpPr>
        <p:sp>
          <p:nvSpPr>
            <p:cNvPr id="14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4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" grpId="0" animBg="1"/>
          <p:bldP spid="129" grpId="0"/>
          <p:bldP spid="138" grpId="0" animBg="1"/>
          <p:bldP spid="1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1.83164E-6 L 0.1638 0.00393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90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" grpId="0" animBg="1"/>
          <p:bldP spid="129" grpId="0"/>
          <p:bldP spid="138" grpId="0" animBg="1"/>
          <p:bldP spid="13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538817" y="1557065"/>
            <a:ext cx="4647442" cy="1695952"/>
            <a:chOff x="1795560" y="3937216"/>
            <a:chExt cx="4647442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795560" y="3937216"/>
              <a:ext cx="4647442" cy="1695952"/>
              <a:chOff x="1795560" y="3937216"/>
              <a:chExt cx="4647442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795560" y="3937216"/>
                <a:ext cx="297701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11522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السكان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35093" y="2839671"/>
            <a:ext cx="8451166" cy="1656255"/>
            <a:chOff x="-2008164" y="3976913"/>
            <a:chExt cx="8451166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008164" y="3976913"/>
              <a:ext cx="8451166" cy="1656255"/>
              <a:chOff x="-2008164" y="3976913"/>
              <a:chExt cx="8451166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008164" y="3976913"/>
                <a:ext cx="676480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08164" y="3997930"/>
                <a:ext cx="6697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يتوزع السكان على سطح الأرض توزعاً متفاوتاً من مكان إلى آخر</a:t>
                </a: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892341" y="4500057"/>
                <a:ext cx="5598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توزيع سكان العالم ليس منتظماً</a:t>
                </a:r>
                <a:endParaRPr lang="en-US" sz="2400" b="1" dirty="0"/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863771" y="4159212"/>
            <a:ext cx="6333970" cy="1656255"/>
            <a:chOff x="109032" y="3976913"/>
            <a:chExt cx="6333970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9032" y="3976913"/>
              <a:ext cx="6333970" cy="1656255"/>
              <a:chOff x="109032" y="3976913"/>
              <a:chExt cx="6333970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784077" y="3976913"/>
                <a:ext cx="297256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09032" y="4253037"/>
                <a:ext cx="4617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يتفاوت من قارة إلى أخرى</a:t>
                </a:r>
                <a:endParaRPr lang="ar-SY" sz="2400" b="1" dirty="0"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66258" y="5440437"/>
            <a:ext cx="7637224" cy="1656255"/>
            <a:chOff x="-1194222" y="3976913"/>
            <a:chExt cx="7637224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94222" y="3976913"/>
              <a:ext cx="7637224" cy="1656255"/>
              <a:chOff x="-1194222" y="3976913"/>
              <a:chExt cx="7637224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94222" y="3976913"/>
                <a:ext cx="595086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094735" y="4157495"/>
                <a:ext cx="5820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يتفاوت من دولة إلى أخرى , ومن مدينة إلى أخرى</a:t>
                </a:r>
                <a:endParaRPr lang="ar-SY" sz="2400" b="1" dirty="0"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0" y="34442"/>
            <a:ext cx="2743199" cy="5433635"/>
            <a:chOff x="8925387" y="-1752649"/>
            <a:chExt cx="2864806" cy="5674509"/>
          </a:xfrm>
        </p:grpSpPr>
        <p:grpSp>
          <p:nvGrpSpPr>
            <p:cNvPr id="30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30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31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436" y="1444321"/>
              <a:ext cx="2516180" cy="2380752"/>
            </a:xfrm>
            <a:prstGeom prst="rect">
              <a:avLst/>
            </a:prstGeom>
          </p:spPr>
        </p:pic>
        <p:sp>
          <p:nvSpPr>
            <p:cNvPr id="306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560904" y="1388960"/>
              <a:ext cx="1361398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rgbClr val="002060"/>
                  </a:solidFill>
                  <a:latin typeface="Oswald" panose="02000503000000000000" pitchFamily="2" charset="0"/>
                </a:rPr>
                <a:t>خريطة حديثة</a:t>
              </a:r>
              <a:endParaRPr lang="en-US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6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498728" y="1557065"/>
            <a:ext cx="4687531" cy="1695952"/>
            <a:chOff x="1755471" y="3937216"/>
            <a:chExt cx="4687531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755471" y="3937216"/>
              <a:ext cx="4687531" cy="1695952"/>
              <a:chOff x="1755471" y="3937216"/>
              <a:chExt cx="4687531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795560" y="3937216"/>
                <a:ext cx="297701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755471" y="4011522"/>
                <a:ext cx="2939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يزداد النمو السكاني في :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37158" y="2818700"/>
            <a:ext cx="6860583" cy="1656255"/>
            <a:chOff x="-417581" y="3976913"/>
            <a:chExt cx="686058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17581" y="3976913"/>
              <a:ext cx="6860583" cy="1656255"/>
              <a:chOff x="-417581" y="3976913"/>
              <a:chExt cx="686058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789818" y="3976913"/>
                <a:ext cx="296682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00389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17581" y="3997930"/>
                <a:ext cx="51065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/>
                  <a:t>في قارة افريقيا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31416" y="4159212"/>
            <a:ext cx="6866325" cy="1656255"/>
            <a:chOff x="-423323" y="3976913"/>
            <a:chExt cx="6866325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23323" y="3976913"/>
              <a:ext cx="6866325" cy="1656255"/>
              <a:chOff x="-423323" y="3976913"/>
              <a:chExt cx="6866325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23323" y="3976913"/>
                <a:ext cx="517996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423322" y="4253037"/>
                <a:ext cx="5149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ويسكن في قارة آسيا نحو 60% من سكان العالم</a:t>
                </a: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1" y="34442"/>
            <a:ext cx="2743199" cy="5433635"/>
            <a:chOff x="8925388" y="-1752649"/>
            <a:chExt cx="2864806" cy="5674509"/>
          </a:xfrm>
        </p:grpSpPr>
        <p:grpSp>
          <p:nvGrpSpPr>
            <p:cNvPr id="30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864806" cy="5674509"/>
              <a:chOff x="3903596" y="-2898749"/>
              <a:chExt cx="4738171" cy="9385205"/>
            </a:xfrm>
          </p:grpSpPr>
          <p:sp>
            <p:nvSpPr>
              <p:cNvPr id="30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31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150" y="1444321"/>
              <a:ext cx="2380753" cy="2380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-35157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80320" y="1117476"/>
            <a:ext cx="12117421" cy="1656255"/>
            <a:chOff x="-5674419" y="3976913"/>
            <a:chExt cx="12117421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5674419" y="3976913"/>
              <a:ext cx="12117421" cy="1656255"/>
              <a:chOff x="-5674419" y="3976913"/>
              <a:chExt cx="12117421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5674419" y="3982694"/>
                <a:ext cx="1045383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09062" y="3976913"/>
                <a:ext cx="1839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1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5618167" y="4419309"/>
                <a:ext cx="103614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أختار الخيار الصحيح من بين الأقواس في النص الآتي :ليس منتظماً – قليلة – آسيا - استراليا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30947" y="2247084"/>
            <a:ext cx="8061053" cy="1664432"/>
            <a:chOff x="-1618051" y="3968736"/>
            <a:chExt cx="8061053" cy="1664432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618051" y="3968736"/>
              <a:ext cx="8061053" cy="1664432"/>
              <a:chOff x="-1618051" y="3968736"/>
              <a:chExt cx="8061053" cy="1664432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440470" y="3976913"/>
                <a:ext cx="619710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618051" y="3968736"/>
                <a:ext cx="6417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يقترب عدد سكان العالم في الوقت الحالي من 8 مليارات نسمة</a:t>
                </a: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892341" y="4500057"/>
                <a:ext cx="5598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وتوزيعهم .............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34925" y="3831388"/>
            <a:ext cx="7563747" cy="1666444"/>
            <a:chOff x="-1120745" y="3966724"/>
            <a:chExt cx="7563747" cy="1666444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20745" y="3966724"/>
              <a:ext cx="7563747" cy="1666444"/>
              <a:chOff x="-1120745" y="3966724"/>
              <a:chExt cx="7563747" cy="1666444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733289" y="3976913"/>
                <a:ext cx="548992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120745" y="3966724"/>
                <a:ext cx="5831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وتعدّ المساحات المأهولة بالسكان من اليابسة</a:t>
                </a:r>
                <a:endParaRPr lang="en-US" sz="2400" b="1" dirty="0"/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09032" y="4408272"/>
                <a:ext cx="4617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............بالنظر إلى مساحتها .</a:t>
                </a:r>
                <a:endParaRPr lang="ar-SY" sz="24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34925" y="5295852"/>
            <a:ext cx="7569488" cy="1656254"/>
            <a:chOff x="-1126486" y="3976914"/>
            <a:chExt cx="7569488" cy="1656254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26486" y="3976914"/>
              <a:ext cx="7569488" cy="1656254"/>
              <a:chOff x="-1126486" y="3976914"/>
              <a:chExt cx="7569488" cy="1656254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739162" y="3982537"/>
                <a:ext cx="554379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21215" y="4004552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126486" y="4009901"/>
                <a:ext cx="585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ويتركز السكان في ..........</a:t>
                </a:r>
                <a:r>
                  <a:rPr lang="ar-SY" sz="24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 </a:t>
                </a:r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ويقل عددهم في قارة ...........</a:t>
                </a:r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5D26529-F3C5-4FCE-BD00-5C8BAE5A2A72}"/>
              </a:ext>
            </a:extLst>
          </p:cNvPr>
          <p:cNvSpPr/>
          <p:nvPr/>
        </p:nvSpPr>
        <p:spPr>
          <a:xfrm>
            <a:off x="912772" y="3402483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6E44916C-FD50-46D7-97B8-2A38D517C10C}"/>
              </a:ext>
            </a:extLst>
          </p:cNvPr>
          <p:cNvSpPr/>
          <p:nvPr/>
        </p:nvSpPr>
        <p:spPr>
          <a:xfrm>
            <a:off x="912772" y="3402483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0F55A84-83F9-4634-BC4C-DEEFD81E748F}"/>
              </a:ext>
            </a:extLst>
          </p:cNvPr>
          <p:cNvGrpSpPr/>
          <p:nvPr/>
        </p:nvGrpSpPr>
        <p:grpSpPr>
          <a:xfrm>
            <a:off x="767489" y="3258035"/>
            <a:ext cx="769186" cy="738620"/>
            <a:chOff x="4754574" y="2132503"/>
            <a:chExt cx="3442927" cy="3306115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53E2F1F-BCD5-496B-88F8-892FA31E9D1B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A2F87EA-E695-438C-80BE-A79B3D54A150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Circle: Hollow 101">
              <a:extLst>
                <a:ext uri="{FF2B5EF4-FFF2-40B4-BE49-F238E27FC236}">
                  <a16:creationId xmlns:a16="http://schemas.microsoft.com/office/drawing/2014/main" id="{1FFA8EA8-9EAE-4A0E-A5ED-0E512C698C43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F56A65B-BECB-4449-843C-18CBE10C6B9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4232172-C081-473B-8795-CC33D5005E6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142F100-AFA0-474D-B2C6-17CFACB18DD3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04E161E-5569-4B60-8E8B-9C5A5132F367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0F97B97-67D6-48A0-BC9D-298A4D94F926}"/>
              </a:ext>
            </a:extLst>
          </p:cNvPr>
          <p:cNvSpPr txBox="1"/>
          <p:nvPr/>
        </p:nvSpPr>
        <p:spPr>
          <a:xfrm>
            <a:off x="-1094777" y="3385606"/>
            <a:ext cx="184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B931149-F44B-4AC0-B321-9B00D36E4077}"/>
              </a:ext>
            </a:extLst>
          </p:cNvPr>
          <p:cNvSpPr txBox="1"/>
          <p:nvPr/>
        </p:nvSpPr>
        <p:spPr>
          <a:xfrm>
            <a:off x="6145118" y="3371025"/>
            <a:ext cx="215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ليس منتظماً </a:t>
            </a:r>
            <a:endParaRPr 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B2C29D8-2FF7-4E53-86EA-696FD5B45E0B}"/>
              </a:ext>
            </a:extLst>
          </p:cNvPr>
          <p:cNvSpPr/>
          <p:nvPr/>
        </p:nvSpPr>
        <p:spPr>
          <a:xfrm>
            <a:off x="843330" y="4938523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8E13AB0-1083-49DF-BB90-BC691BBF2E3A}"/>
              </a:ext>
            </a:extLst>
          </p:cNvPr>
          <p:cNvSpPr/>
          <p:nvPr/>
        </p:nvSpPr>
        <p:spPr>
          <a:xfrm>
            <a:off x="843330" y="4938523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7AF14BF-FC2E-4A26-899E-C6F46C7370B6}"/>
              </a:ext>
            </a:extLst>
          </p:cNvPr>
          <p:cNvGrpSpPr/>
          <p:nvPr/>
        </p:nvGrpSpPr>
        <p:grpSpPr>
          <a:xfrm>
            <a:off x="698047" y="4794075"/>
            <a:ext cx="769186" cy="738620"/>
            <a:chOff x="4754574" y="2132503"/>
            <a:chExt cx="3442927" cy="3306115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8387CDE-380A-4671-BAF8-E0DAF1EFE008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DE3942-6E8C-4E89-916B-FBD5F9411FF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Circle: Hollow 113">
              <a:extLst>
                <a:ext uri="{FF2B5EF4-FFF2-40B4-BE49-F238E27FC236}">
                  <a16:creationId xmlns:a16="http://schemas.microsoft.com/office/drawing/2014/main" id="{5EDB2245-3E49-4202-B1E3-EE01352E08B7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6FB5C11-5F5C-4D12-A52B-AF8190979160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2B11B4F-FF38-42B1-8E47-19AFCE48DF13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54D142F-4B9F-4B05-91DE-67D9E6440883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84AC23-2370-4219-8B53-351EA5A019C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55175FE6-9D0E-472F-BD43-AEF24AC2C3CB}"/>
              </a:ext>
            </a:extLst>
          </p:cNvPr>
          <p:cNvSpPr txBox="1"/>
          <p:nvPr/>
        </p:nvSpPr>
        <p:spPr>
          <a:xfrm>
            <a:off x="-1166745" y="5052451"/>
            <a:ext cx="184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ACAA17F-15AB-4C8C-A587-F323315D1B32}"/>
              </a:ext>
            </a:extLst>
          </p:cNvPr>
          <p:cNvSpPr txBox="1"/>
          <p:nvPr/>
        </p:nvSpPr>
        <p:spPr>
          <a:xfrm>
            <a:off x="6075676" y="4907065"/>
            <a:ext cx="215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قليلة</a:t>
            </a:r>
            <a:endParaRPr 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F3183A3C-DEC5-4D30-BA3F-A2917D756B16}"/>
              </a:ext>
            </a:extLst>
          </p:cNvPr>
          <p:cNvSpPr/>
          <p:nvPr/>
        </p:nvSpPr>
        <p:spPr>
          <a:xfrm>
            <a:off x="884395" y="6423593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07DCA7A0-1056-492C-B50B-F83046E0E21F}"/>
              </a:ext>
            </a:extLst>
          </p:cNvPr>
          <p:cNvSpPr/>
          <p:nvPr/>
        </p:nvSpPr>
        <p:spPr>
          <a:xfrm>
            <a:off x="884395" y="6423593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4B305C0-0D1C-41EF-821F-9D453A087B6D}"/>
              </a:ext>
            </a:extLst>
          </p:cNvPr>
          <p:cNvGrpSpPr/>
          <p:nvPr/>
        </p:nvGrpSpPr>
        <p:grpSpPr>
          <a:xfrm>
            <a:off x="739112" y="6279145"/>
            <a:ext cx="769186" cy="738620"/>
            <a:chOff x="4754574" y="2132503"/>
            <a:chExt cx="3442927" cy="3306115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598961F-D3F5-4A5D-87C5-D182E5823CE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1E6DC9B-6BD3-49C2-978D-5DA0BB1769E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Circle: Hollow 125">
              <a:extLst>
                <a:ext uri="{FF2B5EF4-FFF2-40B4-BE49-F238E27FC236}">
                  <a16:creationId xmlns:a16="http://schemas.microsoft.com/office/drawing/2014/main" id="{A43EE249-AF21-4CCB-AD2E-F0791B311474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0865315-629D-41D0-B061-D468876F8654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8CE2633-322A-4248-B484-5583A76A731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DF8C4B7-ECC8-4B3B-9953-95957D231C4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348153D-F8C5-4DA5-9F6C-00ADAD112D1D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2FA0124-919D-4DBE-B835-CA557E067EEE}"/>
              </a:ext>
            </a:extLst>
          </p:cNvPr>
          <p:cNvSpPr txBox="1"/>
          <p:nvPr/>
        </p:nvSpPr>
        <p:spPr>
          <a:xfrm>
            <a:off x="-1123154" y="6406716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الجواب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B1970C8-1FEC-446F-A773-DC095D593EE6}"/>
              </a:ext>
            </a:extLst>
          </p:cNvPr>
          <p:cNvSpPr txBox="1"/>
          <p:nvPr/>
        </p:nvSpPr>
        <p:spPr>
          <a:xfrm>
            <a:off x="6116741" y="6392135"/>
            <a:ext cx="215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آسيا - استراليا</a:t>
            </a:r>
            <a:endParaRPr 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81481E-6 L 0.30287 4.8148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22222E-6 L 0.30287 2.22222E-6 " pathEditMode="relative" rAng="0" ptsTypes="AA">
                                          <p:cBhvr>
                                            <p:cTn id="6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44444E-6 L 0.30286 -4.44444E-6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3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" grpId="0" animBg="1"/>
          <p:bldP spid="98" grpId="0" animBg="1"/>
          <p:bldP spid="108" grpId="0"/>
          <p:bldP spid="109" grpId="0" animBg="1"/>
          <p:bldP spid="110" grpId="0" animBg="1"/>
          <p:bldP spid="120" grpId="0"/>
          <p:bldP spid="121" grpId="0" animBg="1"/>
          <p:bldP spid="122" grpId="0" animBg="1"/>
          <p:bldP spid="1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81481E-6 L 0.30287 4.8148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22222E-6 L 0.30287 2.22222E-6 " pathEditMode="relative" rAng="0" ptsTypes="AA">
                                          <p:cBhvr>
                                            <p:cTn id="6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44444E-6 L 0.30286 -4.44444E-6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3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" grpId="0" animBg="1"/>
          <p:bldP spid="98" grpId="0" animBg="1"/>
          <p:bldP spid="108" grpId="0"/>
          <p:bldP spid="109" grpId="0" animBg="1"/>
          <p:bldP spid="110" grpId="0" animBg="1"/>
          <p:bldP spid="120" grpId="0"/>
          <p:bldP spid="121" grpId="0" animBg="1"/>
          <p:bldP spid="122" grpId="0" animBg="1"/>
          <p:bldP spid="1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80812" y="1557065"/>
            <a:ext cx="8005447" cy="1695952"/>
            <a:chOff x="-1562445" y="3937216"/>
            <a:chExt cx="8005447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62445" y="3937216"/>
              <a:ext cx="8005447" cy="1695952"/>
              <a:chOff x="-1562445" y="3937216"/>
              <a:chExt cx="8005447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09264" y="3937216"/>
                <a:ext cx="588183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755471" y="3976913"/>
                <a:ext cx="28928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في العالم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562445" y="4419309"/>
                <a:ext cx="6305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يتركّز سكان العالم في النصف الشمالي من الكرة الأرضية 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862398" y="2848147"/>
            <a:ext cx="7335343" cy="1656255"/>
            <a:chOff x="-892341" y="3976913"/>
            <a:chExt cx="733534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892341" y="3976913"/>
              <a:ext cx="7335343" cy="1656255"/>
              <a:chOff x="-892341" y="3976913"/>
              <a:chExt cx="733534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955153" y="3976913"/>
                <a:ext cx="380148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17581" y="3997930"/>
                <a:ext cx="5106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حيث يكثرون في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المدن</a:t>
                </a: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892341" y="4500057"/>
                <a:ext cx="5598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و مراكز </a:t>
                </a:r>
                <a:r>
                  <a:rPr lang="ar-SY" sz="24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التجارة والصناعة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33993" y="4222525"/>
            <a:ext cx="7563748" cy="1666444"/>
            <a:chOff x="-1120746" y="3966724"/>
            <a:chExt cx="7563748" cy="1666444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20746" y="3966724"/>
              <a:ext cx="7563748" cy="1666444"/>
              <a:chOff x="-1120746" y="3966724"/>
              <a:chExt cx="7563748" cy="1666444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20746" y="3976913"/>
                <a:ext cx="587738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120745" y="3966724"/>
                <a:ext cx="5831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يعيش معظم السكان في المناطق التي تتوافر فيها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الأنهار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20797" y="4382104"/>
                <a:ext cx="4617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أو التي تكثر فيها </a:t>
                </a:r>
                <a:r>
                  <a:rPr lang="ar-SY" sz="24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الأمطار الموسمية</a:t>
                </a: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7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843580" y="1596762"/>
            <a:ext cx="8342679" cy="1656255"/>
            <a:chOff x="-1899677" y="3976913"/>
            <a:chExt cx="8342679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99677" y="3976913"/>
              <a:ext cx="8342679" cy="1656255"/>
              <a:chOff x="-1899677" y="3976913"/>
              <a:chExt cx="8342679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899677" y="3982558"/>
                <a:ext cx="66722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755471" y="3976913"/>
                <a:ext cx="28928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في العالم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562445" y="4419309"/>
                <a:ext cx="6305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  </a:t>
                </a:r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تنخفض الكثافة السكانية انخفاضاً ملحوظاً في الأماكن الآتية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92311" y="2848147"/>
            <a:ext cx="5905430" cy="1656255"/>
            <a:chOff x="537572" y="3976913"/>
            <a:chExt cx="590543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37572" y="3976913"/>
              <a:ext cx="5905430" cy="1656255"/>
              <a:chOff x="537572" y="3976913"/>
              <a:chExt cx="590543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537572" y="3976913"/>
                <a:ext cx="421906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37573" y="3997930"/>
                <a:ext cx="41513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المناطق الجافة ( الصحاري )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013340" y="4159212"/>
            <a:ext cx="6184401" cy="1656255"/>
            <a:chOff x="258601" y="3976913"/>
            <a:chExt cx="6184401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258601" y="3976913"/>
              <a:ext cx="6184401" cy="1656255"/>
              <a:chOff x="258601" y="3976913"/>
              <a:chExt cx="6184401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537572" y="3976913"/>
                <a:ext cx="421906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58601" y="4222259"/>
                <a:ext cx="4451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المناطق الباردة جداً ( القطبية )</a:t>
                </a: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47741" y="25489"/>
            <a:ext cx="1835221" cy="5025680"/>
            <a:chOff x="9304838" y="-1752649"/>
            <a:chExt cx="1916577" cy="5248470"/>
          </a:xfrm>
        </p:grpSpPr>
        <p:grpSp>
          <p:nvGrpSpPr>
            <p:cNvPr id="6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7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5676" y="1510257"/>
              <a:ext cx="1666583" cy="1878123"/>
            </a:xfrm>
            <a:prstGeom prst="rect">
              <a:avLst/>
            </a:prstGeom>
          </p:spPr>
        </p:pic>
        <p:sp>
          <p:nvSpPr>
            <p:cNvPr id="7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560904" y="1388960"/>
              <a:ext cx="1361398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الصحاري</a:t>
              </a:r>
              <a:endParaRPr lang="en-US" sz="16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74858" y="33671"/>
            <a:ext cx="1835221" cy="5025680"/>
            <a:chOff x="9304838" y="-1752649"/>
            <a:chExt cx="1916577" cy="5248470"/>
          </a:xfrm>
        </p:grpSpPr>
        <p:grpSp>
          <p:nvGrpSpPr>
            <p:cNvPr id="9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9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797" y="1683882"/>
              <a:ext cx="1690337" cy="1695953"/>
            </a:xfrm>
            <a:prstGeom prst="rect">
              <a:avLst/>
            </a:prstGeom>
          </p:spPr>
        </p:pic>
        <p:sp>
          <p:nvSpPr>
            <p:cNvPr id="98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05797" y="1415000"/>
              <a:ext cx="1690337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المناطق القطبية</a:t>
              </a:r>
              <a:endParaRPr lang="en-US" sz="16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4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843580" y="1596762"/>
            <a:ext cx="8342679" cy="1656255"/>
            <a:chOff x="-1899677" y="3976913"/>
            <a:chExt cx="8342679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99677" y="3976913"/>
              <a:ext cx="8342679" cy="1656255"/>
              <a:chOff x="-1899677" y="3976913"/>
              <a:chExt cx="8342679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899677" y="3982558"/>
                <a:ext cx="66722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755471" y="3976913"/>
                <a:ext cx="28928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في العالم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562445" y="4419309"/>
                <a:ext cx="6305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  </a:t>
                </a:r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تنخفض الكثافة السكانية انخفاضاً ملحوظاً في الأماكن الآتية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893978" y="2848147"/>
            <a:ext cx="7303763" cy="1656255"/>
            <a:chOff x="-860761" y="3976913"/>
            <a:chExt cx="730376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860761" y="3976913"/>
              <a:ext cx="7303763" cy="1656255"/>
              <a:chOff x="-860761" y="3976913"/>
              <a:chExt cx="730376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258601" y="3976913"/>
                <a:ext cx="449803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860761" y="4188489"/>
                <a:ext cx="55985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مناطق الجبال والتضاريس الوعرة</a:t>
                </a:r>
                <a:endParaRPr lang="en-US" sz="2400" b="1" dirty="0"/>
              </a:p>
              <a:p>
                <a:pPr algn="r"/>
                <a:endParaRPr lang="ar-SY" sz="2400" b="1" dirty="0"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875536" y="4159212"/>
            <a:ext cx="6322205" cy="1656255"/>
            <a:chOff x="120797" y="3976913"/>
            <a:chExt cx="6322205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20797" y="3976913"/>
              <a:ext cx="6322205" cy="1656255"/>
              <a:chOff x="120797" y="3976913"/>
              <a:chExt cx="6322205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258602" y="3976913"/>
                <a:ext cx="449803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20797" y="4291367"/>
                <a:ext cx="4617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مناطق الغابات المزدحمة بالأشجار</a:t>
                </a: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47741" y="25489"/>
            <a:ext cx="1835221" cy="5025680"/>
            <a:chOff x="9304838" y="-1752649"/>
            <a:chExt cx="1916577" cy="5248470"/>
          </a:xfrm>
        </p:grpSpPr>
        <p:grpSp>
          <p:nvGrpSpPr>
            <p:cNvPr id="6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7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3481" y="1669023"/>
              <a:ext cx="1696242" cy="1729228"/>
            </a:xfrm>
            <a:prstGeom prst="rect">
              <a:avLst/>
            </a:prstGeom>
          </p:spPr>
        </p:pic>
        <p:sp>
          <p:nvSpPr>
            <p:cNvPr id="7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560904" y="1388960"/>
              <a:ext cx="1361398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الجبال</a:t>
              </a:r>
              <a:endParaRPr lang="en-US" sz="16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74858" y="33671"/>
            <a:ext cx="1835221" cy="5025680"/>
            <a:chOff x="9304838" y="-1752649"/>
            <a:chExt cx="1916577" cy="5248470"/>
          </a:xfrm>
        </p:grpSpPr>
        <p:grpSp>
          <p:nvGrpSpPr>
            <p:cNvPr id="9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9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797" y="1683883"/>
              <a:ext cx="1690337" cy="1682420"/>
            </a:xfrm>
            <a:prstGeom prst="rect">
              <a:avLst/>
            </a:prstGeom>
          </p:spPr>
        </p:pic>
        <p:sp>
          <p:nvSpPr>
            <p:cNvPr id="98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05797" y="1415000"/>
              <a:ext cx="1690337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مناطق الغابات</a:t>
              </a:r>
              <a:endParaRPr lang="en-US" sz="16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5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80812" y="1557065"/>
            <a:ext cx="8005447" cy="1695952"/>
            <a:chOff x="-1562445" y="3937216"/>
            <a:chExt cx="8005447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62445" y="3937216"/>
              <a:ext cx="8005447" cy="1695952"/>
              <a:chOff x="-1562445" y="3937216"/>
              <a:chExt cx="8005447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b="1" dirty="0">
                    <a:solidFill>
                      <a:schemeClr val="tx1"/>
                    </a:solidFill>
                  </a:rPr>
                  <a:t>1-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886601" y="3937216"/>
                <a:ext cx="565917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09062" y="3976913"/>
                <a:ext cx="1839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2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562445" y="4419309"/>
                <a:ext cx="6305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لماذا ترتفع الكثافة السكانية في المدن الساحلية ؟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00400" y="3978174"/>
            <a:ext cx="8991600" cy="1656254"/>
            <a:chOff x="-2548598" y="3976914"/>
            <a:chExt cx="8991600" cy="1656254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548598" y="3976914"/>
              <a:ext cx="8991600" cy="1656254"/>
              <a:chOff x="-2548598" y="3976914"/>
              <a:chExt cx="8991600" cy="1656254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800" b="1" dirty="0">
                    <a:solidFill>
                      <a:schemeClr val="tx1"/>
                    </a:solidFill>
                  </a:rPr>
                  <a:t>2-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548598" y="3976914"/>
                <a:ext cx="7305236" cy="929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241618" y="4212923"/>
                <a:ext cx="69733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/>
                  <a:t>لماذا تنخفض الكثافة السكانية في صحراء الربع الخالي ؟</a:t>
                </a:r>
                <a:endParaRPr lang="en-US" sz="28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C30A488-668E-46DA-9651-289717ADF4EC}"/>
              </a:ext>
            </a:extLst>
          </p:cNvPr>
          <p:cNvSpPr/>
          <p:nvPr/>
        </p:nvSpPr>
        <p:spPr>
          <a:xfrm>
            <a:off x="206189" y="3310567"/>
            <a:ext cx="10004609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AEEB27B-0E58-4C4A-A8C5-1503212B97F7}"/>
              </a:ext>
            </a:extLst>
          </p:cNvPr>
          <p:cNvSpPr/>
          <p:nvPr/>
        </p:nvSpPr>
        <p:spPr>
          <a:xfrm>
            <a:off x="206190" y="3310567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DAEE8FB-F7D1-4062-B987-173D7BDE0FD3}"/>
              </a:ext>
            </a:extLst>
          </p:cNvPr>
          <p:cNvGrpSpPr/>
          <p:nvPr/>
        </p:nvGrpSpPr>
        <p:grpSpPr>
          <a:xfrm>
            <a:off x="60907" y="3166119"/>
            <a:ext cx="769186" cy="738620"/>
            <a:chOff x="4754574" y="2132503"/>
            <a:chExt cx="3442927" cy="330611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B0B59BE-810F-43FA-8CD0-44E611C60A3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797248E-A153-4FCD-A8FF-7864E247A0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9862752A-857B-4772-B864-F4D565BBEA54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BD51086-EBD0-4285-9A59-5C80C570971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58E74D-57D0-47C2-84BC-A9CF04251A59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1D96416-04BD-410D-A215-931597D5A65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88DA23A-450E-4F89-B91E-06F43EA7C89B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548024B-DB17-4026-82B0-AEE66B533FB5}"/>
              </a:ext>
            </a:extLst>
          </p:cNvPr>
          <p:cNvSpPr txBox="1"/>
          <p:nvPr/>
        </p:nvSpPr>
        <p:spPr>
          <a:xfrm>
            <a:off x="4081381" y="3279043"/>
            <a:ext cx="60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لأنها منطقة سهلية ومناخها معتدل , لأنها منطقة سهلية ومناخها معتدل </a:t>
            </a:r>
          </a:p>
          <a:p>
            <a:pPr algn="r"/>
            <a:r>
              <a:rPr lang="ar-SY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47BD6334-1A8F-4742-A7CA-B14380953445}"/>
              </a:ext>
            </a:extLst>
          </p:cNvPr>
          <p:cNvSpPr/>
          <p:nvPr/>
        </p:nvSpPr>
        <p:spPr>
          <a:xfrm>
            <a:off x="729547" y="5305701"/>
            <a:ext cx="9502601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D334DCE-752F-462E-A759-55FA554C36DD}"/>
              </a:ext>
            </a:extLst>
          </p:cNvPr>
          <p:cNvSpPr/>
          <p:nvPr/>
        </p:nvSpPr>
        <p:spPr>
          <a:xfrm>
            <a:off x="188442" y="5307174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F0C43DF-5B8B-47EB-96B3-E8B988EDC1B4}"/>
              </a:ext>
            </a:extLst>
          </p:cNvPr>
          <p:cNvGrpSpPr/>
          <p:nvPr/>
        </p:nvGrpSpPr>
        <p:grpSpPr>
          <a:xfrm>
            <a:off x="43159" y="5162726"/>
            <a:ext cx="769186" cy="738620"/>
            <a:chOff x="4754574" y="2132503"/>
            <a:chExt cx="3442927" cy="330611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A5211FD-20EF-43D3-9101-65E6796DDB7B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B8634B5-6B8F-44D4-B475-8ED2BD82BAF0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Circle: Hollow 89">
              <a:extLst>
                <a:ext uri="{FF2B5EF4-FFF2-40B4-BE49-F238E27FC236}">
                  <a16:creationId xmlns:a16="http://schemas.microsoft.com/office/drawing/2014/main" id="{9A4F1F23-5342-4BBB-81DE-2E3784EF1448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FF80E1-D33F-41FD-A543-6C5709403FAD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D65459-F8C6-42D7-BFC0-BF9CBA50EEA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7D09C3D-DCAD-4971-B4BF-B1899507983B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39EAA13-34C9-4994-BC89-4C561E77737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D39F6E2F-56EC-4AC8-BD0C-B9F65162C4DF}"/>
              </a:ext>
            </a:extLst>
          </p:cNvPr>
          <p:cNvSpPr txBox="1"/>
          <p:nvPr/>
        </p:nvSpPr>
        <p:spPr>
          <a:xfrm>
            <a:off x="3698388" y="5245688"/>
            <a:ext cx="650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لعدم توفر مقومات المعيشة فيها من ندرة المياه وصعوبة الزراعة فيها</a:t>
            </a:r>
          </a:p>
        </p:txBody>
      </p:sp>
    </p:spTree>
    <p:extLst>
      <p:ext uri="{BB962C8B-B14F-4D97-AF65-F5344CB8AC3E}">
        <p14:creationId xmlns:p14="http://schemas.microsoft.com/office/powerpoint/2010/main" val="18063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7.40741E-7 L 0.30286 7.40741E-7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48148E-6 L 0.30286 -1.48148E-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 animBg="1"/>
          <p:bldP spid="66" grpId="0" animBg="1"/>
          <p:bldP spid="81" grpId="0"/>
          <p:bldP spid="83" grpId="0" animBg="1"/>
          <p:bldP spid="84" grpId="0" animBg="1"/>
          <p:bldP spid="9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7.40741E-7 L 0.30286 7.40741E-7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48148E-6 L 0.30286 -1.48148E-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 animBg="1"/>
          <p:bldP spid="66" grpId="0" animBg="1"/>
          <p:bldP spid="81" grpId="0"/>
          <p:bldP spid="83" grpId="0" animBg="1"/>
          <p:bldP spid="84" grpId="0" animBg="1"/>
          <p:bldP spid="96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460</Words>
  <Application>Microsoft Office PowerPoint</Application>
  <PresentationFormat>شاشة عريضة</PresentationFormat>
  <Paragraphs>130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Comic Sans MS</vt:lpstr>
      <vt:lpstr>Open Sans</vt:lpstr>
      <vt:lpstr>Oswald</vt:lpstr>
      <vt:lpstr>1_Office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220</cp:revision>
  <dcterms:created xsi:type="dcterms:W3CDTF">2020-10-10T04:32:51Z</dcterms:created>
  <dcterms:modified xsi:type="dcterms:W3CDTF">2021-01-14T12:17:20Z</dcterms:modified>
</cp:coreProperties>
</file>