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5" r:id="rId3"/>
    <p:sldId id="360" r:id="rId4"/>
    <p:sldId id="361" r:id="rId5"/>
    <p:sldId id="362" r:id="rId6"/>
    <p:sldId id="349" r:id="rId7"/>
    <p:sldId id="363" r:id="rId8"/>
    <p:sldId id="364" r:id="rId9"/>
    <p:sldId id="365" r:id="rId10"/>
    <p:sldId id="366" r:id="rId11"/>
    <p:sldId id="335" r:id="rId12"/>
    <p:sldId id="367" r:id="rId13"/>
    <p:sldId id="368" r:id="rId14"/>
    <p:sldId id="369" r:id="rId15"/>
    <p:sldId id="370" r:id="rId16"/>
    <p:sldId id="371" r:id="rId17"/>
    <p:sldId id="269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84" y="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2" y="3141995"/>
              <a:ext cx="3175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تنمية المَوارِد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764334" y="10598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مجموعة 55"/>
          <p:cNvGrpSpPr/>
          <p:nvPr/>
        </p:nvGrpSpPr>
        <p:grpSpPr>
          <a:xfrm>
            <a:off x="129263" y="22303"/>
            <a:ext cx="8201466" cy="1128959"/>
            <a:chOff x="338813" y="22303"/>
            <a:chExt cx="8201466" cy="1128959"/>
          </a:xfrm>
        </p:grpSpPr>
        <p:grpSp>
          <p:nvGrpSpPr>
            <p:cNvPr id="57" name="مجموعة 56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68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8" name="مجموعة 57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63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65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66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7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المحافظة على المَوارِد</a:t>
                  </a:r>
                </a:p>
              </p:txBody>
            </p:sp>
          </p:grpSp>
        </p:grpSp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60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974151" y="10598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15">
            <a:extLst>
              <a:ext uri="{FF2B5EF4-FFF2-40B4-BE49-F238E27FC236}">
                <a16:creationId xmlns:a16="http://schemas.microsoft.com/office/drawing/2014/main" id="{B1671641-28A8-42EA-8E29-0F9297C63388}"/>
              </a:ext>
            </a:extLst>
          </p:cNvPr>
          <p:cNvSpPr/>
          <p:nvPr/>
        </p:nvSpPr>
        <p:spPr>
          <a:xfrm>
            <a:off x="11165783" y="4551741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2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Freeform: Shape 14">
            <a:extLst>
              <a:ext uri="{FF2B5EF4-FFF2-40B4-BE49-F238E27FC236}">
                <a16:creationId xmlns:a16="http://schemas.microsoft.com/office/drawing/2014/main" id="{A8334275-A1BF-43C7-B6A4-8C83AE355A90}"/>
              </a:ext>
            </a:extLst>
          </p:cNvPr>
          <p:cNvSpPr/>
          <p:nvPr/>
        </p:nvSpPr>
        <p:spPr>
          <a:xfrm>
            <a:off x="8924440" y="4332692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9">
            <a:extLst>
              <a:ext uri="{FF2B5EF4-FFF2-40B4-BE49-F238E27FC236}">
                <a16:creationId xmlns:a16="http://schemas.microsoft.com/office/drawing/2014/main" id="{554F1105-765C-49B5-9AC1-E4C0EEF971BC}"/>
              </a:ext>
            </a:extLst>
          </p:cNvPr>
          <p:cNvSpPr/>
          <p:nvPr/>
        </p:nvSpPr>
        <p:spPr>
          <a:xfrm>
            <a:off x="6586779" y="3150119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Left"/>
            <a:lightRig rig="threePt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: Shape 8">
            <a:extLst>
              <a:ext uri="{FF2B5EF4-FFF2-40B4-BE49-F238E27FC236}">
                <a16:creationId xmlns:a16="http://schemas.microsoft.com/office/drawing/2014/main" id="{DB6E18FE-E754-4502-8B2A-2D9CA4CBAFF0}"/>
              </a:ext>
            </a:extLst>
          </p:cNvPr>
          <p:cNvSpPr/>
          <p:nvPr/>
        </p:nvSpPr>
        <p:spPr>
          <a:xfrm>
            <a:off x="4145587" y="5360901"/>
            <a:ext cx="1302844" cy="1415446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eeform: Shape 13">
            <a:extLst>
              <a:ext uri="{FF2B5EF4-FFF2-40B4-BE49-F238E27FC236}">
                <a16:creationId xmlns:a16="http://schemas.microsoft.com/office/drawing/2014/main" id="{0E191B74-93B7-4BD4-81D8-B9295243D08A}"/>
              </a:ext>
            </a:extLst>
          </p:cNvPr>
          <p:cNvSpPr/>
          <p:nvPr/>
        </p:nvSpPr>
        <p:spPr>
          <a:xfrm>
            <a:off x="287820" y="5526576"/>
            <a:ext cx="1727387" cy="1827454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E86A3F28-09E5-4984-9FDB-AE7B22DD5688}"/>
              </a:ext>
            </a:extLst>
          </p:cNvPr>
          <p:cNvSpPr txBox="1"/>
          <p:nvPr/>
        </p:nvSpPr>
        <p:spPr>
          <a:xfrm>
            <a:off x="4129701" y="3928649"/>
            <a:ext cx="143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78" name="TextBox 22">
            <a:extLst>
              <a:ext uri="{FF2B5EF4-FFF2-40B4-BE49-F238E27FC236}">
                <a16:creationId xmlns:a16="http://schemas.microsoft.com/office/drawing/2014/main" id="{14DC240D-E3C9-43B6-BDD0-DDAAD7CD2FF4}"/>
              </a:ext>
            </a:extLst>
          </p:cNvPr>
          <p:cNvSpPr txBox="1"/>
          <p:nvPr/>
        </p:nvSpPr>
        <p:spPr>
          <a:xfrm>
            <a:off x="10866536" y="3592744"/>
            <a:ext cx="143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grpSp>
        <p:nvGrpSpPr>
          <p:cNvPr id="79" name="Group 7">
            <a:extLst>
              <a:ext uri="{FF2B5EF4-FFF2-40B4-BE49-F238E27FC236}">
                <a16:creationId xmlns:a16="http://schemas.microsoft.com/office/drawing/2014/main" id="{B18FA318-5A0A-44AA-830D-712B8B091292}"/>
              </a:ext>
            </a:extLst>
          </p:cNvPr>
          <p:cNvGrpSpPr/>
          <p:nvPr/>
        </p:nvGrpSpPr>
        <p:grpSpPr>
          <a:xfrm>
            <a:off x="287820" y="2132123"/>
            <a:ext cx="2799030" cy="2123659"/>
            <a:chOff x="287820" y="1283302"/>
            <a:chExt cx="2799030" cy="2123659"/>
          </a:xfrm>
        </p:grpSpPr>
        <p:sp>
          <p:nvSpPr>
            <p:cNvPr id="80" name="TextBox 1">
              <a:extLst>
                <a:ext uri="{FF2B5EF4-FFF2-40B4-BE49-F238E27FC236}">
                  <a16:creationId xmlns:a16="http://schemas.microsoft.com/office/drawing/2014/main" id="{6A4E8DF9-7EAA-450F-B654-C28997390560}"/>
                </a:ext>
              </a:extLst>
            </p:cNvPr>
            <p:cNvSpPr txBox="1"/>
            <p:nvPr/>
          </p:nvSpPr>
          <p:spPr>
            <a:xfrm>
              <a:off x="418075" y="276063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83" name="TextBox 5">
              <a:extLst>
                <a:ext uri="{FF2B5EF4-FFF2-40B4-BE49-F238E27FC236}">
                  <a16:creationId xmlns:a16="http://schemas.microsoft.com/office/drawing/2014/main" id="{85513C1D-0759-4B03-8531-B5BCA275CD30}"/>
                </a:ext>
              </a:extLst>
            </p:cNvPr>
            <p:cNvSpPr txBox="1"/>
            <p:nvPr/>
          </p:nvSpPr>
          <p:spPr>
            <a:xfrm>
              <a:off x="287820" y="1283302"/>
              <a:ext cx="279903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العمل لترشيد استعمال الموارد بالمحافظة على ما هو متجدِّد منها، وإنماء المدة</a:t>
              </a:r>
            </a:p>
            <a:p>
              <a:pPr algn="r"/>
              <a:r>
                <a:rPr lang="ar-SY" dirty="0"/>
                <a:t>الزمنية للموارد غير المتجدِّدة وإطالتها، والبحث عن البدائل.</a:t>
              </a:r>
              <a:endParaRPr lang="en-US" dirty="0"/>
            </a:p>
          </p:txBody>
        </p:sp>
      </p:grpSp>
      <p:grpSp>
        <p:nvGrpSpPr>
          <p:cNvPr id="84" name="Group 25">
            <a:extLst>
              <a:ext uri="{FF2B5EF4-FFF2-40B4-BE49-F238E27FC236}">
                <a16:creationId xmlns:a16="http://schemas.microsoft.com/office/drawing/2014/main" id="{136CC769-C936-466E-B1CD-0D172DD6A57E}"/>
              </a:ext>
            </a:extLst>
          </p:cNvPr>
          <p:cNvGrpSpPr/>
          <p:nvPr/>
        </p:nvGrpSpPr>
        <p:grpSpPr>
          <a:xfrm>
            <a:off x="5619438" y="5203410"/>
            <a:ext cx="2274712" cy="1351333"/>
            <a:chOff x="709685" y="1224400"/>
            <a:chExt cx="2274712" cy="1351333"/>
          </a:xfrm>
        </p:grpSpPr>
        <p:sp>
          <p:nvSpPr>
            <p:cNvPr id="85" name="TextBox 26">
              <a:extLst>
                <a:ext uri="{FF2B5EF4-FFF2-40B4-BE49-F238E27FC236}">
                  <a16:creationId xmlns:a16="http://schemas.microsoft.com/office/drawing/2014/main" id="{C7FD0CF6-64C3-4D0D-BF18-61A80D5107FD}"/>
                </a:ext>
              </a:extLst>
            </p:cNvPr>
            <p:cNvSpPr txBox="1"/>
            <p:nvPr/>
          </p:nvSpPr>
          <p:spPr>
            <a:xfrm>
              <a:off x="995216" y="122440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/>
            </a:p>
          </p:txBody>
        </p:sp>
        <p:sp>
          <p:nvSpPr>
            <p:cNvPr id="86" name="TextBox 27">
              <a:extLst>
                <a:ext uri="{FF2B5EF4-FFF2-40B4-BE49-F238E27FC236}">
                  <a16:creationId xmlns:a16="http://schemas.microsoft.com/office/drawing/2014/main" id="{B60BFED2-770C-463A-B37E-B2B362C14207}"/>
                </a:ext>
              </a:extLst>
            </p:cNvPr>
            <p:cNvSpPr txBox="1"/>
            <p:nvPr/>
          </p:nvSpPr>
          <p:spPr>
            <a:xfrm>
              <a:off x="709685" y="1652403"/>
              <a:ext cx="22747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اتخاذ الوسائل الكفيلة بتنمية جميع الموارد والحدّ من مشكلاتها.</a:t>
              </a:r>
              <a:endParaRPr lang="en-US" dirty="0"/>
            </a:p>
          </p:txBody>
        </p:sp>
      </p:grpSp>
      <p:grpSp>
        <p:nvGrpSpPr>
          <p:cNvPr id="87" name="Group 10">
            <a:extLst>
              <a:ext uri="{FF2B5EF4-FFF2-40B4-BE49-F238E27FC236}">
                <a16:creationId xmlns:a16="http://schemas.microsoft.com/office/drawing/2014/main" id="{1AA2E17D-9BE5-4449-92AE-94CA2E529446}"/>
              </a:ext>
            </a:extLst>
          </p:cNvPr>
          <p:cNvGrpSpPr/>
          <p:nvPr/>
        </p:nvGrpSpPr>
        <p:grpSpPr>
          <a:xfrm>
            <a:off x="4482082" y="1061971"/>
            <a:ext cx="3301496" cy="1562169"/>
            <a:chOff x="4482082" y="213150"/>
            <a:chExt cx="3301496" cy="1562169"/>
          </a:xfrm>
        </p:grpSpPr>
        <p:sp>
          <p:nvSpPr>
            <p:cNvPr id="88" name="TextBox 20">
              <a:extLst>
                <a:ext uri="{FF2B5EF4-FFF2-40B4-BE49-F238E27FC236}">
                  <a16:creationId xmlns:a16="http://schemas.microsoft.com/office/drawing/2014/main" id="{48C89E56-9AD0-430E-9175-82F6FF81EBDD}"/>
                </a:ext>
              </a:extLst>
            </p:cNvPr>
            <p:cNvSpPr txBox="1"/>
            <p:nvPr/>
          </p:nvSpPr>
          <p:spPr>
            <a:xfrm>
              <a:off x="6345347" y="1252099"/>
              <a:ext cx="1438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3</a:t>
              </a:r>
            </a:p>
          </p:txBody>
        </p:sp>
        <p:grpSp>
          <p:nvGrpSpPr>
            <p:cNvPr id="89" name="Group 28">
              <a:extLst>
                <a:ext uri="{FF2B5EF4-FFF2-40B4-BE49-F238E27FC236}">
                  <a16:creationId xmlns:a16="http://schemas.microsoft.com/office/drawing/2014/main" id="{7569F012-E7A8-4C6A-B863-7CAC6404525E}"/>
                </a:ext>
              </a:extLst>
            </p:cNvPr>
            <p:cNvGrpSpPr/>
            <p:nvPr/>
          </p:nvGrpSpPr>
          <p:grpSpPr>
            <a:xfrm>
              <a:off x="4482082" y="213150"/>
              <a:ext cx="3052149" cy="1559033"/>
              <a:chOff x="-1036942" y="1595970"/>
              <a:chExt cx="3052149" cy="1559033"/>
            </a:xfrm>
          </p:grpSpPr>
          <p:sp>
            <p:nvSpPr>
              <p:cNvPr id="90" name="TextBox 29">
                <a:extLst>
                  <a:ext uri="{FF2B5EF4-FFF2-40B4-BE49-F238E27FC236}">
                    <a16:creationId xmlns:a16="http://schemas.microsoft.com/office/drawing/2014/main" id="{7647BE2F-418B-44A0-BE7D-8BB2D1C081E2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1" name="TextBox 30">
                <a:extLst>
                  <a:ext uri="{FF2B5EF4-FFF2-40B4-BE49-F238E27FC236}">
                    <a16:creationId xmlns:a16="http://schemas.microsoft.com/office/drawing/2014/main" id="{CCD07FEF-4373-4037-8057-0E0064E81EA7}"/>
                  </a:ext>
                </a:extLst>
              </p:cNvPr>
              <p:cNvSpPr txBox="1"/>
              <p:nvPr/>
            </p:nvSpPr>
            <p:spPr>
              <a:xfrm>
                <a:off x="-1036942" y="2508672"/>
                <a:ext cx="22747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/>
                  <a:t>استعمال تقنيات التدوير وإعادة استعمال الموارد</a:t>
                </a:r>
                <a:endParaRPr lang="en-US" dirty="0"/>
              </a:p>
            </p:txBody>
          </p:sp>
        </p:grpSp>
      </p:grpSp>
      <p:grpSp>
        <p:nvGrpSpPr>
          <p:cNvPr id="92" name="Group 37">
            <a:extLst>
              <a:ext uri="{FF2B5EF4-FFF2-40B4-BE49-F238E27FC236}">
                <a16:creationId xmlns:a16="http://schemas.microsoft.com/office/drawing/2014/main" id="{BA36603A-A984-4EF6-AA02-B4910624E372}"/>
              </a:ext>
            </a:extLst>
          </p:cNvPr>
          <p:cNvGrpSpPr/>
          <p:nvPr/>
        </p:nvGrpSpPr>
        <p:grpSpPr>
          <a:xfrm>
            <a:off x="8370712" y="2020840"/>
            <a:ext cx="2636522" cy="1761218"/>
            <a:chOff x="8370712" y="1172019"/>
            <a:chExt cx="2636522" cy="1761218"/>
          </a:xfrm>
        </p:grpSpPr>
        <p:sp>
          <p:nvSpPr>
            <p:cNvPr id="93" name="TextBox 21">
              <a:extLst>
                <a:ext uri="{FF2B5EF4-FFF2-40B4-BE49-F238E27FC236}">
                  <a16:creationId xmlns:a16="http://schemas.microsoft.com/office/drawing/2014/main" id="{B73CAE0F-257F-4C0C-B890-77FFC561E617}"/>
                </a:ext>
              </a:extLst>
            </p:cNvPr>
            <p:cNvSpPr txBox="1"/>
            <p:nvPr/>
          </p:nvSpPr>
          <p:spPr>
            <a:xfrm>
              <a:off x="8568255" y="2471572"/>
              <a:ext cx="1438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4</a:t>
              </a:r>
            </a:p>
          </p:txBody>
        </p:sp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69E539DB-3F19-4D28-8231-73C4D66B1A50}"/>
                </a:ext>
              </a:extLst>
            </p:cNvPr>
            <p:cNvGrpSpPr/>
            <p:nvPr/>
          </p:nvGrpSpPr>
          <p:grpSpPr>
            <a:xfrm>
              <a:off x="8370712" y="1172019"/>
              <a:ext cx="2636522" cy="1200329"/>
              <a:chOff x="355864" y="1380798"/>
              <a:chExt cx="2636522" cy="1200329"/>
            </a:xfrm>
          </p:grpSpPr>
          <p:sp>
            <p:nvSpPr>
              <p:cNvPr id="95" name="TextBox 32">
                <a:extLst>
                  <a:ext uri="{FF2B5EF4-FFF2-40B4-BE49-F238E27FC236}">
                    <a16:creationId xmlns:a16="http://schemas.microsoft.com/office/drawing/2014/main" id="{1FA4C322-BB92-4170-9CB0-13884B954FB7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6" name="TextBox 33">
                <a:extLst>
                  <a:ext uri="{FF2B5EF4-FFF2-40B4-BE49-F238E27FC236}">
                    <a16:creationId xmlns:a16="http://schemas.microsoft.com/office/drawing/2014/main" id="{27735D27-31B1-4B22-831B-569CEA1DA2D7}"/>
                  </a:ext>
                </a:extLst>
              </p:cNvPr>
              <p:cNvSpPr txBox="1"/>
              <p:nvPr/>
            </p:nvSpPr>
            <p:spPr>
              <a:xfrm>
                <a:off x="355864" y="1380798"/>
                <a:ext cx="26365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/>
                  <a:t>توعية الأفراد والمجتمع بأهمية المحافظة على الموارد، والابتعاد عن السلبيات التي ينتج عنها تدهور الموارد</a:t>
                </a:r>
                <a:endParaRPr lang="en-US" dirty="0"/>
              </a:p>
            </p:txBody>
          </p:sp>
        </p:grpSp>
      </p:grpSp>
      <p:grpSp>
        <p:nvGrpSpPr>
          <p:cNvPr id="97" name="Group 34">
            <a:extLst>
              <a:ext uri="{FF2B5EF4-FFF2-40B4-BE49-F238E27FC236}">
                <a16:creationId xmlns:a16="http://schemas.microsoft.com/office/drawing/2014/main" id="{91D34028-A4AA-45FC-8B60-1A328BC75094}"/>
              </a:ext>
            </a:extLst>
          </p:cNvPr>
          <p:cNvGrpSpPr/>
          <p:nvPr/>
        </p:nvGrpSpPr>
        <p:grpSpPr>
          <a:xfrm>
            <a:off x="9869878" y="5425040"/>
            <a:ext cx="2274712" cy="1243748"/>
            <a:chOff x="158735" y="1595970"/>
            <a:chExt cx="2274712" cy="1243748"/>
          </a:xfrm>
        </p:grpSpPr>
        <p:sp>
          <p:nvSpPr>
            <p:cNvPr id="98" name="TextBox 35">
              <a:extLst>
                <a:ext uri="{FF2B5EF4-FFF2-40B4-BE49-F238E27FC236}">
                  <a16:creationId xmlns:a16="http://schemas.microsoft.com/office/drawing/2014/main" id="{37F794BC-025B-482E-A446-5CEBCD612A4A}"/>
                </a:ext>
              </a:extLst>
            </p:cNvPr>
            <p:cNvSpPr txBox="1"/>
            <p:nvPr/>
          </p:nvSpPr>
          <p:spPr>
            <a:xfrm>
              <a:off x="576976" y="1595970"/>
              <a:ext cx="143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/>
            </a:p>
          </p:txBody>
        </p:sp>
        <p:sp>
          <p:nvSpPr>
            <p:cNvPr id="99" name="TextBox 36">
              <a:extLst>
                <a:ext uri="{FF2B5EF4-FFF2-40B4-BE49-F238E27FC236}">
                  <a16:creationId xmlns:a16="http://schemas.microsoft.com/office/drawing/2014/main" id="{C592875B-6933-4AAB-AC5D-303B7BE201BD}"/>
                </a:ext>
              </a:extLst>
            </p:cNvPr>
            <p:cNvSpPr txBox="1"/>
            <p:nvPr/>
          </p:nvSpPr>
          <p:spPr>
            <a:xfrm>
              <a:off x="158735" y="1639389"/>
              <a:ext cx="22747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اتخاذ جميع الإجراءات التي تكفل المحافظة على موارد البيئة البرية والبحرية، ومنع</a:t>
              </a:r>
            </a:p>
            <a:p>
              <a:pPr algn="r"/>
              <a:r>
                <a:rPr lang="ar-SY" dirty="0"/>
                <a:t>أي إضرار بها</a:t>
              </a:r>
              <a:endParaRPr lang="en-US" dirty="0"/>
            </a:p>
          </p:txBody>
        </p:sp>
      </p:grpSp>
      <p:grpSp>
        <p:nvGrpSpPr>
          <p:cNvPr id="100" name="Group 2">
            <a:extLst>
              <a:ext uri="{FF2B5EF4-FFF2-40B4-BE49-F238E27FC236}">
                <a16:creationId xmlns:a16="http://schemas.microsoft.com/office/drawing/2014/main" id="{09D7D125-72EB-483E-8410-4C09235102CF}"/>
              </a:ext>
            </a:extLst>
          </p:cNvPr>
          <p:cNvGrpSpPr/>
          <p:nvPr/>
        </p:nvGrpSpPr>
        <p:grpSpPr>
          <a:xfrm>
            <a:off x="-151194" y="1271117"/>
            <a:ext cx="13169050" cy="5447900"/>
            <a:chOff x="-151194" y="422296"/>
            <a:chExt cx="13169050" cy="5447900"/>
          </a:xfrm>
        </p:grpSpPr>
        <p:sp>
          <p:nvSpPr>
            <p:cNvPr id="101" name="Freeform: Shape 24">
              <a:extLst>
                <a:ext uri="{FF2B5EF4-FFF2-40B4-BE49-F238E27FC236}">
                  <a16:creationId xmlns:a16="http://schemas.microsoft.com/office/drawing/2014/main" id="{C28BE98E-513B-41CF-A812-537E74B5A65F}"/>
                </a:ext>
              </a:extLst>
            </p:cNvPr>
            <p:cNvSpPr/>
            <p:nvPr/>
          </p:nvSpPr>
          <p:spPr>
            <a:xfrm rot="10800000">
              <a:off x="-151194" y="422296"/>
              <a:ext cx="13169050" cy="5439915"/>
            </a:xfrm>
            <a:custGeom>
              <a:avLst/>
              <a:gdLst>
                <a:gd name="connsiteX0" fmla="*/ 5708417 w 13169050"/>
                <a:gd name="connsiteY0" fmla="*/ 5439915 h 5439915"/>
                <a:gd name="connsiteX1" fmla="*/ 4098984 w 13169050"/>
                <a:gd name="connsiteY1" fmla="*/ 3987539 h 5439915"/>
                <a:gd name="connsiteX2" fmla="*/ 4094459 w 13169050"/>
                <a:gd name="connsiteY2" fmla="*/ 3897924 h 5439915"/>
                <a:gd name="connsiteX3" fmla="*/ 4090632 w 13169050"/>
                <a:gd name="connsiteY3" fmla="*/ 3897924 h 5439915"/>
                <a:gd name="connsiteX4" fmla="*/ 4090632 w 13169050"/>
                <a:gd name="connsiteY4" fmla="*/ 3822131 h 5439915"/>
                <a:gd name="connsiteX5" fmla="*/ 4090632 w 13169050"/>
                <a:gd name="connsiteY5" fmla="*/ 3074964 h 5439915"/>
                <a:gd name="connsiteX6" fmla="*/ 4090702 w 13169050"/>
                <a:gd name="connsiteY6" fmla="*/ 3074964 h 5439915"/>
                <a:gd name="connsiteX7" fmla="*/ 4090702 w 13169050"/>
                <a:gd name="connsiteY7" fmla="*/ 3074963 h 5439915"/>
                <a:gd name="connsiteX8" fmla="*/ 2929780 w 13169050"/>
                <a:gd name="connsiteY8" fmla="*/ 1914041 h 5439915"/>
                <a:gd name="connsiteX9" fmla="*/ 2929780 w 13169050"/>
                <a:gd name="connsiteY9" fmla="*/ 1914110 h 5439915"/>
                <a:gd name="connsiteX10" fmla="*/ 0 w 13169050"/>
                <a:gd name="connsiteY10" fmla="*/ 1914110 h 5439915"/>
                <a:gd name="connsiteX11" fmla="*/ 0 w 13169050"/>
                <a:gd name="connsiteY11" fmla="*/ 1457178 h 5439915"/>
                <a:gd name="connsiteX12" fmla="*/ 2929780 w 13169050"/>
                <a:gd name="connsiteY12" fmla="*/ 1457178 h 5439915"/>
                <a:gd name="connsiteX13" fmla="*/ 3095188 w 13169050"/>
                <a:gd name="connsiteY13" fmla="*/ 1465530 h 5439915"/>
                <a:gd name="connsiteX14" fmla="*/ 4547564 w 13169050"/>
                <a:gd name="connsiteY14" fmla="*/ 3074963 h 5439915"/>
                <a:gd name="connsiteX15" fmla="*/ 4547564 w 13169050"/>
                <a:gd name="connsiteY15" fmla="*/ 3074964 h 5439915"/>
                <a:gd name="connsiteX16" fmla="*/ 4547564 w 13169050"/>
                <a:gd name="connsiteY16" fmla="*/ 3823480 h 5439915"/>
                <a:gd name="connsiteX17" fmla="*/ 4553489 w 13169050"/>
                <a:gd name="connsiteY17" fmla="*/ 3940827 h 5439915"/>
                <a:gd name="connsiteX18" fmla="*/ 5708418 w 13169050"/>
                <a:gd name="connsiteY18" fmla="*/ 4983052 h 5439915"/>
                <a:gd name="connsiteX19" fmla="*/ 6863346 w 13169050"/>
                <a:gd name="connsiteY19" fmla="*/ 3940827 h 5439915"/>
                <a:gd name="connsiteX20" fmla="*/ 6869340 w 13169050"/>
                <a:gd name="connsiteY20" fmla="*/ 3822131 h 5439915"/>
                <a:gd name="connsiteX21" fmla="*/ 6869270 w 13169050"/>
                <a:gd name="connsiteY21" fmla="*/ 3822131 h 5439915"/>
                <a:gd name="connsiteX22" fmla="*/ 6869270 w 13169050"/>
                <a:gd name="connsiteY22" fmla="*/ 1617787 h 5439915"/>
                <a:gd name="connsiteX23" fmla="*/ 6869270 w 13169050"/>
                <a:gd name="connsiteY23" fmla="*/ 1617786 h 5439915"/>
                <a:gd name="connsiteX24" fmla="*/ 6869270 w 13169050"/>
                <a:gd name="connsiteY24" fmla="*/ 1573645 h 5439915"/>
                <a:gd name="connsiteX25" fmla="*/ 6873443 w 13169050"/>
                <a:gd name="connsiteY25" fmla="*/ 1573645 h 5439915"/>
                <a:gd name="connsiteX26" fmla="*/ 6898217 w 13169050"/>
                <a:gd name="connsiteY26" fmla="*/ 1311536 h 5439915"/>
                <a:gd name="connsiteX27" fmla="*/ 8321645 w 13169050"/>
                <a:gd name="connsiteY27" fmla="*/ 8353 h 5439915"/>
                <a:gd name="connsiteX28" fmla="*/ 8463731 w 13169050"/>
                <a:gd name="connsiteY28" fmla="*/ 1179 h 5439915"/>
                <a:gd name="connsiteX29" fmla="*/ 8463731 w 13169050"/>
                <a:gd name="connsiteY29" fmla="*/ 0 h 5439915"/>
                <a:gd name="connsiteX30" fmla="*/ 13169050 w 13169050"/>
                <a:gd name="connsiteY30" fmla="*/ 0 h 5439915"/>
                <a:gd name="connsiteX31" fmla="*/ 13169050 w 13169050"/>
                <a:gd name="connsiteY31" fmla="*/ 456932 h 5439915"/>
                <a:gd name="connsiteX32" fmla="*/ 8485707 w 13169050"/>
                <a:gd name="connsiteY32" fmla="*/ 456932 h 5439915"/>
                <a:gd name="connsiteX33" fmla="*/ 8368356 w 13169050"/>
                <a:gd name="connsiteY33" fmla="*/ 462858 h 5439915"/>
                <a:gd name="connsiteX34" fmla="*/ 7346905 w 13169050"/>
                <a:gd name="connsiteY34" fmla="*/ 1398021 h 5439915"/>
                <a:gd name="connsiteX35" fmla="*/ 7326202 w 13169050"/>
                <a:gd name="connsiteY35" fmla="*/ 1617046 h 5439915"/>
                <a:gd name="connsiteX36" fmla="*/ 7326202 w 13169050"/>
                <a:gd name="connsiteY36" fmla="*/ 3822131 h 5439915"/>
                <a:gd name="connsiteX37" fmla="*/ 7317849 w 13169050"/>
                <a:gd name="connsiteY37" fmla="*/ 3987539 h 5439915"/>
                <a:gd name="connsiteX38" fmla="*/ 5708417 w 13169050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69050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69050" y="0"/>
                  </a:lnTo>
                  <a:lnTo>
                    <a:pt x="13169050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extrusionH="152400" prstMaterial="metal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Freeform: Shape 23">
              <a:extLst>
                <a:ext uri="{FF2B5EF4-FFF2-40B4-BE49-F238E27FC236}">
                  <a16:creationId xmlns:a16="http://schemas.microsoft.com/office/drawing/2014/main" id="{C5A01D43-D1FE-423C-96C8-B8C69F8C9B83}"/>
                </a:ext>
              </a:extLst>
            </p:cNvPr>
            <p:cNvSpPr/>
            <p:nvPr/>
          </p:nvSpPr>
          <p:spPr>
            <a:xfrm rot="10800000">
              <a:off x="-151194" y="430281"/>
              <a:ext cx="13138661" cy="5439915"/>
            </a:xfrm>
            <a:custGeom>
              <a:avLst/>
              <a:gdLst>
                <a:gd name="connsiteX0" fmla="*/ 5708417 w 13138661"/>
                <a:gd name="connsiteY0" fmla="*/ 5439915 h 5439915"/>
                <a:gd name="connsiteX1" fmla="*/ 4098984 w 13138661"/>
                <a:gd name="connsiteY1" fmla="*/ 3987539 h 5439915"/>
                <a:gd name="connsiteX2" fmla="*/ 4094459 w 13138661"/>
                <a:gd name="connsiteY2" fmla="*/ 3897924 h 5439915"/>
                <a:gd name="connsiteX3" fmla="*/ 4090632 w 13138661"/>
                <a:gd name="connsiteY3" fmla="*/ 3897924 h 5439915"/>
                <a:gd name="connsiteX4" fmla="*/ 4090632 w 13138661"/>
                <a:gd name="connsiteY4" fmla="*/ 3822131 h 5439915"/>
                <a:gd name="connsiteX5" fmla="*/ 4090632 w 13138661"/>
                <a:gd name="connsiteY5" fmla="*/ 3074964 h 5439915"/>
                <a:gd name="connsiteX6" fmla="*/ 4090702 w 13138661"/>
                <a:gd name="connsiteY6" fmla="*/ 3074964 h 5439915"/>
                <a:gd name="connsiteX7" fmla="*/ 4090702 w 13138661"/>
                <a:gd name="connsiteY7" fmla="*/ 3074963 h 5439915"/>
                <a:gd name="connsiteX8" fmla="*/ 2929780 w 13138661"/>
                <a:gd name="connsiteY8" fmla="*/ 1914041 h 5439915"/>
                <a:gd name="connsiteX9" fmla="*/ 2929780 w 13138661"/>
                <a:gd name="connsiteY9" fmla="*/ 1914110 h 5439915"/>
                <a:gd name="connsiteX10" fmla="*/ 0 w 13138661"/>
                <a:gd name="connsiteY10" fmla="*/ 1914110 h 5439915"/>
                <a:gd name="connsiteX11" fmla="*/ 0 w 13138661"/>
                <a:gd name="connsiteY11" fmla="*/ 1457178 h 5439915"/>
                <a:gd name="connsiteX12" fmla="*/ 2929780 w 13138661"/>
                <a:gd name="connsiteY12" fmla="*/ 1457178 h 5439915"/>
                <a:gd name="connsiteX13" fmla="*/ 3095188 w 13138661"/>
                <a:gd name="connsiteY13" fmla="*/ 1465530 h 5439915"/>
                <a:gd name="connsiteX14" fmla="*/ 4547564 w 13138661"/>
                <a:gd name="connsiteY14" fmla="*/ 3074963 h 5439915"/>
                <a:gd name="connsiteX15" fmla="*/ 4547564 w 13138661"/>
                <a:gd name="connsiteY15" fmla="*/ 3074964 h 5439915"/>
                <a:gd name="connsiteX16" fmla="*/ 4547564 w 13138661"/>
                <a:gd name="connsiteY16" fmla="*/ 3823480 h 5439915"/>
                <a:gd name="connsiteX17" fmla="*/ 4553489 w 13138661"/>
                <a:gd name="connsiteY17" fmla="*/ 3940827 h 5439915"/>
                <a:gd name="connsiteX18" fmla="*/ 5708418 w 13138661"/>
                <a:gd name="connsiteY18" fmla="*/ 4983052 h 5439915"/>
                <a:gd name="connsiteX19" fmla="*/ 6863346 w 13138661"/>
                <a:gd name="connsiteY19" fmla="*/ 3940827 h 5439915"/>
                <a:gd name="connsiteX20" fmla="*/ 6869340 w 13138661"/>
                <a:gd name="connsiteY20" fmla="*/ 3822131 h 5439915"/>
                <a:gd name="connsiteX21" fmla="*/ 6869270 w 13138661"/>
                <a:gd name="connsiteY21" fmla="*/ 3822131 h 5439915"/>
                <a:gd name="connsiteX22" fmla="*/ 6869270 w 13138661"/>
                <a:gd name="connsiteY22" fmla="*/ 1617787 h 5439915"/>
                <a:gd name="connsiteX23" fmla="*/ 6869270 w 13138661"/>
                <a:gd name="connsiteY23" fmla="*/ 1617786 h 5439915"/>
                <a:gd name="connsiteX24" fmla="*/ 6869270 w 13138661"/>
                <a:gd name="connsiteY24" fmla="*/ 1573645 h 5439915"/>
                <a:gd name="connsiteX25" fmla="*/ 6873443 w 13138661"/>
                <a:gd name="connsiteY25" fmla="*/ 1573645 h 5439915"/>
                <a:gd name="connsiteX26" fmla="*/ 6898217 w 13138661"/>
                <a:gd name="connsiteY26" fmla="*/ 1311536 h 5439915"/>
                <a:gd name="connsiteX27" fmla="*/ 8321645 w 13138661"/>
                <a:gd name="connsiteY27" fmla="*/ 8353 h 5439915"/>
                <a:gd name="connsiteX28" fmla="*/ 8463731 w 13138661"/>
                <a:gd name="connsiteY28" fmla="*/ 1179 h 5439915"/>
                <a:gd name="connsiteX29" fmla="*/ 8463731 w 13138661"/>
                <a:gd name="connsiteY29" fmla="*/ 0 h 5439915"/>
                <a:gd name="connsiteX30" fmla="*/ 13138661 w 13138661"/>
                <a:gd name="connsiteY30" fmla="*/ 0 h 5439915"/>
                <a:gd name="connsiteX31" fmla="*/ 13138661 w 13138661"/>
                <a:gd name="connsiteY31" fmla="*/ 456932 h 5439915"/>
                <a:gd name="connsiteX32" fmla="*/ 8485707 w 13138661"/>
                <a:gd name="connsiteY32" fmla="*/ 456932 h 5439915"/>
                <a:gd name="connsiteX33" fmla="*/ 8368356 w 13138661"/>
                <a:gd name="connsiteY33" fmla="*/ 462858 h 5439915"/>
                <a:gd name="connsiteX34" fmla="*/ 7346905 w 13138661"/>
                <a:gd name="connsiteY34" fmla="*/ 1398021 h 5439915"/>
                <a:gd name="connsiteX35" fmla="*/ 7326202 w 13138661"/>
                <a:gd name="connsiteY35" fmla="*/ 1617046 h 5439915"/>
                <a:gd name="connsiteX36" fmla="*/ 7326202 w 13138661"/>
                <a:gd name="connsiteY36" fmla="*/ 3822131 h 5439915"/>
                <a:gd name="connsiteX37" fmla="*/ 7317849 w 13138661"/>
                <a:gd name="connsiteY37" fmla="*/ 3987539 h 5439915"/>
                <a:gd name="connsiteX38" fmla="*/ 5708417 w 13138661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38661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38661" y="0"/>
                  </a:lnTo>
                  <a:lnTo>
                    <a:pt x="13138661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contourW="12700" prstMaterial="metal">
              <a:bevelT w="12700" h="13335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Freeform: Shape 3">
              <a:extLst>
                <a:ext uri="{FF2B5EF4-FFF2-40B4-BE49-F238E27FC236}">
                  <a16:creationId xmlns:a16="http://schemas.microsoft.com/office/drawing/2014/main" id="{733E4767-4EBE-4320-883C-8B5A00D46276}"/>
                </a:ext>
              </a:extLst>
            </p:cNvPr>
            <p:cNvSpPr/>
            <p:nvPr/>
          </p:nvSpPr>
          <p:spPr>
            <a:xfrm>
              <a:off x="30997" y="2301483"/>
              <a:ext cx="12548851" cy="2333395"/>
            </a:xfrm>
            <a:custGeom>
              <a:avLst/>
              <a:gdLst>
                <a:gd name="connsiteX0" fmla="*/ 0 w 12646617"/>
                <a:gd name="connsiteY0" fmla="*/ 2279398 h 2342277"/>
                <a:gd name="connsiteX1" fmla="*/ 4076054 w 12646617"/>
                <a:gd name="connsiteY1" fmla="*/ 2294896 h 2342277"/>
                <a:gd name="connsiteX2" fmla="*/ 5625884 w 12646617"/>
                <a:gd name="connsiteY2" fmla="*/ 1752456 h 2342277"/>
                <a:gd name="connsiteX3" fmla="*/ 5889356 w 12646617"/>
                <a:gd name="connsiteY3" fmla="*/ 512591 h 2342277"/>
                <a:gd name="connsiteX4" fmla="*/ 6261315 w 12646617"/>
                <a:gd name="connsiteY4" fmla="*/ 156130 h 2342277"/>
                <a:gd name="connsiteX5" fmla="*/ 6865749 w 12646617"/>
                <a:gd name="connsiteY5" fmla="*/ 1147 h 2342277"/>
                <a:gd name="connsiteX6" fmla="*/ 8012623 w 12646617"/>
                <a:gd name="connsiteY6" fmla="*/ 109635 h 2342277"/>
                <a:gd name="connsiteX7" fmla="*/ 8415579 w 12646617"/>
                <a:gd name="connsiteY7" fmla="*/ 512591 h 2342277"/>
                <a:gd name="connsiteX8" fmla="*/ 9159498 w 12646617"/>
                <a:gd name="connsiteY8" fmla="*/ 1163520 h 2342277"/>
                <a:gd name="connsiteX9" fmla="*/ 10290874 w 12646617"/>
                <a:gd name="connsiteY9" fmla="*/ 1380496 h 2342277"/>
                <a:gd name="connsiteX10" fmla="*/ 12646617 w 12646617"/>
                <a:gd name="connsiteY10" fmla="*/ 1380496 h 2342277"/>
                <a:gd name="connsiteX0" fmla="*/ 0 w 12646617"/>
                <a:gd name="connsiteY0" fmla="*/ 2199068 h 2261947"/>
                <a:gd name="connsiteX1" fmla="*/ 4076054 w 12646617"/>
                <a:gd name="connsiteY1" fmla="*/ 2214566 h 2261947"/>
                <a:gd name="connsiteX2" fmla="*/ 5625884 w 12646617"/>
                <a:gd name="connsiteY2" fmla="*/ 1672126 h 2261947"/>
                <a:gd name="connsiteX3" fmla="*/ 5889356 w 12646617"/>
                <a:gd name="connsiteY3" fmla="*/ 432261 h 2261947"/>
                <a:gd name="connsiteX4" fmla="*/ 6261315 w 12646617"/>
                <a:gd name="connsiteY4" fmla="*/ 75800 h 2261947"/>
                <a:gd name="connsiteX5" fmla="*/ 8012623 w 12646617"/>
                <a:gd name="connsiteY5" fmla="*/ 29305 h 2261947"/>
                <a:gd name="connsiteX6" fmla="*/ 8415579 w 12646617"/>
                <a:gd name="connsiteY6" fmla="*/ 432261 h 2261947"/>
                <a:gd name="connsiteX7" fmla="*/ 9159498 w 12646617"/>
                <a:gd name="connsiteY7" fmla="*/ 1083190 h 2261947"/>
                <a:gd name="connsiteX8" fmla="*/ 10290874 w 12646617"/>
                <a:gd name="connsiteY8" fmla="*/ 1300166 h 2261947"/>
                <a:gd name="connsiteX9" fmla="*/ 12646617 w 12646617"/>
                <a:gd name="connsiteY9" fmla="*/ 1300166 h 2261947"/>
                <a:gd name="connsiteX0" fmla="*/ 0 w 12646617"/>
                <a:gd name="connsiteY0" fmla="*/ 2169763 h 2232642"/>
                <a:gd name="connsiteX1" fmla="*/ 4076054 w 12646617"/>
                <a:gd name="connsiteY1" fmla="*/ 2185261 h 2232642"/>
                <a:gd name="connsiteX2" fmla="*/ 5625884 w 12646617"/>
                <a:gd name="connsiteY2" fmla="*/ 1642821 h 2232642"/>
                <a:gd name="connsiteX3" fmla="*/ 5889356 w 12646617"/>
                <a:gd name="connsiteY3" fmla="*/ 402956 h 2232642"/>
                <a:gd name="connsiteX4" fmla="*/ 8012623 w 12646617"/>
                <a:gd name="connsiteY4" fmla="*/ 0 h 2232642"/>
                <a:gd name="connsiteX5" fmla="*/ 8415579 w 12646617"/>
                <a:gd name="connsiteY5" fmla="*/ 402956 h 2232642"/>
                <a:gd name="connsiteX6" fmla="*/ 9159498 w 12646617"/>
                <a:gd name="connsiteY6" fmla="*/ 1053885 h 2232642"/>
                <a:gd name="connsiteX7" fmla="*/ 10290874 w 12646617"/>
                <a:gd name="connsiteY7" fmla="*/ 1270861 h 2232642"/>
                <a:gd name="connsiteX8" fmla="*/ 12646617 w 12646617"/>
                <a:gd name="connsiteY8" fmla="*/ 1270861 h 2232642"/>
                <a:gd name="connsiteX0" fmla="*/ 0 w 12646617"/>
                <a:gd name="connsiteY0" fmla="*/ 2248276 h 2311155"/>
                <a:gd name="connsiteX1" fmla="*/ 4076054 w 12646617"/>
                <a:gd name="connsiteY1" fmla="*/ 2263774 h 2311155"/>
                <a:gd name="connsiteX2" fmla="*/ 5625884 w 12646617"/>
                <a:gd name="connsiteY2" fmla="*/ 1721334 h 2311155"/>
                <a:gd name="connsiteX3" fmla="*/ 5889356 w 12646617"/>
                <a:gd name="connsiteY3" fmla="*/ 481469 h 2311155"/>
                <a:gd name="connsiteX4" fmla="*/ 8012623 w 12646617"/>
                <a:gd name="connsiteY4" fmla="*/ 78513 h 2311155"/>
                <a:gd name="connsiteX5" fmla="*/ 8415579 w 12646617"/>
                <a:gd name="connsiteY5" fmla="*/ 481469 h 2311155"/>
                <a:gd name="connsiteX6" fmla="*/ 9159498 w 12646617"/>
                <a:gd name="connsiteY6" fmla="*/ 1132398 h 2311155"/>
                <a:gd name="connsiteX7" fmla="*/ 10290874 w 12646617"/>
                <a:gd name="connsiteY7" fmla="*/ 1349374 h 2311155"/>
                <a:gd name="connsiteX8" fmla="*/ 12646617 w 12646617"/>
                <a:gd name="connsiteY8" fmla="*/ 1349374 h 2311155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1887722 h 1950601"/>
                <a:gd name="connsiteX1" fmla="*/ 4076054 w 12646617"/>
                <a:gd name="connsiteY1" fmla="*/ 1903220 h 1950601"/>
                <a:gd name="connsiteX2" fmla="*/ 5625884 w 12646617"/>
                <a:gd name="connsiteY2" fmla="*/ 1360780 h 1950601"/>
                <a:gd name="connsiteX3" fmla="*/ 5889356 w 12646617"/>
                <a:gd name="connsiteY3" fmla="*/ 120915 h 1950601"/>
                <a:gd name="connsiteX4" fmla="*/ 8415579 w 12646617"/>
                <a:gd name="connsiteY4" fmla="*/ 120915 h 1950601"/>
                <a:gd name="connsiteX5" fmla="*/ 9159498 w 12646617"/>
                <a:gd name="connsiteY5" fmla="*/ 771844 h 1950601"/>
                <a:gd name="connsiteX6" fmla="*/ 10290874 w 12646617"/>
                <a:gd name="connsiteY6" fmla="*/ 988820 h 1950601"/>
                <a:gd name="connsiteX7" fmla="*/ 12646617 w 12646617"/>
                <a:gd name="connsiteY7" fmla="*/ 988820 h 1950601"/>
                <a:gd name="connsiteX0" fmla="*/ 0 w 12646617"/>
                <a:gd name="connsiteY0" fmla="*/ 2137017 h 2199896"/>
                <a:gd name="connsiteX1" fmla="*/ 4076054 w 12646617"/>
                <a:gd name="connsiteY1" fmla="*/ 2152515 h 2199896"/>
                <a:gd name="connsiteX2" fmla="*/ 5625884 w 12646617"/>
                <a:gd name="connsiteY2" fmla="*/ 1610075 h 2199896"/>
                <a:gd name="connsiteX3" fmla="*/ 5889356 w 12646617"/>
                <a:gd name="connsiteY3" fmla="*/ 370210 h 2199896"/>
                <a:gd name="connsiteX4" fmla="*/ 8415579 w 12646617"/>
                <a:gd name="connsiteY4" fmla="*/ 370210 h 2199896"/>
                <a:gd name="connsiteX5" fmla="*/ 9159498 w 12646617"/>
                <a:gd name="connsiteY5" fmla="*/ 1021139 h 2199896"/>
                <a:gd name="connsiteX6" fmla="*/ 10290874 w 12646617"/>
                <a:gd name="connsiteY6" fmla="*/ 1238115 h 2199896"/>
                <a:gd name="connsiteX7" fmla="*/ 12646617 w 12646617"/>
                <a:gd name="connsiteY7" fmla="*/ 1238115 h 2199896"/>
                <a:gd name="connsiteX0" fmla="*/ 0 w 12646617"/>
                <a:gd name="connsiteY0" fmla="*/ 2265378 h 2328257"/>
                <a:gd name="connsiteX1" fmla="*/ 4076054 w 12646617"/>
                <a:gd name="connsiteY1" fmla="*/ 2280876 h 2328257"/>
                <a:gd name="connsiteX2" fmla="*/ 5625884 w 12646617"/>
                <a:gd name="connsiteY2" fmla="*/ 1738436 h 2328257"/>
                <a:gd name="connsiteX3" fmla="*/ 5889356 w 12646617"/>
                <a:gd name="connsiteY3" fmla="*/ 498571 h 2328257"/>
                <a:gd name="connsiteX4" fmla="*/ 8415579 w 12646617"/>
                <a:gd name="connsiteY4" fmla="*/ 498571 h 2328257"/>
                <a:gd name="connsiteX5" fmla="*/ 9159498 w 12646617"/>
                <a:gd name="connsiteY5" fmla="*/ 1149500 h 2328257"/>
                <a:gd name="connsiteX6" fmla="*/ 10290874 w 12646617"/>
                <a:gd name="connsiteY6" fmla="*/ 1366476 h 2328257"/>
                <a:gd name="connsiteX7" fmla="*/ 12646617 w 12646617"/>
                <a:gd name="connsiteY7" fmla="*/ 1366476 h 2328257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266024 h 2328903"/>
                <a:gd name="connsiteX1" fmla="*/ 4076054 w 12646617"/>
                <a:gd name="connsiteY1" fmla="*/ 2281522 h 2328903"/>
                <a:gd name="connsiteX2" fmla="*/ 5625884 w 12646617"/>
                <a:gd name="connsiteY2" fmla="*/ 1739082 h 2328903"/>
                <a:gd name="connsiteX3" fmla="*/ 5889356 w 12646617"/>
                <a:gd name="connsiteY3" fmla="*/ 499217 h 2328903"/>
                <a:gd name="connsiteX4" fmla="*/ 8415579 w 12646617"/>
                <a:gd name="connsiteY4" fmla="*/ 499217 h 2328903"/>
                <a:gd name="connsiteX5" fmla="*/ 10290874 w 12646617"/>
                <a:gd name="connsiteY5" fmla="*/ 1367122 h 2328903"/>
                <a:gd name="connsiteX6" fmla="*/ 12646617 w 12646617"/>
                <a:gd name="connsiteY6" fmla="*/ 1367122 h 2328903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8851" h="2333395">
                  <a:moveTo>
                    <a:pt x="0" y="2270516"/>
                  </a:moveTo>
                  <a:cubicBezTo>
                    <a:pt x="1569203" y="2322177"/>
                    <a:pt x="3138407" y="2373838"/>
                    <a:pt x="4076054" y="2286014"/>
                  </a:cubicBezTo>
                  <a:cubicBezTo>
                    <a:pt x="5013701" y="2198190"/>
                    <a:pt x="5323667" y="2040625"/>
                    <a:pt x="5625884" y="1743574"/>
                  </a:cubicBezTo>
                  <a:cubicBezTo>
                    <a:pt x="5928101" y="1446523"/>
                    <a:pt x="5734958" y="1112920"/>
                    <a:pt x="5889356" y="503709"/>
                  </a:cubicBezTo>
                  <a:cubicBezTo>
                    <a:pt x="6043754" y="-105502"/>
                    <a:pt x="7963789" y="-227538"/>
                    <a:pt x="8415579" y="503709"/>
                  </a:cubicBezTo>
                  <a:cubicBezTo>
                    <a:pt x="8867369" y="1234956"/>
                    <a:pt x="9567489" y="1324729"/>
                    <a:pt x="10290874" y="1371614"/>
                  </a:cubicBezTo>
                  <a:cubicBezTo>
                    <a:pt x="11014259" y="1418499"/>
                    <a:pt x="12150402" y="1332184"/>
                    <a:pt x="12548851" y="1337108"/>
                  </a:cubicBezTo>
                </a:path>
              </a:pathLst>
            </a:custGeom>
            <a:noFill/>
            <a:ln w="22225">
              <a:solidFill>
                <a:schemeClr val="tx1">
                  <a:alpha val="4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" name="Freeform: Shape 11">
            <a:extLst>
              <a:ext uri="{FF2B5EF4-FFF2-40B4-BE49-F238E27FC236}">
                <a16:creationId xmlns:a16="http://schemas.microsoft.com/office/drawing/2014/main" id="{DFC939B5-EFC5-4D10-9E41-56B99689BC03}"/>
              </a:ext>
            </a:extLst>
          </p:cNvPr>
          <p:cNvSpPr/>
          <p:nvPr/>
        </p:nvSpPr>
        <p:spPr>
          <a:xfrm>
            <a:off x="-29601" y="4299860"/>
            <a:ext cx="2453433" cy="1226716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Freeform: Shape 12">
            <a:extLst>
              <a:ext uri="{FF2B5EF4-FFF2-40B4-BE49-F238E27FC236}">
                <a16:creationId xmlns:a16="http://schemas.microsoft.com/office/drawing/2014/main" id="{44B1B132-CE99-494E-88F5-4AB4C854F280}"/>
              </a:ext>
            </a:extLst>
          </p:cNvPr>
          <p:cNvSpPr/>
          <p:nvPr/>
        </p:nvSpPr>
        <p:spPr>
          <a:xfrm>
            <a:off x="4039449" y="4550566"/>
            <a:ext cx="1748949" cy="874474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Freeform: Shape 16">
            <a:extLst>
              <a:ext uri="{FF2B5EF4-FFF2-40B4-BE49-F238E27FC236}">
                <a16:creationId xmlns:a16="http://schemas.microsoft.com/office/drawing/2014/main" id="{52595E28-EE40-4190-A83A-F68EDC9A5EEA}"/>
              </a:ext>
            </a:extLst>
          </p:cNvPr>
          <p:cNvSpPr/>
          <p:nvPr/>
        </p:nvSpPr>
        <p:spPr>
          <a:xfrm>
            <a:off x="6507489" y="2624140"/>
            <a:ext cx="1113949" cy="556975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6600FF"/>
          </a:solidFill>
          <a:ln>
            <a:noFill/>
          </a:ln>
          <a:scene3d>
            <a:camera prst="isometricOffAxis1Left">
              <a:rot lat="1075750" lon="4155355" rev="9732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Freeform: Shape 17">
            <a:extLst>
              <a:ext uri="{FF2B5EF4-FFF2-40B4-BE49-F238E27FC236}">
                <a16:creationId xmlns:a16="http://schemas.microsoft.com/office/drawing/2014/main" id="{1295F47D-4C06-40CF-8DD9-8CDD3C684518}"/>
              </a:ext>
            </a:extLst>
          </p:cNvPr>
          <p:cNvSpPr/>
          <p:nvPr/>
        </p:nvSpPr>
        <p:spPr>
          <a:xfrm>
            <a:off x="8778184" y="3851317"/>
            <a:ext cx="1018375" cy="509188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isometricOffAxis2Right">
              <a:rot lat="1063044" lon="18390201" rev="19375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Freeform: Shape 18">
            <a:extLst>
              <a:ext uri="{FF2B5EF4-FFF2-40B4-BE49-F238E27FC236}">
                <a16:creationId xmlns:a16="http://schemas.microsoft.com/office/drawing/2014/main" id="{83736593-0788-40CF-B8BB-75C1AB6041D8}"/>
              </a:ext>
            </a:extLst>
          </p:cNvPr>
          <p:cNvSpPr/>
          <p:nvPr/>
        </p:nvSpPr>
        <p:spPr>
          <a:xfrm>
            <a:off x="11058071" y="4047406"/>
            <a:ext cx="1055163" cy="527582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  <a:scene3d>
            <a:camera prst="isometricOffAxis2Righ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8331648" y="1283174"/>
            <a:ext cx="3860352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ar-SY" sz="2400" dirty="0"/>
              <a:t>دور الدولة في المحافظة على الموارد:</a:t>
            </a:r>
          </a:p>
        </p:txBody>
      </p:sp>
    </p:spTree>
    <p:extLst>
      <p:ext uri="{BB962C8B-B14F-4D97-AF65-F5344CB8AC3E}">
        <p14:creationId xmlns:p14="http://schemas.microsoft.com/office/powerpoint/2010/main" val="19674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4" grpId="0" animBg="1"/>
      <p:bldP spid="75" grpId="0" animBg="1"/>
      <p:bldP spid="76" grpId="0" animBg="1"/>
      <p:bldP spid="77" grpId="0"/>
      <p:bldP spid="78" grpId="0"/>
      <p:bldP spid="104" grpId="0" animBg="1"/>
      <p:bldP spid="105" grpId="0" animBg="1"/>
      <p:bldP spid="106" grpId="0" animBg="1"/>
      <p:bldP spid="107" grpId="0" animBg="1"/>
      <p:bldP spid="10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4658BB8-903D-4091-BB49-E0A7BC631F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7C34DFD6-0CC0-422E-9D3F-99E43EEB3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6C4EEB60-DCE8-4D34-BAB8-97F708A8E9E7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7465315-A0CB-44E4-BB71-E39CDDC014FE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AE6DCB4D-8673-41DB-818D-B51A84705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764334" y="10598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مجموعة 55"/>
          <p:cNvGrpSpPr/>
          <p:nvPr/>
        </p:nvGrpSpPr>
        <p:grpSpPr>
          <a:xfrm>
            <a:off x="129263" y="22303"/>
            <a:ext cx="8201466" cy="1128959"/>
            <a:chOff x="338813" y="22303"/>
            <a:chExt cx="8201466" cy="1128959"/>
          </a:xfrm>
        </p:grpSpPr>
        <p:grpSp>
          <p:nvGrpSpPr>
            <p:cNvPr id="57" name="مجموعة 56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68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8" name="مجموعة 57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63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65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66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7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المحافظة على المَوارِد</a:t>
                  </a:r>
                </a:p>
              </p:txBody>
            </p:sp>
          </p:grpSp>
        </p:grpSp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60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974151" y="10598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15">
            <a:extLst>
              <a:ext uri="{FF2B5EF4-FFF2-40B4-BE49-F238E27FC236}">
                <a16:creationId xmlns:a16="http://schemas.microsoft.com/office/drawing/2014/main" id="{B1671641-28A8-42EA-8E29-0F9297C63388}"/>
              </a:ext>
            </a:extLst>
          </p:cNvPr>
          <p:cNvSpPr/>
          <p:nvPr/>
        </p:nvSpPr>
        <p:spPr>
          <a:xfrm>
            <a:off x="11165783" y="4551741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2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Freeform: Shape 14">
            <a:extLst>
              <a:ext uri="{FF2B5EF4-FFF2-40B4-BE49-F238E27FC236}">
                <a16:creationId xmlns:a16="http://schemas.microsoft.com/office/drawing/2014/main" id="{A8334275-A1BF-43C7-B6A4-8C83AE355A90}"/>
              </a:ext>
            </a:extLst>
          </p:cNvPr>
          <p:cNvSpPr/>
          <p:nvPr/>
        </p:nvSpPr>
        <p:spPr>
          <a:xfrm>
            <a:off x="8924440" y="4332692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9">
            <a:extLst>
              <a:ext uri="{FF2B5EF4-FFF2-40B4-BE49-F238E27FC236}">
                <a16:creationId xmlns:a16="http://schemas.microsoft.com/office/drawing/2014/main" id="{554F1105-765C-49B5-9AC1-E4C0EEF971BC}"/>
              </a:ext>
            </a:extLst>
          </p:cNvPr>
          <p:cNvSpPr/>
          <p:nvPr/>
        </p:nvSpPr>
        <p:spPr>
          <a:xfrm>
            <a:off x="6586779" y="3150119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Left"/>
            <a:lightRig rig="threePt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: Shape 8">
            <a:extLst>
              <a:ext uri="{FF2B5EF4-FFF2-40B4-BE49-F238E27FC236}">
                <a16:creationId xmlns:a16="http://schemas.microsoft.com/office/drawing/2014/main" id="{DB6E18FE-E754-4502-8B2A-2D9CA4CBAFF0}"/>
              </a:ext>
            </a:extLst>
          </p:cNvPr>
          <p:cNvSpPr/>
          <p:nvPr/>
        </p:nvSpPr>
        <p:spPr>
          <a:xfrm>
            <a:off x="4145587" y="5360901"/>
            <a:ext cx="1302844" cy="1415446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eeform: Shape 13">
            <a:extLst>
              <a:ext uri="{FF2B5EF4-FFF2-40B4-BE49-F238E27FC236}">
                <a16:creationId xmlns:a16="http://schemas.microsoft.com/office/drawing/2014/main" id="{0E191B74-93B7-4BD4-81D8-B9295243D08A}"/>
              </a:ext>
            </a:extLst>
          </p:cNvPr>
          <p:cNvSpPr/>
          <p:nvPr/>
        </p:nvSpPr>
        <p:spPr>
          <a:xfrm>
            <a:off x="287820" y="5526576"/>
            <a:ext cx="1727387" cy="1827454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E86A3F28-09E5-4984-9FDB-AE7B22DD5688}"/>
              </a:ext>
            </a:extLst>
          </p:cNvPr>
          <p:cNvSpPr txBox="1"/>
          <p:nvPr/>
        </p:nvSpPr>
        <p:spPr>
          <a:xfrm>
            <a:off x="4129701" y="3928649"/>
            <a:ext cx="143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78" name="TextBox 22">
            <a:extLst>
              <a:ext uri="{FF2B5EF4-FFF2-40B4-BE49-F238E27FC236}">
                <a16:creationId xmlns:a16="http://schemas.microsoft.com/office/drawing/2014/main" id="{14DC240D-E3C9-43B6-BDD0-DDAAD7CD2FF4}"/>
              </a:ext>
            </a:extLst>
          </p:cNvPr>
          <p:cNvSpPr txBox="1"/>
          <p:nvPr/>
        </p:nvSpPr>
        <p:spPr>
          <a:xfrm>
            <a:off x="10866536" y="3592744"/>
            <a:ext cx="143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grpSp>
        <p:nvGrpSpPr>
          <p:cNvPr id="79" name="Group 7">
            <a:extLst>
              <a:ext uri="{FF2B5EF4-FFF2-40B4-BE49-F238E27FC236}">
                <a16:creationId xmlns:a16="http://schemas.microsoft.com/office/drawing/2014/main" id="{B18FA318-5A0A-44AA-830D-712B8B091292}"/>
              </a:ext>
            </a:extLst>
          </p:cNvPr>
          <p:cNvGrpSpPr/>
          <p:nvPr/>
        </p:nvGrpSpPr>
        <p:grpSpPr>
          <a:xfrm>
            <a:off x="287820" y="2132123"/>
            <a:ext cx="2799030" cy="2123659"/>
            <a:chOff x="287820" y="1283302"/>
            <a:chExt cx="2799030" cy="2123659"/>
          </a:xfrm>
        </p:grpSpPr>
        <p:sp>
          <p:nvSpPr>
            <p:cNvPr id="80" name="TextBox 1">
              <a:extLst>
                <a:ext uri="{FF2B5EF4-FFF2-40B4-BE49-F238E27FC236}">
                  <a16:creationId xmlns:a16="http://schemas.microsoft.com/office/drawing/2014/main" id="{6A4E8DF9-7EAA-450F-B654-C28997390560}"/>
                </a:ext>
              </a:extLst>
            </p:cNvPr>
            <p:cNvSpPr txBox="1"/>
            <p:nvPr/>
          </p:nvSpPr>
          <p:spPr>
            <a:xfrm>
              <a:off x="418075" y="276063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83" name="TextBox 5">
              <a:extLst>
                <a:ext uri="{FF2B5EF4-FFF2-40B4-BE49-F238E27FC236}">
                  <a16:creationId xmlns:a16="http://schemas.microsoft.com/office/drawing/2014/main" id="{85513C1D-0759-4B03-8531-B5BCA275CD30}"/>
                </a:ext>
              </a:extLst>
            </p:cNvPr>
            <p:cNvSpPr txBox="1"/>
            <p:nvPr/>
          </p:nvSpPr>
          <p:spPr>
            <a:xfrm>
              <a:off x="287820" y="1283302"/>
              <a:ext cx="27990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المحافظة على الحيوانات الفِطْرية من الانقراض، بضبط عمليات الصيد، والعمل لإكثار الأنواع المختلفة من تلك الحيوانات.</a:t>
              </a:r>
              <a:endParaRPr lang="en-US" dirty="0"/>
            </a:p>
          </p:txBody>
        </p:sp>
      </p:grpSp>
      <p:grpSp>
        <p:nvGrpSpPr>
          <p:cNvPr id="84" name="Group 25">
            <a:extLst>
              <a:ext uri="{FF2B5EF4-FFF2-40B4-BE49-F238E27FC236}">
                <a16:creationId xmlns:a16="http://schemas.microsoft.com/office/drawing/2014/main" id="{136CC769-C936-466E-B1CD-0D172DD6A57E}"/>
              </a:ext>
            </a:extLst>
          </p:cNvPr>
          <p:cNvGrpSpPr/>
          <p:nvPr/>
        </p:nvGrpSpPr>
        <p:grpSpPr>
          <a:xfrm>
            <a:off x="5619438" y="5203410"/>
            <a:ext cx="2274712" cy="1351333"/>
            <a:chOff x="709685" y="1224400"/>
            <a:chExt cx="2274712" cy="1351333"/>
          </a:xfrm>
        </p:grpSpPr>
        <p:sp>
          <p:nvSpPr>
            <p:cNvPr id="85" name="TextBox 26">
              <a:extLst>
                <a:ext uri="{FF2B5EF4-FFF2-40B4-BE49-F238E27FC236}">
                  <a16:creationId xmlns:a16="http://schemas.microsoft.com/office/drawing/2014/main" id="{C7FD0CF6-64C3-4D0D-BF18-61A80D5107FD}"/>
                </a:ext>
              </a:extLst>
            </p:cNvPr>
            <p:cNvSpPr txBox="1"/>
            <p:nvPr/>
          </p:nvSpPr>
          <p:spPr>
            <a:xfrm>
              <a:off x="995216" y="122440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/>
            </a:p>
          </p:txBody>
        </p:sp>
        <p:sp>
          <p:nvSpPr>
            <p:cNvPr id="86" name="TextBox 27">
              <a:extLst>
                <a:ext uri="{FF2B5EF4-FFF2-40B4-BE49-F238E27FC236}">
                  <a16:creationId xmlns:a16="http://schemas.microsoft.com/office/drawing/2014/main" id="{B60BFED2-770C-463A-B37E-B2B362C14207}"/>
                </a:ext>
              </a:extLst>
            </p:cNvPr>
            <p:cNvSpPr txBox="1"/>
            <p:nvPr/>
          </p:nvSpPr>
          <p:spPr>
            <a:xfrm>
              <a:off x="709685" y="1652403"/>
              <a:ext cx="22747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حماية الغابات والمراعي، والمحافظة على الغطاء النباتي، واستعادة ما فُقد منه.</a:t>
              </a:r>
              <a:endParaRPr lang="en-US" dirty="0"/>
            </a:p>
          </p:txBody>
        </p:sp>
      </p:grpSp>
      <p:grpSp>
        <p:nvGrpSpPr>
          <p:cNvPr id="87" name="Group 10">
            <a:extLst>
              <a:ext uri="{FF2B5EF4-FFF2-40B4-BE49-F238E27FC236}">
                <a16:creationId xmlns:a16="http://schemas.microsoft.com/office/drawing/2014/main" id="{1AA2E17D-9BE5-4449-92AE-94CA2E529446}"/>
              </a:ext>
            </a:extLst>
          </p:cNvPr>
          <p:cNvGrpSpPr/>
          <p:nvPr/>
        </p:nvGrpSpPr>
        <p:grpSpPr>
          <a:xfrm>
            <a:off x="4298041" y="1061971"/>
            <a:ext cx="3485537" cy="2039223"/>
            <a:chOff x="4298041" y="213150"/>
            <a:chExt cx="3485537" cy="2039223"/>
          </a:xfrm>
        </p:grpSpPr>
        <p:sp>
          <p:nvSpPr>
            <p:cNvPr id="88" name="TextBox 20">
              <a:extLst>
                <a:ext uri="{FF2B5EF4-FFF2-40B4-BE49-F238E27FC236}">
                  <a16:creationId xmlns:a16="http://schemas.microsoft.com/office/drawing/2014/main" id="{48C89E56-9AD0-430E-9175-82F6FF81EBDD}"/>
                </a:ext>
              </a:extLst>
            </p:cNvPr>
            <p:cNvSpPr txBox="1"/>
            <p:nvPr/>
          </p:nvSpPr>
          <p:spPr>
            <a:xfrm>
              <a:off x="6345347" y="1252099"/>
              <a:ext cx="1438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3</a:t>
              </a:r>
            </a:p>
          </p:txBody>
        </p:sp>
        <p:grpSp>
          <p:nvGrpSpPr>
            <p:cNvPr id="89" name="Group 28">
              <a:extLst>
                <a:ext uri="{FF2B5EF4-FFF2-40B4-BE49-F238E27FC236}">
                  <a16:creationId xmlns:a16="http://schemas.microsoft.com/office/drawing/2014/main" id="{7569F012-E7A8-4C6A-B863-7CAC6404525E}"/>
                </a:ext>
              </a:extLst>
            </p:cNvPr>
            <p:cNvGrpSpPr/>
            <p:nvPr/>
          </p:nvGrpSpPr>
          <p:grpSpPr>
            <a:xfrm>
              <a:off x="4298041" y="213150"/>
              <a:ext cx="3236190" cy="2039223"/>
              <a:chOff x="-1220983" y="1595970"/>
              <a:chExt cx="3236190" cy="2039223"/>
            </a:xfrm>
          </p:grpSpPr>
          <p:sp>
            <p:nvSpPr>
              <p:cNvPr id="90" name="TextBox 29">
                <a:extLst>
                  <a:ext uri="{FF2B5EF4-FFF2-40B4-BE49-F238E27FC236}">
                    <a16:creationId xmlns:a16="http://schemas.microsoft.com/office/drawing/2014/main" id="{7647BE2F-418B-44A0-BE7D-8BB2D1C081E2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1" name="TextBox 30">
                <a:extLst>
                  <a:ext uri="{FF2B5EF4-FFF2-40B4-BE49-F238E27FC236}">
                    <a16:creationId xmlns:a16="http://schemas.microsoft.com/office/drawing/2014/main" id="{CCD07FEF-4373-4037-8057-0E0064E81EA7}"/>
                  </a:ext>
                </a:extLst>
              </p:cNvPr>
              <p:cNvSpPr txBox="1"/>
              <p:nvPr/>
            </p:nvSpPr>
            <p:spPr>
              <a:xfrm>
                <a:off x="-1220983" y="2157865"/>
                <a:ext cx="227471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/>
                  <a:t>حماية مياه البحار من مصادر التلوث، وتنظيم الصيد في المياه الإقليمية </a:t>
                </a:r>
              </a:p>
              <a:p>
                <a:pPr algn="r"/>
                <a:r>
                  <a:rPr lang="ar-SY" dirty="0"/>
                  <a:t>و فرض العقوبات على المخالفين لأنظمة الترشيد.</a:t>
                </a:r>
                <a:endParaRPr lang="en-US" dirty="0"/>
              </a:p>
            </p:txBody>
          </p:sp>
        </p:grpSp>
      </p:grpSp>
      <p:grpSp>
        <p:nvGrpSpPr>
          <p:cNvPr id="92" name="Group 37">
            <a:extLst>
              <a:ext uri="{FF2B5EF4-FFF2-40B4-BE49-F238E27FC236}">
                <a16:creationId xmlns:a16="http://schemas.microsoft.com/office/drawing/2014/main" id="{BA36603A-A984-4EF6-AA02-B4910624E372}"/>
              </a:ext>
            </a:extLst>
          </p:cNvPr>
          <p:cNvGrpSpPr/>
          <p:nvPr/>
        </p:nvGrpSpPr>
        <p:grpSpPr>
          <a:xfrm>
            <a:off x="8370712" y="2020840"/>
            <a:ext cx="2636522" cy="1761218"/>
            <a:chOff x="8370712" y="1172019"/>
            <a:chExt cx="2636522" cy="1761218"/>
          </a:xfrm>
        </p:grpSpPr>
        <p:sp>
          <p:nvSpPr>
            <p:cNvPr id="93" name="TextBox 21">
              <a:extLst>
                <a:ext uri="{FF2B5EF4-FFF2-40B4-BE49-F238E27FC236}">
                  <a16:creationId xmlns:a16="http://schemas.microsoft.com/office/drawing/2014/main" id="{B73CAE0F-257F-4C0C-B890-77FFC561E617}"/>
                </a:ext>
              </a:extLst>
            </p:cNvPr>
            <p:cNvSpPr txBox="1"/>
            <p:nvPr/>
          </p:nvSpPr>
          <p:spPr>
            <a:xfrm>
              <a:off x="8568255" y="2471572"/>
              <a:ext cx="1438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4</a:t>
              </a:r>
            </a:p>
          </p:txBody>
        </p:sp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69E539DB-3F19-4D28-8231-73C4D66B1A50}"/>
                </a:ext>
              </a:extLst>
            </p:cNvPr>
            <p:cNvGrpSpPr/>
            <p:nvPr/>
          </p:nvGrpSpPr>
          <p:grpSpPr>
            <a:xfrm>
              <a:off x="8370712" y="1172019"/>
              <a:ext cx="2636522" cy="1754326"/>
              <a:chOff x="355864" y="1380798"/>
              <a:chExt cx="2636522" cy="1754326"/>
            </a:xfrm>
          </p:grpSpPr>
          <p:sp>
            <p:nvSpPr>
              <p:cNvPr id="95" name="TextBox 32">
                <a:extLst>
                  <a:ext uri="{FF2B5EF4-FFF2-40B4-BE49-F238E27FC236}">
                    <a16:creationId xmlns:a16="http://schemas.microsoft.com/office/drawing/2014/main" id="{1FA4C322-BB92-4170-9CB0-13884B954FB7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6" name="TextBox 33">
                <a:extLst>
                  <a:ext uri="{FF2B5EF4-FFF2-40B4-BE49-F238E27FC236}">
                    <a16:creationId xmlns:a16="http://schemas.microsoft.com/office/drawing/2014/main" id="{27735D27-31B1-4B22-831B-569CEA1DA2D7}"/>
                  </a:ext>
                </a:extLst>
              </p:cNvPr>
              <p:cNvSpPr txBox="1"/>
              <p:nvPr/>
            </p:nvSpPr>
            <p:spPr>
              <a:xfrm>
                <a:off x="355864" y="1380798"/>
                <a:ext cx="26365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/>
                  <a:t>صيانة موارد المياه السطحية والجوفية، والمحافظة عليها بإنشاء السدود وتخزين</a:t>
                </a:r>
              </a:p>
              <a:p>
                <a:pPr algn="r"/>
                <a:r>
                  <a:rPr lang="ar-SY" dirty="0"/>
                  <a:t>المياه، ومنع وصول الملوِّثات إليها، مثل: مياه الصرف الصحي أو النفايات</a:t>
                </a:r>
                <a:endParaRPr lang="en-US" dirty="0"/>
              </a:p>
            </p:txBody>
          </p:sp>
        </p:grpSp>
      </p:grpSp>
      <p:grpSp>
        <p:nvGrpSpPr>
          <p:cNvPr id="97" name="Group 34">
            <a:extLst>
              <a:ext uri="{FF2B5EF4-FFF2-40B4-BE49-F238E27FC236}">
                <a16:creationId xmlns:a16="http://schemas.microsoft.com/office/drawing/2014/main" id="{91D34028-A4AA-45FC-8B60-1A328BC75094}"/>
              </a:ext>
            </a:extLst>
          </p:cNvPr>
          <p:cNvGrpSpPr/>
          <p:nvPr/>
        </p:nvGrpSpPr>
        <p:grpSpPr>
          <a:xfrm>
            <a:off x="9869878" y="5356949"/>
            <a:ext cx="2274712" cy="1477328"/>
            <a:chOff x="158735" y="1527879"/>
            <a:chExt cx="2274712" cy="1477328"/>
          </a:xfrm>
        </p:grpSpPr>
        <p:sp>
          <p:nvSpPr>
            <p:cNvPr id="98" name="TextBox 35">
              <a:extLst>
                <a:ext uri="{FF2B5EF4-FFF2-40B4-BE49-F238E27FC236}">
                  <a16:creationId xmlns:a16="http://schemas.microsoft.com/office/drawing/2014/main" id="{37F794BC-025B-482E-A446-5CEBCD612A4A}"/>
                </a:ext>
              </a:extLst>
            </p:cNvPr>
            <p:cNvSpPr txBox="1"/>
            <p:nvPr/>
          </p:nvSpPr>
          <p:spPr>
            <a:xfrm>
              <a:off x="576976" y="1595970"/>
              <a:ext cx="143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/>
            </a:p>
          </p:txBody>
        </p:sp>
        <p:sp>
          <p:nvSpPr>
            <p:cNvPr id="99" name="TextBox 36">
              <a:extLst>
                <a:ext uri="{FF2B5EF4-FFF2-40B4-BE49-F238E27FC236}">
                  <a16:creationId xmlns:a16="http://schemas.microsoft.com/office/drawing/2014/main" id="{C592875B-6933-4AAB-AC5D-303B7BE201BD}"/>
                </a:ext>
              </a:extLst>
            </p:cNvPr>
            <p:cNvSpPr txBox="1"/>
            <p:nvPr/>
          </p:nvSpPr>
          <p:spPr>
            <a:xfrm>
              <a:off x="158735" y="1527879"/>
              <a:ext cx="22747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التوسع في إنشاء المتنزهات الوطنية للمحافظة على النباتات والسِّمات الطبيعية</a:t>
              </a:r>
            </a:p>
            <a:p>
              <a:pPr algn="r"/>
              <a:r>
                <a:rPr lang="ar-SY" dirty="0"/>
                <a:t>والأَثَرية لهذه المواقع، وتوفير أماكن للتنزه والسياحة</a:t>
              </a:r>
              <a:endParaRPr lang="en-US" dirty="0"/>
            </a:p>
          </p:txBody>
        </p:sp>
      </p:grpSp>
      <p:grpSp>
        <p:nvGrpSpPr>
          <p:cNvPr id="100" name="Group 2">
            <a:extLst>
              <a:ext uri="{FF2B5EF4-FFF2-40B4-BE49-F238E27FC236}">
                <a16:creationId xmlns:a16="http://schemas.microsoft.com/office/drawing/2014/main" id="{09D7D125-72EB-483E-8410-4C09235102CF}"/>
              </a:ext>
            </a:extLst>
          </p:cNvPr>
          <p:cNvGrpSpPr/>
          <p:nvPr/>
        </p:nvGrpSpPr>
        <p:grpSpPr>
          <a:xfrm>
            <a:off x="-151194" y="1271117"/>
            <a:ext cx="13169050" cy="5447900"/>
            <a:chOff x="-151194" y="422296"/>
            <a:chExt cx="13169050" cy="5447900"/>
          </a:xfrm>
        </p:grpSpPr>
        <p:sp>
          <p:nvSpPr>
            <p:cNvPr id="101" name="Freeform: Shape 24">
              <a:extLst>
                <a:ext uri="{FF2B5EF4-FFF2-40B4-BE49-F238E27FC236}">
                  <a16:creationId xmlns:a16="http://schemas.microsoft.com/office/drawing/2014/main" id="{C28BE98E-513B-41CF-A812-537E74B5A65F}"/>
                </a:ext>
              </a:extLst>
            </p:cNvPr>
            <p:cNvSpPr/>
            <p:nvPr/>
          </p:nvSpPr>
          <p:spPr>
            <a:xfrm rot="10800000">
              <a:off x="-151194" y="422296"/>
              <a:ext cx="13169050" cy="5439915"/>
            </a:xfrm>
            <a:custGeom>
              <a:avLst/>
              <a:gdLst>
                <a:gd name="connsiteX0" fmla="*/ 5708417 w 13169050"/>
                <a:gd name="connsiteY0" fmla="*/ 5439915 h 5439915"/>
                <a:gd name="connsiteX1" fmla="*/ 4098984 w 13169050"/>
                <a:gd name="connsiteY1" fmla="*/ 3987539 h 5439915"/>
                <a:gd name="connsiteX2" fmla="*/ 4094459 w 13169050"/>
                <a:gd name="connsiteY2" fmla="*/ 3897924 h 5439915"/>
                <a:gd name="connsiteX3" fmla="*/ 4090632 w 13169050"/>
                <a:gd name="connsiteY3" fmla="*/ 3897924 h 5439915"/>
                <a:gd name="connsiteX4" fmla="*/ 4090632 w 13169050"/>
                <a:gd name="connsiteY4" fmla="*/ 3822131 h 5439915"/>
                <a:gd name="connsiteX5" fmla="*/ 4090632 w 13169050"/>
                <a:gd name="connsiteY5" fmla="*/ 3074964 h 5439915"/>
                <a:gd name="connsiteX6" fmla="*/ 4090702 w 13169050"/>
                <a:gd name="connsiteY6" fmla="*/ 3074964 h 5439915"/>
                <a:gd name="connsiteX7" fmla="*/ 4090702 w 13169050"/>
                <a:gd name="connsiteY7" fmla="*/ 3074963 h 5439915"/>
                <a:gd name="connsiteX8" fmla="*/ 2929780 w 13169050"/>
                <a:gd name="connsiteY8" fmla="*/ 1914041 h 5439915"/>
                <a:gd name="connsiteX9" fmla="*/ 2929780 w 13169050"/>
                <a:gd name="connsiteY9" fmla="*/ 1914110 h 5439915"/>
                <a:gd name="connsiteX10" fmla="*/ 0 w 13169050"/>
                <a:gd name="connsiteY10" fmla="*/ 1914110 h 5439915"/>
                <a:gd name="connsiteX11" fmla="*/ 0 w 13169050"/>
                <a:gd name="connsiteY11" fmla="*/ 1457178 h 5439915"/>
                <a:gd name="connsiteX12" fmla="*/ 2929780 w 13169050"/>
                <a:gd name="connsiteY12" fmla="*/ 1457178 h 5439915"/>
                <a:gd name="connsiteX13" fmla="*/ 3095188 w 13169050"/>
                <a:gd name="connsiteY13" fmla="*/ 1465530 h 5439915"/>
                <a:gd name="connsiteX14" fmla="*/ 4547564 w 13169050"/>
                <a:gd name="connsiteY14" fmla="*/ 3074963 h 5439915"/>
                <a:gd name="connsiteX15" fmla="*/ 4547564 w 13169050"/>
                <a:gd name="connsiteY15" fmla="*/ 3074964 h 5439915"/>
                <a:gd name="connsiteX16" fmla="*/ 4547564 w 13169050"/>
                <a:gd name="connsiteY16" fmla="*/ 3823480 h 5439915"/>
                <a:gd name="connsiteX17" fmla="*/ 4553489 w 13169050"/>
                <a:gd name="connsiteY17" fmla="*/ 3940827 h 5439915"/>
                <a:gd name="connsiteX18" fmla="*/ 5708418 w 13169050"/>
                <a:gd name="connsiteY18" fmla="*/ 4983052 h 5439915"/>
                <a:gd name="connsiteX19" fmla="*/ 6863346 w 13169050"/>
                <a:gd name="connsiteY19" fmla="*/ 3940827 h 5439915"/>
                <a:gd name="connsiteX20" fmla="*/ 6869340 w 13169050"/>
                <a:gd name="connsiteY20" fmla="*/ 3822131 h 5439915"/>
                <a:gd name="connsiteX21" fmla="*/ 6869270 w 13169050"/>
                <a:gd name="connsiteY21" fmla="*/ 3822131 h 5439915"/>
                <a:gd name="connsiteX22" fmla="*/ 6869270 w 13169050"/>
                <a:gd name="connsiteY22" fmla="*/ 1617787 h 5439915"/>
                <a:gd name="connsiteX23" fmla="*/ 6869270 w 13169050"/>
                <a:gd name="connsiteY23" fmla="*/ 1617786 h 5439915"/>
                <a:gd name="connsiteX24" fmla="*/ 6869270 w 13169050"/>
                <a:gd name="connsiteY24" fmla="*/ 1573645 h 5439915"/>
                <a:gd name="connsiteX25" fmla="*/ 6873443 w 13169050"/>
                <a:gd name="connsiteY25" fmla="*/ 1573645 h 5439915"/>
                <a:gd name="connsiteX26" fmla="*/ 6898217 w 13169050"/>
                <a:gd name="connsiteY26" fmla="*/ 1311536 h 5439915"/>
                <a:gd name="connsiteX27" fmla="*/ 8321645 w 13169050"/>
                <a:gd name="connsiteY27" fmla="*/ 8353 h 5439915"/>
                <a:gd name="connsiteX28" fmla="*/ 8463731 w 13169050"/>
                <a:gd name="connsiteY28" fmla="*/ 1179 h 5439915"/>
                <a:gd name="connsiteX29" fmla="*/ 8463731 w 13169050"/>
                <a:gd name="connsiteY29" fmla="*/ 0 h 5439915"/>
                <a:gd name="connsiteX30" fmla="*/ 13169050 w 13169050"/>
                <a:gd name="connsiteY30" fmla="*/ 0 h 5439915"/>
                <a:gd name="connsiteX31" fmla="*/ 13169050 w 13169050"/>
                <a:gd name="connsiteY31" fmla="*/ 456932 h 5439915"/>
                <a:gd name="connsiteX32" fmla="*/ 8485707 w 13169050"/>
                <a:gd name="connsiteY32" fmla="*/ 456932 h 5439915"/>
                <a:gd name="connsiteX33" fmla="*/ 8368356 w 13169050"/>
                <a:gd name="connsiteY33" fmla="*/ 462858 h 5439915"/>
                <a:gd name="connsiteX34" fmla="*/ 7346905 w 13169050"/>
                <a:gd name="connsiteY34" fmla="*/ 1398021 h 5439915"/>
                <a:gd name="connsiteX35" fmla="*/ 7326202 w 13169050"/>
                <a:gd name="connsiteY35" fmla="*/ 1617046 h 5439915"/>
                <a:gd name="connsiteX36" fmla="*/ 7326202 w 13169050"/>
                <a:gd name="connsiteY36" fmla="*/ 3822131 h 5439915"/>
                <a:gd name="connsiteX37" fmla="*/ 7317849 w 13169050"/>
                <a:gd name="connsiteY37" fmla="*/ 3987539 h 5439915"/>
                <a:gd name="connsiteX38" fmla="*/ 5708417 w 13169050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69050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69050" y="0"/>
                  </a:lnTo>
                  <a:lnTo>
                    <a:pt x="13169050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extrusionH="152400" prstMaterial="metal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Freeform: Shape 23">
              <a:extLst>
                <a:ext uri="{FF2B5EF4-FFF2-40B4-BE49-F238E27FC236}">
                  <a16:creationId xmlns:a16="http://schemas.microsoft.com/office/drawing/2014/main" id="{C5A01D43-D1FE-423C-96C8-B8C69F8C9B83}"/>
                </a:ext>
              </a:extLst>
            </p:cNvPr>
            <p:cNvSpPr/>
            <p:nvPr/>
          </p:nvSpPr>
          <p:spPr>
            <a:xfrm rot="10800000">
              <a:off x="-151194" y="430281"/>
              <a:ext cx="13138661" cy="5439915"/>
            </a:xfrm>
            <a:custGeom>
              <a:avLst/>
              <a:gdLst>
                <a:gd name="connsiteX0" fmla="*/ 5708417 w 13138661"/>
                <a:gd name="connsiteY0" fmla="*/ 5439915 h 5439915"/>
                <a:gd name="connsiteX1" fmla="*/ 4098984 w 13138661"/>
                <a:gd name="connsiteY1" fmla="*/ 3987539 h 5439915"/>
                <a:gd name="connsiteX2" fmla="*/ 4094459 w 13138661"/>
                <a:gd name="connsiteY2" fmla="*/ 3897924 h 5439915"/>
                <a:gd name="connsiteX3" fmla="*/ 4090632 w 13138661"/>
                <a:gd name="connsiteY3" fmla="*/ 3897924 h 5439915"/>
                <a:gd name="connsiteX4" fmla="*/ 4090632 w 13138661"/>
                <a:gd name="connsiteY4" fmla="*/ 3822131 h 5439915"/>
                <a:gd name="connsiteX5" fmla="*/ 4090632 w 13138661"/>
                <a:gd name="connsiteY5" fmla="*/ 3074964 h 5439915"/>
                <a:gd name="connsiteX6" fmla="*/ 4090702 w 13138661"/>
                <a:gd name="connsiteY6" fmla="*/ 3074964 h 5439915"/>
                <a:gd name="connsiteX7" fmla="*/ 4090702 w 13138661"/>
                <a:gd name="connsiteY7" fmla="*/ 3074963 h 5439915"/>
                <a:gd name="connsiteX8" fmla="*/ 2929780 w 13138661"/>
                <a:gd name="connsiteY8" fmla="*/ 1914041 h 5439915"/>
                <a:gd name="connsiteX9" fmla="*/ 2929780 w 13138661"/>
                <a:gd name="connsiteY9" fmla="*/ 1914110 h 5439915"/>
                <a:gd name="connsiteX10" fmla="*/ 0 w 13138661"/>
                <a:gd name="connsiteY10" fmla="*/ 1914110 h 5439915"/>
                <a:gd name="connsiteX11" fmla="*/ 0 w 13138661"/>
                <a:gd name="connsiteY11" fmla="*/ 1457178 h 5439915"/>
                <a:gd name="connsiteX12" fmla="*/ 2929780 w 13138661"/>
                <a:gd name="connsiteY12" fmla="*/ 1457178 h 5439915"/>
                <a:gd name="connsiteX13" fmla="*/ 3095188 w 13138661"/>
                <a:gd name="connsiteY13" fmla="*/ 1465530 h 5439915"/>
                <a:gd name="connsiteX14" fmla="*/ 4547564 w 13138661"/>
                <a:gd name="connsiteY14" fmla="*/ 3074963 h 5439915"/>
                <a:gd name="connsiteX15" fmla="*/ 4547564 w 13138661"/>
                <a:gd name="connsiteY15" fmla="*/ 3074964 h 5439915"/>
                <a:gd name="connsiteX16" fmla="*/ 4547564 w 13138661"/>
                <a:gd name="connsiteY16" fmla="*/ 3823480 h 5439915"/>
                <a:gd name="connsiteX17" fmla="*/ 4553489 w 13138661"/>
                <a:gd name="connsiteY17" fmla="*/ 3940827 h 5439915"/>
                <a:gd name="connsiteX18" fmla="*/ 5708418 w 13138661"/>
                <a:gd name="connsiteY18" fmla="*/ 4983052 h 5439915"/>
                <a:gd name="connsiteX19" fmla="*/ 6863346 w 13138661"/>
                <a:gd name="connsiteY19" fmla="*/ 3940827 h 5439915"/>
                <a:gd name="connsiteX20" fmla="*/ 6869340 w 13138661"/>
                <a:gd name="connsiteY20" fmla="*/ 3822131 h 5439915"/>
                <a:gd name="connsiteX21" fmla="*/ 6869270 w 13138661"/>
                <a:gd name="connsiteY21" fmla="*/ 3822131 h 5439915"/>
                <a:gd name="connsiteX22" fmla="*/ 6869270 w 13138661"/>
                <a:gd name="connsiteY22" fmla="*/ 1617787 h 5439915"/>
                <a:gd name="connsiteX23" fmla="*/ 6869270 w 13138661"/>
                <a:gd name="connsiteY23" fmla="*/ 1617786 h 5439915"/>
                <a:gd name="connsiteX24" fmla="*/ 6869270 w 13138661"/>
                <a:gd name="connsiteY24" fmla="*/ 1573645 h 5439915"/>
                <a:gd name="connsiteX25" fmla="*/ 6873443 w 13138661"/>
                <a:gd name="connsiteY25" fmla="*/ 1573645 h 5439915"/>
                <a:gd name="connsiteX26" fmla="*/ 6898217 w 13138661"/>
                <a:gd name="connsiteY26" fmla="*/ 1311536 h 5439915"/>
                <a:gd name="connsiteX27" fmla="*/ 8321645 w 13138661"/>
                <a:gd name="connsiteY27" fmla="*/ 8353 h 5439915"/>
                <a:gd name="connsiteX28" fmla="*/ 8463731 w 13138661"/>
                <a:gd name="connsiteY28" fmla="*/ 1179 h 5439915"/>
                <a:gd name="connsiteX29" fmla="*/ 8463731 w 13138661"/>
                <a:gd name="connsiteY29" fmla="*/ 0 h 5439915"/>
                <a:gd name="connsiteX30" fmla="*/ 13138661 w 13138661"/>
                <a:gd name="connsiteY30" fmla="*/ 0 h 5439915"/>
                <a:gd name="connsiteX31" fmla="*/ 13138661 w 13138661"/>
                <a:gd name="connsiteY31" fmla="*/ 456932 h 5439915"/>
                <a:gd name="connsiteX32" fmla="*/ 8485707 w 13138661"/>
                <a:gd name="connsiteY32" fmla="*/ 456932 h 5439915"/>
                <a:gd name="connsiteX33" fmla="*/ 8368356 w 13138661"/>
                <a:gd name="connsiteY33" fmla="*/ 462858 h 5439915"/>
                <a:gd name="connsiteX34" fmla="*/ 7346905 w 13138661"/>
                <a:gd name="connsiteY34" fmla="*/ 1398021 h 5439915"/>
                <a:gd name="connsiteX35" fmla="*/ 7326202 w 13138661"/>
                <a:gd name="connsiteY35" fmla="*/ 1617046 h 5439915"/>
                <a:gd name="connsiteX36" fmla="*/ 7326202 w 13138661"/>
                <a:gd name="connsiteY36" fmla="*/ 3822131 h 5439915"/>
                <a:gd name="connsiteX37" fmla="*/ 7317849 w 13138661"/>
                <a:gd name="connsiteY37" fmla="*/ 3987539 h 5439915"/>
                <a:gd name="connsiteX38" fmla="*/ 5708417 w 13138661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38661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38661" y="0"/>
                  </a:lnTo>
                  <a:lnTo>
                    <a:pt x="13138661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contourW="12700" prstMaterial="metal">
              <a:bevelT w="12700" h="13335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Freeform: Shape 3">
              <a:extLst>
                <a:ext uri="{FF2B5EF4-FFF2-40B4-BE49-F238E27FC236}">
                  <a16:creationId xmlns:a16="http://schemas.microsoft.com/office/drawing/2014/main" id="{733E4767-4EBE-4320-883C-8B5A00D46276}"/>
                </a:ext>
              </a:extLst>
            </p:cNvPr>
            <p:cNvSpPr/>
            <p:nvPr/>
          </p:nvSpPr>
          <p:spPr>
            <a:xfrm>
              <a:off x="30997" y="2301483"/>
              <a:ext cx="12548851" cy="2333395"/>
            </a:xfrm>
            <a:custGeom>
              <a:avLst/>
              <a:gdLst>
                <a:gd name="connsiteX0" fmla="*/ 0 w 12646617"/>
                <a:gd name="connsiteY0" fmla="*/ 2279398 h 2342277"/>
                <a:gd name="connsiteX1" fmla="*/ 4076054 w 12646617"/>
                <a:gd name="connsiteY1" fmla="*/ 2294896 h 2342277"/>
                <a:gd name="connsiteX2" fmla="*/ 5625884 w 12646617"/>
                <a:gd name="connsiteY2" fmla="*/ 1752456 h 2342277"/>
                <a:gd name="connsiteX3" fmla="*/ 5889356 w 12646617"/>
                <a:gd name="connsiteY3" fmla="*/ 512591 h 2342277"/>
                <a:gd name="connsiteX4" fmla="*/ 6261315 w 12646617"/>
                <a:gd name="connsiteY4" fmla="*/ 156130 h 2342277"/>
                <a:gd name="connsiteX5" fmla="*/ 6865749 w 12646617"/>
                <a:gd name="connsiteY5" fmla="*/ 1147 h 2342277"/>
                <a:gd name="connsiteX6" fmla="*/ 8012623 w 12646617"/>
                <a:gd name="connsiteY6" fmla="*/ 109635 h 2342277"/>
                <a:gd name="connsiteX7" fmla="*/ 8415579 w 12646617"/>
                <a:gd name="connsiteY7" fmla="*/ 512591 h 2342277"/>
                <a:gd name="connsiteX8" fmla="*/ 9159498 w 12646617"/>
                <a:gd name="connsiteY8" fmla="*/ 1163520 h 2342277"/>
                <a:gd name="connsiteX9" fmla="*/ 10290874 w 12646617"/>
                <a:gd name="connsiteY9" fmla="*/ 1380496 h 2342277"/>
                <a:gd name="connsiteX10" fmla="*/ 12646617 w 12646617"/>
                <a:gd name="connsiteY10" fmla="*/ 1380496 h 2342277"/>
                <a:gd name="connsiteX0" fmla="*/ 0 w 12646617"/>
                <a:gd name="connsiteY0" fmla="*/ 2199068 h 2261947"/>
                <a:gd name="connsiteX1" fmla="*/ 4076054 w 12646617"/>
                <a:gd name="connsiteY1" fmla="*/ 2214566 h 2261947"/>
                <a:gd name="connsiteX2" fmla="*/ 5625884 w 12646617"/>
                <a:gd name="connsiteY2" fmla="*/ 1672126 h 2261947"/>
                <a:gd name="connsiteX3" fmla="*/ 5889356 w 12646617"/>
                <a:gd name="connsiteY3" fmla="*/ 432261 h 2261947"/>
                <a:gd name="connsiteX4" fmla="*/ 6261315 w 12646617"/>
                <a:gd name="connsiteY4" fmla="*/ 75800 h 2261947"/>
                <a:gd name="connsiteX5" fmla="*/ 8012623 w 12646617"/>
                <a:gd name="connsiteY5" fmla="*/ 29305 h 2261947"/>
                <a:gd name="connsiteX6" fmla="*/ 8415579 w 12646617"/>
                <a:gd name="connsiteY6" fmla="*/ 432261 h 2261947"/>
                <a:gd name="connsiteX7" fmla="*/ 9159498 w 12646617"/>
                <a:gd name="connsiteY7" fmla="*/ 1083190 h 2261947"/>
                <a:gd name="connsiteX8" fmla="*/ 10290874 w 12646617"/>
                <a:gd name="connsiteY8" fmla="*/ 1300166 h 2261947"/>
                <a:gd name="connsiteX9" fmla="*/ 12646617 w 12646617"/>
                <a:gd name="connsiteY9" fmla="*/ 1300166 h 2261947"/>
                <a:gd name="connsiteX0" fmla="*/ 0 w 12646617"/>
                <a:gd name="connsiteY0" fmla="*/ 2169763 h 2232642"/>
                <a:gd name="connsiteX1" fmla="*/ 4076054 w 12646617"/>
                <a:gd name="connsiteY1" fmla="*/ 2185261 h 2232642"/>
                <a:gd name="connsiteX2" fmla="*/ 5625884 w 12646617"/>
                <a:gd name="connsiteY2" fmla="*/ 1642821 h 2232642"/>
                <a:gd name="connsiteX3" fmla="*/ 5889356 w 12646617"/>
                <a:gd name="connsiteY3" fmla="*/ 402956 h 2232642"/>
                <a:gd name="connsiteX4" fmla="*/ 8012623 w 12646617"/>
                <a:gd name="connsiteY4" fmla="*/ 0 h 2232642"/>
                <a:gd name="connsiteX5" fmla="*/ 8415579 w 12646617"/>
                <a:gd name="connsiteY5" fmla="*/ 402956 h 2232642"/>
                <a:gd name="connsiteX6" fmla="*/ 9159498 w 12646617"/>
                <a:gd name="connsiteY6" fmla="*/ 1053885 h 2232642"/>
                <a:gd name="connsiteX7" fmla="*/ 10290874 w 12646617"/>
                <a:gd name="connsiteY7" fmla="*/ 1270861 h 2232642"/>
                <a:gd name="connsiteX8" fmla="*/ 12646617 w 12646617"/>
                <a:gd name="connsiteY8" fmla="*/ 1270861 h 2232642"/>
                <a:gd name="connsiteX0" fmla="*/ 0 w 12646617"/>
                <a:gd name="connsiteY0" fmla="*/ 2248276 h 2311155"/>
                <a:gd name="connsiteX1" fmla="*/ 4076054 w 12646617"/>
                <a:gd name="connsiteY1" fmla="*/ 2263774 h 2311155"/>
                <a:gd name="connsiteX2" fmla="*/ 5625884 w 12646617"/>
                <a:gd name="connsiteY2" fmla="*/ 1721334 h 2311155"/>
                <a:gd name="connsiteX3" fmla="*/ 5889356 w 12646617"/>
                <a:gd name="connsiteY3" fmla="*/ 481469 h 2311155"/>
                <a:gd name="connsiteX4" fmla="*/ 8012623 w 12646617"/>
                <a:gd name="connsiteY4" fmla="*/ 78513 h 2311155"/>
                <a:gd name="connsiteX5" fmla="*/ 8415579 w 12646617"/>
                <a:gd name="connsiteY5" fmla="*/ 481469 h 2311155"/>
                <a:gd name="connsiteX6" fmla="*/ 9159498 w 12646617"/>
                <a:gd name="connsiteY6" fmla="*/ 1132398 h 2311155"/>
                <a:gd name="connsiteX7" fmla="*/ 10290874 w 12646617"/>
                <a:gd name="connsiteY7" fmla="*/ 1349374 h 2311155"/>
                <a:gd name="connsiteX8" fmla="*/ 12646617 w 12646617"/>
                <a:gd name="connsiteY8" fmla="*/ 1349374 h 2311155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1887722 h 1950601"/>
                <a:gd name="connsiteX1" fmla="*/ 4076054 w 12646617"/>
                <a:gd name="connsiteY1" fmla="*/ 1903220 h 1950601"/>
                <a:gd name="connsiteX2" fmla="*/ 5625884 w 12646617"/>
                <a:gd name="connsiteY2" fmla="*/ 1360780 h 1950601"/>
                <a:gd name="connsiteX3" fmla="*/ 5889356 w 12646617"/>
                <a:gd name="connsiteY3" fmla="*/ 120915 h 1950601"/>
                <a:gd name="connsiteX4" fmla="*/ 8415579 w 12646617"/>
                <a:gd name="connsiteY4" fmla="*/ 120915 h 1950601"/>
                <a:gd name="connsiteX5" fmla="*/ 9159498 w 12646617"/>
                <a:gd name="connsiteY5" fmla="*/ 771844 h 1950601"/>
                <a:gd name="connsiteX6" fmla="*/ 10290874 w 12646617"/>
                <a:gd name="connsiteY6" fmla="*/ 988820 h 1950601"/>
                <a:gd name="connsiteX7" fmla="*/ 12646617 w 12646617"/>
                <a:gd name="connsiteY7" fmla="*/ 988820 h 1950601"/>
                <a:gd name="connsiteX0" fmla="*/ 0 w 12646617"/>
                <a:gd name="connsiteY0" fmla="*/ 2137017 h 2199896"/>
                <a:gd name="connsiteX1" fmla="*/ 4076054 w 12646617"/>
                <a:gd name="connsiteY1" fmla="*/ 2152515 h 2199896"/>
                <a:gd name="connsiteX2" fmla="*/ 5625884 w 12646617"/>
                <a:gd name="connsiteY2" fmla="*/ 1610075 h 2199896"/>
                <a:gd name="connsiteX3" fmla="*/ 5889356 w 12646617"/>
                <a:gd name="connsiteY3" fmla="*/ 370210 h 2199896"/>
                <a:gd name="connsiteX4" fmla="*/ 8415579 w 12646617"/>
                <a:gd name="connsiteY4" fmla="*/ 370210 h 2199896"/>
                <a:gd name="connsiteX5" fmla="*/ 9159498 w 12646617"/>
                <a:gd name="connsiteY5" fmla="*/ 1021139 h 2199896"/>
                <a:gd name="connsiteX6" fmla="*/ 10290874 w 12646617"/>
                <a:gd name="connsiteY6" fmla="*/ 1238115 h 2199896"/>
                <a:gd name="connsiteX7" fmla="*/ 12646617 w 12646617"/>
                <a:gd name="connsiteY7" fmla="*/ 1238115 h 2199896"/>
                <a:gd name="connsiteX0" fmla="*/ 0 w 12646617"/>
                <a:gd name="connsiteY0" fmla="*/ 2265378 h 2328257"/>
                <a:gd name="connsiteX1" fmla="*/ 4076054 w 12646617"/>
                <a:gd name="connsiteY1" fmla="*/ 2280876 h 2328257"/>
                <a:gd name="connsiteX2" fmla="*/ 5625884 w 12646617"/>
                <a:gd name="connsiteY2" fmla="*/ 1738436 h 2328257"/>
                <a:gd name="connsiteX3" fmla="*/ 5889356 w 12646617"/>
                <a:gd name="connsiteY3" fmla="*/ 498571 h 2328257"/>
                <a:gd name="connsiteX4" fmla="*/ 8415579 w 12646617"/>
                <a:gd name="connsiteY4" fmla="*/ 498571 h 2328257"/>
                <a:gd name="connsiteX5" fmla="*/ 9159498 w 12646617"/>
                <a:gd name="connsiteY5" fmla="*/ 1149500 h 2328257"/>
                <a:gd name="connsiteX6" fmla="*/ 10290874 w 12646617"/>
                <a:gd name="connsiteY6" fmla="*/ 1366476 h 2328257"/>
                <a:gd name="connsiteX7" fmla="*/ 12646617 w 12646617"/>
                <a:gd name="connsiteY7" fmla="*/ 1366476 h 2328257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266024 h 2328903"/>
                <a:gd name="connsiteX1" fmla="*/ 4076054 w 12646617"/>
                <a:gd name="connsiteY1" fmla="*/ 2281522 h 2328903"/>
                <a:gd name="connsiteX2" fmla="*/ 5625884 w 12646617"/>
                <a:gd name="connsiteY2" fmla="*/ 1739082 h 2328903"/>
                <a:gd name="connsiteX3" fmla="*/ 5889356 w 12646617"/>
                <a:gd name="connsiteY3" fmla="*/ 499217 h 2328903"/>
                <a:gd name="connsiteX4" fmla="*/ 8415579 w 12646617"/>
                <a:gd name="connsiteY4" fmla="*/ 499217 h 2328903"/>
                <a:gd name="connsiteX5" fmla="*/ 10290874 w 12646617"/>
                <a:gd name="connsiteY5" fmla="*/ 1367122 h 2328903"/>
                <a:gd name="connsiteX6" fmla="*/ 12646617 w 12646617"/>
                <a:gd name="connsiteY6" fmla="*/ 1367122 h 2328903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8851" h="2333395">
                  <a:moveTo>
                    <a:pt x="0" y="2270516"/>
                  </a:moveTo>
                  <a:cubicBezTo>
                    <a:pt x="1569203" y="2322177"/>
                    <a:pt x="3138407" y="2373838"/>
                    <a:pt x="4076054" y="2286014"/>
                  </a:cubicBezTo>
                  <a:cubicBezTo>
                    <a:pt x="5013701" y="2198190"/>
                    <a:pt x="5323667" y="2040625"/>
                    <a:pt x="5625884" y="1743574"/>
                  </a:cubicBezTo>
                  <a:cubicBezTo>
                    <a:pt x="5928101" y="1446523"/>
                    <a:pt x="5734958" y="1112920"/>
                    <a:pt x="5889356" y="503709"/>
                  </a:cubicBezTo>
                  <a:cubicBezTo>
                    <a:pt x="6043754" y="-105502"/>
                    <a:pt x="7963789" y="-227538"/>
                    <a:pt x="8415579" y="503709"/>
                  </a:cubicBezTo>
                  <a:cubicBezTo>
                    <a:pt x="8867369" y="1234956"/>
                    <a:pt x="9567489" y="1324729"/>
                    <a:pt x="10290874" y="1371614"/>
                  </a:cubicBezTo>
                  <a:cubicBezTo>
                    <a:pt x="11014259" y="1418499"/>
                    <a:pt x="12150402" y="1332184"/>
                    <a:pt x="12548851" y="1337108"/>
                  </a:cubicBezTo>
                </a:path>
              </a:pathLst>
            </a:custGeom>
            <a:noFill/>
            <a:ln w="22225">
              <a:solidFill>
                <a:schemeClr val="tx1">
                  <a:alpha val="4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" name="Freeform: Shape 11">
            <a:extLst>
              <a:ext uri="{FF2B5EF4-FFF2-40B4-BE49-F238E27FC236}">
                <a16:creationId xmlns:a16="http://schemas.microsoft.com/office/drawing/2014/main" id="{DFC939B5-EFC5-4D10-9E41-56B99689BC03}"/>
              </a:ext>
            </a:extLst>
          </p:cNvPr>
          <p:cNvSpPr/>
          <p:nvPr/>
        </p:nvSpPr>
        <p:spPr>
          <a:xfrm>
            <a:off x="-29601" y="4299860"/>
            <a:ext cx="2453433" cy="1226716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Freeform: Shape 12">
            <a:extLst>
              <a:ext uri="{FF2B5EF4-FFF2-40B4-BE49-F238E27FC236}">
                <a16:creationId xmlns:a16="http://schemas.microsoft.com/office/drawing/2014/main" id="{44B1B132-CE99-494E-88F5-4AB4C854F280}"/>
              </a:ext>
            </a:extLst>
          </p:cNvPr>
          <p:cNvSpPr/>
          <p:nvPr/>
        </p:nvSpPr>
        <p:spPr>
          <a:xfrm>
            <a:off x="4039449" y="4550566"/>
            <a:ext cx="1748949" cy="874474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Freeform: Shape 16">
            <a:extLst>
              <a:ext uri="{FF2B5EF4-FFF2-40B4-BE49-F238E27FC236}">
                <a16:creationId xmlns:a16="http://schemas.microsoft.com/office/drawing/2014/main" id="{52595E28-EE40-4190-A83A-F68EDC9A5EEA}"/>
              </a:ext>
            </a:extLst>
          </p:cNvPr>
          <p:cNvSpPr/>
          <p:nvPr/>
        </p:nvSpPr>
        <p:spPr>
          <a:xfrm>
            <a:off x="6507489" y="2624140"/>
            <a:ext cx="1113949" cy="556975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6600FF"/>
          </a:solidFill>
          <a:ln>
            <a:noFill/>
          </a:ln>
          <a:scene3d>
            <a:camera prst="isometricOffAxis1Left">
              <a:rot lat="1075750" lon="4155355" rev="9732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Freeform: Shape 17">
            <a:extLst>
              <a:ext uri="{FF2B5EF4-FFF2-40B4-BE49-F238E27FC236}">
                <a16:creationId xmlns:a16="http://schemas.microsoft.com/office/drawing/2014/main" id="{1295F47D-4C06-40CF-8DD9-8CDD3C684518}"/>
              </a:ext>
            </a:extLst>
          </p:cNvPr>
          <p:cNvSpPr/>
          <p:nvPr/>
        </p:nvSpPr>
        <p:spPr>
          <a:xfrm>
            <a:off x="8778184" y="3851317"/>
            <a:ext cx="1018375" cy="509188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isometricOffAxis2Right">
              <a:rot lat="1063044" lon="18390201" rev="19375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Freeform: Shape 18">
            <a:extLst>
              <a:ext uri="{FF2B5EF4-FFF2-40B4-BE49-F238E27FC236}">
                <a16:creationId xmlns:a16="http://schemas.microsoft.com/office/drawing/2014/main" id="{83736593-0788-40CF-B8BB-75C1AB6041D8}"/>
              </a:ext>
            </a:extLst>
          </p:cNvPr>
          <p:cNvSpPr/>
          <p:nvPr/>
        </p:nvSpPr>
        <p:spPr>
          <a:xfrm>
            <a:off x="11058071" y="4047406"/>
            <a:ext cx="1055163" cy="527582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  <a:scene3d>
            <a:camera prst="isometricOffAxis2Righ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6793749" y="1283174"/>
            <a:ext cx="5413661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ar-SY" sz="2400" dirty="0"/>
              <a:t>من الأمثلة على دور الدولة في المحافظة على الموارد:</a:t>
            </a:r>
          </a:p>
        </p:txBody>
      </p:sp>
    </p:spTree>
    <p:extLst>
      <p:ext uri="{BB962C8B-B14F-4D97-AF65-F5344CB8AC3E}">
        <p14:creationId xmlns:p14="http://schemas.microsoft.com/office/powerpoint/2010/main" val="15958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4" grpId="0" animBg="1"/>
      <p:bldP spid="75" grpId="0" animBg="1"/>
      <p:bldP spid="76" grpId="0" animBg="1"/>
      <p:bldP spid="77" grpId="0"/>
      <p:bldP spid="78" grpId="0"/>
      <p:bldP spid="104" grpId="0" animBg="1"/>
      <p:bldP spid="105" grpId="0" animBg="1"/>
      <p:bldP spid="106" grpId="0" animBg="1"/>
      <p:bldP spid="107" grpId="0" animBg="1"/>
      <p:bldP spid="10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وزارة الطاقة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22">
            <a:extLst>
              <a:ext uri="{FF2B5EF4-FFF2-40B4-BE49-F238E27FC236}">
                <a16:creationId xmlns:a16="http://schemas.microsoft.com/office/drawing/2014/main" id="{DE0CE09C-6CC5-403C-90B2-EF8CF0115BCA}"/>
              </a:ext>
            </a:extLst>
          </p:cNvPr>
          <p:cNvSpPr/>
          <p:nvPr/>
        </p:nvSpPr>
        <p:spPr>
          <a:xfrm>
            <a:off x="248289" y="425508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102003" y="380514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DBBAA32-B317-4045-894A-A410FA2B857C}"/>
              </a:ext>
            </a:extLst>
          </p:cNvPr>
          <p:cNvSpPr txBox="1"/>
          <p:nvPr/>
        </p:nvSpPr>
        <p:spPr>
          <a:xfrm>
            <a:off x="3851816" y="4457318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وزارة الصحة – وزارة التجارة و الاستثمار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73475C6-BA7E-4216-8490-91E1532B12AD}"/>
              </a:ext>
            </a:extLst>
          </p:cNvPr>
          <p:cNvGrpSpPr/>
          <p:nvPr/>
        </p:nvGrpSpPr>
        <p:grpSpPr>
          <a:xfrm>
            <a:off x="1103405" y="4037372"/>
            <a:ext cx="1748974" cy="1262744"/>
            <a:chOff x="8011888" y="943428"/>
            <a:chExt cx="1748974" cy="1262744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D614CFCB-CD6E-4B33-8535-9246243D862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78DF212-A7FF-4821-AB0C-2AA855B56875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4290868C-D58C-4CFA-B7C1-99F1EA447A3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E58BA8A-1E23-462F-A081-9D6BC261483E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32" name="Rectangle 34">
                  <a:extLst>
                    <a:ext uri="{FF2B5EF4-FFF2-40B4-BE49-F238E27FC236}">
                      <a16:creationId xmlns:a16="http://schemas.microsoft.com/office/drawing/2014/main" id="{AFA440D4-8F8C-48AC-B3A8-9EE96229AC0A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5">
                  <a:extLst>
                    <a:ext uri="{FF2B5EF4-FFF2-40B4-BE49-F238E27FC236}">
                      <a16:creationId xmlns:a16="http://schemas.microsoft.com/office/drawing/2014/main" id="{76507815-2D66-4AE7-9810-F94D93B11B8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Triangle 36">
                  <a:extLst>
                    <a:ext uri="{FF2B5EF4-FFF2-40B4-BE49-F238E27FC236}">
                      <a16:creationId xmlns:a16="http://schemas.microsoft.com/office/drawing/2014/main" id="{679E83ED-ED34-44B3-945C-D83BE85B865F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7">
                  <a:extLst>
                    <a:ext uri="{FF2B5EF4-FFF2-40B4-BE49-F238E27FC236}">
                      <a16:creationId xmlns:a16="http://schemas.microsoft.com/office/drawing/2014/main" id="{12A0068B-F0C4-4525-92A5-DC27BE957242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8">
                  <a:extLst>
                    <a:ext uri="{FF2B5EF4-FFF2-40B4-BE49-F238E27FC236}">
                      <a16:creationId xmlns:a16="http://schemas.microsoft.com/office/drawing/2014/main" id="{C079ECB6-59F5-4E89-9C6D-B1419FABC82E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B0007FE-F716-4575-9653-A29D3C5941AE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502500" y="5836104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وزارة البيئة و المياه و الزراعة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يذكر الطلبة ثلاث وزارات وطنية تعمل في مجال المحافظة على الموارد.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المحافظة على المَوارِد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 p14:bounceEnd="41000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764334" y="10598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مجموعة 55"/>
          <p:cNvGrpSpPr/>
          <p:nvPr/>
        </p:nvGrpSpPr>
        <p:grpSpPr>
          <a:xfrm>
            <a:off x="129263" y="22303"/>
            <a:ext cx="8201466" cy="1128959"/>
            <a:chOff x="338813" y="22303"/>
            <a:chExt cx="8201466" cy="1128959"/>
          </a:xfrm>
        </p:grpSpPr>
        <p:grpSp>
          <p:nvGrpSpPr>
            <p:cNvPr id="57" name="مجموعة 56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68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8" name="مجموعة 57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63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65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66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7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المحافظة على المَوارِد</a:t>
                  </a:r>
                </a:p>
              </p:txBody>
            </p:sp>
          </p:grpSp>
        </p:grpSp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60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974151" y="10598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15">
            <a:extLst>
              <a:ext uri="{FF2B5EF4-FFF2-40B4-BE49-F238E27FC236}">
                <a16:creationId xmlns:a16="http://schemas.microsoft.com/office/drawing/2014/main" id="{B1671641-28A8-42EA-8E29-0F9297C63388}"/>
              </a:ext>
            </a:extLst>
          </p:cNvPr>
          <p:cNvSpPr/>
          <p:nvPr/>
        </p:nvSpPr>
        <p:spPr>
          <a:xfrm>
            <a:off x="11165783" y="4551741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2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Freeform: Shape 14">
            <a:extLst>
              <a:ext uri="{FF2B5EF4-FFF2-40B4-BE49-F238E27FC236}">
                <a16:creationId xmlns:a16="http://schemas.microsoft.com/office/drawing/2014/main" id="{A8334275-A1BF-43C7-B6A4-8C83AE355A90}"/>
              </a:ext>
            </a:extLst>
          </p:cNvPr>
          <p:cNvSpPr/>
          <p:nvPr/>
        </p:nvSpPr>
        <p:spPr>
          <a:xfrm>
            <a:off x="8924440" y="4332692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9">
            <a:extLst>
              <a:ext uri="{FF2B5EF4-FFF2-40B4-BE49-F238E27FC236}">
                <a16:creationId xmlns:a16="http://schemas.microsoft.com/office/drawing/2014/main" id="{554F1105-765C-49B5-9AC1-E4C0EEF971BC}"/>
              </a:ext>
            </a:extLst>
          </p:cNvPr>
          <p:cNvSpPr/>
          <p:nvPr/>
        </p:nvSpPr>
        <p:spPr>
          <a:xfrm>
            <a:off x="6586779" y="3150119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Left"/>
            <a:lightRig rig="threePt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: Shape 8">
            <a:extLst>
              <a:ext uri="{FF2B5EF4-FFF2-40B4-BE49-F238E27FC236}">
                <a16:creationId xmlns:a16="http://schemas.microsoft.com/office/drawing/2014/main" id="{DB6E18FE-E754-4502-8B2A-2D9CA4CBAFF0}"/>
              </a:ext>
            </a:extLst>
          </p:cNvPr>
          <p:cNvSpPr/>
          <p:nvPr/>
        </p:nvSpPr>
        <p:spPr>
          <a:xfrm>
            <a:off x="4145587" y="5360901"/>
            <a:ext cx="1302844" cy="1415446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eeform: Shape 13">
            <a:extLst>
              <a:ext uri="{FF2B5EF4-FFF2-40B4-BE49-F238E27FC236}">
                <a16:creationId xmlns:a16="http://schemas.microsoft.com/office/drawing/2014/main" id="{0E191B74-93B7-4BD4-81D8-B9295243D08A}"/>
              </a:ext>
            </a:extLst>
          </p:cNvPr>
          <p:cNvSpPr/>
          <p:nvPr/>
        </p:nvSpPr>
        <p:spPr>
          <a:xfrm>
            <a:off x="287820" y="5526576"/>
            <a:ext cx="1727387" cy="1827454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E86A3F28-09E5-4984-9FDB-AE7B22DD5688}"/>
              </a:ext>
            </a:extLst>
          </p:cNvPr>
          <p:cNvSpPr txBox="1"/>
          <p:nvPr/>
        </p:nvSpPr>
        <p:spPr>
          <a:xfrm>
            <a:off x="4129701" y="3928649"/>
            <a:ext cx="143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78" name="TextBox 22">
            <a:extLst>
              <a:ext uri="{FF2B5EF4-FFF2-40B4-BE49-F238E27FC236}">
                <a16:creationId xmlns:a16="http://schemas.microsoft.com/office/drawing/2014/main" id="{14DC240D-E3C9-43B6-BDD0-DDAAD7CD2FF4}"/>
              </a:ext>
            </a:extLst>
          </p:cNvPr>
          <p:cNvSpPr txBox="1"/>
          <p:nvPr/>
        </p:nvSpPr>
        <p:spPr>
          <a:xfrm>
            <a:off x="10866536" y="3592744"/>
            <a:ext cx="143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grpSp>
        <p:nvGrpSpPr>
          <p:cNvPr id="79" name="Group 7">
            <a:extLst>
              <a:ext uri="{FF2B5EF4-FFF2-40B4-BE49-F238E27FC236}">
                <a16:creationId xmlns:a16="http://schemas.microsoft.com/office/drawing/2014/main" id="{B18FA318-5A0A-44AA-830D-712B8B091292}"/>
              </a:ext>
            </a:extLst>
          </p:cNvPr>
          <p:cNvGrpSpPr/>
          <p:nvPr/>
        </p:nvGrpSpPr>
        <p:grpSpPr>
          <a:xfrm>
            <a:off x="287820" y="2593788"/>
            <a:ext cx="2799030" cy="1661994"/>
            <a:chOff x="287820" y="1744967"/>
            <a:chExt cx="2799030" cy="1661994"/>
          </a:xfrm>
        </p:grpSpPr>
        <p:sp>
          <p:nvSpPr>
            <p:cNvPr id="80" name="TextBox 1">
              <a:extLst>
                <a:ext uri="{FF2B5EF4-FFF2-40B4-BE49-F238E27FC236}">
                  <a16:creationId xmlns:a16="http://schemas.microsoft.com/office/drawing/2014/main" id="{6A4E8DF9-7EAA-450F-B654-C28997390560}"/>
                </a:ext>
              </a:extLst>
            </p:cNvPr>
            <p:cNvSpPr txBox="1"/>
            <p:nvPr/>
          </p:nvSpPr>
          <p:spPr>
            <a:xfrm>
              <a:off x="418075" y="276063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83" name="TextBox 5">
              <a:extLst>
                <a:ext uri="{FF2B5EF4-FFF2-40B4-BE49-F238E27FC236}">
                  <a16:creationId xmlns:a16="http://schemas.microsoft.com/office/drawing/2014/main" id="{85513C1D-0759-4B03-8531-B5BCA275CD30}"/>
                </a:ext>
              </a:extLst>
            </p:cNvPr>
            <p:cNvSpPr txBox="1"/>
            <p:nvPr/>
          </p:nvSpPr>
          <p:spPr>
            <a:xfrm>
              <a:off x="287820" y="1744967"/>
              <a:ext cx="27990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إنشاء جمعيات غير حكومية لحماية الموارد والمحافظة عليها وتقديم البرامج التوعوية.</a:t>
              </a:r>
              <a:endParaRPr lang="en-US" dirty="0"/>
            </a:p>
          </p:txBody>
        </p:sp>
      </p:grpSp>
      <p:grpSp>
        <p:nvGrpSpPr>
          <p:cNvPr id="84" name="Group 25">
            <a:extLst>
              <a:ext uri="{FF2B5EF4-FFF2-40B4-BE49-F238E27FC236}">
                <a16:creationId xmlns:a16="http://schemas.microsoft.com/office/drawing/2014/main" id="{136CC769-C936-466E-B1CD-0D172DD6A57E}"/>
              </a:ext>
            </a:extLst>
          </p:cNvPr>
          <p:cNvGrpSpPr/>
          <p:nvPr/>
        </p:nvGrpSpPr>
        <p:grpSpPr>
          <a:xfrm>
            <a:off x="5640535" y="5203410"/>
            <a:ext cx="2751275" cy="1388188"/>
            <a:chOff x="730782" y="1224400"/>
            <a:chExt cx="2751275" cy="1388188"/>
          </a:xfrm>
        </p:grpSpPr>
        <p:sp>
          <p:nvSpPr>
            <p:cNvPr id="85" name="TextBox 26">
              <a:extLst>
                <a:ext uri="{FF2B5EF4-FFF2-40B4-BE49-F238E27FC236}">
                  <a16:creationId xmlns:a16="http://schemas.microsoft.com/office/drawing/2014/main" id="{C7FD0CF6-64C3-4D0D-BF18-61A80D5107FD}"/>
                </a:ext>
              </a:extLst>
            </p:cNvPr>
            <p:cNvSpPr txBox="1"/>
            <p:nvPr/>
          </p:nvSpPr>
          <p:spPr>
            <a:xfrm>
              <a:off x="995216" y="122440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/>
            </a:p>
          </p:txBody>
        </p:sp>
        <p:sp>
          <p:nvSpPr>
            <p:cNvPr id="86" name="TextBox 27">
              <a:extLst>
                <a:ext uri="{FF2B5EF4-FFF2-40B4-BE49-F238E27FC236}">
                  <a16:creationId xmlns:a16="http://schemas.microsoft.com/office/drawing/2014/main" id="{B60BFED2-770C-463A-B37E-B2B362C14207}"/>
                </a:ext>
              </a:extLst>
            </p:cNvPr>
            <p:cNvSpPr txBox="1"/>
            <p:nvPr/>
          </p:nvSpPr>
          <p:spPr>
            <a:xfrm>
              <a:off x="730782" y="1412259"/>
              <a:ext cx="27512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المحافظة على الثروة المائية، فلا تصرف إليها المواد الملوثة كمياه الصرف الصحي غير المعالجة، أو المواد الكيماوية والمواد السامة.</a:t>
              </a:r>
              <a:endParaRPr lang="en-US" dirty="0"/>
            </a:p>
          </p:txBody>
        </p:sp>
      </p:grpSp>
      <p:grpSp>
        <p:nvGrpSpPr>
          <p:cNvPr id="87" name="Group 10">
            <a:extLst>
              <a:ext uri="{FF2B5EF4-FFF2-40B4-BE49-F238E27FC236}">
                <a16:creationId xmlns:a16="http://schemas.microsoft.com/office/drawing/2014/main" id="{1AA2E17D-9BE5-4449-92AE-94CA2E529446}"/>
              </a:ext>
            </a:extLst>
          </p:cNvPr>
          <p:cNvGrpSpPr/>
          <p:nvPr/>
        </p:nvGrpSpPr>
        <p:grpSpPr>
          <a:xfrm>
            <a:off x="4039449" y="1061971"/>
            <a:ext cx="3744129" cy="2102474"/>
            <a:chOff x="4039449" y="213150"/>
            <a:chExt cx="3744129" cy="2102474"/>
          </a:xfrm>
        </p:grpSpPr>
        <p:sp>
          <p:nvSpPr>
            <p:cNvPr id="88" name="TextBox 20">
              <a:extLst>
                <a:ext uri="{FF2B5EF4-FFF2-40B4-BE49-F238E27FC236}">
                  <a16:creationId xmlns:a16="http://schemas.microsoft.com/office/drawing/2014/main" id="{48C89E56-9AD0-430E-9175-82F6FF81EBDD}"/>
                </a:ext>
              </a:extLst>
            </p:cNvPr>
            <p:cNvSpPr txBox="1"/>
            <p:nvPr/>
          </p:nvSpPr>
          <p:spPr>
            <a:xfrm>
              <a:off x="6345347" y="1252099"/>
              <a:ext cx="1438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3</a:t>
              </a:r>
            </a:p>
          </p:txBody>
        </p:sp>
        <p:grpSp>
          <p:nvGrpSpPr>
            <p:cNvPr id="89" name="Group 28">
              <a:extLst>
                <a:ext uri="{FF2B5EF4-FFF2-40B4-BE49-F238E27FC236}">
                  <a16:creationId xmlns:a16="http://schemas.microsoft.com/office/drawing/2014/main" id="{7569F012-E7A8-4C6A-B863-7CAC6404525E}"/>
                </a:ext>
              </a:extLst>
            </p:cNvPr>
            <p:cNvGrpSpPr/>
            <p:nvPr/>
          </p:nvGrpSpPr>
          <p:grpSpPr>
            <a:xfrm>
              <a:off x="4039449" y="213150"/>
              <a:ext cx="3494782" cy="2102474"/>
              <a:chOff x="-1479575" y="1595970"/>
              <a:chExt cx="3494782" cy="2102474"/>
            </a:xfrm>
          </p:grpSpPr>
          <p:sp>
            <p:nvSpPr>
              <p:cNvPr id="90" name="TextBox 29">
                <a:extLst>
                  <a:ext uri="{FF2B5EF4-FFF2-40B4-BE49-F238E27FC236}">
                    <a16:creationId xmlns:a16="http://schemas.microsoft.com/office/drawing/2014/main" id="{7647BE2F-418B-44A0-BE7D-8BB2D1C081E2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1" name="TextBox 30">
                <a:extLst>
                  <a:ext uri="{FF2B5EF4-FFF2-40B4-BE49-F238E27FC236}">
                    <a16:creationId xmlns:a16="http://schemas.microsoft.com/office/drawing/2014/main" id="{CCD07FEF-4373-4037-8057-0E0064E81EA7}"/>
                  </a:ext>
                </a:extLst>
              </p:cNvPr>
              <p:cNvSpPr txBox="1"/>
              <p:nvPr/>
            </p:nvSpPr>
            <p:spPr>
              <a:xfrm>
                <a:off x="-1479575" y="1944118"/>
                <a:ext cx="25333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/>
                  <a:t>المحافظة على نظافة السواحل والشواطئ البحرية للحفاظ على الثروة السَّمَكية،</a:t>
                </a:r>
              </a:p>
              <a:p>
                <a:pPr algn="r"/>
                <a:r>
                  <a:rPr lang="ar-SY" dirty="0"/>
                  <a:t>بتجنُّب إلقاء نفايات المصانع أو رمي المخلفات من السفن في البحار.</a:t>
                </a:r>
                <a:endParaRPr lang="en-US" dirty="0"/>
              </a:p>
            </p:txBody>
          </p:sp>
        </p:grpSp>
      </p:grpSp>
      <p:grpSp>
        <p:nvGrpSpPr>
          <p:cNvPr id="92" name="Group 37">
            <a:extLst>
              <a:ext uri="{FF2B5EF4-FFF2-40B4-BE49-F238E27FC236}">
                <a16:creationId xmlns:a16="http://schemas.microsoft.com/office/drawing/2014/main" id="{BA36603A-A984-4EF6-AA02-B4910624E372}"/>
              </a:ext>
            </a:extLst>
          </p:cNvPr>
          <p:cNvGrpSpPr/>
          <p:nvPr/>
        </p:nvGrpSpPr>
        <p:grpSpPr>
          <a:xfrm>
            <a:off x="8370712" y="2020840"/>
            <a:ext cx="3071988" cy="1761218"/>
            <a:chOff x="8370712" y="1172019"/>
            <a:chExt cx="3071988" cy="1761218"/>
          </a:xfrm>
        </p:grpSpPr>
        <p:sp>
          <p:nvSpPr>
            <p:cNvPr id="93" name="TextBox 21">
              <a:extLst>
                <a:ext uri="{FF2B5EF4-FFF2-40B4-BE49-F238E27FC236}">
                  <a16:creationId xmlns:a16="http://schemas.microsoft.com/office/drawing/2014/main" id="{B73CAE0F-257F-4C0C-B890-77FFC561E617}"/>
                </a:ext>
              </a:extLst>
            </p:cNvPr>
            <p:cNvSpPr txBox="1"/>
            <p:nvPr/>
          </p:nvSpPr>
          <p:spPr>
            <a:xfrm>
              <a:off x="8568255" y="2471572"/>
              <a:ext cx="1438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4</a:t>
              </a:r>
            </a:p>
          </p:txBody>
        </p:sp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69E539DB-3F19-4D28-8231-73C4D66B1A50}"/>
                </a:ext>
              </a:extLst>
            </p:cNvPr>
            <p:cNvGrpSpPr/>
            <p:nvPr/>
          </p:nvGrpSpPr>
          <p:grpSpPr>
            <a:xfrm>
              <a:off x="8370712" y="1172019"/>
              <a:ext cx="3071988" cy="1754326"/>
              <a:chOff x="355864" y="1380798"/>
              <a:chExt cx="3071988" cy="1754326"/>
            </a:xfrm>
          </p:grpSpPr>
          <p:sp>
            <p:nvSpPr>
              <p:cNvPr id="95" name="TextBox 32">
                <a:extLst>
                  <a:ext uri="{FF2B5EF4-FFF2-40B4-BE49-F238E27FC236}">
                    <a16:creationId xmlns:a16="http://schemas.microsoft.com/office/drawing/2014/main" id="{1FA4C322-BB92-4170-9CB0-13884B954FB7}"/>
                  </a:ext>
                </a:extLst>
              </p:cNvPr>
              <p:cNvSpPr txBox="1"/>
              <p:nvPr/>
            </p:nvSpPr>
            <p:spPr>
              <a:xfrm>
                <a:off x="576976" y="1595970"/>
                <a:ext cx="1438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  <p:sp>
            <p:nvSpPr>
              <p:cNvPr id="96" name="TextBox 33">
                <a:extLst>
                  <a:ext uri="{FF2B5EF4-FFF2-40B4-BE49-F238E27FC236}">
                    <a16:creationId xmlns:a16="http://schemas.microsoft.com/office/drawing/2014/main" id="{27735D27-31B1-4B22-831B-569CEA1DA2D7}"/>
                  </a:ext>
                </a:extLst>
              </p:cNvPr>
              <p:cNvSpPr txBox="1"/>
              <p:nvPr/>
            </p:nvSpPr>
            <p:spPr>
              <a:xfrm>
                <a:off x="355864" y="1380798"/>
                <a:ext cx="30719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/>
                  <a:t>المحافظة على النباتات والثروة الحيوانية، وذلك بمنع صيد الحيوانات البرية النادرة والمهدَّدة بالانقراض، وتجنُّب قطع الأشجار وإحراقها، وتجنُّب استعمال مبيدات كيماوية تضر النبات والمزروعات.</a:t>
                </a:r>
                <a:endParaRPr lang="en-US" dirty="0"/>
              </a:p>
            </p:txBody>
          </p:sp>
        </p:grpSp>
      </p:grpSp>
      <p:grpSp>
        <p:nvGrpSpPr>
          <p:cNvPr id="97" name="Group 34">
            <a:extLst>
              <a:ext uri="{FF2B5EF4-FFF2-40B4-BE49-F238E27FC236}">
                <a16:creationId xmlns:a16="http://schemas.microsoft.com/office/drawing/2014/main" id="{91D34028-A4AA-45FC-8B60-1A328BC75094}"/>
              </a:ext>
            </a:extLst>
          </p:cNvPr>
          <p:cNvGrpSpPr/>
          <p:nvPr/>
        </p:nvGrpSpPr>
        <p:grpSpPr>
          <a:xfrm>
            <a:off x="9869878" y="5356949"/>
            <a:ext cx="2274712" cy="923330"/>
            <a:chOff x="158735" y="1527879"/>
            <a:chExt cx="2274712" cy="923330"/>
          </a:xfrm>
        </p:grpSpPr>
        <p:sp>
          <p:nvSpPr>
            <p:cNvPr id="98" name="TextBox 35">
              <a:extLst>
                <a:ext uri="{FF2B5EF4-FFF2-40B4-BE49-F238E27FC236}">
                  <a16:creationId xmlns:a16="http://schemas.microsoft.com/office/drawing/2014/main" id="{37F794BC-025B-482E-A446-5CEBCD612A4A}"/>
                </a:ext>
              </a:extLst>
            </p:cNvPr>
            <p:cNvSpPr txBox="1"/>
            <p:nvPr/>
          </p:nvSpPr>
          <p:spPr>
            <a:xfrm>
              <a:off x="576976" y="1595970"/>
              <a:ext cx="143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/>
            </a:p>
          </p:txBody>
        </p:sp>
        <p:sp>
          <p:nvSpPr>
            <p:cNvPr id="99" name="TextBox 36">
              <a:extLst>
                <a:ext uri="{FF2B5EF4-FFF2-40B4-BE49-F238E27FC236}">
                  <a16:creationId xmlns:a16="http://schemas.microsoft.com/office/drawing/2014/main" id="{C592875B-6933-4AAB-AC5D-303B7BE201BD}"/>
                </a:ext>
              </a:extLst>
            </p:cNvPr>
            <p:cNvSpPr txBox="1"/>
            <p:nvPr/>
          </p:nvSpPr>
          <p:spPr>
            <a:xfrm>
              <a:off x="158735" y="1527879"/>
              <a:ext cx="22747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المحافظة على المناطق السياحية بالحرص على نظافتها.</a:t>
              </a:r>
              <a:endParaRPr lang="en-US" dirty="0"/>
            </a:p>
          </p:txBody>
        </p:sp>
      </p:grpSp>
      <p:grpSp>
        <p:nvGrpSpPr>
          <p:cNvPr id="100" name="Group 2">
            <a:extLst>
              <a:ext uri="{FF2B5EF4-FFF2-40B4-BE49-F238E27FC236}">
                <a16:creationId xmlns:a16="http://schemas.microsoft.com/office/drawing/2014/main" id="{09D7D125-72EB-483E-8410-4C09235102CF}"/>
              </a:ext>
            </a:extLst>
          </p:cNvPr>
          <p:cNvGrpSpPr/>
          <p:nvPr/>
        </p:nvGrpSpPr>
        <p:grpSpPr>
          <a:xfrm>
            <a:off x="-151194" y="1271117"/>
            <a:ext cx="13169050" cy="5447900"/>
            <a:chOff x="-151194" y="422296"/>
            <a:chExt cx="13169050" cy="5447900"/>
          </a:xfrm>
        </p:grpSpPr>
        <p:sp>
          <p:nvSpPr>
            <p:cNvPr id="101" name="Freeform: Shape 24">
              <a:extLst>
                <a:ext uri="{FF2B5EF4-FFF2-40B4-BE49-F238E27FC236}">
                  <a16:creationId xmlns:a16="http://schemas.microsoft.com/office/drawing/2014/main" id="{C28BE98E-513B-41CF-A812-537E74B5A65F}"/>
                </a:ext>
              </a:extLst>
            </p:cNvPr>
            <p:cNvSpPr/>
            <p:nvPr/>
          </p:nvSpPr>
          <p:spPr>
            <a:xfrm rot="10800000">
              <a:off x="-151194" y="422296"/>
              <a:ext cx="13169050" cy="5439915"/>
            </a:xfrm>
            <a:custGeom>
              <a:avLst/>
              <a:gdLst>
                <a:gd name="connsiteX0" fmla="*/ 5708417 w 13169050"/>
                <a:gd name="connsiteY0" fmla="*/ 5439915 h 5439915"/>
                <a:gd name="connsiteX1" fmla="*/ 4098984 w 13169050"/>
                <a:gd name="connsiteY1" fmla="*/ 3987539 h 5439915"/>
                <a:gd name="connsiteX2" fmla="*/ 4094459 w 13169050"/>
                <a:gd name="connsiteY2" fmla="*/ 3897924 h 5439915"/>
                <a:gd name="connsiteX3" fmla="*/ 4090632 w 13169050"/>
                <a:gd name="connsiteY3" fmla="*/ 3897924 h 5439915"/>
                <a:gd name="connsiteX4" fmla="*/ 4090632 w 13169050"/>
                <a:gd name="connsiteY4" fmla="*/ 3822131 h 5439915"/>
                <a:gd name="connsiteX5" fmla="*/ 4090632 w 13169050"/>
                <a:gd name="connsiteY5" fmla="*/ 3074964 h 5439915"/>
                <a:gd name="connsiteX6" fmla="*/ 4090702 w 13169050"/>
                <a:gd name="connsiteY6" fmla="*/ 3074964 h 5439915"/>
                <a:gd name="connsiteX7" fmla="*/ 4090702 w 13169050"/>
                <a:gd name="connsiteY7" fmla="*/ 3074963 h 5439915"/>
                <a:gd name="connsiteX8" fmla="*/ 2929780 w 13169050"/>
                <a:gd name="connsiteY8" fmla="*/ 1914041 h 5439915"/>
                <a:gd name="connsiteX9" fmla="*/ 2929780 w 13169050"/>
                <a:gd name="connsiteY9" fmla="*/ 1914110 h 5439915"/>
                <a:gd name="connsiteX10" fmla="*/ 0 w 13169050"/>
                <a:gd name="connsiteY10" fmla="*/ 1914110 h 5439915"/>
                <a:gd name="connsiteX11" fmla="*/ 0 w 13169050"/>
                <a:gd name="connsiteY11" fmla="*/ 1457178 h 5439915"/>
                <a:gd name="connsiteX12" fmla="*/ 2929780 w 13169050"/>
                <a:gd name="connsiteY12" fmla="*/ 1457178 h 5439915"/>
                <a:gd name="connsiteX13" fmla="*/ 3095188 w 13169050"/>
                <a:gd name="connsiteY13" fmla="*/ 1465530 h 5439915"/>
                <a:gd name="connsiteX14" fmla="*/ 4547564 w 13169050"/>
                <a:gd name="connsiteY14" fmla="*/ 3074963 h 5439915"/>
                <a:gd name="connsiteX15" fmla="*/ 4547564 w 13169050"/>
                <a:gd name="connsiteY15" fmla="*/ 3074964 h 5439915"/>
                <a:gd name="connsiteX16" fmla="*/ 4547564 w 13169050"/>
                <a:gd name="connsiteY16" fmla="*/ 3823480 h 5439915"/>
                <a:gd name="connsiteX17" fmla="*/ 4553489 w 13169050"/>
                <a:gd name="connsiteY17" fmla="*/ 3940827 h 5439915"/>
                <a:gd name="connsiteX18" fmla="*/ 5708418 w 13169050"/>
                <a:gd name="connsiteY18" fmla="*/ 4983052 h 5439915"/>
                <a:gd name="connsiteX19" fmla="*/ 6863346 w 13169050"/>
                <a:gd name="connsiteY19" fmla="*/ 3940827 h 5439915"/>
                <a:gd name="connsiteX20" fmla="*/ 6869340 w 13169050"/>
                <a:gd name="connsiteY20" fmla="*/ 3822131 h 5439915"/>
                <a:gd name="connsiteX21" fmla="*/ 6869270 w 13169050"/>
                <a:gd name="connsiteY21" fmla="*/ 3822131 h 5439915"/>
                <a:gd name="connsiteX22" fmla="*/ 6869270 w 13169050"/>
                <a:gd name="connsiteY22" fmla="*/ 1617787 h 5439915"/>
                <a:gd name="connsiteX23" fmla="*/ 6869270 w 13169050"/>
                <a:gd name="connsiteY23" fmla="*/ 1617786 h 5439915"/>
                <a:gd name="connsiteX24" fmla="*/ 6869270 w 13169050"/>
                <a:gd name="connsiteY24" fmla="*/ 1573645 h 5439915"/>
                <a:gd name="connsiteX25" fmla="*/ 6873443 w 13169050"/>
                <a:gd name="connsiteY25" fmla="*/ 1573645 h 5439915"/>
                <a:gd name="connsiteX26" fmla="*/ 6898217 w 13169050"/>
                <a:gd name="connsiteY26" fmla="*/ 1311536 h 5439915"/>
                <a:gd name="connsiteX27" fmla="*/ 8321645 w 13169050"/>
                <a:gd name="connsiteY27" fmla="*/ 8353 h 5439915"/>
                <a:gd name="connsiteX28" fmla="*/ 8463731 w 13169050"/>
                <a:gd name="connsiteY28" fmla="*/ 1179 h 5439915"/>
                <a:gd name="connsiteX29" fmla="*/ 8463731 w 13169050"/>
                <a:gd name="connsiteY29" fmla="*/ 0 h 5439915"/>
                <a:gd name="connsiteX30" fmla="*/ 13169050 w 13169050"/>
                <a:gd name="connsiteY30" fmla="*/ 0 h 5439915"/>
                <a:gd name="connsiteX31" fmla="*/ 13169050 w 13169050"/>
                <a:gd name="connsiteY31" fmla="*/ 456932 h 5439915"/>
                <a:gd name="connsiteX32" fmla="*/ 8485707 w 13169050"/>
                <a:gd name="connsiteY32" fmla="*/ 456932 h 5439915"/>
                <a:gd name="connsiteX33" fmla="*/ 8368356 w 13169050"/>
                <a:gd name="connsiteY33" fmla="*/ 462858 h 5439915"/>
                <a:gd name="connsiteX34" fmla="*/ 7346905 w 13169050"/>
                <a:gd name="connsiteY34" fmla="*/ 1398021 h 5439915"/>
                <a:gd name="connsiteX35" fmla="*/ 7326202 w 13169050"/>
                <a:gd name="connsiteY35" fmla="*/ 1617046 h 5439915"/>
                <a:gd name="connsiteX36" fmla="*/ 7326202 w 13169050"/>
                <a:gd name="connsiteY36" fmla="*/ 3822131 h 5439915"/>
                <a:gd name="connsiteX37" fmla="*/ 7317849 w 13169050"/>
                <a:gd name="connsiteY37" fmla="*/ 3987539 h 5439915"/>
                <a:gd name="connsiteX38" fmla="*/ 5708417 w 13169050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69050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69050" y="0"/>
                  </a:lnTo>
                  <a:lnTo>
                    <a:pt x="13169050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extrusionH="152400" prstMaterial="metal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Freeform: Shape 23">
              <a:extLst>
                <a:ext uri="{FF2B5EF4-FFF2-40B4-BE49-F238E27FC236}">
                  <a16:creationId xmlns:a16="http://schemas.microsoft.com/office/drawing/2014/main" id="{C5A01D43-D1FE-423C-96C8-B8C69F8C9B83}"/>
                </a:ext>
              </a:extLst>
            </p:cNvPr>
            <p:cNvSpPr/>
            <p:nvPr/>
          </p:nvSpPr>
          <p:spPr>
            <a:xfrm rot="10800000">
              <a:off x="-151194" y="430281"/>
              <a:ext cx="13138661" cy="5439915"/>
            </a:xfrm>
            <a:custGeom>
              <a:avLst/>
              <a:gdLst>
                <a:gd name="connsiteX0" fmla="*/ 5708417 w 13138661"/>
                <a:gd name="connsiteY0" fmla="*/ 5439915 h 5439915"/>
                <a:gd name="connsiteX1" fmla="*/ 4098984 w 13138661"/>
                <a:gd name="connsiteY1" fmla="*/ 3987539 h 5439915"/>
                <a:gd name="connsiteX2" fmla="*/ 4094459 w 13138661"/>
                <a:gd name="connsiteY2" fmla="*/ 3897924 h 5439915"/>
                <a:gd name="connsiteX3" fmla="*/ 4090632 w 13138661"/>
                <a:gd name="connsiteY3" fmla="*/ 3897924 h 5439915"/>
                <a:gd name="connsiteX4" fmla="*/ 4090632 w 13138661"/>
                <a:gd name="connsiteY4" fmla="*/ 3822131 h 5439915"/>
                <a:gd name="connsiteX5" fmla="*/ 4090632 w 13138661"/>
                <a:gd name="connsiteY5" fmla="*/ 3074964 h 5439915"/>
                <a:gd name="connsiteX6" fmla="*/ 4090702 w 13138661"/>
                <a:gd name="connsiteY6" fmla="*/ 3074964 h 5439915"/>
                <a:gd name="connsiteX7" fmla="*/ 4090702 w 13138661"/>
                <a:gd name="connsiteY7" fmla="*/ 3074963 h 5439915"/>
                <a:gd name="connsiteX8" fmla="*/ 2929780 w 13138661"/>
                <a:gd name="connsiteY8" fmla="*/ 1914041 h 5439915"/>
                <a:gd name="connsiteX9" fmla="*/ 2929780 w 13138661"/>
                <a:gd name="connsiteY9" fmla="*/ 1914110 h 5439915"/>
                <a:gd name="connsiteX10" fmla="*/ 0 w 13138661"/>
                <a:gd name="connsiteY10" fmla="*/ 1914110 h 5439915"/>
                <a:gd name="connsiteX11" fmla="*/ 0 w 13138661"/>
                <a:gd name="connsiteY11" fmla="*/ 1457178 h 5439915"/>
                <a:gd name="connsiteX12" fmla="*/ 2929780 w 13138661"/>
                <a:gd name="connsiteY12" fmla="*/ 1457178 h 5439915"/>
                <a:gd name="connsiteX13" fmla="*/ 3095188 w 13138661"/>
                <a:gd name="connsiteY13" fmla="*/ 1465530 h 5439915"/>
                <a:gd name="connsiteX14" fmla="*/ 4547564 w 13138661"/>
                <a:gd name="connsiteY14" fmla="*/ 3074963 h 5439915"/>
                <a:gd name="connsiteX15" fmla="*/ 4547564 w 13138661"/>
                <a:gd name="connsiteY15" fmla="*/ 3074964 h 5439915"/>
                <a:gd name="connsiteX16" fmla="*/ 4547564 w 13138661"/>
                <a:gd name="connsiteY16" fmla="*/ 3823480 h 5439915"/>
                <a:gd name="connsiteX17" fmla="*/ 4553489 w 13138661"/>
                <a:gd name="connsiteY17" fmla="*/ 3940827 h 5439915"/>
                <a:gd name="connsiteX18" fmla="*/ 5708418 w 13138661"/>
                <a:gd name="connsiteY18" fmla="*/ 4983052 h 5439915"/>
                <a:gd name="connsiteX19" fmla="*/ 6863346 w 13138661"/>
                <a:gd name="connsiteY19" fmla="*/ 3940827 h 5439915"/>
                <a:gd name="connsiteX20" fmla="*/ 6869340 w 13138661"/>
                <a:gd name="connsiteY20" fmla="*/ 3822131 h 5439915"/>
                <a:gd name="connsiteX21" fmla="*/ 6869270 w 13138661"/>
                <a:gd name="connsiteY21" fmla="*/ 3822131 h 5439915"/>
                <a:gd name="connsiteX22" fmla="*/ 6869270 w 13138661"/>
                <a:gd name="connsiteY22" fmla="*/ 1617787 h 5439915"/>
                <a:gd name="connsiteX23" fmla="*/ 6869270 w 13138661"/>
                <a:gd name="connsiteY23" fmla="*/ 1617786 h 5439915"/>
                <a:gd name="connsiteX24" fmla="*/ 6869270 w 13138661"/>
                <a:gd name="connsiteY24" fmla="*/ 1573645 h 5439915"/>
                <a:gd name="connsiteX25" fmla="*/ 6873443 w 13138661"/>
                <a:gd name="connsiteY25" fmla="*/ 1573645 h 5439915"/>
                <a:gd name="connsiteX26" fmla="*/ 6898217 w 13138661"/>
                <a:gd name="connsiteY26" fmla="*/ 1311536 h 5439915"/>
                <a:gd name="connsiteX27" fmla="*/ 8321645 w 13138661"/>
                <a:gd name="connsiteY27" fmla="*/ 8353 h 5439915"/>
                <a:gd name="connsiteX28" fmla="*/ 8463731 w 13138661"/>
                <a:gd name="connsiteY28" fmla="*/ 1179 h 5439915"/>
                <a:gd name="connsiteX29" fmla="*/ 8463731 w 13138661"/>
                <a:gd name="connsiteY29" fmla="*/ 0 h 5439915"/>
                <a:gd name="connsiteX30" fmla="*/ 13138661 w 13138661"/>
                <a:gd name="connsiteY30" fmla="*/ 0 h 5439915"/>
                <a:gd name="connsiteX31" fmla="*/ 13138661 w 13138661"/>
                <a:gd name="connsiteY31" fmla="*/ 456932 h 5439915"/>
                <a:gd name="connsiteX32" fmla="*/ 8485707 w 13138661"/>
                <a:gd name="connsiteY32" fmla="*/ 456932 h 5439915"/>
                <a:gd name="connsiteX33" fmla="*/ 8368356 w 13138661"/>
                <a:gd name="connsiteY33" fmla="*/ 462858 h 5439915"/>
                <a:gd name="connsiteX34" fmla="*/ 7346905 w 13138661"/>
                <a:gd name="connsiteY34" fmla="*/ 1398021 h 5439915"/>
                <a:gd name="connsiteX35" fmla="*/ 7326202 w 13138661"/>
                <a:gd name="connsiteY35" fmla="*/ 1617046 h 5439915"/>
                <a:gd name="connsiteX36" fmla="*/ 7326202 w 13138661"/>
                <a:gd name="connsiteY36" fmla="*/ 3822131 h 5439915"/>
                <a:gd name="connsiteX37" fmla="*/ 7317849 w 13138661"/>
                <a:gd name="connsiteY37" fmla="*/ 3987539 h 5439915"/>
                <a:gd name="connsiteX38" fmla="*/ 5708417 w 13138661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38661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38661" y="0"/>
                  </a:lnTo>
                  <a:lnTo>
                    <a:pt x="13138661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contourW="12700" prstMaterial="metal">
              <a:bevelT w="12700" h="13335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Freeform: Shape 3">
              <a:extLst>
                <a:ext uri="{FF2B5EF4-FFF2-40B4-BE49-F238E27FC236}">
                  <a16:creationId xmlns:a16="http://schemas.microsoft.com/office/drawing/2014/main" id="{733E4767-4EBE-4320-883C-8B5A00D46276}"/>
                </a:ext>
              </a:extLst>
            </p:cNvPr>
            <p:cNvSpPr/>
            <p:nvPr/>
          </p:nvSpPr>
          <p:spPr>
            <a:xfrm>
              <a:off x="30997" y="2301483"/>
              <a:ext cx="12548851" cy="2333395"/>
            </a:xfrm>
            <a:custGeom>
              <a:avLst/>
              <a:gdLst>
                <a:gd name="connsiteX0" fmla="*/ 0 w 12646617"/>
                <a:gd name="connsiteY0" fmla="*/ 2279398 h 2342277"/>
                <a:gd name="connsiteX1" fmla="*/ 4076054 w 12646617"/>
                <a:gd name="connsiteY1" fmla="*/ 2294896 h 2342277"/>
                <a:gd name="connsiteX2" fmla="*/ 5625884 w 12646617"/>
                <a:gd name="connsiteY2" fmla="*/ 1752456 h 2342277"/>
                <a:gd name="connsiteX3" fmla="*/ 5889356 w 12646617"/>
                <a:gd name="connsiteY3" fmla="*/ 512591 h 2342277"/>
                <a:gd name="connsiteX4" fmla="*/ 6261315 w 12646617"/>
                <a:gd name="connsiteY4" fmla="*/ 156130 h 2342277"/>
                <a:gd name="connsiteX5" fmla="*/ 6865749 w 12646617"/>
                <a:gd name="connsiteY5" fmla="*/ 1147 h 2342277"/>
                <a:gd name="connsiteX6" fmla="*/ 8012623 w 12646617"/>
                <a:gd name="connsiteY6" fmla="*/ 109635 h 2342277"/>
                <a:gd name="connsiteX7" fmla="*/ 8415579 w 12646617"/>
                <a:gd name="connsiteY7" fmla="*/ 512591 h 2342277"/>
                <a:gd name="connsiteX8" fmla="*/ 9159498 w 12646617"/>
                <a:gd name="connsiteY8" fmla="*/ 1163520 h 2342277"/>
                <a:gd name="connsiteX9" fmla="*/ 10290874 w 12646617"/>
                <a:gd name="connsiteY9" fmla="*/ 1380496 h 2342277"/>
                <a:gd name="connsiteX10" fmla="*/ 12646617 w 12646617"/>
                <a:gd name="connsiteY10" fmla="*/ 1380496 h 2342277"/>
                <a:gd name="connsiteX0" fmla="*/ 0 w 12646617"/>
                <a:gd name="connsiteY0" fmla="*/ 2199068 h 2261947"/>
                <a:gd name="connsiteX1" fmla="*/ 4076054 w 12646617"/>
                <a:gd name="connsiteY1" fmla="*/ 2214566 h 2261947"/>
                <a:gd name="connsiteX2" fmla="*/ 5625884 w 12646617"/>
                <a:gd name="connsiteY2" fmla="*/ 1672126 h 2261947"/>
                <a:gd name="connsiteX3" fmla="*/ 5889356 w 12646617"/>
                <a:gd name="connsiteY3" fmla="*/ 432261 h 2261947"/>
                <a:gd name="connsiteX4" fmla="*/ 6261315 w 12646617"/>
                <a:gd name="connsiteY4" fmla="*/ 75800 h 2261947"/>
                <a:gd name="connsiteX5" fmla="*/ 8012623 w 12646617"/>
                <a:gd name="connsiteY5" fmla="*/ 29305 h 2261947"/>
                <a:gd name="connsiteX6" fmla="*/ 8415579 w 12646617"/>
                <a:gd name="connsiteY6" fmla="*/ 432261 h 2261947"/>
                <a:gd name="connsiteX7" fmla="*/ 9159498 w 12646617"/>
                <a:gd name="connsiteY7" fmla="*/ 1083190 h 2261947"/>
                <a:gd name="connsiteX8" fmla="*/ 10290874 w 12646617"/>
                <a:gd name="connsiteY8" fmla="*/ 1300166 h 2261947"/>
                <a:gd name="connsiteX9" fmla="*/ 12646617 w 12646617"/>
                <a:gd name="connsiteY9" fmla="*/ 1300166 h 2261947"/>
                <a:gd name="connsiteX0" fmla="*/ 0 w 12646617"/>
                <a:gd name="connsiteY0" fmla="*/ 2169763 h 2232642"/>
                <a:gd name="connsiteX1" fmla="*/ 4076054 w 12646617"/>
                <a:gd name="connsiteY1" fmla="*/ 2185261 h 2232642"/>
                <a:gd name="connsiteX2" fmla="*/ 5625884 w 12646617"/>
                <a:gd name="connsiteY2" fmla="*/ 1642821 h 2232642"/>
                <a:gd name="connsiteX3" fmla="*/ 5889356 w 12646617"/>
                <a:gd name="connsiteY3" fmla="*/ 402956 h 2232642"/>
                <a:gd name="connsiteX4" fmla="*/ 8012623 w 12646617"/>
                <a:gd name="connsiteY4" fmla="*/ 0 h 2232642"/>
                <a:gd name="connsiteX5" fmla="*/ 8415579 w 12646617"/>
                <a:gd name="connsiteY5" fmla="*/ 402956 h 2232642"/>
                <a:gd name="connsiteX6" fmla="*/ 9159498 w 12646617"/>
                <a:gd name="connsiteY6" fmla="*/ 1053885 h 2232642"/>
                <a:gd name="connsiteX7" fmla="*/ 10290874 w 12646617"/>
                <a:gd name="connsiteY7" fmla="*/ 1270861 h 2232642"/>
                <a:gd name="connsiteX8" fmla="*/ 12646617 w 12646617"/>
                <a:gd name="connsiteY8" fmla="*/ 1270861 h 2232642"/>
                <a:gd name="connsiteX0" fmla="*/ 0 w 12646617"/>
                <a:gd name="connsiteY0" fmla="*/ 2248276 h 2311155"/>
                <a:gd name="connsiteX1" fmla="*/ 4076054 w 12646617"/>
                <a:gd name="connsiteY1" fmla="*/ 2263774 h 2311155"/>
                <a:gd name="connsiteX2" fmla="*/ 5625884 w 12646617"/>
                <a:gd name="connsiteY2" fmla="*/ 1721334 h 2311155"/>
                <a:gd name="connsiteX3" fmla="*/ 5889356 w 12646617"/>
                <a:gd name="connsiteY3" fmla="*/ 481469 h 2311155"/>
                <a:gd name="connsiteX4" fmla="*/ 8012623 w 12646617"/>
                <a:gd name="connsiteY4" fmla="*/ 78513 h 2311155"/>
                <a:gd name="connsiteX5" fmla="*/ 8415579 w 12646617"/>
                <a:gd name="connsiteY5" fmla="*/ 481469 h 2311155"/>
                <a:gd name="connsiteX6" fmla="*/ 9159498 w 12646617"/>
                <a:gd name="connsiteY6" fmla="*/ 1132398 h 2311155"/>
                <a:gd name="connsiteX7" fmla="*/ 10290874 w 12646617"/>
                <a:gd name="connsiteY7" fmla="*/ 1349374 h 2311155"/>
                <a:gd name="connsiteX8" fmla="*/ 12646617 w 12646617"/>
                <a:gd name="connsiteY8" fmla="*/ 1349374 h 2311155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1887722 h 1950601"/>
                <a:gd name="connsiteX1" fmla="*/ 4076054 w 12646617"/>
                <a:gd name="connsiteY1" fmla="*/ 1903220 h 1950601"/>
                <a:gd name="connsiteX2" fmla="*/ 5625884 w 12646617"/>
                <a:gd name="connsiteY2" fmla="*/ 1360780 h 1950601"/>
                <a:gd name="connsiteX3" fmla="*/ 5889356 w 12646617"/>
                <a:gd name="connsiteY3" fmla="*/ 120915 h 1950601"/>
                <a:gd name="connsiteX4" fmla="*/ 8415579 w 12646617"/>
                <a:gd name="connsiteY4" fmla="*/ 120915 h 1950601"/>
                <a:gd name="connsiteX5" fmla="*/ 9159498 w 12646617"/>
                <a:gd name="connsiteY5" fmla="*/ 771844 h 1950601"/>
                <a:gd name="connsiteX6" fmla="*/ 10290874 w 12646617"/>
                <a:gd name="connsiteY6" fmla="*/ 988820 h 1950601"/>
                <a:gd name="connsiteX7" fmla="*/ 12646617 w 12646617"/>
                <a:gd name="connsiteY7" fmla="*/ 988820 h 1950601"/>
                <a:gd name="connsiteX0" fmla="*/ 0 w 12646617"/>
                <a:gd name="connsiteY0" fmla="*/ 2137017 h 2199896"/>
                <a:gd name="connsiteX1" fmla="*/ 4076054 w 12646617"/>
                <a:gd name="connsiteY1" fmla="*/ 2152515 h 2199896"/>
                <a:gd name="connsiteX2" fmla="*/ 5625884 w 12646617"/>
                <a:gd name="connsiteY2" fmla="*/ 1610075 h 2199896"/>
                <a:gd name="connsiteX3" fmla="*/ 5889356 w 12646617"/>
                <a:gd name="connsiteY3" fmla="*/ 370210 h 2199896"/>
                <a:gd name="connsiteX4" fmla="*/ 8415579 w 12646617"/>
                <a:gd name="connsiteY4" fmla="*/ 370210 h 2199896"/>
                <a:gd name="connsiteX5" fmla="*/ 9159498 w 12646617"/>
                <a:gd name="connsiteY5" fmla="*/ 1021139 h 2199896"/>
                <a:gd name="connsiteX6" fmla="*/ 10290874 w 12646617"/>
                <a:gd name="connsiteY6" fmla="*/ 1238115 h 2199896"/>
                <a:gd name="connsiteX7" fmla="*/ 12646617 w 12646617"/>
                <a:gd name="connsiteY7" fmla="*/ 1238115 h 2199896"/>
                <a:gd name="connsiteX0" fmla="*/ 0 w 12646617"/>
                <a:gd name="connsiteY0" fmla="*/ 2265378 h 2328257"/>
                <a:gd name="connsiteX1" fmla="*/ 4076054 w 12646617"/>
                <a:gd name="connsiteY1" fmla="*/ 2280876 h 2328257"/>
                <a:gd name="connsiteX2" fmla="*/ 5625884 w 12646617"/>
                <a:gd name="connsiteY2" fmla="*/ 1738436 h 2328257"/>
                <a:gd name="connsiteX3" fmla="*/ 5889356 w 12646617"/>
                <a:gd name="connsiteY3" fmla="*/ 498571 h 2328257"/>
                <a:gd name="connsiteX4" fmla="*/ 8415579 w 12646617"/>
                <a:gd name="connsiteY4" fmla="*/ 498571 h 2328257"/>
                <a:gd name="connsiteX5" fmla="*/ 9159498 w 12646617"/>
                <a:gd name="connsiteY5" fmla="*/ 1149500 h 2328257"/>
                <a:gd name="connsiteX6" fmla="*/ 10290874 w 12646617"/>
                <a:gd name="connsiteY6" fmla="*/ 1366476 h 2328257"/>
                <a:gd name="connsiteX7" fmla="*/ 12646617 w 12646617"/>
                <a:gd name="connsiteY7" fmla="*/ 1366476 h 2328257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266024 h 2328903"/>
                <a:gd name="connsiteX1" fmla="*/ 4076054 w 12646617"/>
                <a:gd name="connsiteY1" fmla="*/ 2281522 h 2328903"/>
                <a:gd name="connsiteX2" fmla="*/ 5625884 w 12646617"/>
                <a:gd name="connsiteY2" fmla="*/ 1739082 h 2328903"/>
                <a:gd name="connsiteX3" fmla="*/ 5889356 w 12646617"/>
                <a:gd name="connsiteY3" fmla="*/ 499217 h 2328903"/>
                <a:gd name="connsiteX4" fmla="*/ 8415579 w 12646617"/>
                <a:gd name="connsiteY4" fmla="*/ 499217 h 2328903"/>
                <a:gd name="connsiteX5" fmla="*/ 10290874 w 12646617"/>
                <a:gd name="connsiteY5" fmla="*/ 1367122 h 2328903"/>
                <a:gd name="connsiteX6" fmla="*/ 12646617 w 12646617"/>
                <a:gd name="connsiteY6" fmla="*/ 1367122 h 2328903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8851" h="2333395">
                  <a:moveTo>
                    <a:pt x="0" y="2270516"/>
                  </a:moveTo>
                  <a:cubicBezTo>
                    <a:pt x="1569203" y="2322177"/>
                    <a:pt x="3138407" y="2373838"/>
                    <a:pt x="4076054" y="2286014"/>
                  </a:cubicBezTo>
                  <a:cubicBezTo>
                    <a:pt x="5013701" y="2198190"/>
                    <a:pt x="5323667" y="2040625"/>
                    <a:pt x="5625884" y="1743574"/>
                  </a:cubicBezTo>
                  <a:cubicBezTo>
                    <a:pt x="5928101" y="1446523"/>
                    <a:pt x="5734958" y="1112920"/>
                    <a:pt x="5889356" y="503709"/>
                  </a:cubicBezTo>
                  <a:cubicBezTo>
                    <a:pt x="6043754" y="-105502"/>
                    <a:pt x="7963789" y="-227538"/>
                    <a:pt x="8415579" y="503709"/>
                  </a:cubicBezTo>
                  <a:cubicBezTo>
                    <a:pt x="8867369" y="1234956"/>
                    <a:pt x="9567489" y="1324729"/>
                    <a:pt x="10290874" y="1371614"/>
                  </a:cubicBezTo>
                  <a:cubicBezTo>
                    <a:pt x="11014259" y="1418499"/>
                    <a:pt x="12150402" y="1332184"/>
                    <a:pt x="12548851" y="1337108"/>
                  </a:cubicBezTo>
                </a:path>
              </a:pathLst>
            </a:custGeom>
            <a:noFill/>
            <a:ln w="22225">
              <a:solidFill>
                <a:schemeClr val="tx1">
                  <a:alpha val="4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" name="Freeform: Shape 11">
            <a:extLst>
              <a:ext uri="{FF2B5EF4-FFF2-40B4-BE49-F238E27FC236}">
                <a16:creationId xmlns:a16="http://schemas.microsoft.com/office/drawing/2014/main" id="{DFC939B5-EFC5-4D10-9E41-56B99689BC03}"/>
              </a:ext>
            </a:extLst>
          </p:cNvPr>
          <p:cNvSpPr/>
          <p:nvPr/>
        </p:nvSpPr>
        <p:spPr>
          <a:xfrm>
            <a:off x="-29601" y="4299860"/>
            <a:ext cx="2453433" cy="1226716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Freeform: Shape 12">
            <a:extLst>
              <a:ext uri="{FF2B5EF4-FFF2-40B4-BE49-F238E27FC236}">
                <a16:creationId xmlns:a16="http://schemas.microsoft.com/office/drawing/2014/main" id="{44B1B132-CE99-494E-88F5-4AB4C854F280}"/>
              </a:ext>
            </a:extLst>
          </p:cNvPr>
          <p:cNvSpPr/>
          <p:nvPr/>
        </p:nvSpPr>
        <p:spPr>
          <a:xfrm>
            <a:off x="4039449" y="4550566"/>
            <a:ext cx="1748949" cy="874474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Freeform: Shape 16">
            <a:extLst>
              <a:ext uri="{FF2B5EF4-FFF2-40B4-BE49-F238E27FC236}">
                <a16:creationId xmlns:a16="http://schemas.microsoft.com/office/drawing/2014/main" id="{52595E28-EE40-4190-A83A-F68EDC9A5EEA}"/>
              </a:ext>
            </a:extLst>
          </p:cNvPr>
          <p:cNvSpPr/>
          <p:nvPr/>
        </p:nvSpPr>
        <p:spPr>
          <a:xfrm>
            <a:off x="6507489" y="2624140"/>
            <a:ext cx="1113949" cy="556975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6600FF"/>
          </a:solidFill>
          <a:ln>
            <a:noFill/>
          </a:ln>
          <a:scene3d>
            <a:camera prst="isometricOffAxis1Left">
              <a:rot lat="1075750" lon="4155355" rev="9732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Freeform: Shape 17">
            <a:extLst>
              <a:ext uri="{FF2B5EF4-FFF2-40B4-BE49-F238E27FC236}">
                <a16:creationId xmlns:a16="http://schemas.microsoft.com/office/drawing/2014/main" id="{1295F47D-4C06-40CF-8DD9-8CDD3C684518}"/>
              </a:ext>
            </a:extLst>
          </p:cNvPr>
          <p:cNvSpPr/>
          <p:nvPr/>
        </p:nvSpPr>
        <p:spPr>
          <a:xfrm>
            <a:off x="8778184" y="3851317"/>
            <a:ext cx="1018375" cy="509188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isometricOffAxis2Right">
              <a:rot lat="1063044" lon="18390201" rev="19375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Freeform: Shape 18">
            <a:extLst>
              <a:ext uri="{FF2B5EF4-FFF2-40B4-BE49-F238E27FC236}">
                <a16:creationId xmlns:a16="http://schemas.microsoft.com/office/drawing/2014/main" id="{83736593-0788-40CF-B8BB-75C1AB6041D8}"/>
              </a:ext>
            </a:extLst>
          </p:cNvPr>
          <p:cNvSpPr/>
          <p:nvPr/>
        </p:nvSpPr>
        <p:spPr>
          <a:xfrm>
            <a:off x="11058071" y="4047406"/>
            <a:ext cx="1055163" cy="527582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  <a:scene3d>
            <a:camera prst="isometricOffAxis2Righ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6793749" y="1283174"/>
            <a:ext cx="5413661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ar-SY" sz="2400" dirty="0"/>
              <a:t>من الأمثلة على دور الدولة في المحافظة على الموارد:</a:t>
            </a:r>
          </a:p>
        </p:txBody>
      </p:sp>
    </p:spTree>
    <p:extLst>
      <p:ext uri="{BB962C8B-B14F-4D97-AF65-F5344CB8AC3E}">
        <p14:creationId xmlns:p14="http://schemas.microsoft.com/office/powerpoint/2010/main" val="27805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4" grpId="0" animBg="1"/>
      <p:bldP spid="75" grpId="0" animBg="1"/>
      <p:bldP spid="76" grpId="0" animBg="1"/>
      <p:bldP spid="77" grpId="0"/>
      <p:bldP spid="78" grpId="0"/>
      <p:bldP spid="104" grpId="0" animBg="1"/>
      <p:bldP spid="105" grpId="0" animBg="1"/>
      <p:bldP spid="106" grpId="0" animBg="1"/>
      <p:bldP spid="107" grpId="0" animBg="1"/>
      <p:bldP spid="10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851816" y="2921429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التوعية في وسائل الاعلام في الحث على المحافظة على الموارد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جبال مدين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22">
            <a:extLst>
              <a:ext uri="{FF2B5EF4-FFF2-40B4-BE49-F238E27FC236}">
                <a16:creationId xmlns:a16="http://schemas.microsoft.com/office/drawing/2014/main" id="{DE0CE09C-6CC5-403C-90B2-EF8CF0115BCA}"/>
              </a:ext>
            </a:extLst>
          </p:cNvPr>
          <p:cNvSpPr/>
          <p:nvPr/>
        </p:nvSpPr>
        <p:spPr>
          <a:xfrm>
            <a:off x="248289" y="425508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102003" y="380514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DBBAA32-B317-4045-894A-A410FA2B857C}"/>
              </a:ext>
            </a:extLst>
          </p:cNvPr>
          <p:cNvSpPr txBox="1"/>
          <p:nvPr/>
        </p:nvSpPr>
        <p:spPr>
          <a:xfrm>
            <a:off x="3759566" y="4468689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استخدام المناهج التعليمية و دور المعلمون في توعية الطلاب بأهمية الموارد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73475C6-BA7E-4216-8490-91E1532B12AD}"/>
              </a:ext>
            </a:extLst>
          </p:cNvPr>
          <p:cNvGrpSpPr/>
          <p:nvPr/>
        </p:nvGrpSpPr>
        <p:grpSpPr>
          <a:xfrm>
            <a:off x="1103405" y="4037372"/>
            <a:ext cx="1748974" cy="1262744"/>
            <a:chOff x="8011888" y="943428"/>
            <a:chExt cx="1748974" cy="1262744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D614CFCB-CD6E-4B33-8535-9246243D862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78DF212-A7FF-4821-AB0C-2AA855B56875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4290868C-D58C-4CFA-B7C1-99F1EA447A3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E58BA8A-1E23-462F-A081-9D6BC261483E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32" name="Rectangle 34">
                  <a:extLst>
                    <a:ext uri="{FF2B5EF4-FFF2-40B4-BE49-F238E27FC236}">
                      <a16:creationId xmlns:a16="http://schemas.microsoft.com/office/drawing/2014/main" id="{AFA440D4-8F8C-48AC-B3A8-9EE96229AC0A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5">
                  <a:extLst>
                    <a:ext uri="{FF2B5EF4-FFF2-40B4-BE49-F238E27FC236}">
                      <a16:creationId xmlns:a16="http://schemas.microsoft.com/office/drawing/2014/main" id="{76507815-2D66-4AE7-9810-F94D93B11B8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Triangle 36">
                  <a:extLst>
                    <a:ext uri="{FF2B5EF4-FFF2-40B4-BE49-F238E27FC236}">
                      <a16:creationId xmlns:a16="http://schemas.microsoft.com/office/drawing/2014/main" id="{679E83ED-ED34-44B3-945C-D83BE85B865F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7">
                  <a:extLst>
                    <a:ext uri="{FF2B5EF4-FFF2-40B4-BE49-F238E27FC236}">
                      <a16:creationId xmlns:a16="http://schemas.microsoft.com/office/drawing/2014/main" id="{12A0068B-F0C4-4525-92A5-DC27BE957242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8">
                  <a:extLst>
                    <a:ext uri="{FF2B5EF4-FFF2-40B4-BE49-F238E27FC236}">
                      <a16:creationId xmlns:a16="http://schemas.microsoft.com/office/drawing/2014/main" id="{C079ECB6-59F5-4E89-9C6D-B1419FABC82E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B0007FE-F716-4575-9653-A29D3C5941AE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جبال الحجاز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يقترح الطلبة طرقاً جديدة لتوعية المواطنين بأهمية الموارد.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المحافظة على المَوارِد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 p14:bounceEnd="41000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المحافظة على المَوارِد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1548975" y="1636495"/>
            <a:ext cx="3896409" cy="4725526"/>
            <a:chOff x="7749851" y="1424779"/>
            <a:chExt cx="2395978" cy="2905820"/>
          </a:xfrm>
        </p:grpSpPr>
        <p:grpSp>
          <p:nvGrpSpPr>
            <p:cNvPr id="51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54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2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502" y="2814880"/>
              <a:ext cx="1941686" cy="1222868"/>
            </a:xfrm>
            <a:prstGeom prst="rect">
              <a:avLst/>
            </a:prstGeom>
          </p:spPr>
        </p:pic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3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المَها العربي</a:t>
              </a:r>
            </a:p>
          </p:txBody>
        </p:sp>
      </p:grpSp>
      <p:grpSp>
        <p:nvGrpSpPr>
          <p:cNvPr id="5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830835" y="1632781"/>
            <a:ext cx="3896409" cy="4725526"/>
            <a:chOff x="7749851" y="1424779"/>
            <a:chExt cx="2395978" cy="2905820"/>
          </a:xfrm>
        </p:grpSpPr>
        <p:grpSp>
          <p:nvGrpSpPr>
            <p:cNvPr id="5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502" y="2793183"/>
              <a:ext cx="1941686" cy="1211406"/>
            </a:xfrm>
            <a:prstGeom prst="rect">
              <a:avLst/>
            </a:prstGeom>
          </p:spPr>
        </p:pic>
        <p:sp>
          <p:nvSpPr>
            <p:cNvPr id="5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594396"/>
              <a:ext cx="2358969" cy="58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Helvetica" panose="020B0604020202020204" pitchFamily="34" charset="0"/>
                </a:rPr>
                <a:t>طائر مالك الحزين النادر في ساحل البحر الأحمر بجدة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38082" y="1929745"/>
            <a:ext cx="330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تنمية المَوارِد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216780" y="1946398"/>
            <a:ext cx="570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التنمية هي جهود منظمة تهدف إلى الرقي بمستوى المعيشة، والنهوض بالمجتمع في المجالات لاجتماعية والثقافية والاقتصادية، والاستعمال الأمثل للموارد وفق رؤية واضحة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907055" y="3673683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السياحة: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516710" y="3194537"/>
            <a:ext cx="56176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إن المتتبع لمراحل نمو الدولة يلمس فارقاً كبيراً 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بين ابتدائها وما هي عليه الآن فقد خَطَتْ في مدة قياسية خطوات جبَّارة في جميع المجالات، وقامت بجهود عظيمة في تنمية 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الموارد ودعمها، سواء كان ذلك ماديّاً أم بالتشجيع وتقديم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 التسهيلات للمشروعات التنموية. 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ومن هذه الجهود ما يأتي:</a:t>
            </a:r>
          </a:p>
          <a:p>
            <a:pPr marL="342900" indent="-342900" algn="r" rtl="1">
              <a:buClr>
                <a:srgbClr val="FF0000"/>
              </a:buClr>
              <a:buFont typeface="Wingdings" pitchFamily="2" charset="2"/>
              <a:buChar char="q"/>
            </a:pPr>
            <a:r>
              <a:rPr lang="ar-SY" sz="2000" dirty="0">
                <a:latin typeface="Century Gothic" panose="020B0502020202020204" pitchFamily="34" charset="0"/>
              </a:rPr>
              <a:t>العناية بالموارد المائية والزراعية والحيوانية</a:t>
            </a:r>
          </a:p>
          <a:p>
            <a:pPr marL="342900" indent="-342900" algn="r" rtl="1">
              <a:buClr>
                <a:srgbClr val="FF0000"/>
              </a:buClr>
              <a:buFont typeface="Wingdings" pitchFamily="2" charset="2"/>
              <a:buChar char="q"/>
            </a:pPr>
            <a:endParaRPr lang="ar-SY" sz="2000" dirty="0">
              <a:latin typeface="Century Gothic" panose="020B0502020202020204" pitchFamily="34" charset="0"/>
            </a:endParaRPr>
          </a:p>
          <a:p>
            <a:pPr marL="342900" indent="-342900" algn="r" rtl="1">
              <a:buClr>
                <a:srgbClr val="FF0000"/>
              </a:buClr>
              <a:buFont typeface="Wingdings" pitchFamily="2" charset="2"/>
              <a:buChar char="q"/>
            </a:pPr>
            <a:r>
              <a:rPr lang="ar-SY" sz="2000" dirty="0">
                <a:latin typeface="Century Gothic" panose="020B0502020202020204" pitchFamily="34" charset="0"/>
              </a:rPr>
              <a:t>العناية بتنمية الثروات المعدنية</a:t>
            </a:r>
          </a:p>
          <a:p>
            <a:pPr marL="342900" indent="-342900" algn="r" rtl="1">
              <a:buClr>
                <a:srgbClr val="FF0000"/>
              </a:buClr>
              <a:buFont typeface="Wingdings" pitchFamily="2" charset="2"/>
              <a:buChar char="q"/>
            </a:pPr>
            <a:endParaRPr lang="ar-SY" sz="2000" dirty="0">
              <a:latin typeface="Century Gothic" panose="020B0502020202020204" pitchFamily="34" charset="0"/>
            </a:endParaRPr>
          </a:p>
          <a:p>
            <a:pPr marL="342900" indent="-342900" algn="r" rtl="1">
              <a:buClr>
                <a:srgbClr val="FF0000"/>
              </a:buClr>
              <a:buFont typeface="Wingdings" pitchFamily="2" charset="2"/>
              <a:buChar char="q"/>
            </a:pPr>
            <a:r>
              <a:rPr lang="ar-SY" sz="2000" dirty="0">
                <a:latin typeface="Century Gothic" panose="020B0502020202020204" pitchFamily="34" charset="0"/>
              </a:rPr>
              <a:t>العناية بتنمية الصناعة والتجارة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91045" y="2285437"/>
            <a:ext cx="1965623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991045" y="4002187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878082" y="2976607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48193" y="1277793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المَوارِد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396495" y="4210582"/>
            <a:ext cx="2127323" cy="2607901"/>
            <a:chOff x="7749851" y="1401708"/>
            <a:chExt cx="2358969" cy="2928891"/>
          </a:xfrm>
        </p:grpSpPr>
        <p:grpSp>
          <p:nvGrpSpPr>
            <p:cNvPr id="33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551" y="2833309"/>
              <a:ext cx="2067288" cy="1296884"/>
            </a:xfrm>
            <a:prstGeom prst="rect">
              <a:avLst/>
            </a:prstGeom>
          </p:spPr>
        </p:pic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8020761" y="1401708"/>
              <a:ext cx="1948556" cy="93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مجمع صَدَارة للصناعات</a:t>
              </a:r>
            </a:p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 الكيماوية</a:t>
              </a:r>
            </a:p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 في الجبيل الصناعية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764334" y="10598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24">
            <a:extLst>
              <a:ext uri="{FF2B5EF4-FFF2-40B4-BE49-F238E27FC236}">
                <a16:creationId xmlns:a16="http://schemas.microsoft.com/office/drawing/2014/main" id="{F53A5914-E7B5-4904-B515-0419C35BFDA0}"/>
              </a:ext>
            </a:extLst>
          </p:cNvPr>
          <p:cNvSpPr/>
          <p:nvPr/>
        </p:nvSpPr>
        <p:spPr>
          <a:xfrm rot="15700771">
            <a:off x="7487491" y="5105225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009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3">
            <a:extLst>
              <a:ext uri="{FF2B5EF4-FFF2-40B4-BE49-F238E27FC236}">
                <a16:creationId xmlns:a16="http://schemas.microsoft.com/office/drawing/2014/main" id="{021C1E7C-559C-47E9-A1A7-A1A59A3B5002}"/>
              </a:ext>
            </a:extLst>
          </p:cNvPr>
          <p:cNvSpPr/>
          <p:nvPr/>
        </p:nvSpPr>
        <p:spPr>
          <a:xfrm rot="14423513">
            <a:off x="7160673" y="4355298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784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22">
            <a:extLst>
              <a:ext uri="{FF2B5EF4-FFF2-40B4-BE49-F238E27FC236}">
                <a16:creationId xmlns:a16="http://schemas.microsoft.com/office/drawing/2014/main" id="{C10F8FF5-748D-490A-9A2E-24C78CB5328A}"/>
              </a:ext>
            </a:extLst>
          </p:cNvPr>
          <p:cNvSpPr/>
          <p:nvPr/>
        </p:nvSpPr>
        <p:spPr>
          <a:xfrm rot="13040034">
            <a:off x="6617903" y="3807545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A21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21">
            <a:extLst>
              <a:ext uri="{FF2B5EF4-FFF2-40B4-BE49-F238E27FC236}">
                <a16:creationId xmlns:a16="http://schemas.microsoft.com/office/drawing/2014/main" id="{6EEE072D-469D-4288-BBA6-4D4A49D78212}"/>
              </a:ext>
            </a:extLst>
          </p:cNvPr>
          <p:cNvSpPr/>
          <p:nvPr/>
        </p:nvSpPr>
        <p:spPr>
          <a:xfrm rot="11646827">
            <a:off x="5852188" y="3511523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F75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AA372087-B2BA-4BD1-868D-40A7916B1B83}"/>
              </a:ext>
            </a:extLst>
          </p:cNvPr>
          <p:cNvSpPr/>
          <p:nvPr/>
        </p:nvSpPr>
        <p:spPr>
          <a:xfrm rot="10351018">
            <a:off x="5086718" y="3525584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1AD7814C-1C53-4612-AF88-67E8195D7EB1}"/>
              </a:ext>
            </a:extLst>
          </p:cNvPr>
          <p:cNvSpPr/>
          <p:nvPr/>
        </p:nvSpPr>
        <p:spPr>
          <a:xfrm rot="9065208">
            <a:off x="4334709" y="3819641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FC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580F5FBE-8847-4BD6-A34D-F2A56D111A9D}"/>
              </a:ext>
            </a:extLst>
          </p:cNvPr>
          <p:cNvSpPr/>
          <p:nvPr/>
        </p:nvSpPr>
        <p:spPr>
          <a:xfrm rot="7674720">
            <a:off x="3740147" y="4376907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9FC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74421A8-621A-4270-A740-07A00FB48076}"/>
              </a:ext>
            </a:extLst>
          </p:cNvPr>
          <p:cNvSpPr/>
          <p:nvPr/>
        </p:nvSpPr>
        <p:spPr>
          <a:xfrm>
            <a:off x="6095999" y="2743200"/>
            <a:ext cx="45720" cy="4114800"/>
          </a:xfrm>
          <a:prstGeom prst="rect">
            <a:avLst/>
          </a:prstGeom>
          <a:solidFill>
            <a:srgbClr val="F75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81E3E60-9A36-42B7-845C-17C62AE010C8}"/>
              </a:ext>
            </a:extLst>
          </p:cNvPr>
          <p:cNvSpPr/>
          <p:nvPr/>
        </p:nvSpPr>
        <p:spPr>
          <a:xfrm rot="1334743">
            <a:off x="6896047" y="2855635"/>
            <a:ext cx="45720" cy="4114800"/>
          </a:xfrm>
          <a:prstGeom prst="rect">
            <a:avLst/>
          </a:prstGeom>
          <a:solidFill>
            <a:srgbClr val="A21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FBEE06D3-1571-4799-BFB7-565F6999D49C}"/>
              </a:ext>
            </a:extLst>
          </p:cNvPr>
          <p:cNvSpPr/>
          <p:nvPr/>
        </p:nvSpPr>
        <p:spPr>
          <a:xfrm rot="2722626">
            <a:off x="7576402" y="3339134"/>
            <a:ext cx="45720" cy="4114800"/>
          </a:xfrm>
          <a:prstGeom prst="rect">
            <a:avLst/>
          </a:prstGeom>
          <a:solidFill>
            <a:srgbClr val="784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0FBF035-56C3-421B-82A8-98553E9A8F86}"/>
              </a:ext>
            </a:extLst>
          </p:cNvPr>
          <p:cNvSpPr/>
          <p:nvPr/>
        </p:nvSpPr>
        <p:spPr>
          <a:xfrm rot="4036333">
            <a:off x="8015878" y="4000654"/>
            <a:ext cx="45720" cy="4114800"/>
          </a:xfrm>
          <a:prstGeom prst="rect">
            <a:avLst/>
          </a:prstGeom>
          <a:solidFill>
            <a:srgbClr val="009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1F44DE7-F388-40DB-B3AB-1CB2F85A7C50}"/>
              </a:ext>
            </a:extLst>
          </p:cNvPr>
          <p:cNvSpPr/>
          <p:nvPr/>
        </p:nvSpPr>
        <p:spPr>
          <a:xfrm rot="20272145">
            <a:off x="5313152" y="2937594"/>
            <a:ext cx="45720" cy="4114800"/>
          </a:xfrm>
          <a:prstGeom prst="rect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9DA927B7-40A9-4735-8EB0-33319296296C}"/>
              </a:ext>
            </a:extLst>
          </p:cNvPr>
          <p:cNvSpPr/>
          <p:nvPr/>
        </p:nvSpPr>
        <p:spPr>
          <a:xfrm rot="18915161">
            <a:off x="4652424" y="3366148"/>
            <a:ext cx="45720" cy="4114800"/>
          </a:xfrm>
          <a:prstGeom prst="rect">
            <a:avLst/>
          </a:prstGeom>
          <a:solidFill>
            <a:srgbClr val="FC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27591730-0E71-4FA9-99CD-EDADB41D5682}"/>
              </a:ext>
            </a:extLst>
          </p:cNvPr>
          <p:cNvSpPr/>
          <p:nvPr/>
        </p:nvSpPr>
        <p:spPr>
          <a:xfrm rot="17580283">
            <a:off x="4214315" y="4018357"/>
            <a:ext cx="45720" cy="4114800"/>
          </a:xfrm>
          <a:prstGeom prst="rect">
            <a:avLst/>
          </a:prstGeom>
          <a:solidFill>
            <a:srgbClr val="CCE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0CEFAF6D-83D6-47A3-936C-4E934C92EA64}"/>
              </a:ext>
            </a:extLst>
          </p:cNvPr>
          <p:cNvSpPr/>
          <p:nvPr/>
        </p:nvSpPr>
        <p:spPr>
          <a:xfrm rot="6319816">
            <a:off x="3413888" y="5093033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CCE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6E02F68A-9956-420B-B6BC-A4167DBF222F}"/>
              </a:ext>
            </a:extLst>
          </p:cNvPr>
          <p:cNvSpPr/>
          <p:nvPr/>
        </p:nvSpPr>
        <p:spPr>
          <a:xfrm>
            <a:off x="5312272" y="6059053"/>
            <a:ext cx="1603717" cy="1603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E2FDF8CC-FC52-4B5F-8D74-23E08F45B1FC}"/>
              </a:ext>
            </a:extLst>
          </p:cNvPr>
          <p:cNvGrpSpPr/>
          <p:nvPr/>
        </p:nvGrpSpPr>
        <p:grpSpPr>
          <a:xfrm>
            <a:off x="-134869" y="4706791"/>
            <a:ext cx="3486435" cy="2119164"/>
            <a:chOff x="-134869" y="4706791"/>
            <a:chExt cx="3486435" cy="2119164"/>
          </a:xfrm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6CC86710-7412-4BB2-AD3A-DA4F7BE45176}"/>
                </a:ext>
              </a:extLst>
            </p:cNvPr>
            <p:cNvSpPr/>
            <p:nvPr/>
          </p:nvSpPr>
          <p:spPr>
            <a:xfrm>
              <a:off x="1660372" y="4706791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CCE8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2">
              <a:extLst>
                <a:ext uri="{FF2B5EF4-FFF2-40B4-BE49-F238E27FC236}">
                  <a16:creationId xmlns:a16="http://schemas.microsoft.com/office/drawing/2014/main" id="{F4A85E8A-5C1C-46F4-8448-FAC5EA0BD5CB}"/>
                </a:ext>
              </a:extLst>
            </p:cNvPr>
            <p:cNvSpPr txBox="1"/>
            <p:nvPr/>
          </p:nvSpPr>
          <p:spPr>
            <a:xfrm>
              <a:off x="1660372" y="4898968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99C1E267-3E8B-4AB2-A1E6-53C8EB51BF9D}"/>
                </a:ext>
              </a:extLst>
            </p:cNvPr>
            <p:cNvSpPr txBox="1"/>
            <p:nvPr/>
          </p:nvSpPr>
          <p:spPr>
            <a:xfrm>
              <a:off x="-134869" y="5502516"/>
              <a:ext cx="34864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استعمال التقنية الحديثة باستيراد</a:t>
              </a:r>
            </a:p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أحدث الآلات والأجهزة، والتعاقد مع الخبراء والفنيين للاستفادة من خبرتهم في  تدريب الكوادر الوطنية وتأهيله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8986AD11-4D45-42A8-A875-677FC4F1CF75}"/>
              </a:ext>
            </a:extLst>
          </p:cNvPr>
          <p:cNvGrpSpPr/>
          <p:nvPr/>
        </p:nvGrpSpPr>
        <p:grpSpPr>
          <a:xfrm>
            <a:off x="1" y="2487006"/>
            <a:ext cx="3470406" cy="1938992"/>
            <a:chOff x="1" y="2487006"/>
            <a:chExt cx="3470406" cy="1938992"/>
          </a:xfrm>
        </p:grpSpPr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B1B6F0ED-FD89-4730-B322-067844E54E51}"/>
                </a:ext>
              </a:extLst>
            </p:cNvPr>
            <p:cNvSpPr/>
            <p:nvPr/>
          </p:nvSpPr>
          <p:spPr>
            <a:xfrm>
              <a:off x="2611659" y="3275440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FC91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31">
              <a:extLst>
                <a:ext uri="{FF2B5EF4-FFF2-40B4-BE49-F238E27FC236}">
                  <a16:creationId xmlns:a16="http://schemas.microsoft.com/office/drawing/2014/main" id="{8AA7236B-63B0-4286-BE6F-A6982AB51F99}"/>
                </a:ext>
              </a:extLst>
            </p:cNvPr>
            <p:cNvSpPr txBox="1"/>
            <p:nvPr/>
          </p:nvSpPr>
          <p:spPr>
            <a:xfrm>
              <a:off x="2642449" y="3475091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6" name="TextBox 37">
              <a:extLst>
                <a:ext uri="{FF2B5EF4-FFF2-40B4-BE49-F238E27FC236}">
                  <a16:creationId xmlns:a16="http://schemas.microsoft.com/office/drawing/2014/main" id="{98514CAA-AFC9-43C5-9A2D-AFCE87AFE1B4}"/>
                </a:ext>
              </a:extLst>
            </p:cNvPr>
            <p:cNvSpPr txBox="1"/>
            <p:nvPr/>
          </p:nvSpPr>
          <p:spPr>
            <a:xfrm>
              <a:off x="1" y="2487006"/>
              <a:ext cx="24883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9FC91E"/>
                  </a:solidFill>
                  <a:latin typeface="Century Gothic" panose="020B0502020202020204" pitchFamily="34" charset="0"/>
                </a:rPr>
                <a:t>العمل لتحسين الإنتاج الزراعي والحيواني، وذلك باستيراد أنواع جيدة من البذور واختيار أفضل السُّلالات الحيوانية، ومكافحة الأمراض والآفات</a:t>
              </a:r>
              <a:endParaRPr lang="en-US" sz="2000" b="1" dirty="0">
                <a:solidFill>
                  <a:srgbClr val="9FC91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58">
            <a:extLst>
              <a:ext uri="{FF2B5EF4-FFF2-40B4-BE49-F238E27FC236}">
                <a16:creationId xmlns:a16="http://schemas.microsoft.com/office/drawing/2014/main" id="{3A86C177-E532-4018-80E5-F9E9ABB7C314}"/>
              </a:ext>
            </a:extLst>
          </p:cNvPr>
          <p:cNvGrpSpPr/>
          <p:nvPr/>
        </p:nvGrpSpPr>
        <p:grpSpPr>
          <a:xfrm>
            <a:off x="0" y="1169791"/>
            <a:ext cx="4915267" cy="1977233"/>
            <a:chOff x="0" y="1169791"/>
            <a:chExt cx="4915267" cy="1977233"/>
          </a:xfrm>
        </p:grpSpPr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E8E4C7C8-9C97-4198-9255-AB4C8E3C2CB6}"/>
                </a:ext>
              </a:extLst>
            </p:cNvPr>
            <p:cNvSpPr txBox="1"/>
            <p:nvPr/>
          </p:nvSpPr>
          <p:spPr>
            <a:xfrm>
              <a:off x="0" y="1169791"/>
              <a:ext cx="4539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CC500"/>
                  </a:solidFill>
                  <a:latin typeface="Century Gothic" panose="020B0502020202020204" pitchFamily="34" charset="0"/>
                </a:rPr>
                <a:t>تقديم القروض الميسَّرة للمزارعين والمستثمرين من صندوق التنمية الزراعية، وبنك التنمية الاجتماعية، مع تقديم الإعانات النقدية لهم</a:t>
              </a:r>
              <a:endParaRPr lang="en-US" sz="2000" b="1" dirty="0">
                <a:solidFill>
                  <a:srgbClr val="FCC5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0" name="Group 10">
              <a:extLst>
                <a:ext uri="{FF2B5EF4-FFF2-40B4-BE49-F238E27FC236}">
                  <a16:creationId xmlns:a16="http://schemas.microsoft.com/office/drawing/2014/main" id="{49EF341F-2ABD-4A53-83E2-F1127F54C3BE}"/>
                </a:ext>
              </a:extLst>
            </p:cNvPr>
            <p:cNvGrpSpPr/>
            <p:nvPr/>
          </p:nvGrpSpPr>
          <p:grpSpPr>
            <a:xfrm>
              <a:off x="4075944" y="2319066"/>
              <a:ext cx="839323" cy="827958"/>
              <a:chOff x="4075944" y="2319066"/>
              <a:chExt cx="839323" cy="827958"/>
            </a:xfrm>
          </p:grpSpPr>
          <p:sp>
            <p:nvSpPr>
              <p:cNvPr id="31" name="Oval 26">
                <a:extLst>
                  <a:ext uri="{FF2B5EF4-FFF2-40B4-BE49-F238E27FC236}">
                    <a16:creationId xmlns:a16="http://schemas.microsoft.com/office/drawing/2014/main" id="{83EBC603-4D59-4301-A075-171E26EBF665}"/>
                  </a:ext>
                </a:extLst>
              </p:cNvPr>
              <p:cNvSpPr/>
              <p:nvPr/>
            </p:nvSpPr>
            <p:spPr>
              <a:xfrm>
                <a:off x="4075944" y="2319066"/>
                <a:ext cx="827958" cy="82795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FCC5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54D024E7-C39C-43AC-AF1B-05E720F58F35}"/>
                  </a:ext>
                </a:extLst>
              </p:cNvPr>
              <p:cNvSpPr txBox="1"/>
              <p:nvPr/>
            </p:nvSpPr>
            <p:spPr>
              <a:xfrm>
                <a:off x="4087309" y="2512367"/>
                <a:ext cx="827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entury Gothic" panose="020B0502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34" name="Group 57">
            <a:extLst>
              <a:ext uri="{FF2B5EF4-FFF2-40B4-BE49-F238E27FC236}">
                <a16:creationId xmlns:a16="http://schemas.microsoft.com/office/drawing/2014/main" id="{18C5F4A8-C773-4450-AFD1-12A62885A58A}"/>
              </a:ext>
            </a:extLst>
          </p:cNvPr>
          <p:cNvGrpSpPr/>
          <p:nvPr/>
        </p:nvGrpSpPr>
        <p:grpSpPr>
          <a:xfrm>
            <a:off x="4498047" y="1211129"/>
            <a:ext cx="3232165" cy="1556320"/>
            <a:chOff x="4498047" y="1211129"/>
            <a:chExt cx="3232165" cy="1556320"/>
          </a:xfrm>
        </p:grpSpPr>
        <p:sp>
          <p:nvSpPr>
            <p:cNvPr id="35" name="TextBox 41">
              <a:extLst>
                <a:ext uri="{FF2B5EF4-FFF2-40B4-BE49-F238E27FC236}">
                  <a16:creationId xmlns:a16="http://schemas.microsoft.com/office/drawing/2014/main" id="{1B13210F-AF8F-4F3A-8DFF-3D1DF08DDFF2}"/>
                </a:ext>
              </a:extLst>
            </p:cNvPr>
            <p:cNvSpPr txBox="1"/>
            <p:nvPr/>
          </p:nvSpPr>
          <p:spPr>
            <a:xfrm>
              <a:off x="4498047" y="1211129"/>
              <a:ext cx="32321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75D26"/>
                  </a:solidFill>
                  <a:latin typeface="Century Gothic" panose="020B0502020202020204" pitchFamily="34" charset="0"/>
                </a:rPr>
                <a:t>تشجيع القِطاع الخاص على الاستثمار الزراعي، وإنشاء المزارع النموذجية</a:t>
              </a:r>
            </a:p>
          </p:txBody>
        </p:sp>
        <p:grpSp>
          <p:nvGrpSpPr>
            <p:cNvPr id="36" name="Group 53">
              <a:extLst>
                <a:ext uri="{FF2B5EF4-FFF2-40B4-BE49-F238E27FC236}">
                  <a16:creationId xmlns:a16="http://schemas.microsoft.com/office/drawing/2014/main" id="{310D9ADD-9AE9-4E30-B950-9464A6456647}"/>
                </a:ext>
              </a:extLst>
            </p:cNvPr>
            <p:cNvGrpSpPr/>
            <p:nvPr/>
          </p:nvGrpSpPr>
          <p:grpSpPr>
            <a:xfrm>
              <a:off x="5700151" y="1939491"/>
              <a:ext cx="827958" cy="827958"/>
              <a:chOff x="5700151" y="1939491"/>
              <a:chExt cx="827958" cy="827958"/>
            </a:xfrm>
          </p:grpSpPr>
          <p:sp>
            <p:nvSpPr>
              <p:cNvPr id="37" name="Oval 27">
                <a:extLst>
                  <a:ext uri="{FF2B5EF4-FFF2-40B4-BE49-F238E27FC236}">
                    <a16:creationId xmlns:a16="http://schemas.microsoft.com/office/drawing/2014/main" id="{1023C892-F050-405C-9875-06771B6752B4}"/>
                  </a:ext>
                </a:extLst>
              </p:cNvPr>
              <p:cNvSpPr/>
              <p:nvPr/>
            </p:nvSpPr>
            <p:spPr>
              <a:xfrm>
                <a:off x="5700151" y="1939491"/>
                <a:ext cx="827958" cy="82795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FA8C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3">
                <a:extLst>
                  <a:ext uri="{FF2B5EF4-FFF2-40B4-BE49-F238E27FC236}">
                    <a16:creationId xmlns:a16="http://schemas.microsoft.com/office/drawing/2014/main" id="{29AE23A4-70A7-4A83-A94F-6341F6933390}"/>
                  </a:ext>
                </a:extLst>
              </p:cNvPr>
              <p:cNvSpPr txBox="1"/>
              <p:nvPr/>
            </p:nvSpPr>
            <p:spPr>
              <a:xfrm>
                <a:off x="5700151" y="2126608"/>
                <a:ext cx="827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40" name="Group 54">
            <a:extLst>
              <a:ext uri="{FF2B5EF4-FFF2-40B4-BE49-F238E27FC236}">
                <a16:creationId xmlns:a16="http://schemas.microsoft.com/office/drawing/2014/main" id="{646A3A40-7D9E-4DE0-8896-9FC45B2B49F5}"/>
              </a:ext>
            </a:extLst>
          </p:cNvPr>
          <p:cNvGrpSpPr/>
          <p:nvPr/>
        </p:nvGrpSpPr>
        <p:grpSpPr>
          <a:xfrm>
            <a:off x="7402766" y="1233586"/>
            <a:ext cx="4318775" cy="1822967"/>
            <a:chOff x="7402766" y="1233586"/>
            <a:chExt cx="4318775" cy="1822967"/>
          </a:xfrm>
        </p:grpSpPr>
        <p:sp>
          <p:nvSpPr>
            <p:cNvPr id="41" name="Oval 28">
              <a:extLst>
                <a:ext uri="{FF2B5EF4-FFF2-40B4-BE49-F238E27FC236}">
                  <a16:creationId xmlns:a16="http://schemas.microsoft.com/office/drawing/2014/main" id="{4F7D56D6-0748-4F27-9F79-AF62701D460E}"/>
                </a:ext>
              </a:extLst>
            </p:cNvPr>
            <p:cNvSpPr/>
            <p:nvPr/>
          </p:nvSpPr>
          <p:spPr>
            <a:xfrm>
              <a:off x="7402766" y="2228595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A21AB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9E57B627-ADBD-4B44-BBA6-344FE4365ADD}"/>
                </a:ext>
              </a:extLst>
            </p:cNvPr>
            <p:cNvSpPr txBox="1"/>
            <p:nvPr/>
          </p:nvSpPr>
          <p:spPr>
            <a:xfrm>
              <a:off x="7402766" y="2399996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3943B7C7-EC61-43AF-9BE4-434320C34FC1}"/>
                </a:ext>
              </a:extLst>
            </p:cNvPr>
            <p:cNvSpPr txBox="1"/>
            <p:nvPr/>
          </p:nvSpPr>
          <p:spPr>
            <a:xfrm>
              <a:off x="7745837" y="1233586"/>
              <a:ext cx="39757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A21AB4"/>
                  </a:solidFill>
                  <a:latin typeface="Century Gothic" panose="020B0502020202020204" pitchFamily="34" charset="0"/>
                </a:rPr>
                <a:t>التوسع في زيادة الرُّقْعَة الزراعية باستصلاح الأراضي البُوْر وإقامة المشروعات، مثل: مشروع الرَّيّ والصَّرْف بالأحساء والقَطيف</a:t>
              </a:r>
              <a:endParaRPr lang="en-US" sz="2000" b="1" dirty="0">
                <a:solidFill>
                  <a:srgbClr val="A21AB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Group 55">
            <a:extLst>
              <a:ext uri="{FF2B5EF4-FFF2-40B4-BE49-F238E27FC236}">
                <a16:creationId xmlns:a16="http://schemas.microsoft.com/office/drawing/2014/main" id="{2E01CFD4-7764-4C8B-A0FF-33CE2BF275BA}"/>
              </a:ext>
            </a:extLst>
          </p:cNvPr>
          <p:cNvGrpSpPr/>
          <p:nvPr/>
        </p:nvGrpSpPr>
        <p:grpSpPr>
          <a:xfrm>
            <a:off x="8927008" y="2642574"/>
            <a:ext cx="3264992" cy="1460824"/>
            <a:chOff x="8927008" y="2642574"/>
            <a:chExt cx="3264992" cy="1460824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BF8B40F8-0B61-46E8-B1AF-D9D03DD03567}"/>
                </a:ext>
              </a:extLst>
            </p:cNvPr>
            <p:cNvSpPr/>
            <p:nvPr/>
          </p:nvSpPr>
          <p:spPr>
            <a:xfrm>
              <a:off x="8927008" y="3275440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7844C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35">
              <a:extLst>
                <a:ext uri="{FF2B5EF4-FFF2-40B4-BE49-F238E27FC236}">
                  <a16:creationId xmlns:a16="http://schemas.microsoft.com/office/drawing/2014/main" id="{687F8029-3E15-43AE-8B40-94A9F018C157}"/>
                </a:ext>
              </a:extLst>
            </p:cNvPr>
            <p:cNvSpPr txBox="1"/>
            <p:nvPr/>
          </p:nvSpPr>
          <p:spPr>
            <a:xfrm>
              <a:off x="8965057" y="3475091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id="{697CA4CD-2F03-47DB-BE82-6FC59D0C0BB6}"/>
                </a:ext>
              </a:extLst>
            </p:cNvPr>
            <p:cNvSpPr txBox="1"/>
            <p:nvPr/>
          </p:nvSpPr>
          <p:spPr>
            <a:xfrm>
              <a:off x="9180174" y="2642574"/>
              <a:ext cx="30118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7844C2"/>
                  </a:solidFill>
                  <a:latin typeface="Century Gothic" panose="020B0502020202020204" pitchFamily="34" charset="0"/>
                </a:rPr>
                <a:t>إنشاء محطات تحلية المياه المالحة للتقليل من استنزاف المياه الجَوْفية</a:t>
              </a:r>
              <a:endParaRPr lang="en-US" sz="2000" b="1" dirty="0">
                <a:solidFill>
                  <a:srgbClr val="7844C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Group 56">
            <a:extLst>
              <a:ext uri="{FF2B5EF4-FFF2-40B4-BE49-F238E27FC236}">
                <a16:creationId xmlns:a16="http://schemas.microsoft.com/office/drawing/2014/main" id="{C132A415-7A7B-4EDE-8D91-8A706FB6491B}"/>
              </a:ext>
            </a:extLst>
          </p:cNvPr>
          <p:cNvGrpSpPr/>
          <p:nvPr/>
        </p:nvGrpSpPr>
        <p:grpSpPr>
          <a:xfrm>
            <a:off x="9538983" y="3671555"/>
            <a:ext cx="2653017" cy="1822549"/>
            <a:chOff x="9538983" y="3671555"/>
            <a:chExt cx="2653017" cy="1822549"/>
          </a:xfrm>
        </p:grpSpPr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0D249531-AE97-4D18-A73B-737307E8741B}"/>
                </a:ext>
              </a:extLst>
            </p:cNvPr>
            <p:cNvSpPr/>
            <p:nvPr/>
          </p:nvSpPr>
          <p:spPr>
            <a:xfrm>
              <a:off x="9853103" y="4666146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91E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36">
              <a:extLst>
                <a:ext uri="{FF2B5EF4-FFF2-40B4-BE49-F238E27FC236}">
                  <a16:creationId xmlns:a16="http://schemas.microsoft.com/office/drawing/2014/main" id="{5BE9CB09-DDFD-4FF4-B9F3-4FFFB136B4FF}"/>
                </a:ext>
              </a:extLst>
            </p:cNvPr>
            <p:cNvSpPr txBox="1"/>
            <p:nvPr/>
          </p:nvSpPr>
          <p:spPr>
            <a:xfrm>
              <a:off x="9853103" y="4844857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53" name="TextBox 47">
              <a:extLst>
                <a:ext uri="{FF2B5EF4-FFF2-40B4-BE49-F238E27FC236}">
                  <a16:creationId xmlns:a16="http://schemas.microsoft.com/office/drawing/2014/main" id="{218B8FB5-63B0-43F3-A313-1DD93AA907AA}"/>
                </a:ext>
              </a:extLst>
            </p:cNvPr>
            <p:cNvSpPr txBox="1"/>
            <p:nvPr/>
          </p:nvSpPr>
          <p:spPr>
            <a:xfrm>
              <a:off x="9538983" y="3671555"/>
              <a:ext cx="26530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91EC"/>
                  </a:solidFill>
                  <a:latin typeface="Century Gothic" panose="020B0502020202020204" pitchFamily="34" charset="0"/>
                </a:rPr>
                <a:t>إقامة السدود لحجز مياه السيول وتخزينها للاستفادة منها في الشرب والزراعة.</a:t>
              </a:r>
              <a:endParaRPr lang="en-US" sz="2000" b="1" dirty="0">
                <a:solidFill>
                  <a:srgbClr val="0091EC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TextBox 3">
            <a:extLst>
              <a:ext uri="{FF2B5EF4-FFF2-40B4-BE49-F238E27FC236}">
                <a16:creationId xmlns:a16="http://schemas.microsoft.com/office/drawing/2014/main" id="{D903B9A6-F68B-4AAB-83A6-9D3599573A5B}"/>
              </a:ext>
            </a:extLst>
          </p:cNvPr>
          <p:cNvSpPr txBox="1"/>
          <p:nvPr/>
        </p:nvSpPr>
        <p:spPr>
          <a:xfrm>
            <a:off x="2871119" y="5072742"/>
            <a:ext cx="6486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العناية بتنمية </a:t>
            </a:r>
          </a:p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الصناعة والتجارة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grpSp>
        <p:nvGrpSpPr>
          <p:cNvPr id="56" name="مجموعة 55"/>
          <p:cNvGrpSpPr/>
          <p:nvPr/>
        </p:nvGrpSpPr>
        <p:grpSpPr>
          <a:xfrm>
            <a:off x="129263" y="22303"/>
            <a:ext cx="8201466" cy="1128959"/>
            <a:chOff x="338813" y="22303"/>
            <a:chExt cx="8201466" cy="1128959"/>
          </a:xfrm>
        </p:grpSpPr>
        <p:grpSp>
          <p:nvGrpSpPr>
            <p:cNvPr id="57" name="مجموعة 56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68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8" name="مجموعة 57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63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65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66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7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المَوارِد</a:t>
                  </a:r>
                </a:p>
              </p:txBody>
            </p:sp>
          </p:grpSp>
        </p:grpSp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60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974151" y="10598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2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993012" y="2981143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تقدير جهود الدولة من خلال الحرص على ترشيد استهلاك المياه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 واجبنا تجاه جهود الدولة في توفير المياه العذبة؟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المَوارِد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4">
            <a:extLst>
              <a:ext uri="{FF2B5EF4-FFF2-40B4-BE49-F238E27FC236}">
                <a16:creationId xmlns:a16="http://schemas.microsoft.com/office/drawing/2014/main" id="{F53A5914-E7B5-4904-B515-0419C35BFDA0}"/>
              </a:ext>
            </a:extLst>
          </p:cNvPr>
          <p:cNvSpPr/>
          <p:nvPr/>
        </p:nvSpPr>
        <p:spPr>
          <a:xfrm rot="15700771">
            <a:off x="7487491" y="5105225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009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3">
            <a:extLst>
              <a:ext uri="{FF2B5EF4-FFF2-40B4-BE49-F238E27FC236}">
                <a16:creationId xmlns:a16="http://schemas.microsoft.com/office/drawing/2014/main" id="{021C1E7C-559C-47E9-A1A7-A1A59A3B5002}"/>
              </a:ext>
            </a:extLst>
          </p:cNvPr>
          <p:cNvSpPr/>
          <p:nvPr/>
        </p:nvSpPr>
        <p:spPr>
          <a:xfrm rot="14423513">
            <a:off x="7160673" y="4355298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784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22">
            <a:extLst>
              <a:ext uri="{FF2B5EF4-FFF2-40B4-BE49-F238E27FC236}">
                <a16:creationId xmlns:a16="http://schemas.microsoft.com/office/drawing/2014/main" id="{C10F8FF5-748D-490A-9A2E-24C78CB5328A}"/>
              </a:ext>
            </a:extLst>
          </p:cNvPr>
          <p:cNvSpPr/>
          <p:nvPr/>
        </p:nvSpPr>
        <p:spPr>
          <a:xfrm rot="13040034">
            <a:off x="6617903" y="3807545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A21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21">
            <a:extLst>
              <a:ext uri="{FF2B5EF4-FFF2-40B4-BE49-F238E27FC236}">
                <a16:creationId xmlns:a16="http://schemas.microsoft.com/office/drawing/2014/main" id="{6EEE072D-469D-4288-BBA6-4D4A49D78212}"/>
              </a:ext>
            </a:extLst>
          </p:cNvPr>
          <p:cNvSpPr/>
          <p:nvPr/>
        </p:nvSpPr>
        <p:spPr>
          <a:xfrm rot="11646827">
            <a:off x="5852188" y="3511523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F75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AA372087-B2BA-4BD1-868D-40A7916B1B83}"/>
              </a:ext>
            </a:extLst>
          </p:cNvPr>
          <p:cNvSpPr/>
          <p:nvPr/>
        </p:nvSpPr>
        <p:spPr>
          <a:xfrm rot="10351018">
            <a:off x="5086718" y="3525584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1AD7814C-1C53-4612-AF88-67E8195D7EB1}"/>
              </a:ext>
            </a:extLst>
          </p:cNvPr>
          <p:cNvSpPr/>
          <p:nvPr/>
        </p:nvSpPr>
        <p:spPr>
          <a:xfrm rot="9065208">
            <a:off x="4334709" y="3819641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FC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74421A8-621A-4270-A740-07A00FB48076}"/>
              </a:ext>
            </a:extLst>
          </p:cNvPr>
          <p:cNvSpPr/>
          <p:nvPr/>
        </p:nvSpPr>
        <p:spPr>
          <a:xfrm>
            <a:off x="6095999" y="2743200"/>
            <a:ext cx="45720" cy="4114800"/>
          </a:xfrm>
          <a:prstGeom prst="rect">
            <a:avLst/>
          </a:prstGeom>
          <a:solidFill>
            <a:srgbClr val="F75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81E3E60-9A36-42B7-845C-17C62AE010C8}"/>
              </a:ext>
            </a:extLst>
          </p:cNvPr>
          <p:cNvSpPr/>
          <p:nvPr/>
        </p:nvSpPr>
        <p:spPr>
          <a:xfrm rot="1334743">
            <a:off x="6896047" y="2855635"/>
            <a:ext cx="45720" cy="4114800"/>
          </a:xfrm>
          <a:prstGeom prst="rect">
            <a:avLst/>
          </a:prstGeom>
          <a:solidFill>
            <a:srgbClr val="A21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FBEE06D3-1571-4799-BFB7-565F6999D49C}"/>
              </a:ext>
            </a:extLst>
          </p:cNvPr>
          <p:cNvSpPr/>
          <p:nvPr/>
        </p:nvSpPr>
        <p:spPr>
          <a:xfrm rot="2722626">
            <a:off x="7576402" y="3339134"/>
            <a:ext cx="45720" cy="4114800"/>
          </a:xfrm>
          <a:prstGeom prst="rect">
            <a:avLst/>
          </a:prstGeom>
          <a:solidFill>
            <a:srgbClr val="784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0FBF035-56C3-421B-82A8-98553E9A8F86}"/>
              </a:ext>
            </a:extLst>
          </p:cNvPr>
          <p:cNvSpPr/>
          <p:nvPr/>
        </p:nvSpPr>
        <p:spPr>
          <a:xfrm rot="4036333">
            <a:off x="8015878" y="4000654"/>
            <a:ext cx="45720" cy="4114800"/>
          </a:xfrm>
          <a:prstGeom prst="rect">
            <a:avLst/>
          </a:prstGeom>
          <a:solidFill>
            <a:srgbClr val="009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1F44DE7-F388-40DB-B3AB-1CB2F85A7C50}"/>
              </a:ext>
            </a:extLst>
          </p:cNvPr>
          <p:cNvSpPr/>
          <p:nvPr/>
        </p:nvSpPr>
        <p:spPr>
          <a:xfrm rot="20272145">
            <a:off x="5313152" y="2937594"/>
            <a:ext cx="45720" cy="4114800"/>
          </a:xfrm>
          <a:prstGeom prst="rect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6E02F68A-9956-420B-B6BC-A4167DBF222F}"/>
              </a:ext>
            </a:extLst>
          </p:cNvPr>
          <p:cNvSpPr/>
          <p:nvPr/>
        </p:nvSpPr>
        <p:spPr>
          <a:xfrm>
            <a:off x="5312272" y="6059053"/>
            <a:ext cx="1603717" cy="1603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58">
            <a:extLst>
              <a:ext uri="{FF2B5EF4-FFF2-40B4-BE49-F238E27FC236}">
                <a16:creationId xmlns:a16="http://schemas.microsoft.com/office/drawing/2014/main" id="{3A86C177-E532-4018-80E5-F9E9ABB7C314}"/>
              </a:ext>
            </a:extLst>
          </p:cNvPr>
          <p:cNvGrpSpPr/>
          <p:nvPr/>
        </p:nvGrpSpPr>
        <p:grpSpPr>
          <a:xfrm>
            <a:off x="0" y="1169791"/>
            <a:ext cx="4915267" cy="1977233"/>
            <a:chOff x="0" y="1169791"/>
            <a:chExt cx="4915267" cy="1977233"/>
          </a:xfrm>
        </p:grpSpPr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E8E4C7C8-9C97-4198-9255-AB4C8E3C2CB6}"/>
                </a:ext>
              </a:extLst>
            </p:cNvPr>
            <p:cNvSpPr txBox="1"/>
            <p:nvPr/>
          </p:nvSpPr>
          <p:spPr>
            <a:xfrm>
              <a:off x="0" y="1169791"/>
              <a:ext cx="4539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CC500"/>
                  </a:solidFill>
                  <a:latin typeface="Century Gothic" panose="020B0502020202020204" pitchFamily="34" charset="0"/>
                </a:rPr>
                <a:t>تنمية الاقتصاد وتنويعه، وذلك بتحقيق </a:t>
              </a:r>
            </a:p>
            <a:p>
              <a:pPr algn="r"/>
              <a:r>
                <a:rPr lang="ar-SY" sz="2000" b="1" dirty="0">
                  <a:solidFill>
                    <a:srgbClr val="FCC500"/>
                  </a:solidFill>
                  <a:latin typeface="Century Gothic" panose="020B0502020202020204" pitchFamily="34" charset="0"/>
                </a:rPr>
                <a:t>رؤية ٢٠٣٠ في تعظيم القيمة المتحققة من</a:t>
              </a:r>
            </a:p>
            <a:p>
              <a:pPr algn="r"/>
              <a:r>
                <a:rPr lang="ar-SY" sz="2000" b="1" dirty="0">
                  <a:solidFill>
                    <a:srgbClr val="FCC500"/>
                  </a:solidFill>
                  <a:latin typeface="Century Gothic" panose="020B0502020202020204" pitchFamily="34" charset="0"/>
                </a:rPr>
                <a:t>قطاع المعادن</a:t>
              </a:r>
              <a:endParaRPr lang="en-US" sz="2000" b="1" dirty="0">
                <a:solidFill>
                  <a:srgbClr val="FCC5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0" name="Group 10">
              <a:extLst>
                <a:ext uri="{FF2B5EF4-FFF2-40B4-BE49-F238E27FC236}">
                  <a16:creationId xmlns:a16="http://schemas.microsoft.com/office/drawing/2014/main" id="{49EF341F-2ABD-4A53-83E2-F1127F54C3BE}"/>
                </a:ext>
              </a:extLst>
            </p:cNvPr>
            <p:cNvGrpSpPr/>
            <p:nvPr/>
          </p:nvGrpSpPr>
          <p:grpSpPr>
            <a:xfrm>
              <a:off x="4075944" y="2319066"/>
              <a:ext cx="839323" cy="827958"/>
              <a:chOff x="4075944" y="2319066"/>
              <a:chExt cx="839323" cy="827958"/>
            </a:xfrm>
          </p:grpSpPr>
          <p:sp>
            <p:nvSpPr>
              <p:cNvPr id="31" name="Oval 26">
                <a:extLst>
                  <a:ext uri="{FF2B5EF4-FFF2-40B4-BE49-F238E27FC236}">
                    <a16:creationId xmlns:a16="http://schemas.microsoft.com/office/drawing/2014/main" id="{83EBC603-4D59-4301-A075-171E26EBF665}"/>
                  </a:ext>
                </a:extLst>
              </p:cNvPr>
              <p:cNvSpPr/>
              <p:nvPr/>
            </p:nvSpPr>
            <p:spPr>
              <a:xfrm>
                <a:off x="4075944" y="2319066"/>
                <a:ext cx="827958" cy="82795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FCC5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54D024E7-C39C-43AC-AF1B-05E720F58F35}"/>
                  </a:ext>
                </a:extLst>
              </p:cNvPr>
              <p:cNvSpPr txBox="1"/>
              <p:nvPr/>
            </p:nvSpPr>
            <p:spPr>
              <a:xfrm>
                <a:off x="4087309" y="2512367"/>
                <a:ext cx="827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entury Gothic" panose="020B0502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34" name="Group 57">
            <a:extLst>
              <a:ext uri="{FF2B5EF4-FFF2-40B4-BE49-F238E27FC236}">
                <a16:creationId xmlns:a16="http://schemas.microsoft.com/office/drawing/2014/main" id="{18C5F4A8-C773-4450-AFD1-12A62885A58A}"/>
              </a:ext>
            </a:extLst>
          </p:cNvPr>
          <p:cNvGrpSpPr/>
          <p:nvPr/>
        </p:nvGrpSpPr>
        <p:grpSpPr>
          <a:xfrm>
            <a:off x="4498047" y="1211129"/>
            <a:ext cx="3232165" cy="1556320"/>
            <a:chOff x="4498047" y="1211129"/>
            <a:chExt cx="3232165" cy="1556320"/>
          </a:xfrm>
        </p:grpSpPr>
        <p:sp>
          <p:nvSpPr>
            <p:cNvPr id="35" name="TextBox 41">
              <a:extLst>
                <a:ext uri="{FF2B5EF4-FFF2-40B4-BE49-F238E27FC236}">
                  <a16:creationId xmlns:a16="http://schemas.microsoft.com/office/drawing/2014/main" id="{1B13210F-AF8F-4F3A-8DFF-3D1DF08DDFF2}"/>
                </a:ext>
              </a:extLst>
            </p:cNvPr>
            <p:cNvSpPr txBox="1"/>
            <p:nvPr/>
          </p:nvSpPr>
          <p:spPr>
            <a:xfrm>
              <a:off x="4498047" y="1211129"/>
              <a:ext cx="32321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75D26"/>
                  </a:solidFill>
                  <a:latin typeface="Century Gothic" panose="020B0502020202020204" pitchFamily="34" charset="0"/>
                </a:rPr>
                <a:t>توفير وسائل النقل السريعة والبنية التحتية</a:t>
              </a:r>
            </a:p>
          </p:txBody>
        </p:sp>
        <p:grpSp>
          <p:nvGrpSpPr>
            <p:cNvPr id="36" name="Group 53">
              <a:extLst>
                <a:ext uri="{FF2B5EF4-FFF2-40B4-BE49-F238E27FC236}">
                  <a16:creationId xmlns:a16="http://schemas.microsoft.com/office/drawing/2014/main" id="{310D9ADD-9AE9-4E30-B950-9464A6456647}"/>
                </a:ext>
              </a:extLst>
            </p:cNvPr>
            <p:cNvGrpSpPr/>
            <p:nvPr/>
          </p:nvGrpSpPr>
          <p:grpSpPr>
            <a:xfrm>
              <a:off x="5700151" y="1939491"/>
              <a:ext cx="827958" cy="827958"/>
              <a:chOff x="5700151" y="1939491"/>
              <a:chExt cx="827958" cy="827958"/>
            </a:xfrm>
          </p:grpSpPr>
          <p:sp>
            <p:nvSpPr>
              <p:cNvPr id="37" name="Oval 27">
                <a:extLst>
                  <a:ext uri="{FF2B5EF4-FFF2-40B4-BE49-F238E27FC236}">
                    <a16:creationId xmlns:a16="http://schemas.microsoft.com/office/drawing/2014/main" id="{1023C892-F050-405C-9875-06771B6752B4}"/>
                  </a:ext>
                </a:extLst>
              </p:cNvPr>
              <p:cNvSpPr/>
              <p:nvPr/>
            </p:nvSpPr>
            <p:spPr>
              <a:xfrm>
                <a:off x="5700151" y="1939491"/>
                <a:ext cx="827958" cy="82795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FA8C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3">
                <a:extLst>
                  <a:ext uri="{FF2B5EF4-FFF2-40B4-BE49-F238E27FC236}">
                    <a16:creationId xmlns:a16="http://schemas.microsoft.com/office/drawing/2014/main" id="{29AE23A4-70A7-4A83-A94F-6341F6933390}"/>
                  </a:ext>
                </a:extLst>
              </p:cNvPr>
              <p:cNvSpPr txBox="1"/>
              <p:nvPr/>
            </p:nvSpPr>
            <p:spPr>
              <a:xfrm>
                <a:off x="5700151" y="2126608"/>
                <a:ext cx="827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40" name="Group 54">
            <a:extLst>
              <a:ext uri="{FF2B5EF4-FFF2-40B4-BE49-F238E27FC236}">
                <a16:creationId xmlns:a16="http://schemas.microsoft.com/office/drawing/2014/main" id="{646A3A40-7D9E-4DE0-8896-9FC45B2B49F5}"/>
              </a:ext>
            </a:extLst>
          </p:cNvPr>
          <p:cNvGrpSpPr/>
          <p:nvPr/>
        </p:nvGrpSpPr>
        <p:grpSpPr>
          <a:xfrm>
            <a:off x="7402766" y="1233586"/>
            <a:ext cx="4318775" cy="1822967"/>
            <a:chOff x="7402766" y="1233586"/>
            <a:chExt cx="4318775" cy="1822967"/>
          </a:xfrm>
        </p:grpSpPr>
        <p:sp>
          <p:nvSpPr>
            <p:cNvPr id="41" name="Oval 28">
              <a:extLst>
                <a:ext uri="{FF2B5EF4-FFF2-40B4-BE49-F238E27FC236}">
                  <a16:creationId xmlns:a16="http://schemas.microsoft.com/office/drawing/2014/main" id="{4F7D56D6-0748-4F27-9F79-AF62701D460E}"/>
                </a:ext>
              </a:extLst>
            </p:cNvPr>
            <p:cNvSpPr/>
            <p:nvPr/>
          </p:nvSpPr>
          <p:spPr>
            <a:xfrm>
              <a:off x="7402766" y="2228595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A21AB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9E57B627-ADBD-4B44-BBA6-344FE4365ADD}"/>
                </a:ext>
              </a:extLst>
            </p:cNvPr>
            <p:cNvSpPr txBox="1"/>
            <p:nvPr/>
          </p:nvSpPr>
          <p:spPr>
            <a:xfrm>
              <a:off x="7402766" y="2399996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3943B7C7-EC61-43AF-9BE4-434320C34FC1}"/>
                </a:ext>
              </a:extLst>
            </p:cNvPr>
            <p:cNvSpPr txBox="1"/>
            <p:nvPr/>
          </p:nvSpPr>
          <p:spPr>
            <a:xfrm>
              <a:off x="7745837" y="1233586"/>
              <a:ext cx="3975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A21AB4"/>
                  </a:solidFill>
                  <a:latin typeface="Century Gothic" panose="020B0502020202020204" pitchFamily="34" charset="0"/>
                </a:rPr>
                <a:t>تنمية الكوادر السعودية وتأهيلها بالتنسيق مع شركة أرامكو السعودية</a:t>
              </a:r>
              <a:endParaRPr lang="en-US" sz="2000" b="1" dirty="0">
                <a:solidFill>
                  <a:srgbClr val="A21AB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Group 55">
            <a:extLst>
              <a:ext uri="{FF2B5EF4-FFF2-40B4-BE49-F238E27FC236}">
                <a16:creationId xmlns:a16="http://schemas.microsoft.com/office/drawing/2014/main" id="{2E01CFD4-7764-4C8B-A0FF-33CE2BF275BA}"/>
              </a:ext>
            </a:extLst>
          </p:cNvPr>
          <p:cNvGrpSpPr/>
          <p:nvPr/>
        </p:nvGrpSpPr>
        <p:grpSpPr>
          <a:xfrm>
            <a:off x="8927008" y="2642574"/>
            <a:ext cx="3264992" cy="1460824"/>
            <a:chOff x="8927008" y="2642574"/>
            <a:chExt cx="3264992" cy="1460824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BF8B40F8-0B61-46E8-B1AF-D9D03DD03567}"/>
                </a:ext>
              </a:extLst>
            </p:cNvPr>
            <p:cNvSpPr/>
            <p:nvPr/>
          </p:nvSpPr>
          <p:spPr>
            <a:xfrm>
              <a:off x="8927008" y="3275440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7844C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35">
              <a:extLst>
                <a:ext uri="{FF2B5EF4-FFF2-40B4-BE49-F238E27FC236}">
                  <a16:creationId xmlns:a16="http://schemas.microsoft.com/office/drawing/2014/main" id="{687F8029-3E15-43AE-8B40-94A9F018C157}"/>
                </a:ext>
              </a:extLst>
            </p:cNvPr>
            <p:cNvSpPr txBox="1"/>
            <p:nvPr/>
          </p:nvSpPr>
          <p:spPr>
            <a:xfrm>
              <a:off x="8965057" y="3475091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id="{697CA4CD-2F03-47DB-BE82-6FC59D0C0BB6}"/>
                </a:ext>
              </a:extLst>
            </p:cNvPr>
            <p:cNvSpPr txBox="1"/>
            <p:nvPr/>
          </p:nvSpPr>
          <p:spPr>
            <a:xfrm>
              <a:off x="9180174" y="2642574"/>
              <a:ext cx="30118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7844C2"/>
                  </a:solidFill>
                  <a:latin typeface="Century Gothic" panose="020B0502020202020204" pitchFamily="34" charset="0"/>
                </a:rPr>
                <a:t>تشجيع القطاع الخاص للإسهام في اقتصاد المعادن</a:t>
              </a:r>
              <a:endParaRPr lang="en-US" sz="2000" b="1" dirty="0">
                <a:solidFill>
                  <a:srgbClr val="7844C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Group 56">
            <a:extLst>
              <a:ext uri="{FF2B5EF4-FFF2-40B4-BE49-F238E27FC236}">
                <a16:creationId xmlns:a16="http://schemas.microsoft.com/office/drawing/2014/main" id="{C132A415-7A7B-4EDE-8D91-8A706FB6491B}"/>
              </a:ext>
            </a:extLst>
          </p:cNvPr>
          <p:cNvGrpSpPr/>
          <p:nvPr/>
        </p:nvGrpSpPr>
        <p:grpSpPr>
          <a:xfrm>
            <a:off x="9538983" y="3671555"/>
            <a:ext cx="2653017" cy="1822549"/>
            <a:chOff x="9538983" y="3671555"/>
            <a:chExt cx="2653017" cy="1822549"/>
          </a:xfrm>
        </p:grpSpPr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0D249531-AE97-4D18-A73B-737307E8741B}"/>
                </a:ext>
              </a:extLst>
            </p:cNvPr>
            <p:cNvSpPr/>
            <p:nvPr/>
          </p:nvSpPr>
          <p:spPr>
            <a:xfrm>
              <a:off x="9853103" y="4666146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91E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36">
              <a:extLst>
                <a:ext uri="{FF2B5EF4-FFF2-40B4-BE49-F238E27FC236}">
                  <a16:creationId xmlns:a16="http://schemas.microsoft.com/office/drawing/2014/main" id="{5BE9CB09-DDFD-4FF4-B9F3-4FFFB136B4FF}"/>
                </a:ext>
              </a:extLst>
            </p:cNvPr>
            <p:cNvSpPr txBox="1"/>
            <p:nvPr/>
          </p:nvSpPr>
          <p:spPr>
            <a:xfrm>
              <a:off x="9853103" y="4844857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53" name="TextBox 47">
              <a:extLst>
                <a:ext uri="{FF2B5EF4-FFF2-40B4-BE49-F238E27FC236}">
                  <a16:creationId xmlns:a16="http://schemas.microsoft.com/office/drawing/2014/main" id="{218B8FB5-63B0-43F3-A313-1DD93AA907AA}"/>
                </a:ext>
              </a:extLst>
            </p:cNvPr>
            <p:cNvSpPr txBox="1"/>
            <p:nvPr/>
          </p:nvSpPr>
          <p:spPr>
            <a:xfrm>
              <a:off x="9538983" y="3671555"/>
              <a:ext cx="2653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91EC"/>
                  </a:solidFill>
                  <a:latin typeface="Century Gothic" panose="020B0502020202020204" pitchFamily="34" charset="0"/>
                </a:rPr>
                <a:t>تنقيب الخبراء والمهندسين عن المعادن</a:t>
              </a:r>
              <a:endParaRPr lang="en-US" sz="2000" b="1" dirty="0">
                <a:solidFill>
                  <a:srgbClr val="0091EC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TextBox 3">
            <a:extLst>
              <a:ext uri="{FF2B5EF4-FFF2-40B4-BE49-F238E27FC236}">
                <a16:creationId xmlns:a16="http://schemas.microsoft.com/office/drawing/2014/main" id="{D903B9A6-F68B-4AAB-83A6-9D3599573A5B}"/>
              </a:ext>
            </a:extLst>
          </p:cNvPr>
          <p:cNvSpPr txBox="1"/>
          <p:nvPr/>
        </p:nvSpPr>
        <p:spPr>
          <a:xfrm>
            <a:off x="2871119" y="5306522"/>
            <a:ext cx="648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العناية بتنمية الثروات المعدنية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54" name="مجموعة 53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6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6" name="مجموعة 5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6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6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6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المَوارِد</a:t>
                  </a:r>
                </a:p>
              </p:txBody>
            </p:sp>
          </p:grpSp>
        </p:grpSp>
        <p:grpSp>
          <p:nvGrpSpPr>
            <p:cNvPr id="5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5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575344" y="2861715"/>
            <a:ext cx="6526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تنمية و تنويع الاقتصاد السعودي من خلال التركيز على تطوير المنتجات غير النفطية , استثمار الثروات و المواد الخام الموجودة بالسعودية بالشكل الأمثل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851816" y="5959474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شركة التعدين العربية السعودية  معادن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يستنتج الطلبة بعضَ أسباب حرص الدولة على تنمية الموارد المعدنية.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547782"/>
            <a:chOff x="338813" y="22303"/>
            <a:chExt cx="8201466" cy="1547782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547782"/>
              <a:chOff x="2350491" y="22303"/>
              <a:chExt cx="6189788" cy="1547782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1404555"/>
                <a:chOff x="5162561" y="1484950"/>
                <a:chExt cx="5116090" cy="1404555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المَوارِد</a:t>
                  </a:r>
                </a:p>
                <a:p>
                  <a:pPr algn="r"/>
                  <a:endParaRPr lang="ar-SY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82455" y="3993292"/>
            <a:ext cx="8622428" cy="1193405"/>
            <a:chOff x="3395802" y="3294128"/>
            <a:chExt cx="8622428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395802" y="3709787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 الشركة الوطنية المعنية بالتعدين؟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4">
            <a:extLst>
              <a:ext uri="{FF2B5EF4-FFF2-40B4-BE49-F238E27FC236}">
                <a16:creationId xmlns:a16="http://schemas.microsoft.com/office/drawing/2014/main" id="{F53A5914-E7B5-4904-B515-0419C35BFDA0}"/>
              </a:ext>
            </a:extLst>
          </p:cNvPr>
          <p:cNvSpPr/>
          <p:nvPr/>
        </p:nvSpPr>
        <p:spPr>
          <a:xfrm rot="15700771">
            <a:off x="7487491" y="5105225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009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3">
            <a:extLst>
              <a:ext uri="{FF2B5EF4-FFF2-40B4-BE49-F238E27FC236}">
                <a16:creationId xmlns:a16="http://schemas.microsoft.com/office/drawing/2014/main" id="{021C1E7C-559C-47E9-A1A7-A1A59A3B5002}"/>
              </a:ext>
            </a:extLst>
          </p:cNvPr>
          <p:cNvSpPr/>
          <p:nvPr/>
        </p:nvSpPr>
        <p:spPr>
          <a:xfrm rot="14423513">
            <a:off x="7160673" y="4355298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784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22">
            <a:extLst>
              <a:ext uri="{FF2B5EF4-FFF2-40B4-BE49-F238E27FC236}">
                <a16:creationId xmlns:a16="http://schemas.microsoft.com/office/drawing/2014/main" id="{C10F8FF5-748D-490A-9A2E-24C78CB5328A}"/>
              </a:ext>
            </a:extLst>
          </p:cNvPr>
          <p:cNvSpPr/>
          <p:nvPr/>
        </p:nvSpPr>
        <p:spPr>
          <a:xfrm rot="13040034">
            <a:off x="6617903" y="3807545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A21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21">
            <a:extLst>
              <a:ext uri="{FF2B5EF4-FFF2-40B4-BE49-F238E27FC236}">
                <a16:creationId xmlns:a16="http://schemas.microsoft.com/office/drawing/2014/main" id="{6EEE072D-469D-4288-BBA6-4D4A49D78212}"/>
              </a:ext>
            </a:extLst>
          </p:cNvPr>
          <p:cNvSpPr/>
          <p:nvPr/>
        </p:nvSpPr>
        <p:spPr>
          <a:xfrm rot="11646827">
            <a:off x="5852188" y="3511523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F75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AA372087-B2BA-4BD1-868D-40A7916B1B83}"/>
              </a:ext>
            </a:extLst>
          </p:cNvPr>
          <p:cNvSpPr/>
          <p:nvPr/>
        </p:nvSpPr>
        <p:spPr>
          <a:xfrm rot="10351018">
            <a:off x="5086718" y="3525584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1AD7814C-1C53-4612-AF88-67E8195D7EB1}"/>
              </a:ext>
            </a:extLst>
          </p:cNvPr>
          <p:cNvSpPr/>
          <p:nvPr/>
        </p:nvSpPr>
        <p:spPr>
          <a:xfrm rot="9065208">
            <a:off x="4334709" y="3819641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FC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580F5FBE-8847-4BD6-A34D-F2A56D111A9D}"/>
              </a:ext>
            </a:extLst>
          </p:cNvPr>
          <p:cNvSpPr/>
          <p:nvPr/>
        </p:nvSpPr>
        <p:spPr>
          <a:xfrm rot="7674720">
            <a:off x="3740147" y="4376907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9FC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74421A8-621A-4270-A740-07A00FB48076}"/>
              </a:ext>
            </a:extLst>
          </p:cNvPr>
          <p:cNvSpPr/>
          <p:nvPr/>
        </p:nvSpPr>
        <p:spPr>
          <a:xfrm>
            <a:off x="6095999" y="2743200"/>
            <a:ext cx="45720" cy="4114800"/>
          </a:xfrm>
          <a:prstGeom prst="rect">
            <a:avLst/>
          </a:prstGeom>
          <a:solidFill>
            <a:srgbClr val="F75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81E3E60-9A36-42B7-845C-17C62AE010C8}"/>
              </a:ext>
            </a:extLst>
          </p:cNvPr>
          <p:cNvSpPr/>
          <p:nvPr/>
        </p:nvSpPr>
        <p:spPr>
          <a:xfrm rot="1334743">
            <a:off x="6896047" y="2855635"/>
            <a:ext cx="45720" cy="4114800"/>
          </a:xfrm>
          <a:prstGeom prst="rect">
            <a:avLst/>
          </a:prstGeom>
          <a:solidFill>
            <a:srgbClr val="A21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FBEE06D3-1571-4799-BFB7-565F6999D49C}"/>
              </a:ext>
            </a:extLst>
          </p:cNvPr>
          <p:cNvSpPr/>
          <p:nvPr/>
        </p:nvSpPr>
        <p:spPr>
          <a:xfrm rot="2722626">
            <a:off x="7576402" y="3339134"/>
            <a:ext cx="45720" cy="4114800"/>
          </a:xfrm>
          <a:prstGeom prst="rect">
            <a:avLst/>
          </a:prstGeom>
          <a:solidFill>
            <a:srgbClr val="784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0FBF035-56C3-421B-82A8-98553E9A8F86}"/>
              </a:ext>
            </a:extLst>
          </p:cNvPr>
          <p:cNvSpPr/>
          <p:nvPr/>
        </p:nvSpPr>
        <p:spPr>
          <a:xfrm rot="4036333">
            <a:off x="8015878" y="4000654"/>
            <a:ext cx="45720" cy="4114800"/>
          </a:xfrm>
          <a:prstGeom prst="rect">
            <a:avLst/>
          </a:prstGeom>
          <a:solidFill>
            <a:srgbClr val="009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1F44DE7-F388-40DB-B3AB-1CB2F85A7C50}"/>
              </a:ext>
            </a:extLst>
          </p:cNvPr>
          <p:cNvSpPr/>
          <p:nvPr/>
        </p:nvSpPr>
        <p:spPr>
          <a:xfrm rot="20272145">
            <a:off x="5313152" y="2937594"/>
            <a:ext cx="45720" cy="4114800"/>
          </a:xfrm>
          <a:prstGeom prst="rect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9DA927B7-40A9-4735-8EB0-33319296296C}"/>
              </a:ext>
            </a:extLst>
          </p:cNvPr>
          <p:cNvSpPr/>
          <p:nvPr/>
        </p:nvSpPr>
        <p:spPr>
          <a:xfrm rot="18915161">
            <a:off x="4652424" y="3366148"/>
            <a:ext cx="45720" cy="4114800"/>
          </a:xfrm>
          <a:prstGeom prst="rect">
            <a:avLst/>
          </a:prstGeom>
          <a:solidFill>
            <a:srgbClr val="FC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27591730-0E71-4FA9-99CD-EDADB41D5682}"/>
              </a:ext>
            </a:extLst>
          </p:cNvPr>
          <p:cNvSpPr/>
          <p:nvPr/>
        </p:nvSpPr>
        <p:spPr>
          <a:xfrm rot="17580283">
            <a:off x="4214315" y="4018357"/>
            <a:ext cx="45720" cy="4114800"/>
          </a:xfrm>
          <a:prstGeom prst="rect">
            <a:avLst/>
          </a:prstGeom>
          <a:solidFill>
            <a:srgbClr val="CCE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0CEFAF6D-83D6-47A3-936C-4E934C92EA64}"/>
              </a:ext>
            </a:extLst>
          </p:cNvPr>
          <p:cNvSpPr/>
          <p:nvPr/>
        </p:nvSpPr>
        <p:spPr>
          <a:xfrm rot="6319816">
            <a:off x="3413888" y="5093033"/>
            <a:ext cx="1238369" cy="2713977"/>
          </a:xfrm>
          <a:custGeom>
            <a:avLst/>
            <a:gdLst>
              <a:gd name="connsiteX0" fmla="*/ 0 w 1238369"/>
              <a:gd name="connsiteY0" fmla="*/ 2713977 h 2713977"/>
              <a:gd name="connsiteX1" fmla="*/ 372801 w 1238369"/>
              <a:gd name="connsiteY1" fmla="*/ 0 h 2713977"/>
              <a:gd name="connsiteX2" fmla="*/ 670214 w 1238369"/>
              <a:gd name="connsiteY2" fmla="*/ 0 h 2713977"/>
              <a:gd name="connsiteX3" fmla="*/ 1238369 w 1238369"/>
              <a:gd name="connsiteY3" fmla="*/ 2072523 h 271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369" h="2713977">
                <a:moveTo>
                  <a:pt x="0" y="2713977"/>
                </a:moveTo>
                <a:lnTo>
                  <a:pt x="372801" y="0"/>
                </a:lnTo>
                <a:lnTo>
                  <a:pt x="670214" y="0"/>
                </a:lnTo>
                <a:lnTo>
                  <a:pt x="1238369" y="2072523"/>
                </a:lnTo>
                <a:close/>
              </a:path>
            </a:pathLst>
          </a:custGeom>
          <a:solidFill>
            <a:srgbClr val="CCE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6E02F68A-9956-420B-B6BC-A4167DBF222F}"/>
              </a:ext>
            </a:extLst>
          </p:cNvPr>
          <p:cNvSpPr/>
          <p:nvPr/>
        </p:nvSpPr>
        <p:spPr>
          <a:xfrm>
            <a:off x="5312272" y="6059053"/>
            <a:ext cx="1603717" cy="1603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E2FDF8CC-FC52-4B5F-8D74-23E08F45B1FC}"/>
              </a:ext>
            </a:extLst>
          </p:cNvPr>
          <p:cNvGrpSpPr/>
          <p:nvPr/>
        </p:nvGrpSpPr>
        <p:grpSpPr>
          <a:xfrm>
            <a:off x="-134869" y="4706791"/>
            <a:ext cx="3486435" cy="1755422"/>
            <a:chOff x="-134869" y="4706791"/>
            <a:chExt cx="3486435" cy="1755422"/>
          </a:xfrm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6CC86710-7412-4BB2-AD3A-DA4F7BE45176}"/>
                </a:ext>
              </a:extLst>
            </p:cNvPr>
            <p:cNvSpPr/>
            <p:nvPr/>
          </p:nvSpPr>
          <p:spPr>
            <a:xfrm>
              <a:off x="1660372" y="4706791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CCE8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2">
              <a:extLst>
                <a:ext uri="{FF2B5EF4-FFF2-40B4-BE49-F238E27FC236}">
                  <a16:creationId xmlns:a16="http://schemas.microsoft.com/office/drawing/2014/main" id="{F4A85E8A-5C1C-46F4-8448-FAC5EA0BD5CB}"/>
                </a:ext>
              </a:extLst>
            </p:cNvPr>
            <p:cNvSpPr txBox="1"/>
            <p:nvPr/>
          </p:nvSpPr>
          <p:spPr>
            <a:xfrm>
              <a:off x="1660372" y="4898968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99C1E267-3E8B-4AB2-A1E6-53C8EB51BF9D}"/>
                </a:ext>
              </a:extLst>
            </p:cNvPr>
            <p:cNvSpPr txBox="1"/>
            <p:nvPr/>
          </p:nvSpPr>
          <p:spPr>
            <a:xfrm>
              <a:off x="-134869" y="5754327"/>
              <a:ext cx="3486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إنشاء صندوق التنمية الصناعي</a:t>
              </a:r>
            </a:p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لتقديم القروض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8986AD11-4D45-42A8-A875-677FC4F1CF75}"/>
              </a:ext>
            </a:extLst>
          </p:cNvPr>
          <p:cNvGrpSpPr/>
          <p:nvPr/>
        </p:nvGrpSpPr>
        <p:grpSpPr>
          <a:xfrm>
            <a:off x="1" y="2487006"/>
            <a:ext cx="3470406" cy="1616392"/>
            <a:chOff x="1" y="2487006"/>
            <a:chExt cx="3470406" cy="1616392"/>
          </a:xfrm>
        </p:grpSpPr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B1B6F0ED-FD89-4730-B322-067844E54E51}"/>
                </a:ext>
              </a:extLst>
            </p:cNvPr>
            <p:cNvSpPr/>
            <p:nvPr/>
          </p:nvSpPr>
          <p:spPr>
            <a:xfrm>
              <a:off x="2611659" y="3275440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FC91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31">
              <a:extLst>
                <a:ext uri="{FF2B5EF4-FFF2-40B4-BE49-F238E27FC236}">
                  <a16:creationId xmlns:a16="http://schemas.microsoft.com/office/drawing/2014/main" id="{8AA7236B-63B0-4286-BE6F-A6982AB51F99}"/>
                </a:ext>
              </a:extLst>
            </p:cNvPr>
            <p:cNvSpPr txBox="1"/>
            <p:nvPr/>
          </p:nvSpPr>
          <p:spPr>
            <a:xfrm>
              <a:off x="2642449" y="3475091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6" name="TextBox 37">
              <a:extLst>
                <a:ext uri="{FF2B5EF4-FFF2-40B4-BE49-F238E27FC236}">
                  <a16:creationId xmlns:a16="http://schemas.microsoft.com/office/drawing/2014/main" id="{98514CAA-AFC9-43C5-9A2D-AFCE87AFE1B4}"/>
                </a:ext>
              </a:extLst>
            </p:cNvPr>
            <p:cNvSpPr txBox="1"/>
            <p:nvPr/>
          </p:nvSpPr>
          <p:spPr>
            <a:xfrm>
              <a:off x="1" y="2487006"/>
              <a:ext cx="29082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9FC91E"/>
                  </a:solidFill>
                  <a:latin typeface="Century Gothic" panose="020B0502020202020204" pitchFamily="34" charset="0"/>
                </a:rPr>
                <a:t>إطلاق مبادرة التكامل</a:t>
              </a:r>
            </a:p>
            <a:p>
              <a:pPr algn="r"/>
              <a:r>
                <a:rPr lang="ar-SY" sz="2000" b="1" dirty="0">
                  <a:solidFill>
                    <a:srgbClr val="9FC91E"/>
                  </a:solidFill>
                  <a:latin typeface="Century Gothic" panose="020B0502020202020204" pitchFamily="34" charset="0"/>
                </a:rPr>
                <a:t> الصناعي بتقديم أرض</a:t>
              </a:r>
            </a:p>
            <a:p>
              <a:pPr algn="r"/>
              <a:r>
                <a:rPr lang="ar-SY" sz="2000" b="1" dirty="0">
                  <a:solidFill>
                    <a:srgbClr val="9FC91E"/>
                  </a:solidFill>
                  <a:latin typeface="Century Gothic" panose="020B0502020202020204" pitchFamily="34" charset="0"/>
                </a:rPr>
                <a:t> وقرض صناعي</a:t>
              </a:r>
              <a:endParaRPr lang="en-US" sz="2000" b="1" dirty="0">
                <a:solidFill>
                  <a:srgbClr val="9FC91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58">
            <a:extLst>
              <a:ext uri="{FF2B5EF4-FFF2-40B4-BE49-F238E27FC236}">
                <a16:creationId xmlns:a16="http://schemas.microsoft.com/office/drawing/2014/main" id="{3A86C177-E532-4018-80E5-F9E9ABB7C314}"/>
              </a:ext>
            </a:extLst>
          </p:cNvPr>
          <p:cNvGrpSpPr/>
          <p:nvPr/>
        </p:nvGrpSpPr>
        <p:grpSpPr>
          <a:xfrm>
            <a:off x="0" y="1589714"/>
            <a:ext cx="4915267" cy="1557310"/>
            <a:chOff x="0" y="1589714"/>
            <a:chExt cx="4915267" cy="1557310"/>
          </a:xfrm>
        </p:grpSpPr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E8E4C7C8-9C97-4198-9255-AB4C8E3C2CB6}"/>
                </a:ext>
              </a:extLst>
            </p:cNvPr>
            <p:cNvSpPr txBox="1"/>
            <p:nvPr/>
          </p:nvSpPr>
          <p:spPr>
            <a:xfrm>
              <a:off x="0" y="1589714"/>
              <a:ext cx="4539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CC500"/>
                  </a:solidFill>
                  <a:latin typeface="Century Gothic" panose="020B0502020202020204" pitchFamily="34" charset="0"/>
                </a:rPr>
                <a:t>تنمية القوى البشرية السعودية ورفع كفاءتها</a:t>
              </a:r>
              <a:endParaRPr lang="en-US" sz="2000" b="1" dirty="0">
                <a:solidFill>
                  <a:srgbClr val="FCC5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0" name="Group 10">
              <a:extLst>
                <a:ext uri="{FF2B5EF4-FFF2-40B4-BE49-F238E27FC236}">
                  <a16:creationId xmlns:a16="http://schemas.microsoft.com/office/drawing/2014/main" id="{49EF341F-2ABD-4A53-83E2-F1127F54C3BE}"/>
                </a:ext>
              </a:extLst>
            </p:cNvPr>
            <p:cNvGrpSpPr/>
            <p:nvPr/>
          </p:nvGrpSpPr>
          <p:grpSpPr>
            <a:xfrm>
              <a:off x="4075944" y="2319066"/>
              <a:ext cx="839323" cy="827958"/>
              <a:chOff x="4075944" y="2319066"/>
              <a:chExt cx="839323" cy="827958"/>
            </a:xfrm>
          </p:grpSpPr>
          <p:sp>
            <p:nvSpPr>
              <p:cNvPr id="31" name="Oval 26">
                <a:extLst>
                  <a:ext uri="{FF2B5EF4-FFF2-40B4-BE49-F238E27FC236}">
                    <a16:creationId xmlns:a16="http://schemas.microsoft.com/office/drawing/2014/main" id="{83EBC603-4D59-4301-A075-171E26EBF665}"/>
                  </a:ext>
                </a:extLst>
              </p:cNvPr>
              <p:cNvSpPr/>
              <p:nvPr/>
            </p:nvSpPr>
            <p:spPr>
              <a:xfrm>
                <a:off x="4075944" y="2319066"/>
                <a:ext cx="827958" cy="82795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FCC5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54D024E7-C39C-43AC-AF1B-05E720F58F35}"/>
                  </a:ext>
                </a:extLst>
              </p:cNvPr>
              <p:cNvSpPr txBox="1"/>
              <p:nvPr/>
            </p:nvSpPr>
            <p:spPr>
              <a:xfrm>
                <a:off x="4087309" y="2512367"/>
                <a:ext cx="827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entury Gothic" panose="020B0502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34" name="Group 57">
            <a:extLst>
              <a:ext uri="{FF2B5EF4-FFF2-40B4-BE49-F238E27FC236}">
                <a16:creationId xmlns:a16="http://schemas.microsoft.com/office/drawing/2014/main" id="{18C5F4A8-C773-4450-AFD1-12A62885A58A}"/>
              </a:ext>
            </a:extLst>
          </p:cNvPr>
          <p:cNvGrpSpPr/>
          <p:nvPr/>
        </p:nvGrpSpPr>
        <p:grpSpPr>
          <a:xfrm>
            <a:off x="4498047" y="1211129"/>
            <a:ext cx="3232165" cy="1556320"/>
            <a:chOff x="4498047" y="1211129"/>
            <a:chExt cx="3232165" cy="1556320"/>
          </a:xfrm>
        </p:grpSpPr>
        <p:sp>
          <p:nvSpPr>
            <p:cNvPr id="35" name="TextBox 41">
              <a:extLst>
                <a:ext uri="{FF2B5EF4-FFF2-40B4-BE49-F238E27FC236}">
                  <a16:creationId xmlns:a16="http://schemas.microsoft.com/office/drawing/2014/main" id="{1B13210F-AF8F-4F3A-8DFF-3D1DF08DDFF2}"/>
                </a:ext>
              </a:extLst>
            </p:cNvPr>
            <p:cNvSpPr txBox="1"/>
            <p:nvPr/>
          </p:nvSpPr>
          <p:spPr>
            <a:xfrm>
              <a:off x="4498047" y="1211129"/>
              <a:ext cx="32321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75D26"/>
                  </a:solidFill>
                  <a:latin typeface="Century Gothic" panose="020B0502020202020204" pitchFamily="34" charset="0"/>
                </a:rPr>
                <a:t>إنشاء الهيئة السعودية للمدن الصناعية ومناطق التقنية.</a:t>
              </a:r>
            </a:p>
          </p:txBody>
        </p:sp>
        <p:grpSp>
          <p:nvGrpSpPr>
            <p:cNvPr id="36" name="Group 53">
              <a:extLst>
                <a:ext uri="{FF2B5EF4-FFF2-40B4-BE49-F238E27FC236}">
                  <a16:creationId xmlns:a16="http://schemas.microsoft.com/office/drawing/2014/main" id="{310D9ADD-9AE9-4E30-B950-9464A6456647}"/>
                </a:ext>
              </a:extLst>
            </p:cNvPr>
            <p:cNvGrpSpPr/>
            <p:nvPr/>
          </p:nvGrpSpPr>
          <p:grpSpPr>
            <a:xfrm>
              <a:off x="5700151" y="1939491"/>
              <a:ext cx="827958" cy="827958"/>
              <a:chOff x="5700151" y="1939491"/>
              <a:chExt cx="827958" cy="827958"/>
            </a:xfrm>
          </p:grpSpPr>
          <p:sp>
            <p:nvSpPr>
              <p:cNvPr id="37" name="Oval 27">
                <a:extLst>
                  <a:ext uri="{FF2B5EF4-FFF2-40B4-BE49-F238E27FC236}">
                    <a16:creationId xmlns:a16="http://schemas.microsoft.com/office/drawing/2014/main" id="{1023C892-F050-405C-9875-06771B6752B4}"/>
                  </a:ext>
                </a:extLst>
              </p:cNvPr>
              <p:cNvSpPr/>
              <p:nvPr/>
            </p:nvSpPr>
            <p:spPr>
              <a:xfrm>
                <a:off x="5700151" y="1939491"/>
                <a:ext cx="827958" cy="82795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FA8C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3">
                <a:extLst>
                  <a:ext uri="{FF2B5EF4-FFF2-40B4-BE49-F238E27FC236}">
                    <a16:creationId xmlns:a16="http://schemas.microsoft.com/office/drawing/2014/main" id="{29AE23A4-70A7-4A83-A94F-6341F6933390}"/>
                  </a:ext>
                </a:extLst>
              </p:cNvPr>
              <p:cNvSpPr txBox="1"/>
              <p:nvPr/>
            </p:nvSpPr>
            <p:spPr>
              <a:xfrm>
                <a:off x="5700151" y="2126608"/>
                <a:ext cx="827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40" name="Group 54">
            <a:extLst>
              <a:ext uri="{FF2B5EF4-FFF2-40B4-BE49-F238E27FC236}">
                <a16:creationId xmlns:a16="http://schemas.microsoft.com/office/drawing/2014/main" id="{646A3A40-7D9E-4DE0-8896-9FC45B2B49F5}"/>
              </a:ext>
            </a:extLst>
          </p:cNvPr>
          <p:cNvGrpSpPr/>
          <p:nvPr/>
        </p:nvGrpSpPr>
        <p:grpSpPr>
          <a:xfrm>
            <a:off x="7402766" y="1233586"/>
            <a:ext cx="4318775" cy="1822967"/>
            <a:chOff x="7402766" y="1233586"/>
            <a:chExt cx="4318775" cy="1822967"/>
          </a:xfrm>
        </p:grpSpPr>
        <p:sp>
          <p:nvSpPr>
            <p:cNvPr id="41" name="Oval 28">
              <a:extLst>
                <a:ext uri="{FF2B5EF4-FFF2-40B4-BE49-F238E27FC236}">
                  <a16:creationId xmlns:a16="http://schemas.microsoft.com/office/drawing/2014/main" id="{4F7D56D6-0748-4F27-9F79-AF62701D460E}"/>
                </a:ext>
              </a:extLst>
            </p:cNvPr>
            <p:cNvSpPr/>
            <p:nvPr/>
          </p:nvSpPr>
          <p:spPr>
            <a:xfrm>
              <a:off x="7402766" y="2228595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A21AB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9E57B627-ADBD-4B44-BBA6-344FE4365ADD}"/>
                </a:ext>
              </a:extLst>
            </p:cNvPr>
            <p:cNvSpPr txBox="1"/>
            <p:nvPr/>
          </p:nvSpPr>
          <p:spPr>
            <a:xfrm>
              <a:off x="7402766" y="2399996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3943B7C7-EC61-43AF-9BE4-434320C34FC1}"/>
                </a:ext>
              </a:extLst>
            </p:cNvPr>
            <p:cNvSpPr txBox="1"/>
            <p:nvPr/>
          </p:nvSpPr>
          <p:spPr>
            <a:xfrm>
              <a:off x="7745837" y="1233586"/>
              <a:ext cx="39757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A21AB4"/>
                  </a:solidFill>
                  <a:latin typeface="Century Gothic" panose="020B0502020202020204" pitchFamily="34" charset="0"/>
                </a:rPr>
                <a:t>الإعفاء الجمركي للمواد التي لا يتوافر لها بديل، مع تقديم الحماية للسلع المحلية</a:t>
              </a:r>
            </a:p>
            <a:p>
              <a:pPr algn="r"/>
              <a:r>
                <a:rPr lang="ar-SY" sz="2000" b="1" dirty="0">
                  <a:solidFill>
                    <a:srgbClr val="A21AB4"/>
                  </a:solidFill>
                  <a:latin typeface="Century Gothic" panose="020B0502020202020204" pitchFamily="34" charset="0"/>
                </a:rPr>
                <a:t>بزيادة الرسوم على السلع المستورَدَة</a:t>
              </a:r>
              <a:endParaRPr lang="en-US" sz="2000" b="1" dirty="0">
                <a:solidFill>
                  <a:srgbClr val="A21AB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Group 55">
            <a:extLst>
              <a:ext uri="{FF2B5EF4-FFF2-40B4-BE49-F238E27FC236}">
                <a16:creationId xmlns:a16="http://schemas.microsoft.com/office/drawing/2014/main" id="{2E01CFD4-7764-4C8B-A0FF-33CE2BF275BA}"/>
              </a:ext>
            </a:extLst>
          </p:cNvPr>
          <p:cNvGrpSpPr/>
          <p:nvPr/>
        </p:nvGrpSpPr>
        <p:grpSpPr>
          <a:xfrm>
            <a:off x="8552369" y="2791216"/>
            <a:ext cx="3639631" cy="1323439"/>
            <a:chOff x="8552369" y="2791216"/>
            <a:chExt cx="3639631" cy="1323439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BF8B40F8-0B61-46E8-B1AF-D9D03DD03567}"/>
                </a:ext>
              </a:extLst>
            </p:cNvPr>
            <p:cNvSpPr/>
            <p:nvPr/>
          </p:nvSpPr>
          <p:spPr>
            <a:xfrm>
              <a:off x="8927008" y="3275440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7844C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35">
              <a:extLst>
                <a:ext uri="{FF2B5EF4-FFF2-40B4-BE49-F238E27FC236}">
                  <a16:creationId xmlns:a16="http://schemas.microsoft.com/office/drawing/2014/main" id="{687F8029-3E15-43AE-8B40-94A9F018C157}"/>
                </a:ext>
              </a:extLst>
            </p:cNvPr>
            <p:cNvSpPr txBox="1"/>
            <p:nvPr/>
          </p:nvSpPr>
          <p:spPr>
            <a:xfrm>
              <a:off x="8965057" y="3475091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id="{697CA4CD-2F03-47DB-BE82-6FC59D0C0BB6}"/>
                </a:ext>
              </a:extLst>
            </p:cNvPr>
            <p:cNvSpPr txBox="1"/>
            <p:nvPr/>
          </p:nvSpPr>
          <p:spPr>
            <a:xfrm>
              <a:off x="8552369" y="2791216"/>
              <a:ext cx="36396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7844C2"/>
                  </a:solidFill>
                  <a:latin typeface="Century Gothic" panose="020B0502020202020204" pitchFamily="34" charset="0"/>
                </a:rPr>
                <a:t>تشجيع دخول القطاع الخاص في الصناعة، وذلك بتقديم القروض الميسَّرة </a:t>
              </a:r>
            </a:p>
            <a:p>
              <a:pPr algn="r"/>
              <a:r>
                <a:rPr lang="ar-SY" sz="2000" b="1" dirty="0">
                  <a:solidFill>
                    <a:srgbClr val="7844C2"/>
                  </a:solidFill>
                  <a:latin typeface="Century Gothic" panose="020B0502020202020204" pitchFamily="34" charset="0"/>
                </a:rPr>
                <a:t>له، وتوفير الخدمات</a:t>
              </a:r>
            </a:p>
            <a:p>
              <a:pPr algn="r"/>
              <a:r>
                <a:rPr lang="ar-SY" sz="2000" b="1" dirty="0">
                  <a:solidFill>
                    <a:srgbClr val="7844C2"/>
                  </a:solidFill>
                  <a:latin typeface="Century Gothic" panose="020B0502020202020204" pitchFamily="34" charset="0"/>
                </a:rPr>
                <a:t> بأسعار مخفضة</a:t>
              </a:r>
              <a:endParaRPr lang="en-US" sz="2000" b="1" dirty="0">
                <a:solidFill>
                  <a:srgbClr val="7844C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Group 56">
            <a:extLst>
              <a:ext uri="{FF2B5EF4-FFF2-40B4-BE49-F238E27FC236}">
                <a16:creationId xmlns:a16="http://schemas.microsoft.com/office/drawing/2014/main" id="{C132A415-7A7B-4EDE-8D91-8A706FB6491B}"/>
              </a:ext>
            </a:extLst>
          </p:cNvPr>
          <p:cNvGrpSpPr/>
          <p:nvPr/>
        </p:nvGrpSpPr>
        <p:grpSpPr>
          <a:xfrm>
            <a:off x="9538983" y="4666146"/>
            <a:ext cx="2653017" cy="2003669"/>
            <a:chOff x="9538983" y="4666146"/>
            <a:chExt cx="2653017" cy="2003669"/>
          </a:xfrm>
        </p:grpSpPr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0D249531-AE97-4D18-A73B-737307E8741B}"/>
                </a:ext>
              </a:extLst>
            </p:cNvPr>
            <p:cNvSpPr/>
            <p:nvPr/>
          </p:nvSpPr>
          <p:spPr>
            <a:xfrm>
              <a:off x="9853103" y="4666146"/>
              <a:ext cx="827958" cy="827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91E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36">
              <a:extLst>
                <a:ext uri="{FF2B5EF4-FFF2-40B4-BE49-F238E27FC236}">
                  <a16:creationId xmlns:a16="http://schemas.microsoft.com/office/drawing/2014/main" id="{5BE9CB09-DDFD-4FF4-B9F3-4FFFB136B4FF}"/>
                </a:ext>
              </a:extLst>
            </p:cNvPr>
            <p:cNvSpPr txBox="1"/>
            <p:nvPr/>
          </p:nvSpPr>
          <p:spPr>
            <a:xfrm>
              <a:off x="9853103" y="4844857"/>
              <a:ext cx="827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53" name="TextBox 47">
              <a:extLst>
                <a:ext uri="{FF2B5EF4-FFF2-40B4-BE49-F238E27FC236}">
                  <a16:creationId xmlns:a16="http://schemas.microsoft.com/office/drawing/2014/main" id="{218B8FB5-63B0-43F3-A313-1DD93AA907AA}"/>
                </a:ext>
              </a:extLst>
            </p:cNvPr>
            <p:cNvSpPr txBox="1"/>
            <p:nvPr/>
          </p:nvSpPr>
          <p:spPr>
            <a:xfrm>
              <a:off x="9538983" y="5654152"/>
              <a:ext cx="26530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91EC"/>
                  </a:solidFill>
                  <a:latin typeface="Century Gothic" panose="020B0502020202020204" pitchFamily="34" charset="0"/>
                </a:rPr>
                <a:t>إقامة المدن الصناعية في مختلف المناطق، مثل: مدينتَي الجبيل وينبع الصناعيتين</a:t>
              </a:r>
              <a:endParaRPr lang="en-US" sz="2000" b="1" dirty="0">
                <a:solidFill>
                  <a:srgbClr val="0091EC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TextBox 3">
            <a:extLst>
              <a:ext uri="{FF2B5EF4-FFF2-40B4-BE49-F238E27FC236}">
                <a16:creationId xmlns:a16="http://schemas.microsoft.com/office/drawing/2014/main" id="{D903B9A6-F68B-4AAB-83A6-9D3599573A5B}"/>
              </a:ext>
            </a:extLst>
          </p:cNvPr>
          <p:cNvSpPr txBox="1"/>
          <p:nvPr/>
        </p:nvSpPr>
        <p:spPr>
          <a:xfrm>
            <a:off x="2871119" y="5072742"/>
            <a:ext cx="6486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العناية بالموارد المائية</a:t>
            </a:r>
          </a:p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 والزراعية والحيوانية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68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مجموعة 69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71" name="مجموعة 70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82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2" name="مجموعة 71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77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79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80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81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المَوارِد</a:t>
                  </a:r>
                </a:p>
              </p:txBody>
            </p:sp>
          </p:grpSp>
        </p:grpSp>
        <p:grpSp>
          <p:nvGrpSpPr>
            <p:cNvPr id="73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4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901638" y="2947254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يوجد الكثير من المنتجات منها منتجات المراعي المختلفة – حليب السعودية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851816" y="5894159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شعور بالفخر و الاعتزاز بالمنتجات السعودية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يذكر الطلبة بعض المنتجات الوطنية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547782"/>
            <a:chOff x="338813" y="22303"/>
            <a:chExt cx="8201466" cy="1547782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547782"/>
              <a:chOff x="2350491" y="22303"/>
              <a:chExt cx="6189788" cy="1547782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1404555"/>
                <a:chOff x="5162561" y="1484950"/>
                <a:chExt cx="5116090" cy="1404555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الحادي عشر</a:t>
                  </a: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تنمية المَوارِد</a:t>
                  </a:r>
                </a:p>
                <a:p>
                  <a:pPr algn="r"/>
                  <a:endParaRPr lang="ar-SY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55733" y="3508459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يصف الطلبة شعورهم عند رؤية منتَج وطني كُتب عليه (صُنِعَ في المملكة العربية السعودية).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38082" y="1929745"/>
            <a:ext cx="330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المحافظة على المَوارِد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1216780" y="1946398"/>
            <a:ext cx="570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خلق الله تعالى جميع موارد الحياة لننتفع بها، وهي حق للجميع اليوم ومستقبلاً، فلا يحق لنا الانتفاع بها انتفاعاً غيرَ رشيدٍ قد يجعلها عُرْضةً للنفاد والفساد والتشويه.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907055" y="3673683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المحافظة على المَوارِد 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516710" y="3194537"/>
            <a:ext cx="5617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المحافظة على الموارد:</a:t>
            </a:r>
          </a:p>
          <a:p>
            <a:pPr algn="r"/>
            <a:r>
              <a:rPr lang="ar-SY" sz="2000" dirty="0">
                <a:latin typeface="Century Gothic" panose="020B0502020202020204" pitchFamily="34" charset="0"/>
              </a:rPr>
              <a:t>يُحافَظُ على الموارد من جانبين، هما:</a:t>
            </a:r>
          </a:p>
          <a:p>
            <a:pPr algn="r"/>
            <a:endParaRPr lang="en-US" sz="2000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أولاً</a:t>
            </a:r>
            <a:r>
              <a:rPr lang="ar-SY" sz="2000" dirty="0">
                <a:latin typeface="Century Gothic" panose="020B0502020202020204" pitchFamily="34" charset="0"/>
              </a:rPr>
              <a:t>: على مستوى الدولة (الوزارات، والهيئات، والمنظمات).</a:t>
            </a:r>
          </a:p>
          <a:p>
            <a:pPr algn="r"/>
            <a:endParaRPr lang="en-US" sz="2000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ثانياً</a:t>
            </a:r>
            <a:r>
              <a:rPr lang="ar-SY" sz="2000" dirty="0">
                <a:latin typeface="Century Gothic" panose="020B0502020202020204" pitchFamily="34" charset="0"/>
              </a:rPr>
              <a:t>: على مستوى الأفراد، والمجتمعات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991045" y="2285437"/>
            <a:ext cx="1965623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991045" y="4002187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878082" y="2976607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9248193" y="1277793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المحافظة على المَوارِد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1048</Words>
  <Application>Microsoft Office PowerPoint</Application>
  <PresentationFormat>شاشة عريضة</PresentationFormat>
  <Paragraphs>211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Cooper Black</vt:lpstr>
      <vt:lpstr>Helvetica</vt:lpstr>
      <vt:lpstr>Open Sans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506</cp:revision>
  <dcterms:created xsi:type="dcterms:W3CDTF">2020-11-11T11:02:52Z</dcterms:created>
  <dcterms:modified xsi:type="dcterms:W3CDTF">2021-01-24T23:16:09Z</dcterms:modified>
</cp:coreProperties>
</file>