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490" r:id="rId3"/>
    <p:sldId id="335" r:id="rId4"/>
    <p:sldId id="495" r:id="rId5"/>
    <p:sldId id="496" r:id="rId6"/>
    <p:sldId id="498" r:id="rId7"/>
    <p:sldId id="492" r:id="rId8"/>
    <p:sldId id="487" r:id="rId9"/>
    <p:sldId id="497" r:id="rId10"/>
    <p:sldId id="479" r:id="rId11"/>
    <p:sldId id="501" r:id="rId12"/>
    <p:sldId id="257" r:id="rId13"/>
    <p:sldId id="503" r:id="rId14"/>
    <p:sldId id="504" r:id="rId15"/>
    <p:sldId id="505" r:id="rId16"/>
    <p:sldId id="269" r:id="rId17"/>
    <p:sldId id="334" r:id="rId18"/>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660"/>
  </p:normalViewPr>
  <p:slideViewPr>
    <p:cSldViewPr snapToGrid="0" showGuides="1">
      <p:cViewPr varScale="1">
        <p:scale>
          <a:sx n="57" d="100"/>
          <a:sy n="57" d="100"/>
        </p:scale>
        <p:origin x="96" y="1488"/>
      </p:cViewPr>
      <p:guideLst>
        <p:guide orient="horz" pos="2160"/>
        <p:guide pos="3840"/>
        <p:guide orient="horz"/>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03/06/1442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03/06/1442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8374735" cy="1265254"/>
            <a:chOff x="9198889" y="2670931"/>
            <a:chExt cx="8374735"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1" y="3141995"/>
              <a:ext cx="5676493" cy="523220"/>
            </a:xfrm>
            <a:prstGeom prst="rect">
              <a:avLst/>
            </a:prstGeom>
            <a:noFill/>
          </p:spPr>
          <p:txBody>
            <a:bodyPr wrap="square" rtlCol="0">
              <a:spAutoFit/>
            </a:bodyPr>
            <a:lstStyle/>
            <a:p>
              <a:pPr algn="ctr"/>
              <a:r>
                <a:rPr lang="ar-SY" sz="2800" dirty="0">
                  <a:latin typeface="Cooper Black" panose="0208090404030B020404" pitchFamily="18" charset="0"/>
                </a:rPr>
                <a:t>شبه الجزيرة العربية قبل ظهور الإسلام </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عبادة النار : ( المجوسية )</a:t>
            </a:r>
            <a:endParaRPr lang="en-US" b="1" dirty="0">
              <a:solidFill>
                <a:schemeClr val="accent2"/>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848336"/>
            <a:ext cx="5709223" cy="369332"/>
          </a:xfrm>
          <a:prstGeom prst="rect">
            <a:avLst/>
          </a:prstGeom>
          <a:noFill/>
        </p:spPr>
        <p:txBody>
          <a:bodyPr wrap="square" rtlCol="0">
            <a:spAutoFit/>
          </a:bodyPr>
          <a:lstStyle/>
          <a:p>
            <a:pPr algn="r"/>
            <a:r>
              <a:rPr lang="ar-SY" dirty="0">
                <a:latin typeface="Century Gothic" panose="020B0502020202020204" pitchFamily="34" charset="0"/>
              </a:rPr>
              <a:t>نشأت في بلاد فارس  المعروفة بدولة إيران حالياً</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solidFill>
                      <a:schemeClr val="accent2"/>
                    </a:solidFill>
                    <a:latin typeface="Century Gothic" panose="020B0502020202020204" pitchFamily="34" charset="0"/>
                  </a:rPr>
                  <a:t>الوحدة</a:t>
                </a:r>
              </a:p>
              <a:p>
                <a:pPr algn="ctr"/>
                <a:r>
                  <a:rPr lang="ar-SY" sz="2400" b="1" dirty="0">
                    <a:solidFill>
                      <a:schemeClr val="accent2"/>
                    </a:solidFill>
                    <a:latin typeface="Century Gothic" panose="020B0502020202020204" pitchFamily="34" charset="0"/>
                  </a:rPr>
                  <a:t>9</a:t>
                </a:r>
                <a:endParaRPr lang="en-US" sz="2400" b="1" dirty="0">
                  <a:solidFill>
                    <a:schemeClr val="accent2"/>
                  </a:solidFill>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grpSp>
        <p:nvGrpSpPr>
          <p:cNvPr id="40" name="Group 26">
            <a:extLst>
              <a:ext uri="{FF2B5EF4-FFF2-40B4-BE49-F238E27FC236}">
                <a16:creationId xmlns:a16="http://schemas.microsoft.com/office/drawing/2014/main" id="{2AC1D5D3-5F91-471B-8D64-41C3AFEB8EA0}"/>
              </a:ext>
            </a:extLst>
          </p:cNvPr>
          <p:cNvGrpSpPr/>
          <p:nvPr/>
        </p:nvGrpSpPr>
        <p:grpSpPr>
          <a:xfrm>
            <a:off x="1044786" y="2204779"/>
            <a:ext cx="2748997" cy="1959947"/>
            <a:chOff x="6664813" y="1424779"/>
            <a:chExt cx="3685880" cy="2905821"/>
          </a:xfrm>
        </p:grpSpPr>
        <p:grpSp>
          <p:nvGrpSpPr>
            <p:cNvPr id="41"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0"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1"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pic>
          <p:nvPicPr>
            <p:cNvPr id="42"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185" y="2330453"/>
              <a:ext cx="3351262" cy="2000147"/>
            </a:xfrm>
            <a:prstGeom prst="rect">
              <a:avLst/>
            </a:prstGeom>
          </p:spPr>
        </p:pic>
        <p:sp>
          <p:nvSpPr>
            <p:cNvPr id="59" name="TextBox 21">
              <a:extLst>
                <a:ext uri="{FF2B5EF4-FFF2-40B4-BE49-F238E27FC236}">
                  <a16:creationId xmlns:a16="http://schemas.microsoft.com/office/drawing/2014/main" id="{3FFEC7E5-9AAA-420D-9D59-9AD5230E6B3C}"/>
                </a:ext>
              </a:extLst>
            </p:cNvPr>
            <p:cNvSpPr txBox="1"/>
            <p:nvPr/>
          </p:nvSpPr>
          <p:spPr>
            <a:xfrm>
              <a:off x="6664813" y="1427649"/>
              <a:ext cx="3685880" cy="593204"/>
            </a:xfrm>
            <a:prstGeom prst="rect">
              <a:avLst/>
            </a:prstGeom>
            <a:noFill/>
          </p:spPr>
          <p:txBody>
            <a:bodyPr wrap="square" rtlCol="0">
              <a:spAutoFit/>
            </a:bodyPr>
            <a:lstStyle/>
            <a:p>
              <a:pPr algn="ctr"/>
              <a:r>
                <a:rPr lang="ar-SY" sz="2000" b="1" dirty="0">
                  <a:solidFill>
                    <a:schemeClr val="accent2"/>
                  </a:solidFill>
                  <a:latin typeface="Helvetica" panose="020B0604020202020204" pitchFamily="34" charset="0"/>
                </a:rPr>
                <a:t>معبد الشمس في اليمن</a:t>
              </a:r>
            </a:p>
          </p:txBody>
        </p:sp>
      </p:grpSp>
      <p:sp>
        <p:nvSpPr>
          <p:cNvPr id="31" name="TextBox 17">
            <a:extLst>
              <a:ext uri="{FF2B5EF4-FFF2-40B4-BE49-F238E27FC236}">
                <a16:creationId xmlns:a16="http://schemas.microsoft.com/office/drawing/2014/main" id="{1CCA3FD4-4C1C-4525-AE8F-FE90ABF7E611}"/>
              </a:ext>
            </a:extLst>
          </p:cNvPr>
          <p:cNvSpPr txBox="1"/>
          <p:nvPr/>
        </p:nvSpPr>
        <p:spPr>
          <a:xfrm>
            <a:off x="5736649" y="4391185"/>
            <a:ext cx="3013356" cy="369332"/>
          </a:xfrm>
          <a:prstGeom prst="rect">
            <a:avLst/>
          </a:prstGeom>
          <a:noFill/>
        </p:spPr>
        <p:txBody>
          <a:bodyPr wrap="square" rtlCol="0">
            <a:spAutoFit/>
          </a:bodyPr>
          <a:lstStyle/>
          <a:p>
            <a:pPr algn="r"/>
            <a:r>
              <a:rPr lang="ar-SY" b="1" dirty="0">
                <a:solidFill>
                  <a:schemeClr val="accent2"/>
                </a:solidFill>
                <a:latin typeface="Century Gothic" panose="020B0502020202020204" pitchFamily="34" charset="0"/>
              </a:rPr>
              <a:t>أقرّ مشركو العرب بوجود الله :</a:t>
            </a:r>
            <a:endParaRPr lang="en-US" b="1" dirty="0">
              <a:solidFill>
                <a:schemeClr val="accent2"/>
              </a:solidFill>
              <a:latin typeface="Century Gothic" panose="020B0502020202020204" pitchFamily="34" charset="0"/>
            </a:endParaRPr>
          </a:p>
        </p:txBody>
      </p:sp>
      <p:sp>
        <p:nvSpPr>
          <p:cNvPr id="32" name="TextBox 18">
            <a:extLst>
              <a:ext uri="{FF2B5EF4-FFF2-40B4-BE49-F238E27FC236}">
                <a16:creationId xmlns:a16="http://schemas.microsoft.com/office/drawing/2014/main" id="{AB96FEDA-B927-4D92-89D5-75761265E707}"/>
              </a:ext>
            </a:extLst>
          </p:cNvPr>
          <p:cNvSpPr txBox="1"/>
          <p:nvPr/>
        </p:nvSpPr>
        <p:spPr>
          <a:xfrm>
            <a:off x="672627" y="4348472"/>
            <a:ext cx="5709223" cy="1477328"/>
          </a:xfrm>
          <a:prstGeom prst="rect">
            <a:avLst/>
          </a:prstGeom>
          <a:noFill/>
        </p:spPr>
        <p:txBody>
          <a:bodyPr wrap="square" rtlCol="0">
            <a:spAutoFit/>
          </a:bodyPr>
          <a:lstStyle/>
          <a:p>
            <a:pPr algn="r"/>
            <a:r>
              <a:rPr lang="ar-SY" dirty="0">
                <a:latin typeface="Century Gothic" panose="020B0502020202020204" pitchFamily="34" charset="0"/>
              </a:rPr>
              <a:t>وعللوا عبادتهم الأوثان بأنها واسطة بينهم وبين الله تعالى</a:t>
            </a:r>
          </a:p>
          <a:p>
            <a:pPr algn="r"/>
            <a:r>
              <a:rPr lang="ar-SY" dirty="0">
                <a:latin typeface="Century Gothic" panose="020B0502020202020204" pitchFamily="34" charset="0"/>
              </a:rPr>
              <a:t>وإلى جانب هذه الديانات انتشرت بعض المعتقدات الباطلة مثل السحر والكهانة والعرافة والطّيرة وقد ادت هذه المعتقدات إلى الضياع والانحراف , فأرسل محمد صلى الله عليه وسلم للناس كافة ليخرجهم من الظلمات إلى الى نور الإسلام والهداية .   </a:t>
            </a:r>
          </a:p>
        </p:txBody>
      </p:sp>
      <p:cxnSp>
        <p:nvCxnSpPr>
          <p:cNvPr id="33"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48282" y="4746877"/>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1">
            <a:extLst>
              <a:ext uri="{FF2B5EF4-FFF2-40B4-BE49-F238E27FC236}">
                <a16:creationId xmlns:a16="http://schemas.microsoft.com/office/drawing/2014/main" id="{29BA398D-206E-40B1-BB46-14B90BDEFFBD}"/>
              </a:ext>
            </a:extLst>
          </p:cNvPr>
          <p:cNvGrpSpPr/>
          <p:nvPr/>
        </p:nvGrpSpPr>
        <p:grpSpPr>
          <a:xfrm>
            <a:off x="8805430" y="3739233"/>
            <a:ext cx="1763485" cy="1763485"/>
            <a:chOff x="8787826" y="1151260"/>
            <a:chExt cx="1763485" cy="1763485"/>
          </a:xfrm>
        </p:grpSpPr>
        <p:sp>
          <p:nvSpPr>
            <p:cNvPr id="3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6"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37"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grpSp>
        <p:nvGrpSpPr>
          <p:cNvPr id="38" name="Group 1">
            <a:extLst>
              <a:ext uri="{FF2B5EF4-FFF2-40B4-BE49-F238E27FC236}">
                <a16:creationId xmlns:a16="http://schemas.microsoft.com/office/drawing/2014/main" id="{29BA398D-206E-40B1-BB46-14B90BDEFFBD}"/>
              </a:ext>
            </a:extLst>
          </p:cNvPr>
          <p:cNvGrpSpPr/>
          <p:nvPr/>
        </p:nvGrpSpPr>
        <p:grpSpPr>
          <a:xfrm>
            <a:off x="8957830" y="3891633"/>
            <a:ext cx="1763485" cy="1763485"/>
            <a:chOff x="8787826" y="1151260"/>
            <a:chExt cx="1763485" cy="1763485"/>
          </a:xfrm>
        </p:grpSpPr>
        <p:sp>
          <p:nvSpPr>
            <p:cNvPr id="39"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6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grpSp>
        <p:nvGrpSpPr>
          <p:cNvPr id="64" name="Group 26">
            <a:extLst>
              <a:ext uri="{FF2B5EF4-FFF2-40B4-BE49-F238E27FC236}">
                <a16:creationId xmlns:a16="http://schemas.microsoft.com/office/drawing/2014/main" id="{2AC1D5D3-5F91-471B-8D64-41C3AFEB8EA0}"/>
              </a:ext>
            </a:extLst>
          </p:cNvPr>
          <p:cNvGrpSpPr/>
          <p:nvPr/>
        </p:nvGrpSpPr>
        <p:grpSpPr>
          <a:xfrm>
            <a:off x="4721501" y="2217668"/>
            <a:ext cx="2748997" cy="1959947"/>
            <a:chOff x="6537194" y="1424779"/>
            <a:chExt cx="3685880" cy="2905821"/>
          </a:xfrm>
        </p:grpSpPr>
        <p:grpSp>
          <p:nvGrpSpPr>
            <p:cNvPr id="65"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68"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69"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grpSp>
        <p:pic>
          <p:nvPicPr>
            <p:cNvPr id="66"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6031" y="2292515"/>
              <a:ext cx="3422789" cy="2000147"/>
            </a:xfrm>
            <a:prstGeom prst="rect">
              <a:avLst/>
            </a:prstGeom>
          </p:spPr>
        </p:pic>
        <p:sp>
          <p:nvSpPr>
            <p:cNvPr id="67" name="TextBox 21">
              <a:extLst>
                <a:ext uri="{FF2B5EF4-FFF2-40B4-BE49-F238E27FC236}">
                  <a16:creationId xmlns:a16="http://schemas.microsoft.com/office/drawing/2014/main" id="{3FFEC7E5-9AAA-420D-9D59-9AD5230E6B3C}"/>
                </a:ext>
              </a:extLst>
            </p:cNvPr>
            <p:cNvSpPr txBox="1"/>
            <p:nvPr/>
          </p:nvSpPr>
          <p:spPr>
            <a:xfrm>
              <a:off x="6537194" y="1427649"/>
              <a:ext cx="3685880" cy="593204"/>
            </a:xfrm>
            <a:prstGeom prst="rect">
              <a:avLst/>
            </a:prstGeom>
            <a:noFill/>
          </p:spPr>
          <p:txBody>
            <a:bodyPr wrap="square" rtlCol="0">
              <a:spAutoFit/>
            </a:bodyPr>
            <a:lstStyle/>
            <a:p>
              <a:pPr algn="ctr"/>
              <a:r>
                <a:rPr lang="ar-SY" sz="2000" b="1" dirty="0">
                  <a:solidFill>
                    <a:schemeClr val="accent2"/>
                  </a:solidFill>
                  <a:latin typeface="Helvetica" panose="020B0604020202020204" pitchFamily="34" charset="0"/>
                </a:rPr>
                <a:t>معبد النار المجوسي في إيران </a:t>
              </a:r>
            </a:p>
          </p:txBody>
        </p:sp>
      </p:grpSp>
    </p:spTree>
    <p:extLst>
      <p:ext uri="{BB962C8B-B14F-4D97-AF65-F5344CB8AC3E}">
        <p14:creationId xmlns:p14="http://schemas.microsoft.com/office/powerpoint/2010/main" val="41986660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14:bounceEnd="53000">
                                          <p:cBhvr additive="base">
                                            <p:cTn id="38" dur="1000" fill="hold"/>
                                            <p:tgtEl>
                                              <p:spTgt spid="40"/>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14:presetBounceEnd="52000">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14:bounceEnd="52000">
                                          <p:cBhvr additive="base">
                                            <p:cTn id="44" dur="5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45" dur="500" fill="hold"/>
                                            <p:tgtEl>
                                              <p:spTgt spid="34"/>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ppt_x</p:attrName>
                                            </p:attrNameLst>
                                          </p:cBhvr>
                                          <p:tavLst>
                                            <p:tav tm="0">
                                              <p:val>
                                                <p:strVal val="#ppt_x+#ppt_w/2"/>
                                              </p:val>
                                            </p:tav>
                                            <p:tav tm="100000">
                                              <p:val>
                                                <p:strVal val="#ppt_x"/>
                                              </p:val>
                                            </p:tav>
                                          </p:tavLst>
                                        </p:anim>
                                        <p:anim calcmode="lin" valueType="num">
                                          <p:cBhvr>
                                            <p:cTn id="50" dur="500" fill="hold"/>
                                            <p:tgtEl>
                                              <p:spTgt spid="31"/>
                                            </p:tgtEl>
                                            <p:attrNameLst>
                                              <p:attrName>ppt_y</p:attrName>
                                            </p:attrNameLst>
                                          </p:cBhvr>
                                          <p:tavLst>
                                            <p:tav tm="0">
                                              <p:val>
                                                <p:strVal val="#ppt_y"/>
                                              </p:val>
                                            </p:tav>
                                            <p:tav tm="100000">
                                              <p:val>
                                                <p:strVal val="#ppt_y"/>
                                              </p:val>
                                            </p:tav>
                                          </p:tavLst>
                                        </p:anim>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ppt_x</p:attrName>
                                            </p:attrNameLst>
                                          </p:cBhvr>
                                          <p:tavLst>
                                            <p:tav tm="0">
                                              <p:val>
                                                <p:strVal val="#ppt_x+#ppt_w/2"/>
                                              </p:val>
                                            </p:tav>
                                            <p:tav tm="100000">
                                              <p:val>
                                                <p:strVal val="#ppt_x"/>
                                              </p:val>
                                            </p:tav>
                                          </p:tavLst>
                                        </p:anim>
                                        <p:anim calcmode="lin" valueType="num">
                                          <p:cBhvr>
                                            <p:cTn id="56" dur="500" fill="hold"/>
                                            <p:tgtEl>
                                              <p:spTgt spid="33"/>
                                            </p:tgtEl>
                                            <p:attrNameLst>
                                              <p:attrName>ppt_y</p:attrName>
                                            </p:attrNameLst>
                                          </p:cBhvr>
                                          <p:tavLst>
                                            <p:tav tm="0">
                                              <p:val>
                                                <p:strVal val="#ppt_y"/>
                                              </p:val>
                                            </p:tav>
                                            <p:tav tm="100000">
                                              <p:val>
                                                <p:strVal val="#ppt_y"/>
                                              </p:val>
                                            </p:tav>
                                          </p:tavLst>
                                        </p:anim>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100000">
                                              <p:val>
                                                <p:strVal val="#ppt_x"/>
                                              </p:val>
                                            </p:tav>
                                          </p:tavLst>
                                        </p:anim>
                                        <p:anim calcmode="lin" valueType="num">
                                          <p:cBhvr>
                                            <p:cTn id="62" dur="500" fill="hold"/>
                                            <p:tgtEl>
                                              <p:spTgt spid="32"/>
                                            </p:tgtEl>
                                            <p:attrNameLst>
                                              <p:attrName>ppt_y</p:attrName>
                                            </p:attrNameLst>
                                          </p:cBhvr>
                                          <p:tavLst>
                                            <p:tav tm="0">
                                              <p:val>
                                                <p:strVal val="#ppt_y-#ppt_h/2"/>
                                              </p:val>
                                            </p:tav>
                                            <p:tav tm="100000">
                                              <p:val>
                                                <p:strVal val="#ppt_y"/>
                                              </p:val>
                                            </p:tav>
                                          </p:tavLst>
                                        </p:anim>
                                        <p:anim calcmode="lin" valueType="num">
                                          <p:cBhvr>
                                            <p:cTn id="63" dur="500" fill="hold"/>
                                            <p:tgtEl>
                                              <p:spTgt spid="32"/>
                                            </p:tgtEl>
                                            <p:attrNameLst>
                                              <p:attrName>ppt_w</p:attrName>
                                            </p:attrNameLst>
                                          </p:cBhvr>
                                          <p:tavLst>
                                            <p:tav tm="0">
                                              <p:val>
                                                <p:strVal val="#ppt_w"/>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14:presetBounceEnd="52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2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accel="38000" fill="hold" nodeType="clickEffect" p14:presetBounceEnd="53000">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14:bounceEnd="53000">
                                          <p:cBhvr additive="base">
                                            <p:cTn id="75" dur="1000" fill="hold"/>
                                            <p:tgtEl>
                                              <p:spTgt spid="64"/>
                                            </p:tgtEl>
                                            <p:attrNameLst>
                                              <p:attrName>ppt_x</p:attrName>
                                            </p:attrNameLst>
                                          </p:cBhvr>
                                          <p:tavLst>
                                            <p:tav tm="0">
                                              <p:val>
                                                <p:strVal val="#ppt_x"/>
                                              </p:val>
                                            </p:tav>
                                            <p:tav tm="100000">
                                              <p:val>
                                                <p:strVal val="#ppt_x"/>
                                              </p:val>
                                            </p:tav>
                                          </p:tavLst>
                                        </p:anim>
                                        <p:anim calcmode="lin" valueType="num" p14:bounceEnd="53000">
                                          <p:cBhvr additive="base">
                                            <p:cTn id="76"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ppt_x"/>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17" presetClass="entr" presetSubtype="2"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ppt_x</p:attrName>
                                            </p:attrNameLst>
                                          </p:cBhvr>
                                          <p:tavLst>
                                            <p:tav tm="0">
                                              <p:val>
                                                <p:strVal val="#ppt_x+#ppt_w/2"/>
                                              </p:val>
                                            </p:tav>
                                            <p:tav tm="100000">
                                              <p:val>
                                                <p:strVal val="#ppt_x"/>
                                              </p:val>
                                            </p:tav>
                                          </p:tavLst>
                                        </p:anim>
                                        <p:anim calcmode="lin" valueType="num">
                                          <p:cBhvr>
                                            <p:cTn id="50" dur="500" fill="hold"/>
                                            <p:tgtEl>
                                              <p:spTgt spid="31"/>
                                            </p:tgtEl>
                                            <p:attrNameLst>
                                              <p:attrName>ppt_y</p:attrName>
                                            </p:attrNameLst>
                                          </p:cBhvr>
                                          <p:tavLst>
                                            <p:tav tm="0">
                                              <p:val>
                                                <p:strVal val="#ppt_y"/>
                                              </p:val>
                                            </p:tav>
                                            <p:tav tm="100000">
                                              <p:val>
                                                <p:strVal val="#ppt_y"/>
                                              </p:val>
                                            </p:tav>
                                          </p:tavLst>
                                        </p:anim>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ppt_x</p:attrName>
                                            </p:attrNameLst>
                                          </p:cBhvr>
                                          <p:tavLst>
                                            <p:tav tm="0">
                                              <p:val>
                                                <p:strVal val="#ppt_x+#ppt_w/2"/>
                                              </p:val>
                                            </p:tav>
                                            <p:tav tm="100000">
                                              <p:val>
                                                <p:strVal val="#ppt_x"/>
                                              </p:val>
                                            </p:tav>
                                          </p:tavLst>
                                        </p:anim>
                                        <p:anim calcmode="lin" valueType="num">
                                          <p:cBhvr>
                                            <p:cTn id="56" dur="500" fill="hold"/>
                                            <p:tgtEl>
                                              <p:spTgt spid="33"/>
                                            </p:tgtEl>
                                            <p:attrNameLst>
                                              <p:attrName>ppt_y</p:attrName>
                                            </p:attrNameLst>
                                          </p:cBhvr>
                                          <p:tavLst>
                                            <p:tav tm="0">
                                              <p:val>
                                                <p:strVal val="#ppt_y"/>
                                              </p:val>
                                            </p:tav>
                                            <p:tav tm="100000">
                                              <p:val>
                                                <p:strVal val="#ppt_y"/>
                                              </p:val>
                                            </p:tav>
                                          </p:tavLst>
                                        </p:anim>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ppt_x</p:attrName>
                                            </p:attrNameLst>
                                          </p:cBhvr>
                                          <p:tavLst>
                                            <p:tav tm="0">
                                              <p:val>
                                                <p:strVal val="#ppt_x"/>
                                              </p:val>
                                            </p:tav>
                                            <p:tav tm="100000">
                                              <p:val>
                                                <p:strVal val="#ppt_x"/>
                                              </p:val>
                                            </p:tav>
                                          </p:tavLst>
                                        </p:anim>
                                        <p:anim calcmode="lin" valueType="num">
                                          <p:cBhvr>
                                            <p:cTn id="62" dur="500" fill="hold"/>
                                            <p:tgtEl>
                                              <p:spTgt spid="32"/>
                                            </p:tgtEl>
                                            <p:attrNameLst>
                                              <p:attrName>ppt_y</p:attrName>
                                            </p:attrNameLst>
                                          </p:cBhvr>
                                          <p:tavLst>
                                            <p:tav tm="0">
                                              <p:val>
                                                <p:strVal val="#ppt_y-#ppt_h/2"/>
                                              </p:val>
                                            </p:tav>
                                            <p:tav tm="100000">
                                              <p:val>
                                                <p:strVal val="#ppt_y"/>
                                              </p:val>
                                            </p:tav>
                                          </p:tavLst>
                                        </p:anim>
                                        <p:anim calcmode="lin" valueType="num">
                                          <p:cBhvr>
                                            <p:cTn id="63" dur="500" fill="hold"/>
                                            <p:tgtEl>
                                              <p:spTgt spid="32"/>
                                            </p:tgtEl>
                                            <p:attrNameLst>
                                              <p:attrName>ppt_w</p:attrName>
                                            </p:attrNameLst>
                                          </p:cBhvr>
                                          <p:tavLst>
                                            <p:tav tm="0">
                                              <p:val>
                                                <p:strVal val="#ppt_w"/>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accel="38000"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1000" fill="hold"/>
                                            <p:tgtEl>
                                              <p:spTgt spid="64"/>
                                            </p:tgtEl>
                                            <p:attrNameLst>
                                              <p:attrName>ppt_x</p:attrName>
                                            </p:attrNameLst>
                                          </p:cBhvr>
                                          <p:tavLst>
                                            <p:tav tm="0">
                                              <p:val>
                                                <p:strVal val="#ppt_x"/>
                                              </p:val>
                                            </p:tav>
                                            <p:tav tm="100000">
                                              <p:val>
                                                <p:strVal val="#ppt_x"/>
                                              </p:val>
                                            </p:tav>
                                          </p:tavLst>
                                        </p:anim>
                                        <p:anim calcmode="lin" valueType="num">
                                          <p:cBhvr additive="base">
                                            <p:cTn id="76"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latin typeface="Century Gothic" panose="020B0502020202020204" pitchFamily="34" charset="0"/>
              </a:rPr>
              <a:t>الحالة الاجتماعية :</a:t>
            </a:r>
            <a:endParaRPr lang="en-US" b="1" dirty="0">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848336"/>
            <a:ext cx="5709223" cy="1754326"/>
          </a:xfrm>
          <a:prstGeom prst="rect">
            <a:avLst/>
          </a:prstGeom>
          <a:noFill/>
        </p:spPr>
        <p:txBody>
          <a:bodyPr wrap="square" rtlCol="0">
            <a:spAutoFit/>
          </a:bodyPr>
          <a:lstStyle/>
          <a:p>
            <a:pPr algn="r"/>
            <a:r>
              <a:rPr lang="ar-SY" dirty="0">
                <a:latin typeface="Century Gothic" panose="020B0502020202020204" pitchFamily="34" charset="0"/>
              </a:rPr>
              <a:t>كان المجتمع في شبه الجزيرة العربية قبل الإسلام ينقسم إلى : </a:t>
            </a:r>
          </a:p>
          <a:p>
            <a:pPr algn="r"/>
            <a:endParaRPr lang="ar-SY" dirty="0">
              <a:latin typeface="Century Gothic" panose="020B0502020202020204" pitchFamily="34" charset="0"/>
            </a:endParaRPr>
          </a:p>
          <a:p>
            <a:pPr algn="r"/>
            <a:r>
              <a:rPr lang="ar-SY" dirty="0">
                <a:latin typeface="Century Gothic" panose="020B0502020202020204" pitchFamily="34" charset="0"/>
              </a:rPr>
              <a:t>الحضر : وهم السكان المستقرون في المدن والقرى .</a:t>
            </a:r>
          </a:p>
          <a:p>
            <a:pPr algn="r"/>
            <a:endParaRPr lang="ar-SY" dirty="0">
              <a:latin typeface="Century Gothic" panose="020B0502020202020204" pitchFamily="34" charset="0"/>
            </a:endParaRPr>
          </a:p>
          <a:p>
            <a:pPr algn="r"/>
            <a:r>
              <a:rPr lang="ar-SY" dirty="0">
                <a:latin typeface="Century Gothic" panose="020B0502020202020204" pitchFamily="34" charset="0"/>
              </a:rPr>
              <a:t>البادية : وهم الذين يسكنون الصحراء , وينتقلون من مكان لآخر بحثاً عن الماء والعشب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17">
            <a:extLst>
              <a:ext uri="{FF2B5EF4-FFF2-40B4-BE49-F238E27FC236}">
                <a16:creationId xmlns:a16="http://schemas.microsoft.com/office/drawing/2014/main" id="{1CCA3FD4-4C1C-4525-AE8F-FE90ABF7E611}"/>
              </a:ext>
            </a:extLst>
          </p:cNvPr>
          <p:cNvSpPr txBox="1"/>
          <p:nvPr/>
        </p:nvSpPr>
        <p:spPr>
          <a:xfrm>
            <a:off x="5736649" y="4391185"/>
            <a:ext cx="3013356" cy="369332"/>
          </a:xfrm>
          <a:prstGeom prst="rect">
            <a:avLst/>
          </a:prstGeom>
          <a:noFill/>
        </p:spPr>
        <p:txBody>
          <a:bodyPr wrap="square" rtlCol="0">
            <a:spAutoFit/>
          </a:bodyPr>
          <a:lstStyle/>
          <a:p>
            <a:pPr algn="r"/>
            <a:r>
              <a:rPr lang="ar-SY" b="1" dirty="0">
                <a:latin typeface="Century Gothic" panose="020B0502020202020204" pitchFamily="34" charset="0"/>
              </a:rPr>
              <a:t>أخلاق العرب و عاداتهم قبل الإسلام :</a:t>
            </a:r>
            <a:endParaRPr lang="en-US" b="1" dirty="0">
              <a:latin typeface="Century Gothic" panose="020B0502020202020204" pitchFamily="34" charset="0"/>
            </a:endParaRPr>
          </a:p>
        </p:txBody>
      </p:sp>
      <p:sp>
        <p:nvSpPr>
          <p:cNvPr id="32" name="TextBox 18">
            <a:extLst>
              <a:ext uri="{FF2B5EF4-FFF2-40B4-BE49-F238E27FC236}">
                <a16:creationId xmlns:a16="http://schemas.microsoft.com/office/drawing/2014/main" id="{AB96FEDA-B927-4D92-89D5-75761265E707}"/>
              </a:ext>
            </a:extLst>
          </p:cNvPr>
          <p:cNvSpPr txBox="1"/>
          <p:nvPr/>
        </p:nvSpPr>
        <p:spPr>
          <a:xfrm>
            <a:off x="318354" y="4348472"/>
            <a:ext cx="5638800" cy="1200329"/>
          </a:xfrm>
          <a:prstGeom prst="rect">
            <a:avLst/>
          </a:prstGeom>
          <a:noFill/>
        </p:spPr>
        <p:txBody>
          <a:bodyPr wrap="square" rtlCol="0">
            <a:spAutoFit/>
          </a:bodyPr>
          <a:lstStyle/>
          <a:p>
            <a:pPr algn="r"/>
            <a:r>
              <a:rPr lang="ar-SY" dirty="0">
                <a:latin typeface="Century Gothic" panose="020B0502020202020204" pitchFamily="34" charset="0"/>
              </a:rPr>
              <a:t>كان عند العرب قبل الإسلام جوانب مضيئة في حياتهم الاجتماعية تمثلت في القيم والأخلاق الكريمة وهو ما هيأهم بعد إيمانهم لحمل رسالة الإسلام و تبليغها . </a:t>
            </a:r>
          </a:p>
          <a:p>
            <a:pPr algn="r"/>
            <a:r>
              <a:rPr lang="ar-SY" dirty="0">
                <a:latin typeface="Century Gothic" panose="020B0502020202020204" pitchFamily="34" charset="0"/>
              </a:rPr>
              <a:t>قال رسول الله محمد صلى الله عليه وسلم : &lt; بعثت لأتمم حسن الأخلاق &gt;</a:t>
            </a:r>
          </a:p>
        </p:txBody>
      </p:sp>
      <p:cxnSp>
        <p:nvCxnSpPr>
          <p:cNvPr id="33"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48282" y="4746877"/>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1">
            <a:extLst>
              <a:ext uri="{FF2B5EF4-FFF2-40B4-BE49-F238E27FC236}">
                <a16:creationId xmlns:a16="http://schemas.microsoft.com/office/drawing/2014/main" id="{29BA398D-206E-40B1-BB46-14B90BDEFFBD}"/>
              </a:ext>
            </a:extLst>
          </p:cNvPr>
          <p:cNvGrpSpPr/>
          <p:nvPr/>
        </p:nvGrpSpPr>
        <p:grpSpPr>
          <a:xfrm>
            <a:off x="8805430" y="3739233"/>
            <a:ext cx="1763485" cy="1763485"/>
            <a:chOff x="8787826" y="1151260"/>
            <a:chExt cx="1763485" cy="1763485"/>
          </a:xfrm>
        </p:grpSpPr>
        <p:sp>
          <p:nvSpPr>
            <p:cNvPr id="3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7"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grpSp>
        <p:nvGrpSpPr>
          <p:cNvPr id="38" name="Group 1">
            <a:extLst>
              <a:ext uri="{FF2B5EF4-FFF2-40B4-BE49-F238E27FC236}">
                <a16:creationId xmlns:a16="http://schemas.microsoft.com/office/drawing/2014/main" id="{29BA398D-206E-40B1-BB46-14B90BDEFFBD}"/>
              </a:ext>
            </a:extLst>
          </p:cNvPr>
          <p:cNvGrpSpPr/>
          <p:nvPr/>
        </p:nvGrpSpPr>
        <p:grpSpPr>
          <a:xfrm>
            <a:off x="8957830" y="3891633"/>
            <a:ext cx="1763485" cy="1763485"/>
            <a:chOff x="8787826" y="1151260"/>
            <a:chExt cx="1763485" cy="1763485"/>
          </a:xfrm>
        </p:grpSpPr>
        <p:sp>
          <p:nvSpPr>
            <p:cNvPr id="39"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Tree>
    <p:extLst>
      <p:ext uri="{BB962C8B-B14F-4D97-AF65-F5344CB8AC3E}">
        <p14:creationId xmlns:p14="http://schemas.microsoft.com/office/powerpoint/2010/main" val="11788989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14:presetBounceEnd="52000">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14:bounceEnd="52000">
                                          <p:cBhvr additive="base">
                                            <p:cTn id="38" dur="500" fill="hold"/>
                                            <p:tgtEl>
                                              <p:spTgt spid="34"/>
                                            </p:tgtEl>
                                            <p:attrNameLst>
                                              <p:attrName>ppt_x</p:attrName>
                                            </p:attrNameLst>
                                          </p:cBhvr>
                                          <p:tavLst>
                                            <p:tav tm="0">
                                              <p:val>
                                                <p:strVal val="#ppt_x"/>
                                              </p:val>
                                            </p:tav>
                                            <p:tav tm="100000">
                                              <p:val>
                                                <p:strVal val="#ppt_x"/>
                                              </p:val>
                                            </p:tav>
                                          </p:tavLst>
                                        </p:anim>
                                        <p:anim calcmode="lin" valueType="num" p14:bounceEnd="52000">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ppt_w/2"/>
                                              </p:val>
                                            </p:tav>
                                            <p:tav tm="100000">
                                              <p:val>
                                                <p:strVal val="#ppt_x"/>
                                              </p:val>
                                            </p:tav>
                                          </p:tavLst>
                                        </p:anim>
                                        <p:anim calcmode="lin" valueType="num">
                                          <p:cBhvr>
                                            <p:cTn id="44" dur="500" fill="hold"/>
                                            <p:tgtEl>
                                              <p:spTgt spid="31"/>
                                            </p:tgtEl>
                                            <p:attrNameLst>
                                              <p:attrName>ppt_y</p:attrName>
                                            </p:attrNameLst>
                                          </p:cBhvr>
                                          <p:tavLst>
                                            <p:tav tm="0">
                                              <p:val>
                                                <p:strVal val="#ppt_y"/>
                                              </p:val>
                                            </p:tav>
                                            <p:tav tm="100000">
                                              <p:val>
                                                <p:strVal val="#ppt_y"/>
                                              </p:val>
                                            </p:tav>
                                          </p:tavLst>
                                        </p:anim>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ppt_x</p:attrName>
                                            </p:attrNameLst>
                                          </p:cBhvr>
                                          <p:tavLst>
                                            <p:tav tm="0">
                                              <p:val>
                                                <p:strVal val="#ppt_x+#ppt_w/2"/>
                                              </p:val>
                                            </p:tav>
                                            <p:tav tm="100000">
                                              <p:val>
                                                <p:strVal val="#ppt_x"/>
                                              </p:val>
                                            </p:tav>
                                          </p:tavLst>
                                        </p:anim>
                                        <p:anim calcmode="lin" valueType="num">
                                          <p:cBhvr>
                                            <p:cTn id="50" dur="500" fill="hold"/>
                                            <p:tgtEl>
                                              <p:spTgt spid="33"/>
                                            </p:tgtEl>
                                            <p:attrNameLst>
                                              <p:attrName>ppt_y</p:attrName>
                                            </p:attrNameLst>
                                          </p:cBhvr>
                                          <p:tavLst>
                                            <p:tav tm="0">
                                              <p:val>
                                                <p:strVal val="#ppt_y"/>
                                              </p:val>
                                            </p:tav>
                                            <p:tav tm="100000">
                                              <p:val>
                                                <p:strVal val="#ppt_y"/>
                                              </p:val>
                                            </p:tav>
                                          </p:tavLst>
                                        </p:anim>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ppt_h/2"/>
                                              </p:val>
                                            </p:tav>
                                            <p:tav tm="100000">
                                              <p:val>
                                                <p:strVal val="#ppt_y"/>
                                              </p:val>
                                            </p:tav>
                                          </p:tavLst>
                                        </p:anim>
                                        <p:anim calcmode="lin" valueType="num">
                                          <p:cBhvr>
                                            <p:cTn id="57" dur="500" fill="hold"/>
                                            <p:tgtEl>
                                              <p:spTgt spid="32"/>
                                            </p:tgtEl>
                                            <p:attrNameLst>
                                              <p:attrName>ppt_w</p:attrName>
                                            </p:attrNameLst>
                                          </p:cBhvr>
                                          <p:tavLst>
                                            <p:tav tm="0">
                                              <p:val>
                                                <p:strVal val="#ppt_w"/>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14:presetBounceEnd="52000">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14:bounceEnd="52000">
                                          <p:cBhvr additive="base">
                                            <p:cTn id="63" dur="50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6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17"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ppt_w/2"/>
                                              </p:val>
                                            </p:tav>
                                            <p:tav tm="100000">
                                              <p:val>
                                                <p:strVal val="#ppt_x"/>
                                              </p:val>
                                            </p:tav>
                                          </p:tavLst>
                                        </p:anim>
                                        <p:anim calcmode="lin" valueType="num">
                                          <p:cBhvr>
                                            <p:cTn id="44" dur="500" fill="hold"/>
                                            <p:tgtEl>
                                              <p:spTgt spid="31"/>
                                            </p:tgtEl>
                                            <p:attrNameLst>
                                              <p:attrName>ppt_y</p:attrName>
                                            </p:attrNameLst>
                                          </p:cBhvr>
                                          <p:tavLst>
                                            <p:tav tm="0">
                                              <p:val>
                                                <p:strVal val="#ppt_y"/>
                                              </p:val>
                                            </p:tav>
                                            <p:tav tm="100000">
                                              <p:val>
                                                <p:strVal val="#ppt_y"/>
                                              </p:val>
                                            </p:tav>
                                          </p:tavLst>
                                        </p:anim>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ppt_x</p:attrName>
                                            </p:attrNameLst>
                                          </p:cBhvr>
                                          <p:tavLst>
                                            <p:tav tm="0">
                                              <p:val>
                                                <p:strVal val="#ppt_x+#ppt_w/2"/>
                                              </p:val>
                                            </p:tav>
                                            <p:tav tm="100000">
                                              <p:val>
                                                <p:strVal val="#ppt_x"/>
                                              </p:val>
                                            </p:tav>
                                          </p:tavLst>
                                        </p:anim>
                                        <p:anim calcmode="lin" valueType="num">
                                          <p:cBhvr>
                                            <p:cTn id="50" dur="500" fill="hold"/>
                                            <p:tgtEl>
                                              <p:spTgt spid="33"/>
                                            </p:tgtEl>
                                            <p:attrNameLst>
                                              <p:attrName>ppt_y</p:attrName>
                                            </p:attrNameLst>
                                          </p:cBhvr>
                                          <p:tavLst>
                                            <p:tav tm="0">
                                              <p:val>
                                                <p:strVal val="#ppt_y"/>
                                              </p:val>
                                            </p:tav>
                                            <p:tav tm="100000">
                                              <p:val>
                                                <p:strVal val="#ppt_y"/>
                                              </p:val>
                                            </p:tav>
                                          </p:tavLst>
                                        </p:anim>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ppt_h/2"/>
                                              </p:val>
                                            </p:tav>
                                            <p:tav tm="100000">
                                              <p:val>
                                                <p:strVal val="#ppt_y"/>
                                              </p:val>
                                            </p:tav>
                                          </p:tavLst>
                                        </p:anim>
                                        <p:anim calcmode="lin" valueType="num">
                                          <p:cBhvr>
                                            <p:cTn id="57" dur="500" fill="hold"/>
                                            <p:tgtEl>
                                              <p:spTgt spid="32"/>
                                            </p:tgtEl>
                                            <p:attrNameLst>
                                              <p:attrName>ppt_w</p:attrName>
                                            </p:attrNameLst>
                                          </p:cBhvr>
                                          <p:tavLst>
                                            <p:tav tm="0">
                                              <p:val>
                                                <p:strVal val="#ppt_w"/>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ppt_x"/>
                                              </p:val>
                                            </p:tav>
                                            <p:tav tm="100000">
                                              <p:val>
                                                <p:strVal val="#ppt_x"/>
                                              </p:val>
                                            </p:tav>
                                          </p:tavLst>
                                        </p:anim>
                                        <p:anim calcmode="lin" valueType="num">
                                          <p:cBhvr additive="base">
                                            <p:cTn id="64"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1" grpId="0"/>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4773865" y="1847222"/>
            <a:ext cx="3774203" cy="369332"/>
          </a:xfrm>
          <a:prstGeom prst="rect">
            <a:avLst/>
          </a:prstGeom>
          <a:noFill/>
        </p:spPr>
        <p:txBody>
          <a:bodyPr wrap="square" rtlCol="0">
            <a:spAutoFit/>
          </a:bodyPr>
          <a:lstStyle/>
          <a:p>
            <a:pPr algn="r"/>
            <a:r>
              <a:rPr lang="ar-SY" b="1" dirty="0">
                <a:latin typeface="Century Gothic" panose="020B0502020202020204" pitchFamily="34" charset="0"/>
              </a:rPr>
              <a:t>الأخلاق الحسنة عند العرب قبل الإسلام :</a:t>
            </a:r>
            <a:endParaRPr lang="en-US" b="1"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785437" y="2971895"/>
            <a:ext cx="6332068" cy="2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478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816744" y="3075317"/>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حاتم الطائي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092011" y="39067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264397"/>
            <a:chOff x="3411081" y="3294128"/>
            <a:chExt cx="8607149" cy="1264397"/>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3</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2057" y="3358196"/>
              <a:ext cx="5638332" cy="1200329"/>
            </a:xfrm>
            <a:prstGeom prst="rect">
              <a:avLst/>
            </a:prstGeom>
            <a:noFill/>
          </p:spPr>
          <p:txBody>
            <a:bodyPr wrap="square" rtlCol="0">
              <a:spAutoFit/>
            </a:bodyPr>
            <a:lstStyle/>
            <a:p>
              <a:pPr algn="r"/>
              <a:r>
                <a:rPr lang="ar-SY" sz="2400" dirty="0">
                  <a:latin typeface="Century Gothic" panose="020B0502020202020204" pitchFamily="34" charset="0"/>
                </a:rPr>
                <a:t>كان العرب معروفين بالكرم قبل الإسلام وبعده فمن العربي الذي اشتهر بالكرم في شمال المملكة العربية السعودية قبل الإسلام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22657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الحالة الثقافية و الاقتصادية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200329"/>
          </a:xfrm>
          <a:prstGeom prst="rect">
            <a:avLst/>
          </a:prstGeom>
          <a:noFill/>
        </p:spPr>
        <p:txBody>
          <a:bodyPr wrap="square" rtlCol="0">
            <a:spAutoFit/>
          </a:bodyPr>
          <a:lstStyle/>
          <a:p>
            <a:pPr algn="r"/>
            <a:r>
              <a:rPr lang="ar-SY" dirty="0">
                <a:latin typeface="Century Gothic" panose="020B0502020202020204" pitchFamily="34" charset="0"/>
              </a:rPr>
              <a:t>كانت شبه الجزيرة العربي قبل الإسلام نشطة اقتصادياً وحضارياً , كانت التجارة فيها قوية وخصوصاً في طرق التجارة القديمة التي تمر في داخلها لتربط العالم وكانت لهم أسواق كثيرة يلتقي فيها الشعراء والعلماء ورجال السياسة وأهل التجارة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1283" y="3870094"/>
            <a:ext cx="6332068" cy="201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26">
            <a:extLst>
              <a:ext uri="{FF2B5EF4-FFF2-40B4-BE49-F238E27FC236}">
                <a16:creationId xmlns:a16="http://schemas.microsoft.com/office/drawing/2014/main" id="{2AC1D5D3-5F91-471B-8D64-41C3AFEB8EA0}"/>
              </a:ext>
            </a:extLst>
          </p:cNvPr>
          <p:cNvGrpSpPr/>
          <p:nvPr/>
        </p:nvGrpSpPr>
        <p:grpSpPr>
          <a:xfrm>
            <a:off x="7010397" y="3799732"/>
            <a:ext cx="3444007" cy="2905821"/>
            <a:chOff x="6664813" y="1424779"/>
            <a:chExt cx="3444007" cy="2905821"/>
          </a:xfrm>
        </p:grpSpPr>
        <p:grpSp>
          <p:nvGrpSpPr>
            <p:cNvPr id="35"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38"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8979" y="2423740"/>
              <a:ext cx="3005523" cy="1828085"/>
            </a:xfrm>
            <a:prstGeom prst="rect">
              <a:avLst/>
            </a:prstGeom>
          </p:spPr>
        </p:pic>
        <p:sp>
          <p:nvSpPr>
            <p:cNvPr id="37" name="TextBox 21">
              <a:extLst>
                <a:ext uri="{FF2B5EF4-FFF2-40B4-BE49-F238E27FC236}">
                  <a16:creationId xmlns:a16="http://schemas.microsoft.com/office/drawing/2014/main" id="{3FFEC7E5-9AAA-420D-9D59-9AD5230E6B3C}"/>
                </a:ext>
              </a:extLst>
            </p:cNvPr>
            <p:cNvSpPr txBox="1"/>
            <p:nvPr/>
          </p:nvSpPr>
          <p:spPr>
            <a:xfrm>
              <a:off x="7427131" y="1427650"/>
              <a:ext cx="1919115" cy="400110"/>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مهرجان سوق عكاظ </a:t>
              </a:r>
            </a:p>
          </p:txBody>
        </p:sp>
      </p:grpSp>
    </p:spTree>
    <p:extLst>
      <p:ext uri="{BB962C8B-B14F-4D97-AF65-F5344CB8AC3E}">
        <p14:creationId xmlns:p14="http://schemas.microsoft.com/office/powerpoint/2010/main" val="14418370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14:bounceEnd="53000">
                                          <p:cBhvr additive="base">
                                            <p:cTn id="38" dur="100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1000" fill="hold"/>
                                            <p:tgtEl>
                                              <p:spTgt spid="34"/>
                                            </p:tgtEl>
                                            <p:attrNameLst>
                                              <p:attrName>ppt_x</p:attrName>
                                            </p:attrNameLst>
                                          </p:cBhvr>
                                          <p:tavLst>
                                            <p:tav tm="0">
                                              <p:val>
                                                <p:strVal val="#ppt_x"/>
                                              </p:val>
                                            </p:tav>
                                            <p:tav tm="100000">
                                              <p:val>
                                                <p:strVal val="#ppt_x"/>
                                              </p:val>
                                            </p:tav>
                                          </p:tavLst>
                                        </p:anim>
                                        <p:anim calcmode="lin" valueType="num">
                                          <p:cBhvr additive="base">
                                            <p:cTn id="39"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المعلقات السبع :</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200329"/>
          </a:xfrm>
          <a:prstGeom prst="rect">
            <a:avLst/>
          </a:prstGeom>
          <a:noFill/>
        </p:spPr>
        <p:txBody>
          <a:bodyPr wrap="square" rtlCol="0">
            <a:spAutoFit/>
          </a:bodyPr>
          <a:lstStyle/>
          <a:p>
            <a:pPr algn="r"/>
            <a:r>
              <a:rPr lang="ar-SY" dirty="0">
                <a:latin typeface="Century Gothic" panose="020B0502020202020204" pitchFamily="34" charset="0"/>
              </a:rPr>
              <a:t>برع العرب في الشعر من حيث أصالته وقوة أسلوبه , و كان سجلاً تاريخياً و أداة التواصل و الإعلام في ذلك الوقت ومن أهم مورثات الشعر آنذاك المعلقات السبع التي اشتهر بها عرب شبه الجزيرة العربية , وتبز المعلقات عراقة المجتمع العربي في شبه الجزيرة العربية .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26">
            <a:extLst>
              <a:ext uri="{FF2B5EF4-FFF2-40B4-BE49-F238E27FC236}">
                <a16:creationId xmlns:a16="http://schemas.microsoft.com/office/drawing/2014/main" id="{2AC1D5D3-5F91-471B-8D64-41C3AFEB8EA0}"/>
              </a:ext>
            </a:extLst>
          </p:cNvPr>
          <p:cNvGrpSpPr/>
          <p:nvPr/>
        </p:nvGrpSpPr>
        <p:grpSpPr>
          <a:xfrm>
            <a:off x="7010397" y="3799732"/>
            <a:ext cx="3444007" cy="2905821"/>
            <a:chOff x="6664813" y="1424779"/>
            <a:chExt cx="3444007" cy="2905821"/>
          </a:xfrm>
        </p:grpSpPr>
        <p:grpSp>
          <p:nvGrpSpPr>
            <p:cNvPr id="35" name="Group 17">
              <a:extLst>
                <a:ext uri="{FF2B5EF4-FFF2-40B4-BE49-F238E27FC236}">
                  <a16:creationId xmlns:a16="http://schemas.microsoft.com/office/drawing/2014/main" id="{53137BCD-AB69-43BC-ACDF-D10660BCA645}"/>
                </a:ext>
              </a:extLst>
            </p:cNvPr>
            <p:cNvGrpSpPr/>
            <p:nvPr/>
          </p:nvGrpSpPr>
          <p:grpSpPr>
            <a:xfrm>
              <a:off x="6664813" y="1424779"/>
              <a:ext cx="3444007" cy="2905821"/>
              <a:chOff x="3185141" y="917773"/>
              <a:chExt cx="4395719" cy="3708810"/>
            </a:xfrm>
            <a:effectLst>
              <a:reflection blurRad="6350" stA="51000" endPos="14000" dir="5400000" sy="-100000" algn="bl" rotWithShape="0"/>
            </a:effectLst>
          </p:grpSpPr>
          <p:sp>
            <p:nvSpPr>
              <p:cNvPr id="38" name="Rectangle 18">
                <a:extLst>
                  <a:ext uri="{FF2B5EF4-FFF2-40B4-BE49-F238E27FC236}">
                    <a16:creationId xmlns:a16="http://schemas.microsoft.com/office/drawing/2014/main" id="{FCBD6FA9-07F9-4D1E-8F2A-B5AA8C77D81F}"/>
                  </a:ext>
                </a:extLst>
              </p:cNvPr>
              <p:cNvSpPr/>
              <p:nvPr/>
            </p:nvSpPr>
            <p:spPr>
              <a:xfrm>
                <a:off x="3185141" y="921437"/>
                <a:ext cx="4395719" cy="3705146"/>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19">
                <a:extLst>
                  <a:ext uri="{FF2B5EF4-FFF2-40B4-BE49-F238E27FC236}">
                    <a16:creationId xmlns:a16="http://schemas.microsoft.com/office/drawing/2014/main" id="{41D7193C-94B5-4C66-A4CF-3DB8A9019A8E}"/>
                  </a:ext>
                </a:extLst>
              </p:cNvPr>
              <p:cNvSpPr/>
              <p:nvPr/>
            </p:nvSpPr>
            <p:spPr>
              <a:xfrm flipV="1">
                <a:off x="3185141" y="917773"/>
                <a:ext cx="4395362" cy="1453310"/>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979" y="2423740"/>
              <a:ext cx="3005523" cy="1828085"/>
            </a:xfrm>
            <a:prstGeom prst="rect">
              <a:avLst/>
            </a:prstGeom>
          </p:spPr>
        </p:pic>
        <p:sp>
          <p:nvSpPr>
            <p:cNvPr id="37" name="TextBox 21">
              <a:extLst>
                <a:ext uri="{FF2B5EF4-FFF2-40B4-BE49-F238E27FC236}">
                  <a16:creationId xmlns:a16="http://schemas.microsoft.com/office/drawing/2014/main" id="{3FFEC7E5-9AAA-420D-9D59-9AD5230E6B3C}"/>
                </a:ext>
              </a:extLst>
            </p:cNvPr>
            <p:cNvSpPr txBox="1"/>
            <p:nvPr/>
          </p:nvSpPr>
          <p:spPr>
            <a:xfrm>
              <a:off x="7427131" y="1427650"/>
              <a:ext cx="1919115" cy="400110"/>
            </a:xfrm>
            <a:prstGeom prst="rect">
              <a:avLst/>
            </a:prstGeom>
            <a:noFill/>
          </p:spPr>
          <p:txBody>
            <a:bodyPr wrap="none" rtlCol="0">
              <a:spAutoFit/>
            </a:bodyPr>
            <a:lstStyle/>
            <a:p>
              <a:pPr algn="ctr"/>
              <a:r>
                <a:rPr lang="ar-SY" sz="2000" b="1" dirty="0">
                  <a:solidFill>
                    <a:schemeClr val="bg1"/>
                  </a:solidFill>
                  <a:latin typeface="Helvetica" panose="020B0604020202020204" pitchFamily="34" charset="0"/>
                </a:rPr>
                <a:t>مهرجان سوق عكاظ </a:t>
              </a:r>
            </a:p>
          </p:txBody>
        </p:sp>
      </p:grpSp>
    </p:spTree>
    <p:extLst>
      <p:ext uri="{BB962C8B-B14F-4D97-AF65-F5344CB8AC3E}">
        <p14:creationId xmlns:p14="http://schemas.microsoft.com/office/powerpoint/2010/main" val="19709824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14:bounceEnd="53000">
                                          <p:cBhvr additive="base">
                                            <p:cTn id="38" dur="1000" fill="hold"/>
                                            <p:tgtEl>
                                              <p:spTgt spid="34"/>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1000" fill="hold"/>
                                            <p:tgtEl>
                                              <p:spTgt spid="34"/>
                                            </p:tgtEl>
                                            <p:attrNameLst>
                                              <p:attrName>ppt_x</p:attrName>
                                            </p:attrNameLst>
                                          </p:cBhvr>
                                          <p:tavLst>
                                            <p:tav tm="0">
                                              <p:val>
                                                <p:strVal val="#ppt_x"/>
                                              </p:val>
                                            </p:tav>
                                            <p:tav tm="100000">
                                              <p:val>
                                                <p:strVal val="#ppt_x"/>
                                              </p:val>
                                            </p:tav>
                                          </p:tavLst>
                                        </p:anim>
                                        <p:anim calcmode="lin" valueType="num">
                                          <p:cBhvr additive="base">
                                            <p:cTn id="39"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
            <a:extLst>
              <a:ext uri="{FF2B5EF4-FFF2-40B4-BE49-F238E27FC236}">
                <a16:creationId xmlns:a16="http://schemas.microsoft.com/office/drawing/2014/main" id="{F4B92814-232C-4124-B708-AF52D74C33E1}"/>
              </a:ext>
            </a:extLst>
          </p:cNvPr>
          <p:cNvSpPr txBox="1">
            <a:spLocks/>
          </p:cNvSpPr>
          <p:nvPr/>
        </p:nvSpPr>
        <p:spPr>
          <a:xfrm>
            <a:off x="598239" y="3001110"/>
            <a:ext cx="1099552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5400" b="1" dirty="0">
                <a:solidFill>
                  <a:srgbClr val="FF0000"/>
                </a:solidFill>
              </a:rPr>
              <a:t>جميع الحقوق محفوظة لموقع حلول اون لاين يحق لك الاستخدام والتعديل عليها كما تشاء</a:t>
            </a:r>
            <a:br>
              <a:rPr lang="ar-SA" sz="5400" b="1" dirty="0">
                <a:solidFill>
                  <a:srgbClr val="FF0000"/>
                </a:solidFill>
              </a:rPr>
            </a:br>
            <a:r>
              <a:rPr lang="ar-SA" sz="5400" b="1" dirty="0">
                <a:solidFill>
                  <a:srgbClr val="FF0000"/>
                </a:solidFill>
              </a:rPr>
              <a:t>لكن </a:t>
            </a:r>
            <a:r>
              <a:rPr lang="ar-SA" sz="9600" b="1" dirty="0"/>
              <a:t>يحرم بيعها </a:t>
            </a:r>
            <a:br>
              <a:rPr lang="ar-SA" sz="5400" b="1" dirty="0"/>
            </a:br>
            <a:r>
              <a:rPr lang="ar-SA" sz="5400" b="1" dirty="0">
                <a:solidFill>
                  <a:srgbClr val="FF0000"/>
                </a:solidFill>
              </a:rPr>
              <a:t>او نشرها في المواقع الاخرى</a:t>
            </a:r>
            <a:endParaRPr lang="en-US" sz="5400" b="1" dirty="0">
              <a:solidFill>
                <a:srgbClr val="FF0000"/>
              </a:solidFill>
            </a:endParaRPr>
          </a:p>
        </p:txBody>
      </p:sp>
      <p:sp>
        <p:nvSpPr>
          <p:cNvPr id="3" name="مستطيل 2">
            <a:extLst>
              <a:ext uri="{FF2B5EF4-FFF2-40B4-BE49-F238E27FC236}">
                <a16:creationId xmlns:a16="http://schemas.microsoft.com/office/drawing/2014/main" id="{B4623A0D-06DD-497D-94B4-F1E3206566F8}"/>
              </a:ext>
            </a:extLst>
          </p:cNvPr>
          <p:cNvSpPr/>
          <p:nvPr/>
        </p:nvSpPr>
        <p:spPr>
          <a:xfrm>
            <a:off x="4521200" y="620837"/>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3" descr="صورة تحتوي على نص, قصاصة فنية&#10;&#10;تم إنشاء الوصف تلقائياً">
            <a:extLst>
              <a:ext uri="{FF2B5EF4-FFF2-40B4-BE49-F238E27FC236}">
                <a16:creationId xmlns:a16="http://schemas.microsoft.com/office/drawing/2014/main" id="{B637965E-FF72-4EC6-8E47-0B373DB25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972" y="652533"/>
            <a:ext cx="2932055" cy="795588"/>
          </a:xfrm>
          <a:prstGeom prst="rect">
            <a:avLst/>
          </a:prstGeom>
        </p:spPr>
      </p:pic>
    </p:spTree>
    <p:extLst>
      <p:ext uri="{BB962C8B-B14F-4D97-AF65-F5344CB8AC3E}">
        <p14:creationId xmlns:p14="http://schemas.microsoft.com/office/powerpoint/2010/main" val="310698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الحالة السياسية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2031325"/>
          </a:xfrm>
          <a:prstGeom prst="rect">
            <a:avLst/>
          </a:prstGeom>
          <a:noFill/>
        </p:spPr>
        <p:txBody>
          <a:bodyPr wrap="square" rtlCol="0">
            <a:spAutoFit/>
          </a:bodyPr>
          <a:lstStyle/>
          <a:p>
            <a:pPr algn="r"/>
            <a:r>
              <a:rPr lang="ar-SY" dirty="0">
                <a:latin typeface="Century Gothic" panose="020B0502020202020204" pitchFamily="34" charset="0"/>
              </a:rPr>
              <a:t>كانت في شبه الجزيرة العربية قبل الإسلام ممالك وقوى سياسية متنافرة استمرت مئات السنين إلى ان ظهر الاسلام فوحّدها وقد انتشرت بين القبائل حروب طويلة مثل حرب داحس والغبراء بسبب منافسات بين فرعي قبيلة غطفان : عبس وذبيان ودامت نحو أربعين سنة أزهقت فيها أرواح كثيرة. وتعلّم العرب من هذه الحرب أن النزاع لا يورث سوى القتل والتخلف وفقدان الاستقرار . لذا كانت السمة العامة في شبه الجزيرة العربية قبل ظهور الإسلام  : الاضطراب و التناحر و تعدد الزعامات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450307"/>
            <a:chOff x="5514272" y="1424779"/>
            <a:chExt cx="4853578" cy="3554159"/>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3304" y="2342120"/>
              <a:ext cx="4206854" cy="2636818"/>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القوى السياسية في شبه الجزيرة قبل الإسلام</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27029127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نص&#10;&#10;تم إنشاء الوصف تلقائياً">
            <a:extLst>
              <a:ext uri="{FF2B5EF4-FFF2-40B4-BE49-F238E27FC236}">
                <a16:creationId xmlns:a16="http://schemas.microsoft.com/office/drawing/2014/main" id="{78C89443-501A-45F0-8C9A-A907104571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676" y="1326777"/>
            <a:ext cx="10118953" cy="5414963"/>
          </a:xfrm>
        </p:spPr>
      </p:pic>
      <p:sp>
        <p:nvSpPr>
          <p:cNvPr id="6" name="عنوان 1">
            <a:extLst>
              <a:ext uri="{FF2B5EF4-FFF2-40B4-BE49-F238E27FC236}">
                <a16:creationId xmlns:a16="http://schemas.microsoft.com/office/drawing/2014/main" id="{3B4624C5-3D51-4B81-BFD5-9D4BB29DEE6A}"/>
              </a:ext>
            </a:extLst>
          </p:cNvPr>
          <p:cNvSpPr txBox="1">
            <a:spLocks/>
          </p:cNvSpPr>
          <p:nvPr/>
        </p:nvSpPr>
        <p:spPr>
          <a:xfrm>
            <a:off x="4912363" y="1214"/>
            <a:ext cx="714726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ar-SA" sz="7200" b="1" dirty="0"/>
              <a:t>تجدنا  في جوجل</a:t>
            </a:r>
            <a:endParaRPr lang="en-US" sz="7200" b="1" dirty="0"/>
          </a:p>
        </p:txBody>
      </p:sp>
      <p:grpSp>
        <p:nvGrpSpPr>
          <p:cNvPr id="2" name="مجموعة 1">
            <a:extLst>
              <a:ext uri="{FF2B5EF4-FFF2-40B4-BE49-F238E27FC236}">
                <a16:creationId xmlns:a16="http://schemas.microsoft.com/office/drawing/2014/main" id="{39FD50A2-38F7-4395-81AF-DD99793CB3DB}"/>
              </a:ext>
            </a:extLst>
          </p:cNvPr>
          <p:cNvGrpSpPr/>
          <p:nvPr/>
        </p:nvGrpSpPr>
        <p:grpSpPr>
          <a:xfrm>
            <a:off x="1940676" y="391708"/>
            <a:ext cx="3149600" cy="858981"/>
            <a:chOff x="3491684" y="207150"/>
            <a:chExt cx="3149600" cy="858981"/>
          </a:xfrm>
        </p:grpSpPr>
        <p:sp>
          <p:nvSpPr>
            <p:cNvPr id="4" name="مستطيل 3">
              <a:extLst>
                <a:ext uri="{FF2B5EF4-FFF2-40B4-BE49-F238E27FC236}">
                  <a16:creationId xmlns:a16="http://schemas.microsoft.com/office/drawing/2014/main" id="{9091E8F4-D2A9-4FE8-89B1-96C0D0B8E53B}"/>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صورة 2" descr="صورة تحتوي على نص, قصاصة فنية&#10;&#10;تم إنشاء الوصف تلقائياً">
              <a:extLst>
                <a:ext uri="{FF2B5EF4-FFF2-40B4-BE49-F238E27FC236}">
                  <a16:creationId xmlns:a16="http://schemas.microsoft.com/office/drawing/2014/main" id="{9A69CCEA-85C2-4E55-A8CC-F4E769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56" y="238846"/>
              <a:ext cx="2932055" cy="795588"/>
            </a:xfrm>
            <a:prstGeom prst="rect">
              <a:avLst/>
            </a:prstGeom>
          </p:spPr>
        </p:pic>
      </p:grpSp>
    </p:spTree>
    <p:extLst>
      <p:ext uri="{BB962C8B-B14F-4D97-AF65-F5344CB8AC3E}">
        <p14:creationId xmlns:p14="http://schemas.microsoft.com/office/powerpoint/2010/main" val="189071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بسبب كثرة النزاعات والاختلافات والمنافسات بين القبائل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37" name="Rectangle 39">
            <a:extLst>
              <a:ext uri="{FF2B5EF4-FFF2-40B4-BE49-F238E27FC236}">
                <a16:creationId xmlns:a16="http://schemas.microsoft.com/office/drawing/2014/main" id="{B48C49B7-2CB1-4E64-ABAF-CBA2DA3C4689}"/>
              </a:ext>
            </a:extLst>
          </p:cNvPr>
          <p:cNvSpPr/>
          <p:nvPr/>
        </p:nvSpPr>
        <p:spPr>
          <a:xfrm>
            <a:off x="243118" y="5680557"/>
            <a:ext cx="9245600" cy="827314"/>
          </a:xfrm>
          <a:prstGeom prst="rect">
            <a:avLst/>
          </a:prstGeom>
          <a:gradFill flip="none" rotWithShape="1">
            <a:gsLst>
              <a:gs pos="0">
                <a:schemeClr val="bg1">
                  <a:lumMod val="50000"/>
                </a:schemeClr>
              </a:gs>
              <a:gs pos="77000">
                <a:schemeClr val="bg1">
                  <a:lumMod val="75000"/>
                </a:schemeClr>
              </a:gs>
              <a:gs pos="23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4">
            <a:extLst>
              <a:ext uri="{FF2B5EF4-FFF2-40B4-BE49-F238E27FC236}">
                <a16:creationId xmlns:a16="http://schemas.microsoft.com/office/drawing/2014/main" id="{8A6D25B5-6F80-426E-85AF-25B810D38B5B}"/>
              </a:ext>
            </a:extLst>
          </p:cNvPr>
          <p:cNvSpPr txBox="1"/>
          <p:nvPr/>
        </p:nvSpPr>
        <p:spPr>
          <a:xfrm>
            <a:off x="3759565" y="5870714"/>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بسبب أهمية موقع شبه الجزيرة العربية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43" name="Group 45">
            <a:extLst>
              <a:ext uri="{FF2B5EF4-FFF2-40B4-BE49-F238E27FC236}">
                <a16:creationId xmlns:a16="http://schemas.microsoft.com/office/drawing/2014/main" id="{B914DEA7-8A5E-4B16-8A5D-7C0CE3E96D12}"/>
              </a:ext>
            </a:extLst>
          </p:cNvPr>
          <p:cNvGrpSpPr/>
          <p:nvPr/>
        </p:nvGrpSpPr>
        <p:grpSpPr>
          <a:xfrm>
            <a:off x="6832606" y="5462842"/>
            <a:ext cx="1748974" cy="1262744"/>
            <a:chOff x="8011888" y="943428"/>
            <a:chExt cx="1748974" cy="1262744"/>
          </a:xfrm>
        </p:grpSpPr>
        <p:grpSp>
          <p:nvGrpSpPr>
            <p:cNvPr id="44" name="Group 46">
              <a:extLst>
                <a:ext uri="{FF2B5EF4-FFF2-40B4-BE49-F238E27FC236}">
                  <a16:creationId xmlns:a16="http://schemas.microsoft.com/office/drawing/2014/main" id="{49E67BD3-4A14-432A-8D74-05CA726CE25B}"/>
                </a:ext>
              </a:extLst>
            </p:cNvPr>
            <p:cNvGrpSpPr/>
            <p:nvPr/>
          </p:nvGrpSpPr>
          <p:grpSpPr>
            <a:xfrm>
              <a:off x="8011888" y="943428"/>
              <a:ext cx="1748974" cy="1262744"/>
              <a:chOff x="2235198" y="943428"/>
              <a:chExt cx="1748974" cy="1262744"/>
            </a:xfrm>
          </p:grpSpPr>
          <p:sp>
            <p:nvSpPr>
              <p:cNvPr id="46" name="Oval 48">
                <a:extLst>
                  <a:ext uri="{FF2B5EF4-FFF2-40B4-BE49-F238E27FC236}">
                    <a16:creationId xmlns:a16="http://schemas.microsoft.com/office/drawing/2014/main" id="{4845EBC0-220F-4E98-9985-A066C6BA14B6}"/>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9">
                <a:extLst>
                  <a:ext uri="{FF2B5EF4-FFF2-40B4-BE49-F238E27FC236}">
                    <a16:creationId xmlns:a16="http://schemas.microsoft.com/office/drawing/2014/main" id="{12FC2FEB-075B-4DF5-A2AC-57334F88CA86}"/>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0">
                <a:extLst>
                  <a:ext uri="{FF2B5EF4-FFF2-40B4-BE49-F238E27FC236}">
                    <a16:creationId xmlns:a16="http://schemas.microsoft.com/office/drawing/2014/main" id="{6925B8BA-6984-4718-A3FE-A7165D66E83D}"/>
                  </a:ext>
                </a:extLst>
              </p:cNvPr>
              <p:cNvGrpSpPr/>
              <p:nvPr/>
            </p:nvGrpSpPr>
            <p:grpSpPr>
              <a:xfrm>
                <a:off x="2235198" y="943428"/>
                <a:ext cx="1748974" cy="1262744"/>
                <a:chOff x="2235198" y="943428"/>
                <a:chExt cx="1748974" cy="1262744"/>
              </a:xfrm>
            </p:grpSpPr>
            <p:sp>
              <p:nvSpPr>
                <p:cNvPr id="49" name="Rectangle 51">
                  <a:extLst>
                    <a:ext uri="{FF2B5EF4-FFF2-40B4-BE49-F238E27FC236}">
                      <a16:creationId xmlns:a16="http://schemas.microsoft.com/office/drawing/2014/main" id="{D2B62ABA-0C8E-47F9-A75C-66541ECC36A6}"/>
                    </a:ext>
                  </a:extLst>
                </p:cNvPr>
                <p:cNvSpPr/>
                <p:nvPr/>
              </p:nvSpPr>
              <p:spPr>
                <a:xfrm>
                  <a:off x="2416629" y="943428"/>
                  <a:ext cx="1386114" cy="1262744"/>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Triangle 52">
                  <a:extLst>
                    <a:ext uri="{FF2B5EF4-FFF2-40B4-BE49-F238E27FC236}">
                      <a16:creationId xmlns:a16="http://schemas.microsoft.com/office/drawing/2014/main" id="{8E0EFADC-324F-490C-9C37-700E577EAD2D}"/>
                    </a:ext>
                  </a:extLst>
                </p:cNvPr>
                <p:cNvSpPr/>
                <p:nvPr/>
              </p:nvSpPr>
              <p:spPr>
                <a:xfrm flipH="1">
                  <a:off x="2235199"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3">
                  <a:extLst>
                    <a:ext uri="{FF2B5EF4-FFF2-40B4-BE49-F238E27FC236}">
                      <a16:creationId xmlns:a16="http://schemas.microsoft.com/office/drawing/2014/main" id="{6DFBC46A-CA51-42AD-B775-0FCC7481C492}"/>
                    </a:ext>
                  </a:extLst>
                </p:cNvPr>
                <p:cNvSpPr/>
                <p:nvPr/>
              </p:nvSpPr>
              <p:spPr>
                <a:xfrm>
                  <a:off x="3802743" y="943428"/>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4">
                  <a:extLst>
                    <a:ext uri="{FF2B5EF4-FFF2-40B4-BE49-F238E27FC236}">
                      <a16:creationId xmlns:a16="http://schemas.microsoft.com/office/drawing/2014/main" id="{907D2A97-0C86-4595-B237-BB37EBDC1FA3}"/>
                    </a:ext>
                  </a:extLst>
                </p:cNvPr>
                <p:cNvSpPr/>
                <p:nvPr/>
              </p:nvSpPr>
              <p:spPr>
                <a:xfrm flipV="1">
                  <a:off x="3802742" y="1988456"/>
                  <a:ext cx="181429"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5">
                  <a:extLst>
                    <a:ext uri="{FF2B5EF4-FFF2-40B4-BE49-F238E27FC236}">
                      <a16:creationId xmlns:a16="http://schemas.microsoft.com/office/drawing/2014/main" id="{D333D639-A3AE-4B7D-A025-B2DE4DA1CEDD}"/>
                    </a:ext>
                  </a:extLst>
                </p:cNvPr>
                <p:cNvSpPr/>
                <p:nvPr/>
              </p:nvSpPr>
              <p:spPr>
                <a:xfrm flipH="1" flipV="1">
                  <a:off x="2235198" y="1988454"/>
                  <a:ext cx="181428" cy="217715"/>
                </a:xfrm>
                <a:prstGeom prst="rtTriangle">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TextBox 47">
              <a:extLst>
                <a:ext uri="{FF2B5EF4-FFF2-40B4-BE49-F238E27FC236}">
                  <a16:creationId xmlns:a16="http://schemas.microsoft.com/office/drawing/2014/main" id="{12645258-D92D-4921-8641-F94DAD553579}"/>
                </a:ext>
              </a:extLst>
            </p:cNvPr>
            <p:cNvSpPr txBox="1"/>
            <p:nvPr/>
          </p:nvSpPr>
          <p:spPr>
            <a:xfrm>
              <a:off x="8278596" y="1119334"/>
              <a:ext cx="1273622" cy="523220"/>
            </a:xfrm>
            <a:prstGeom prst="rect">
              <a:avLst/>
            </a:prstGeom>
            <a:noFill/>
          </p:spPr>
          <p:txBody>
            <a:bodyPr wrap="square" rtlCol="0">
              <a:spAutoFit/>
            </a:bodyPr>
            <a:lstStyle/>
            <a:p>
              <a:pPr algn="ctr"/>
              <a:r>
                <a:rPr lang="ar-SY"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707886"/>
            </a:xfrm>
            <a:prstGeom prst="rect">
              <a:avLst/>
            </a:prstGeom>
            <a:noFill/>
          </p:spPr>
          <p:txBody>
            <a:bodyPr wrap="square" rtlCol="0">
              <a:spAutoFit/>
            </a:bodyPr>
            <a:lstStyle/>
            <a:p>
              <a:pPr algn="r"/>
              <a:r>
                <a:rPr lang="ar-SY" sz="2000" dirty="0">
                  <a:latin typeface="Century Gothic" panose="020B0502020202020204" pitchFamily="34" charset="0"/>
                </a:rPr>
                <a:t>علل : كثرة الحروب و الخلافات داخل شبه الجزيرة العربية قبل الإسلام</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مجموعة 98"/>
          <p:cNvGrpSpPr/>
          <p:nvPr/>
        </p:nvGrpSpPr>
        <p:grpSpPr>
          <a:xfrm>
            <a:off x="3297734" y="3993292"/>
            <a:ext cx="8607149" cy="1193405"/>
            <a:chOff x="3411081" y="3294128"/>
            <a:chExt cx="8607149" cy="1193405"/>
          </a:xfrm>
        </p:grpSpPr>
        <p:sp>
          <p:nvSpPr>
            <p:cNvPr id="100"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p>
          </p:txBody>
        </p:sp>
        <p:pic>
          <p:nvPicPr>
            <p:cNvPr id="103"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104"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علل : احتلال الفرس أجزاء من شبه الجزيرة العربية</a:t>
              </a:r>
              <a:endParaRPr lang="en-US" sz="2000" dirty="0">
                <a:latin typeface="Century Gothic" panose="020B0502020202020204" pitchFamily="34" charset="0"/>
              </a:endParaRPr>
            </a:p>
          </p:txBody>
        </p:sp>
        <p:grpSp>
          <p:nvGrpSpPr>
            <p:cNvPr id="105"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106"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07256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14:presetBounceEnd="33000">
                                      <p:stCondLst>
                                        <p:cond delay="0"/>
                                      </p:stCondLst>
                                      <p:childTnLst>
                                        <p:animMotion origin="layout" path="M -2.08333E-6 2.96296E-6 L -0.47344 2.96296E-6 " pathEditMode="relative" rAng="0" ptsTypes="AA" p14:bounceEnd="33000">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500" fill="hold"/>
                                            <p:tgtEl>
                                              <p:spTgt spid="99"/>
                                            </p:tgtEl>
                                            <p:attrNameLst>
                                              <p:attrName>ppt_x</p:attrName>
                                            </p:attrNameLst>
                                          </p:cBhvr>
                                          <p:tavLst>
                                            <p:tav tm="0">
                                              <p:val>
                                                <p:strVal val="1+#ppt_w/2"/>
                                              </p:val>
                                            </p:tav>
                                            <p:tav tm="100000">
                                              <p:val>
                                                <p:strVal val="#ppt_x"/>
                                              </p:val>
                                            </p:tav>
                                          </p:tavLst>
                                        </p:anim>
                                        <p:anim calcmode="lin" valueType="num">
                                          <p:cBhvr additive="base">
                                            <p:cTn id="27" dur="5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path" presetSubtype="0" fill="hold" nodeType="clickEffect">
                                      <p:stCondLst>
                                        <p:cond delay="0"/>
                                      </p:stCondLst>
                                      <p:childTnLst>
                                        <p:animMotion origin="layout" path="M -2.08333E-6 2.96296E-6 L -0.47344 2.96296E-6 " pathEditMode="relative" rAng="0" ptsTypes="AA">
                                          <p:cBhvr>
                                            <p:cTn id="31" dur="1000" fill="hold"/>
                                            <p:tgtEl>
                                              <p:spTgt spid="43"/>
                                            </p:tgtEl>
                                            <p:attrNameLst>
                                              <p:attrName>ppt_x</p:attrName>
                                              <p:attrName>ppt_y</p:attrName>
                                            </p:attrNameLst>
                                          </p:cBhvr>
                                          <p:rCtr x="-23672" y="0"/>
                                        </p:animMotion>
                                      </p:childTnLst>
                                    </p:cTn>
                                  </p:par>
                                  <p:par>
                                    <p:cTn id="32" presetID="22" presetClass="entr" presetSubtype="2"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2698755" y="3063946"/>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بسبب كثرة الحروب و وجود قوى سياسية متنافرة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الجواب</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1</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علل : اضطراب أوضاع شبه الجزيرة العربية قبل الإسلام</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26">
            <a:extLst>
              <a:ext uri="{FF2B5EF4-FFF2-40B4-BE49-F238E27FC236}">
                <a16:creationId xmlns:a16="http://schemas.microsoft.com/office/drawing/2014/main" id="{2AC1D5D3-5F91-471B-8D64-41C3AFEB8EA0}"/>
              </a:ext>
            </a:extLst>
          </p:cNvPr>
          <p:cNvGrpSpPr/>
          <p:nvPr/>
        </p:nvGrpSpPr>
        <p:grpSpPr>
          <a:xfrm>
            <a:off x="7815642" y="4078910"/>
            <a:ext cx="3346151" cy="2450307"/>
            <a:chOff x="5514272" y="1424779"/>
            <a:chExt cx="4853578" cy="3554159"/>
          </a:xfrm>
        </p:grpSpPr>
        <p:grpSp>
          <p:nvGrpSpPr>
            <p:cNvPr id="109"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112"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0"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3304" y="2342120"/>
              <a:ext cx="4206854" cy="2636818"/>
            </a:xfrm>
            <a:prstGeom prst="rect">
              <a:avLst/>
            </a:prstGeom>
          </p:spPr>
        </p:pic>
        <p:sp>
          <p:nvSpPr>
            <p:cNvPr id="111"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القوى السياسية في شبه الجزيرة قبل الإسلام</a:t>
              </a:r>
              <a:endParaRPr lang="en-US" sz="1600" b="1" dirty="0">
                <a:solidFill>
                  <a:schemeClr val="bg1"/>
                </a:solidFill>
                <a:latin typeface="Helvetica" panose="020B0604020202020204" pitchFamily="34" charset="0"/>
              </a:endParaRPr>
            </a:p>
          </p:txBody>
        </p:sp>
      </p:grpSp>
      <p:grpSp>
        <p:nvGrpSpPr>
          <p:cNvPr id="114" name="Group 26">
            <a:extLst>
              <a:ext uri="{FF2B5EF4-FFF2-40B4-BE49-F238E27FC236}">
                <a16:creationId xmlns:a16="http://schemas.microsoft.com/office/drawing/2014/main" id="{2AC1D5D3-5F91-471B-8D64-41C3AFEB8EA0}"/>
              </a:ext>
            </a:extLst>
          </p:cNvPr>
          <p:cNvGrpSpPr/>
          <p:nvPr/>
        </p:nvGrpSpPr>
        <p:grpSpPr>
          <a:xfrm>
            <a:off x="3750776" y="4017779"/>
            <a:ext cx="3346151" cy="2338876"/>
            <a:chOff x="5514272" y="1424779"/>
            <a:chExt cx="4853578" cy="3392528"/>
          </a:xfrm>
        </p:grpSpPr>
        <p:grpSp>
          <p:nvGrpSpPr>
            <p:cNvPr id="115"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118"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6" name="Picture 12">
              <a:extLst>
                <a:ext uri="{FF2B5EF4-FFF2-40B4-BE49-F238E27FC236}">
                  <a16:creationId xmlns:a16="http://schemas.microsoft.com/office/drawing/2014/main" id="{039FBA9A-A698-4B3C-979A-FA7C649AAE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3303" y="2254108"/>
              <a:ext cx="4324974" cy="2563199"/>
            </a:xfrm>
            <a:prstGeom prst="rect">
              <a:avLst/>
            </a:prstGeom>
          </p:spPr>
        </p:pic>
        <p:sp>
          <p:nvSpPr>
            <p:cNvPr id="117" name="TextBox 21">
              <a:extLst>
                <a:ext uri="{FF2B5EF4-FFF2-40B4-BE49-F238E27FC236}">
                  <a16:creationId xmlns:a16="http://schemas.microsoft.com/office/drawing/2014/main" id="{3FFEC7E5-9AAA-420D-9D59-9AD5230E6B3C}"/>
                </a:ext>
              </a:extLst>
            </p:cNvPr>
            <p:cNvSpPr txBox="1"/>
            <p:nvPr/>
          </p:nvSpPr>
          <p:spPr>
            <a:xfrm>
              <a:off x="5514272" y="1545234"/>
              <a:ext cx="4853578" cy="446429"/>
            </a:xfrm>
            <a:prstGeom prst="rect">
              <a:avLst/>
            </a:prstGeom>
            <a:noFill/>
          </p:spPr>
          <p:txBody>
            <a:bodyPr wrap="square" rtlCol="0">
              <a:spAutoFit/>
            </a:bodyPr>
            <a:lstStyle/>
            <a:p>
              <a:pPr algn="ctr"/>
              <a:r>
                <a:rPr lang="ar-SY" sz="1400" b="1" dirty="0">
                  <a:solidFill>
                    <a:schemeClr val="bg1"/>
                  </a:solidFill>
                  <a:latin typeface="Helvetica" panose="020B0604020202020204" pitchFamily="34" charset="0"/>
                </a:rPr>
                <a:t>القوى السياسية المحيطة بشبه الجزيرة قبل الإسلام</a:t>
              </a:r>
              <a:endParaRPr lang="en-US" sz="14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12250793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14:presetBounceEnd="53000">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14:bounceEnd="53000">
                                          <p:cBhvr additive="base">
                                            <p:cTn id="26" dur="1000" fill="hold"/>
                                            <p:tgtEl>
                                              <p:spTgt spid="70"/>
                                            </p:tgtEl>
                                            <p:attrNameLst>
                                              <p:attrName>ppt_x</p:attrName>
                                            </p:attrNameLst>
                                          </p:cBhvr>
                                          <p:tavLst>
                                            <p:tav tm="0">
                                              <p:val>
                                                <p:strVal val="#ppt_x"/>
                                              </p:val>
                                            </p:tav>
                                            <p:tav tm="100000">
                                              <p:val>
                                                <p:strVal val="#ppt_x"/>
                                              </p:val>
                                            </p:tav>
                                          </p:tavLst>
                                        </p:anim>
                                        <p:anim calcmode="lin" valueType="num" p14:bounceEnd="53000">
                                          <p:cBhvr additive="base">
                                            <p:cTn id="27" dur="10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38000" fill="hold" nodeType="clickEffect" p14:presetBounceEnd="53000">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14:bounceEnd="53000">
                                          <p:cBhvr additive="base">
                                            <p:cTn id="32" dur="1000" fill="hold"/>
                                            <p:tgtEl>
                                              <p:spTgt spid="114"/>
                                            </p:tgtEl>
                                            <p:attrNameLst>
                                              <p:attrName>ppt_x</p:attrName>
                                            </p:attrNameLst>
                                          </p:cBhvr>
                                          <p:tavLst>
                                            <p:tav tm="0">
                                              <p:val>
                                                <p:strVal val="#ppt_x"/>
                                              </p:val>
                                            </p:tav>
                                            <p:tav tm="100000">
                                              <p:val>
                                                <p:strVal val="#ppt_x"/>
                                              </p:val>
                                            </p:tav>
                                          </p:tavLst>
                                        </p:anim>
                                        <p:anim calcmode="lin" valueType="num" p14:bounceEnd="53000">
                                          <p:cBhvr additive="base">
                                            <p:cTn id="33" dur="100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stCondLst>
                                        <p:cond delay="0"/>
                                      </p:stCondLst>
                                      <p:childTnLst>
                                        <p:set>
                                          <p:cBhvr>
                                            <p:cTn id="25" dur="1" fill="hold">
                                              <p:stCondLst>
                                                <p:cond delay="0"/>
                                              </p:stCondLst>
                                            </p:cTn>
                                            <p:tgtEl>
                                              <p:spTgt spid="70"/>
                                            </p:tgtEl>
                                            <p:attrNameLst>
                                              <p:attrName>style.visibility</p:attrName>
                                            </p:attrNameLst>
                                          </p:cBhvr>
                                          <p:to>
                                            <p:strVal val="visible"/>
                                          </p:to>
                                        </p:set>
                                        <p:anim calcmode="lin" valueType="num">
                                          <p:cBhvr additive="base">
                                            <p:cTn id="26" dur="1000" fill="hold"/>
                                            <p:tgtEl>
                                              <p:spTgt spid="70"/>
                                            </p:tgtEl>
                                            <p:attrNameLst>
                                              <p:attrName>ppt_x</p:attrName>
                                            </p:attrNameLst>
                                          </p:cBhvr>
                                          <p:tavLst>
                                            <p:tav tm="0">
                                              <p:val>
                                                <p:strVal val="#ppt_x"/>
                                              </p:val>
                                            </p:tav>
                                            <p:tav tm="100000">
                                              <p:val>
                                                <p:strVal val="#ppt_x"/>
                                              </p:val>
                                            </p:tav>
                                          </p:tavLst>
                                        </p:anim>
                                        <p:anim calcmode="lin" valueType="num">
                                          <p:cBhvr additive="base">
                                            <p:cTn id="27" dur="10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accel="38000" fill="hold" nodeType="clickEffect">
                                      <p:stCondLst>
                                        <p:cond delay="0"/>
                                      </p:stCondLst>
                                      <p:childTnLst>
                                        <p:set>
                                          <p:cBhvr>
                                            <p:cTn id="31" dur="1" fill="hold">
                                              <p:stCondLst>
                                                <p:cond delay="0"/>
                                              </p:stCondLst>
                                            </p:cTn>
                                            <p:tgtEl>
                                              <p:spTgt spid="114"/>
                                            </p:tgtEl>
                                            <p:attrNameLst>
                                              <p:attrName>style.visibility</p:attrName>
                                            </p:attrNameLst>
                                          </p:cBhvr>
                                          <p:to>
                                            <p:strVal val="visible"/>
                                          </p:to>
                                        </p:set>
                                        <p:anim calcmode="lin" valueType="num">
                                          <p:cBhvr additive="base">
                                            <p:cTn id="32" dur="1000" fill="hold"/>
                                            <p:tgtEl>
                                              <p:spTgt spid="114"/>
                                            </p:tgtEl>
                                            <p:attrNameLst>
                                              <p:attrName>ppt_x</p:attrName>
                                            </p:attrNameLst>
                                          </p:cBhvr>
                                          <p:tavLst>
                                            <p:tav tm="0">
                                              <p:val>
                                                <p:strVal val="#ppt_x"/>
                                              </p:val>
                                            </p:tav>
                                            <p:tav tm="100000">
                                              <p:val>
                                                <p:strVal val="#ppt_x"/>
                                              </p:val>
                                            </p:tav>
                                          </p:tavLst>
                                        </p:anim>
                                        <p:anim calcmode="lin" valueType="num">
                                          <p:cBhvr additive="base">
                                            <p:cTn id="33" dur="1000" fill="hold"/>
                                            <p:tgtEl>
                                              <p:spTgt spid="1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719045" y="1803212"/>
            <a:ext cx="3013356"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الحالة الدينية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82152" y="1777812"/>
            <a:ext cx="5709223" cy="1200329"/>
          </a:xfrm>
          <a:prstGeom prst="rect">
            <a:avLst/>
          </a:prstGeom>
          <a:noFill/>
        </p:spPr>
        <p:txBody>
          <a:bodyPr wrap="square" rtlCol="0">
            <a:spAutoFit/>
          </a:bodyPr>
          <a:lstStyle/>
          <a:p>
            <a:pPr algn="r"/>
            <a:r>
              <a:rPr lang="ar-SY" dirty="0">
                <a:latin typeface="Century Gothic" panose="020B0502020202020204" pitchFamily="34" charset="0"/>
              </a:rPr>
              <a:t>شرف الله تعالى شبه الجزيرة العربية وجعلها أرض التوحيد </a:t>
            </a:r>
            <a:r>
              <a:rPr lang="ar-SY" dirty="0" err="1">
                <a:latin typeface="Century Gothic" panose="020B0502020202020204" pitchFamily="34" charset="0"/>
              </a:rPr>
              <a:t>والحنيفية</a:t>
            </a:r>
            <a:r>
              <a:rPr lang="ar-SY" dirty="0">
                <a:latin typeface="Century Gothic" panose="020B0502020202020204" pitchFamily="34" charset="0"/>
              </a:rPr>
              <a:t> و ففيها هبط آدم و حواء وقد انتشرت الحنيفية بعد أن قدم ابراهيم عليه السلام من فلسطين إلى مكة المكرمة و أمره الله أن يرفع قواعد بيت الله في مكة المكرمة ثم انحرف بعض العرب عن هذا الدين , فانتشرت عبادة الأصنام والشرك بالله </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26">
            <a:extLst>
              <a:ext uri="{FF2B5EF4-FFF2-40B4-BE49-F238E27FC236}">
                <a16:creationId xmlns:a16="http://schemas.microsoft.com/office/drawing/2014/main" id="{2AC1D5D3-5F91-471B-8D64-41C3AFEB8EA0}"/>
              </a:ext>
            </a:extLst>
          </p:cNvPr>
          <p:cNvGrpSpPr/>
          <p:nvPr/>
        </p:nvGrpSpPr>
        <p:grpSpPr>
          <a:xfrm>
            <a:off x="6137742" y="3800528"/>
            <a:ext cx="3346151" cy="2450307"/>
            <a:chOff x="5514272" y="1424779"/>
            <a:chExt cx="4853578" cy="3554159"/>
          </a:xfrm>
        </p:grpSpPr>
        <p:grpSp>
          <p:nvGrpSpPr>
            <p:cNvPr id="62"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65"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3"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3304" y="2342120"/>
              <a:ext cx="4206854" cy="2636818"/>
            </a:xfrm>
            <a:prstGeom prst="rect">
              <a:avLst/>
            </a:prstGeom>
          </p:spPr>
        </p:pic>
        <p:sp>
          <p:nvSpPr>
            <p:cNvPr id="64"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القوى السياسية في شبه الجزيرة قبل الإسلام</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8916356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14:presetBounceEnd="53000">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14:bounceEnd="53000">
                                          <p:cBhvr additive="base">
                                            <p:cTn id="38" dur="100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accel="3800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ppt_x"/>
                                              </p:val>
                                            </p:tav>
                                            <p:tav tm="100000">
                                              <p:val>
                                                <p:strVal val="#ppt_x"/>
                                              </p:val>
                                            </p:tav>
                                          </p:tavLst>
                                        </p:anim>
                                        <p:anim calcmode="lin" valueType="num">
                                          <p:cBhvr additive="base">
                                            <p:cTn id="39"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أ - الديانات السماوية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70029" y="1792344"/>
            <a:ext cx="5709223" cy="1200329"/>
          </a:xfrm>
          <a:prstGeom prst="rect">
            <a:avLst/>
          </a:prstGeom>
          <a:noFill/>
        </p:spPr>
        <p:txBody>
          <a:bodyPr wrap="square" rtlCol="0">
            <a:spAutoFit/>
          </a:bodyPr>
          <a:lstStyle/>
          <a:p>
            <a:pPr algn="r"/>
            <a:r>
              <a:rPr lang="ar-SY" dirty="0">
                <a:solidFill>
                  <a:schemeClr val="accent2"/>
                </a:solidFill>
                <a:latin typeface="Century Gothic" panose="020B0502020202020204" pitchFamily="34" charset="0"/>
              </a:rPr>
              <a:t>الحنيفية : </a:t>
            </a:r>
            <a:r>
              <a:rPr lang="ar-SY" dirty="0">
                <a:latin typeface="Century Gothic" panose="020B0502020202020204" pitchFamily="34" charset="0"/>
              </a:rPr>
              <a:t>وهي ملة ابراهيم عليه السلام , ملة التوحيد , ويسمى أتباعها الحنفاء, وكان نبينا محمد صلى الله عليه وسلم  في مكة المكرمة قبل بعثته على هذه الديانة . </a:t>
            </a:r>
          </a:p>
          <a:p>
            <a:pPr algn="r"/>
            <a:r>
              <a:rPr lang="ar-SY" dirty="0">
                <a:latin typeface="Century Gothic" panose="020B0502020202020204" pitchFamily="34" charset="0"/>
              </a:rPr>
              <a:t> </a:t>
            </a:r>
          </a:p>
        </p:txBody>
      </p:sp>
      <p:sp>
        <p:nvSpPr>
          <p:cNvPr id="21" name="TextBox 20">
            <a:extLst>
              <a:ext uri="{FF2B5EF4-FFF2-40B4-BE49-F238E27FC236}">
                <a16:creationId xmlns:a16="http://schemas.microsoft.com/office/drawing/2014/main" id="{C45B251C-D149-4081-842A-8B8570BBE91C}"/>
              </a:ext>
            </a:extLst>
          </p:cNvPr>
          <p:cNvSpPr txBox="1"/>
          <p:nvPr/>
        </p:nvSpPr>
        <p:spPr>
          <a:xfrm>
            <a:off x="803332" y="3547139"/>
            <a:ext cx="5727346" cy="369332"/>
          </a:xfrm>
          <a:prstGeom prst="rect">
            <a:avLst/>
          </a:prstGeom>
          <a:noFill/>
        </p:spPr>
        <p:txBody>
          <a:bodyPr wrap="square" rtlCol="0">
            <a:spAutoFit/>
          </a:bodyPr>
          <a:lstStyle/>
          <a:p>
            <a:pPr algn="r"/>
            <a:r>
              <a:rPr lang="ar-SY" dirty="0">
                <a:latin typeface="Century Gothic" panose="020B0502020202020204" pitchFamily="34" charset="0"/>
              </a:rPr>
              <a:t>وقد انتشرت على نطاق ضيق في غرب شبه الجزيرة العربية وجنوبها .</a:t>
            </a:r>
            <a:endParaRPr lang="en-US" dirty="0">
              <a:solidFill>
                <a:srgbClr val="FFC000"/>
              </a:solidFill>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dirty="0">
                <a:solidFill>
                  <a:schemeClr val="accent2"/>
                </a:solidFill>
                <a:latin typeface="Century Gothic" panose="020B0502020202020204" pitchFamily="34" charset="0"/>
              </a:rPr>
              <a:t>النصرانية :</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42909" y="5217660"/>
            <a:ext cx="5936343" cy="369332"/>
          </a:xfrm>
          <a:prstGeom prst="rect">
            <a:avLst/>
          </a:prstGeom>
          <a:noFill/>
        </p:spPr>
        <p:txBody>
          <a:bodyPr wrap="square" rtlCol="0">
            <a:spAutoFit/>
          </a:bodyPr>
          <a:lstStyle/>
          <a:p>
            <a:pPr algn="r"/>
            <a:r>
              <a:rPr lang="ar-SY" dirty="0">
                <a:latin typeface="Century Gothic" panose="020B0502020202020204" pitchFamily="34" charset="0"/>
              </a:rPr>
              <a:t>وقد انتشرت في شمال شبه الجزيرة العربية وجنوبها </a:t>
            </a:r>
            <a:endParaRPr lang="en-US" dirty="0">
              <a:solidFill>
                <a:srgbClr val="FFC000"/>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6446688" y="3474600"/>
            <a:ext cx="2133602" cy="369332"/>
          </a:xfrm>
          <a:prstGeom prst="rect">
            <a:avLst/>
          </a:prstGeom>
          <a:noFill/>
        </p:spPr>
        <p:txBody>
          <a:bodyPr wrap="square" rtlCol="0">
            <a:spAutoFit/>
          </a:bodyPr>
          <a:lstStyle/>
          <a:p>
            <a:pPr algn="r"/>
            <a:r>
              <a:rPr lang="ar-SY" dirty="0">
                <a:solidFill>
                  <a:schemeClr val="accent2"/>
                </a:solidFill>
                <a:latin typeface="Century Gothic" panose="020B0502020202020204" pitchFamily="34" charset="0"/>
              </a:rPr>
              <a:t>اليهودية :</a:t>
            </a:r>
            <a:endParaRPr lang="en-US" b="1" dirty="0">
              <a:solidFill>
                <a:srgbClr val="FF9900"/>
              </a:solidFill>
              <a:latin typeface="Century Gothic" panose="020B0502020202020204" pitchFamily="34" charset="0"/>
            </a:endParaRPr>
          </a:p>
        </p:txBody>
      </p:sp>
    </p:spTree>
    <p:extLst>
      <p:ext uri="{BB962C8B-B14F-4D97-AF65-F5344CB8AC3E}">
        <p14:creationId xmlns:p14="http://schemas.microsoft.com/office/powerpoint/2010/main" val="18172073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9">
            <a:extLst>
              <a:ext uri="{FF2B5EF4-FFF2-40B4-BE49-F238E27FC236}">
                <a16:creationId xmlns:a16="http://schemas.microsoft.com/office/drawing/2014/main" id="{E4E1852D-5C35-41A2-B03E-79D9B0427BA1}"/>
              </a:ext>
            </a:extLst>
          </p:cNvPr>
          <p:cNvSpPr/>
          <p:nvPr/>
        </p:nvSpPr>
        <p:spPr>
          <a:xfrm>
            <a:off x="248289" y="2861715"/>
            <a:ext cx="9245600" cy="827314"/>
          </a:xfrm>
          <a:prstGeom prst="rect">
            <a:avLst/>
          </a:prstGeom>
          <a:gradFill flip="none" rotWithShape="1">
            <a:gsLst>
              <a:gs pos="0">
                <a:schemeClr val="bg1">
                  <a:lumMod val="50000"/>
                </a:schemeClr>
              </a:gs>
              <a:gs pos="85000">
                <a:schemeClr val="bg1">
                  <a:lumMod val="75000"/>
                </a:schemeClr>
              </a:gs>
              <a:gs pos="15000">
                <a:schemeClr val="bg1">
                  <a:lumMod val="65000"/>
                </a:schemeClr>
              </a:gs>
              <a:gs pos="10000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7">
            <a:extLst>
              <a:ext uri="{FF2B5EF4-FFF2-40B4-BE49-F238E27FC236}">
                <a16:creationId xmlns:a16="http://schemas.microsoft.com/office/drawing/2014/main" id="{F32075F2-15C2-43D2-8239-5CA3C5EC0DCB}"/>
              </a:ext>
            </a:extLst>
          </p:cNvPr>
          <p:cNvSpPr/>
          <p:nvPr/>
        </p:nvSpPr>
        <p:spPr>
          <a:xfrm>
            <a:off x="8985889" y="2535144"/>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21">
            <a:extLst>
              <a:ext uri="{FF2B5EF4-FFF2-40B4-BE49-F238E27FC236}">
                <a16:creationId xmlns:a16="http://schemas.microsoft.com/office/drawing/2014/main" id="{43CE94DE-2CE8-4848-81A3-95FFB929C055}"/>
              </a:ext>
            </a:extLst>
          </p:cNvPr>
          <p:cNvSpPr txBox="1"/>
          <p:nvPr/>
        </p:nvSpPr>
        <p:spPr>
          <a:xfrm>
            <a:off x="3932290" y="3028889"/>
            <a:ext cx="5084251" cy="400110"/>
          </a:xfrm>
          <a:prstGeom prst="rect">
            <a:avLst/>
          </a:prstGeom>
          <a:noFill/>
        </p:spPr>
        <p:txBody>
          <a:bodyPr wrap="square" rtlCol="0">
            <a:spAutoFit/>
          </a:bodyPr>
          <a:lstStyle/>
          <a:p>
            <a:pPr algn="r"/>
            <a:r>
              <a:rPr lang="ar-SY" sz="2000" dirty="0">
                <a:latin typeface="Open Sans" panose="020B0606030504020204" pitchFamily="34" charset="0"/>
                <a:ea typeface="Open Sans" panose="020B0606030504020204" pitchFamily="34" charset="0"/>
                <a:cs typeface="Open Sans" panose="020B0606030504020204" pitchFamily="34" charset="0"/>
              </a:rPr>
              <a:t>اليهود والنصارى</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20">
            <a:extLst>
              <a:ext uri="{FF2B5EF4-FFF2-40B4-BE49-F238E27FC236}">
                <a16:creationId xmlns:a16="http://schemas.microsoft.com/office/drawing/2014/main" id="{C1D8BB61-99F3-4AC6-BC79-F3D5833B19E8}"/>
              </a:ext>
            </a:extLst>
          </p:cNvPr>
          <p:cNvGrpSpPr/>
          <p:nvPr/>
        </p:nvGrpSpPr>
        <p:grpSpPr>
          <a:xfrm>
            <a:off x="6837777" y="2644000"/>
            <a:ext cx="1748974" cy="1262744"/>
            <a:chOff x="8011888" y="943428"/>
            <a:chExt cx="1748974" cy="1262744"/>
          </a:xfrm>
        </p:grpSpPr>
        <p:grpSp>
          <p:nvGrpSpPr>
            <p:cNvPr id="10" name="Group 18">
              <a:extLst>
                <a:ext uri="{FF2B5EF4-FFF2-40B4-BE49-F238E27FC236}">
                  <a16:creationId xmlns:a16="http://schemas.microsoft.com/office/drawing/2014/main" id="{A2608565-3C13-4A8E-BD72-EC2272F263E9}"/>
                </a:ext>
              </a:extLst>
            </p:cNvPr>
            <p:cNvGrpSpPr/>
            <p:nvPr/>
          </p:nvGrpSpPr>
          <p:grpSpPr>
            <a:xfrm>
              <a:off x="8011888" y="943428"/>
              <a:ext cx="1748974" cy="1262744"/>
              <a:chOff x="2235198" y="943428"/>
              <a:chExt cx="1748974" cy="1262744"/>
            </a:xfrm>
          </p:grpSpPr>
          <p:sp>
            <p:nvSpPr>
              <p:cNvPr id="12" name="Oval 16">
                <a:extLst>
                  <a:ext uri="{FF2B5EF4-FFF2-40B4-BE49-F238E27FC236}">
                    <a16:creationId xmlns:a16="http://schemas.microsoft.com/office/drawing/2014/main" id="{DD92C5C5-2846-4FED-B9F7-9B38219785DF}"/>
                  </a:ext>
                </a:extLst>
              </p:cNvPr>
              <p:cNvSpPr/>
              <p:nvPr/>
            </p:nvSpPr>
            <p:spPr>
              <a:xfrm>
                <a:off x="2308500"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7">
                <a:extLst>
                  <a:ext uri="{FF2B5EF4-FFF2-40B4-BE49-F238E27FC236}">
                    <a16:creationId xmlns:a16="http://schemas.microsoft.com/office/drawing/2014/main" id="{BA6A509E-8E09-49DC-B2A6-97AD222ABDCA}"/>
                  </a:ext>
                </a:extLst>
              </p:cNvPr>
              <p:cNvSpPr/>
              <p:nvPr/>
            </p:nvSpPr>
            <p:spPr>
              <a:xfrm>
                <a:off x="3661228" y="1047404"/>
                <a:ext cx="232228" cy="1008611"/>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5">
                <a:extLst>
                  <a:ext uri="{FF2B5EF4-FFF2-40B4-BE49-F238E27FC236}">
                    <a16:creationId xmlns:a16="http://schemas.microsoft.com/office/drawing/2014/main" id="{37436205-230F-4BF1-B932-8A19F8113D5F}"/>
                  </a:ext>
                </a:extLst>
              </p:cNvPr>
              <p:cNvGrpSpPr/>
              <p:nvPr/>
            </p:nvGrpSpPr>
            <p:grpSpPr>
              <a:xfrm>
                <a:off x="2235198" y="943428"/>
                <a:ext cx="1748974" cy="1262744"/>
                <a:chOff x="2235198" y="943428"/>
                <a:chExt cx="1748974" cy="1262744"/>
              </a:xfrm>
            </p:grpSpPr>
            <p:sp>
              <p:nvSpPr>
                <p:cNvPr id="15" name="Rectangle 10">
                  <a:extLst>
                    <a:ext uri="{FF2B5EF4-FFF2-40B4-BE49-F238E27FC236}">
                      <a16:creationId xmlns:a16="http://schemas.microsoft.com/office/drawing/2014/main" id="{3DDC3049-26A8-4FF1-936F-AC4189FC7B83}"/>
                    </a:ext>
                  </a:extLst>
                </p:cNvPr>
                <p:cNvSpPr/>
                <p:nvPr/>
              </p:nvSpPr>
              <p:spPr>
                <a:xfrm>
                  <a:off x="2416629" y="943428"/>
                  <a:ext cx="1386114" cy="126274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1">
                  <a:extLst>
                    <a:ext uri="{FF2B5EF4-FFF2-40B4-BE49-F238E27FC236}">
                      <a16:creationId xmlns:a16="http://schemas.microsoft.com/office/drawing/2014/main" id="{6A0E2978-4D9A-4D40-8C3B-DC04EFB6752B}"/>
                    </a:ext>
                  </a:extLst>
                </p:cNvPr>
                <p:cNvSpPr/>
                <p:nvPr/>
              </p:nvSpPr>
              <p:spPr>
                <a:xfrm flipH="1">
                  <a:off x="2235199"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2">
                  <a:extLst>
                    <a:ext uri="{FF2B5EF4-FFF2-40B4-BE49-F238E27FC236}">
                      <a16:creationId xmlns:a16="http://schemas.microsoft.com/office/drawing/2014/main" id="{362B5D2F-1DB7-463D-8DD0-3020F3B08670}"/>
                    </a:ext>
                  </a:extLst>
                </p:cNvPr>
                <p:cNvSpPr/>
                <p:nvPr/>
              </p:nvSpPr>
              <p:spPr>
                <a:xfrm>
                  <a:off x="3802743" y="943428"/>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3">
                  <a:extLst>
                    <a:ext uri="{FF2B5EF4-FFF2-40B4-BE49-F238E27FC236}">
                      <a16:creationId xmlns:a16="http://schemas.microsoft.com/office/drawing/2014/main" id="{5A800E60-E9D7-438E-865B-899BAF828454}"/>
                    </a:ext>
                  </a:extLst>
                </p:cNvPr>
                <p:cNvSpPr/>
                <p:nvPr/>
              </p:nvSpPr>
              <p:spPr>
                <a:xfrm flipV="1">
                  <a:off x="3802742" y="1988456"/>
                  <a:ext cx="181429"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4">
                  <a:extLst>
                    <a:ext uri="{FF2B5EF4-FFF2-40B4-BE49-F238E27FC236}">
                      <a16:creationId xmlns:a16="http://schemas.microsoft.com/office/drawing/2014/main" id="{F57FFF6C-F88E-4F9B-9998-DA6BF76FEDED}"/>
                    </a:ext>
                  </a:extLst>
                </p:cNvPr>
                <p:cNvSpPr/>
                <p:nvPr/>
              </p:nvSpPr>
              <p:spPr>
                <a:xfrm flipH="1" flipV="1">
                  <a:off x="2235198" y="1988454"/>
                  <a:ext cx="181428" cy="217715"/>
                </a:xfrm>
                <a:prstGeom prst="rtTriangl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9">
              <a:extLst>
                <a:ext uri="{FF2B5EF4-FFF2-40B4-BE49-F238E27FC236}">
                  <a16:creationId xmlns:a16="http://schemas.microsoft.com/office/drawing/2014/main" id="{3CFB2769-B8F0-4B6A-8C58-7D555447AC43}"/>
                </a:ext>
              </a:extLst>
            </p:cNvPr>
            <p:cNvSpPr txBox="1"/>
            <p:nvPr/>
          </p:nvSpPr>
          <p:spPr>
            <a:xfrm>
              <a:off x="8278596" y="1119334"/>
              <a:ext cx="1273622" cy="584775"/>
            </a:xfrm>
            <a:prstGeom prst="rect">
              <a:avLst/>
            </a:prstGeom>
            <a:noFill/>
          </p:spPr>
          <p:txBody>
            <a:bodyPr wrap="square" rtlCol="0">
              <a:spAutoFit/>
            </a:bodyPr>
            <a:lstStyle/>
            <a:p>
              <a:pPr algn="ctr"/>
              <a:r>
                <a:rPr lang="ar-SY"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a:t>
              </a:r>
              <a:endParaRPr lang="en-US" sz="32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grpSp>
      <p:sp>
        <p:nvSpPr>
          <p:cNvPr id="23" name="Oval 25">
            <a:extLst>
              <a:ext uri="{FF2B5EF4-FFF2-40B4-BE49-F238E27FC236}">
                <a16:creationId xmlns:a16="http://schemas.microsoft.com/office/drawing/2014/main" id="{AF7C4FD5-5247-429A-B7F8-CF253498ECCC}"/>
              </a:ext>
            </a:extLst>
          </p:cNvPr>
          <p:cNvSpPr/>
          <p:nvPr/>
        </p:nvSpPr>
        <p:spPr>
          <a:xfrm>
            <a:off x="8985889" y="392851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E0B11AA5-6337-4FA6-BE55-9CD4C14A335E}"/>
              </a:ext>
            </a:extLst>
          </p:cNvPr>
          <p:cNvSpPr/>
          <p:nvPr/>
        </p:nvSpPr>
        <p:spPr>
          <a:xfrm>
            <a:off x="9092011" y="390674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2">
            <a:extLst>
              <a:ext uri="{FF2B5EF4-FFF2-40B4-BE49-F238E27FC236}">
                <a16:creationId xmlns:a16="http://schemas.microsoft.com/office/drawing/2014/main" id="{5EF0672A-5A66-4C1E-AF62-846BEAE9CBD9}"/>
              </a:ext>
            </a:extLst>
          </p:cNvPr>
          <p:cNvSpPr/>
          <p:nvPr/>
        </p:nvSpPr>
        <p:spPr>
          <a:xfrm>
            <a:off x="8980718" y="5353986"/>
            <a:ext cx="232228" cy="1611086"/>
          </a:xfrm>
          <a:prstGeom prst="ellipse">
            <a:avLst/>
          </a:prstGeom>
          <a:gradFill flip="none" rotWithShape="1">
            <a:gsLst>
              <a:gs pos="0">
                <a:schemeClr val="tx1">
                  <a:alpha val="34000"/>
                </a:schemeClr>
              </a:gs>
              <a:gs pos="100000">
                <a:srgbClr val="878787">
                  <a:alpha val="69000"/>
                </a:srgbClr>
              </a:gs>
            </a:gsLst>
            <a:path path="circle">
              <a:fillToRect l="50000" t="50000" r="50000" b="50000"/>
            </a:path>
            <a:tileRect/>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3">
            <a:extLst>
              <a:ext uri="{FF2B5EF4-FFF2-40B4-BE49-F238E27FC236}">
                <a16:creationId xmlns:a16="http://schemas.microsoft.com/office/drawing/2014/main" id="{A8E2F6D9-B913-4F59-B5DB-893AE4D79D73}"/>
              </a:ext>
            </a:extLst>
          </p:cNvPr>
          <p:cNvSpPr/>
          <p:nvPr/>
        </p:nvSpPr>
        <p:spPr>
          <a:xfrm>
            <a:off x="9096832" y="5230616"/>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2</a:t>
              </a:r>
              <a:endParaRPr lang="en-US" sz="2800" b="1" dirty="0">
                <a:latin typeface="Century Gothic" panose="020B0502020202020204" pitchFamily="34" charset="0"/>
              </a:endParaRP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2057" y="3449280"/>
              <a:ext cx="5638332" cy="461665"/>
            </a:xfrm>
            <a:prstGeom prst="rect">
              <a:avLst/>
            </a:prstGeom>
            <a:noFill/>
          </p:spPr>
          <p:txBody>
            <a:bodyPr wrap="square" rtlCol="0">
              <a:spAutoFit/>
            </a:bodyPr>
            <a:lstStyle/>
            <a:p>
              <a:pPr algn="r"/>
              <a:r>
                <a:rPr lang="ar-SY" sz="2400" dirty="0">
                  <a:latin typeface="Century Gothic" panose="020B0502020202020204" pitchFamily="34" charset="0"/>
                </a:rPr>
                <a:t>من أهل الكتاب الذين ورد ذكرهم في القرآن الكريم ؟</a:t>
              </a: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850557"/>
                <a:chOff x="5162561" y="1484950"/>
                <a:chExt cx="5116090" cy="850557"/>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26">
            <a:extLst>
              <a:ext uri="{FF2B5EF4-FFF2-40B4-BE49-F238E27FC236}">
                <a16:creationId xmlns:a16="http://schemas.microsoft.com/office/drawing/2014/main" id="{2AC1D5D3-5F91-471B-8D64-41C3AFEB8EA0}"/>
              </a:ext>
            </a:extLst>
          </p:cNvPr>
          <p:cNvGrpSpPr/>
          <p:nvPr/>
        </p:nvGrpSpPr>
        <p:grpSpPr>
          <a:xfrm>
            <a:off x="3198013" y="3979346"/>
            <a:ext cx="3346151" cy="2338875"/>
            <a:chOff x="5514272" y="1424779"/>
            <a:chExt cx="4853578" cy="3392528"/>
          </a:xfrm>
        </p:grpSpPr>
        <p:grpSp>
          <p:nvGrpSpPr>
            <p:cNvPr id="100" name="Group 17">
              <a:extLst>
                <a:ext uri="{FF2B5EF4-FFF2-40B4-BE49-F238E27FC236}">
                  <a16:creationId xmlns:a16="http://schemas.microsoft.com/office/drawing/2014/main" id="{53137BCD-AB69-43BC-ACDF-D10660BCA645}"/>
                </a:ext>
              </a:extLst>
            </p:cNvPr>
            <p:cNvGrpSpPr/>
            <p:nvPr/>
          </p:nvGrpSpPr>
          <p:grpSpPr>
            <a:xfrm>
              <a:off x="5773304" y="1424779"/>
              <a:ext cx="4335516" cy="3392528"/>
              <a:chOff x="2047274" y="917773"/>
              <a:chExt cx="5533586" cy="4330013"/>
            </a:xfrm>
            <a:effectLst>
              <a:reflection blurRad="6350" stA="51000" endPos="14000" dir="5400000" sy="-100000" algn="bl" rotWithShape="0"/>
            </a:effectLst>
          </p:grpSpPr>
          <p:sp>
            <p:nvSpPr>
              <p:cNvPr id="103" name="Rectangle 18">
                <a:extLst>
                  <a:ext uri="{FF2B5EF4-FFF2-40B4-BE49-F238E27FC236}">
                    <a16:creationId xmlns:a16="http://schemas.microsoft.com/office/drawing/2014/main" id="{FCBD6FA9-07F9-4D1E-8F2A-B5AA8C77D81F}"/>
                  </a:ext>
                </a:extLst>
              </p:cNvPr>
              <p:cNvSpPr/>
              <p:nvPr/>
            </p:nvSpPr>
            <p:spPr>
              <a:xfrm>
                <a:off x="2047274" y="921435"/>
                <a:ext cx="5533586" cy="4326351"/>
              </a:xfrm>
              <a:prstGeom prst="rect">
                <a:avLst/>
              </a:prstGeom>
              <a:gradFill flip="none" rotWithShape="1">
                <a:gsLst>
                  <a:gs pos="100000">
                    <a:schemeClr val="bg1"/>
                  </a:gs>
                  <a:gs pos="0">
                    <a:schemeClr val="bg1">
                      <a:lumMod val="95000"/>
                    </a:schemeClr>
                  </a:gs>
                </a:gsLst>
                <a:lin ang="5400000" scaled="1"/>
                <a:tileRect/>
              </a:gra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9">
                <a:extLst>
                  <a:ext uri="{FF2B5EF4-FFF2-40B4-BE49-F238E27FC236}">
                    <a16:creationId xmlns:a16="http://schemas.microsoft.com/office/drawing/2014/main" id="{41D7193C-94B5-4C66-A4CF-3DB8A9019A8E}"/>
                  </a:ext>
                </a:extLst>
              </p:cNvPr>
              <p:cNvSpPr/>
              <p:nvPr/>
            </p:nvSpPr>
            <p:spPr>
              <a:xfrm flipV="1">
                <a:off x="2047274" y="917773"/>
                <a:ext cx="5533229" cy="1453311"/>
              </a:xfrm>
              <a:custGeom>
                <a:avLst/>
                <a:gdLst>
                  <a:gd name="connsiteX0" fmla="*/ 0 w 3010485"/>
                  <a:gd name="connsiteY0" fmla="*/ 1051704 h 1051704"/>
                  <a:gd name="connsiteX1" fmla="*/ 3010485 w 3010485"/>
                  <a:gd name="connsiteY1" fmla="*/ 1051704 h 1051704"/>
                  <a:gd name="connsiteX2" fmla="*/ 3010485 w 3010485"/>
                  <a:gd name="connsiteY2" fmla="*/ 281356 h 1051704"/>
                  <a:gd name="connsiteX3" fmla="*/ 1668429 w 3010485"/>
                  <a:gd name="connsiteY3" fmla="*/ 281356 h 1051704"/>
                  <a:gd name="connsiteX4" fmla="*/ 1505243 w 3010485"/>
                  <a:gd name="connsiteY4" fmla="*/ 0 h 1051704"/>
                  <a:gd name="connsiteX5" fmla="*/ 1342056 w 3010485"/>
                  <a:gd name="connsiteY5" fmla="*/ 281356 h 1051704"/>
                  <a:gd name="connsiteX6" fmla="*/ 0 w 3010485"/>
                  <a:gd name="connsiteY6" fmla="*/ 281356 h 10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0485" h="1051704">
                    <a:moveTo>
                      <a:pt x="0" y="1051704"/>
                    </a:moveTo>
                    <a:lnTo>
                      <a:pt x="3010485" y="1051704"/>
                    </a:lnTo>
                    <a:lnTo>
                      <a:pt x="3010485" y="281356"/>
                    </a:lnTo>
                    <a:lnTo>
                      <a:pt x="1668429" y="281356"/>
                    </a:lnTo>
                    <a:lnTo>
                      <a:pt x="1505243" y="0"/>
                    </a:lnTo>
                    <a:lnTo>
                      <a:pt x="1342056" y="281356"/>
                    </a:lnTo>
                    <a:lnTo>
                      <a:pt x="0" y="281356"/>
                    </a:lnTo>
                    <a:close/>
                  </a:path>
                </a:pathLst>
              </a:cu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1" name="Picture 12">
              <a:extLst>
                <a:ext uri="{FF2B5EF4-FFF2-40B4-BE49-F238E27FC236}">
                  <a16:creationId xmlns:a16="http://schemas.microsoft.com/office/drawing/2014/main" id="{039FBA9A-A698-4B3C-979A-FA7C649AA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326" y="2342120"/>
              <a:ext cx="4285214" cy="2392561"/>
            </a:xfrm>
            <a:prstGeom prst="rect">
              <a:avLst/>
            </a:prstGeom>
          </p:spPr>
        </p:pic>
        <p:sp>
          <p:nvSpPr>
            <p:cNvPr id="102" name="TextBox 21">
              <a:extLst>
                <a:ext uri="{FF2B5EF4-FFF2-40B4-BE49-F238E27FC236}">
                  <a16:creationId xmlns:a16="http://schemas.microsoft.com/office/drawing/2014/main" id="{3FFEC7E5-9AAA-420D-9D59-9AD5230E6B3C}"/>
                </a:ext>
              </a:extLst>
            </p:cNvPr>
            <p:cNvSpPr txBox="1"/>
            <p:nvPr/>
          </p:nvSpPr>
          <p:spPr>
            <a:xfrm>
              <a:off x="5514272" y="1545234"/>
              <a:ext cx="4853578" cy="491071"/>
            </a:xfrm>
            <a:prstGeom prst="rect">
              <a:avLst/>
            </a:prstGeom>
            <a:noFill/>
          </p:spPr>
          <p:txBody>
            <a:bodyPr wrap="square" rtlCol="0">
              <a:spAutoFit/>
            </a:bodyPr>
            <a:lstStyle/>
            <a:p>
              <a:pPr algn="ctr"/>
              <a:r>
                <a:rPr lang="ar-SY" sz="1600" b="1" dirty="0">
                  <a:solidFill>
                    <a:schemeClr val="bg1"/>
                  </a:solidFill>
                  <a:latin typeface="Helvetica" panose="020B0604020202020204" pitchFamily="34" charset="0"/>
                </a:rPr>
                <a:t>صورة فضائية لشبه الجزيرة</a:t>
              </a:r>
              <a:endParaRPr lang="en-US" sz="1600" b="1" dirty="0">
                <a:solidFill>
                  <a:schemeClr val="bg1"/>
                </a:solidFill>
                <a:latin typeface="Helvetica" panose="020B0604020202020204" pitchFamily="34" charset="0"/>
              </a:endParaRPr>
            </a:p>
          </p:txBody>
        </p:sp>
      </p:grpSp>
    </p:spTree>
    <p:extLst>
      <p:ext uri="{BB962C8B-B14F-4D97-AF65-F5344CB8AC3E}">
        <p14:creationId xmlns:p14="http://schemas.microsoft.com/office/powerpoint/2010/main" val="374110646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14:presetBounceEnd="33000">
                                      <p:stCondLst>
                                        <p:cond delay="0"/>
                                      </p:stCondLst>
                                      <p:childTnLst>
                                        <p:animMotion origin="layout" path="M -2.91667E-6 4.07407E-6 L -0.47343 4.07407E-6 " pathEditMode="relative" rAng="0" ptsTypes="AA" p14:bounceEnd="33000">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14:presetBounceEnd="53000">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14:bounceEnd="53000">
                                          <p:cBhvr additive="base">
                                            <p:cTn id="26" dur="1000" fill="hold"/>
                                            <p:tgtEl>
                                              <p:spTgt spid="99"/>
                                            </p:tgtEl>
                                            <p:attrNameLst>
                                              <p:attrName>ppt_x</p:attrName>
                                            </p:attrNameLst>
                                          </p:cBhvr>
                                          <p:tavLst>
                                            <p:tav tm="0">
                                              <p:val>
                                                <p:strVal val="#ppt_x"/>
                                              </p:val>
                                            </p:tav>
                                            <p:tav tm="100000">
                                              <p:val>
                                                <p:strVal val="#ppt_x"/>
                                              </p:val>
                                            </p:tav>
                                          </p:tavLst>
                                        </p:anim>
                                        <p:anim calcmode="lin" valueType="num" p14:bounceEnd="53000">
                                          <p:cBhvr additive="base">
                                            <p:cTn id="27" dur="10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2.91667E-6 4.07407E-6 L -0.47343 4.07407E-6 " pathEditMode="relative" rAng="0" ptsTypes="AA">
                                          <p:cBhvr>
                                            <p:cTn id="18" dur="1000" fill="hold"/>
                                            <p:tgtEl>
                                              <p:spTgt spid="9"/>
                                            </p:tgtEl>
                                            <p:attrNameLst>
                                              <p:attrName>ppt_x</p:attrName>
                                              <p:attrName>ppt_y</p:attrName>
                                            </p:attrNameLst>
                                          </p:cBhvr>
                                          <p:rCtr x="-23672" y="0"/>
                                        </p:animMotion>
                                      </p:childTnLst>
                                    </p:cTn>
                                  </p:par>
                                  <p:par>
                                    <p:cTn id="19" presetID="2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accel="38000"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additive="base">
                                            <p:cTn id="26" dur="1000" fill="hold"/>
                                            <p:tgtEl>
                                              <p:spTgt spid="99"/>
                                            </p:tgtEl>
                                            <p:attrNameLst>
                                              <p:attrName>ppt_x</p:attrName>
                                            </p:attrNameLst>
                                          </p:cBhvr>
                                          <p:tavLst>
                                            <p:tav tm="0">
                                              <p:val>
                                                <p:strVal val="#ppt_x"/>
                                              </p:val>
                                            </p:tav>
                                            <p:tav tm="100000">
                                              <p:val>
                                                <p:strVal val="#ppt_x"/>
                                              </p:val>
                                            </p:tav>
                                          </p:tavLst>
                                        </p:anim>
                                        <p:anim calcmode="lin" valueType="num">
                                          <p:cBhvr additive="base">
                                            <p:cTn id="27" dur="1000" fill="hold"/>
                                            <p:tgtEl>
                                              <p:spTgt spid="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955146" y="1803212"/>
            <a:ext cx="2652402" cy="338554"/>
          </a:xfrm>
          <a:prstGeom prst="rect">
            <a:avLst/>
          </a:prstGeom>
          <a:noFill/>
        </p:spPr>
        <p:txBody>
          <a:bodyPr wrap="square" rtlCol="0">
            <a:spAutoFit/>
          </a:bodyPr>
          <a:lstStyle/>
          <a:p>
            <a:pPr algn="r"/>
            <a:r>
              <a:rPr lang="ar-SY" sz="1600" b="1" dirty="0">
                <a:solidFill>
                  <a:srgbClr val="FF9900"/>
                </a:solidFill>
                <a:latin typeface="Century Gothic" panose="020B0502020202020204" pitchFamily="34" charset="0"/>
              </a:rPr>
              <a:t>ب – الممارسات الدينية الأخرى</a:t>
            </a:r>
            <a:endParaRPr lang="en-US" sz="1600"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70029" y="1792344"/>
            <a:ext cx="5709223" cy="646331"/>
          </a:xfrm>
          <a:prstGeom prst="rect">
            <a:avLst/>
          </a:prstGeom>
          <a:noFill/>
        </p:spPr>
        <p:txBody>
          <a:bodyPr wrap="square" rtlCol="0">
            <a:spAutoFit/>
          </a:bodyPr>
          <a:lstStyle/>
          <a:p>
            <a:pPr algn="r"/>
            <a:r>
              <a:rPr lang="ar-SY" dirty="0">
                <a:solidFill>
                  <a:schemeClr val="accent2"/>
                </a:solidFill>
                <a:latin typeface="Century Gothic" panose="020B0502020202020204" pitchFamily="34" charset="0"/>
              </a:rPr>
              <a:t>عبادة الأصنام :</a:t>
            </a:r>
            <a:r>
              <a:rPr lang="ar-SY" dirty="0">
                <a:latin typeface="Century Gothic" panose="020B0502020202020204" pitchFamily="34" charset="0"/>
              </a:rPr>
              <a:t>إذ كان لكل قبيلة صنم , وهبل كان الصنم الأعظم لقريش على ظهر الكعبة , وكان هناك أصنام أخرى للعرب مثل اللات والعزى</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19342" y="3506322"/>
            <a:ext cx="5727346" cy="646331"/>
          </a:xfrm>
          <a:prstGeom prst="rect">
            <a:avLst/>
          </a:prstGeom>
          <a:noFill/>
        </p:spPr>
        <p:txBody>
          <a:bodyPr wrap="square" rtlCol="0">
            <a:spAutoFit/>
          </a:bodyPr>
          <a:lstStyle/>
          <a:p>
            <a:pPr algn="r"/>
            <a:r>
              <a:rPr lang="ar-SY" dirty="0">
                <a:latin typeface="Century Gothic" panose="020B0502020202020204" pitchFamily="34" charset="0"/>
              </a:rPr>
              <a:t>مثل : الشمس و القمر و الكواكب الأخرى و وقد أقيمت معابد لممارسة هذه العبادات</a:t>
            </a: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dirty="0">
                <a:solidFill>
                  <a:schemeClr val="accent2"/>
                </a:solidFill>
                <a:latin typeface="Century Gothic" panose="020B0502020202020204" pitchFamily="34" charset="0"/>
              </a:rPr>
              <a:t>عبادة الطبيعة :</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42909" y="5363333"/>
            <a:ext cx="5936343" cy="369332"/>
          </a:xfrm>
          <a:prstGeom prst="rect">
            <a:avLst/>
          </a:prstGeom>
          <a:noFill/>
        </p:spPr>
        <p:txBody>
          <a:bodyPr wrap="square" rtlCol="0">
            <a:spAutoFit/>
          </a:bodyPr>
          <a:lstStyle/>
          <a:p>
            <a:pPr algn="r"/>
            <a:r>
              <a:rPr lang="ar-SY" dirty="0">
                <a:latin typeface="Century Gothic" panose="020B0502020202020204" pitchFamily="34" charset="0"/>
              </a:rPr>
              <a:t>مثل الرياح و الصخور .</a:t>
            </a:r>
            <a:endParaRPr lang="en-US" dirty="0">
              <a:solidFill>
                <a:srgbClr val="FFC000"/>
              </a:solidFill>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5</a:t>
                </a:r>
                <a:endParaRPr lang="en-US" sz="2400" b="1" dirty="0">
                  <a:latin typeface="Century Gothic" panose="020B0502020202020204" pitchFamily="34" charset="0"/>
                </a:endParaRPr>
              </a:p>
            </p:txBody>
          </p:sp>
        </p:grpSp>
        <p:grpSp>
          <p:nvGrpSpPr>
            <p:cNvPr id="46" name="مجموعة 45"/>
            <p:cNvGrpSpPr/>
            <p:nvPr/>
          </p:nvGrpSpPr>
          <p:grpSpPr>
            <a:xfrm>
              <a:off x="2350490" y="22303"/>
              <a:ext cx="6189789" cy="1128959"/>
              <a:chOff x="2350490" y="22303"/>
              <a:chExt cx="6189789"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2350490" y="165530"/>
                <a:ext cx="6145810" cy="850557"/>
                <a:chOff x="4132841" y="1484950"/>
                <a:chExt cx="6145810" cy="850557"/>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الأول</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4132841" y="1812287"/>
                  <a:ext cx="6145810" cy="523220"/>
                </a:xfrm>
                <a:prstGeom prst="rect">
                  <a:avLst/>
                </a:prstGeom>
                <a:noFill/>
              </p:spPr>
              <p:txBody>
                <a:bodyPr wrap="square" rtlCol="0">
                  <a:spAutoFit/>
                </a:bodyPr>
                <a:lstStyle/>
                <a:p>
                  <a:pPr algn="r"/>
                  <a:r>
                    <a:rPr lang="ar-SY" sz="2800" dirty="0">
                      <a:latin typeface="Century Gothic" panose="020B0502020202020204" pitchFamily="34" charset="0"/>
                    </a:rPr>
                    <a:t>شبه الجزيرة العربية قبل ظهور الإسلام </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6446688" y="3474600"/>
            <a:ext cx="2133602" cy="369332"/>
          </a:xfrm>
          <a:prstGeom prst="rect">
            <a:avLst/>
          </a:prstGeom>
          <a:noFill/>
        </p:spPr>
        <p:txBody>
          <a:bodyPr wrap="square" rtlCol="0">
            <a:spAutoFit/>
          </a:bodyPr>
          <a:lstStyle/>
          <a:p>
            <a:pPr algn="r"/>
            <a:r>
              <a:rPr lang="ar-SY" dirty="0">
                <a:solidFill>
                  <a:schemeClr val="accent2"/>
                </a:solidFill>
                <a:latin typeface="Century Gothic" panose="020B0502020202020204" pitchFamily="34" charset="0"/>
              </a:rPr>
              <a:t>عبادة الأجرام السماوية :</a:t>
            </a:r>
            <a:endParaRPr lang="en-US" b="1" dirty="0">
              <a:solidFill>
                <a:srgbClr val="FF9900"/>
              </a:solidFill>
              <a:latin typeface="Century Gothic" panose="020B0502020202020204" pitchFamily="34" charset="0"/>
            </a:endParaRPr>
          </a:p>
        </p:txBody>
      </p:sp>
    </p:spTree>
    <p:extLst>
      <p:ext uri="{BB962C8B-B14F-4D97-AF65-F5344CB8AC3E}">
        <p14:creationId xmlns:p14="http://schemas.microsoft.com/office/powerpoint/2010/main" val="14436051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823</Words>
  <Application>Microsoft Office PowerPoint</Application>
  <PresentationFormat>شاشة عريضة</PresentationFormat>
  <Paragraphs>121</Paragraphs>
  <Slides>17</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17</vt:i4>
      </vt:variant>
    </vt:vector>
  </HeadingPairs>
  <TitlesOfParts>
    <vt:vector size="25" baseType="lpstr">
      <vt:lpstr>Arial</vt:lpstr>
      <vt:lpstr>Calibri</vt:lpstr>
      <vt:lpstr>Calibri Light</vt:lpstr>
      <vt:lpstr>Century Gothic</vt:lpstr>
      <vt:lpstr>Cooper Black</vt:lpstr>
      <vt:lpstr>Helvetica</vt:lpstr>
      <vt:lpstr>Open Sans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954</cp:revision>
  <dcterms:created xsi:type="dcterms:W3CDTF">2020-11-11T11:02:52Z</dcterms:created>
  <dcterms:modified xsi:type="dcterms:W3CDTF">2021-01-16T11:09:56Z</dcterms:modified>
</cp:coreProperties>
</file>