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463" r:id="rId3"/>
    <p:sldId id="483" r:id="rId4"/>
    <p:sldId id="335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5" r:id="rId16"/>
    <p:sldId id="476" r:id="rId17"/>
    <p:sldId id="477" r:id="rId18"/>
    <p:sldId id="334" r:id="rId19"/>
    <p:sldId id="478" r:id="rId20"/>
    <p:sldId id="474" r:id="rId21"/>
    <p:sldId id="479" r:id="rId22"/>
    <p:sldId id="480" r:id="rId23"/>
    <p:sldId id="481" r:id="rId24"/>
    <p:sldId id="409" r:id="rId25"/>
    <p:sldId id="482" r:id="rId26"/>
    <p:sldId id="340" r:id="rId2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71">
          <p15:clr>
            <a:srgbClr val="A4A3A4"/>
          </p15:clr>
        </p15:guide>
        <p15:guide id="4" pos="42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5" autoAdjust="0"/>
    <p:restoredTop sz="99364" autoAdjust="0"/>
  </p:normalViewPr>
  <p:slideViewPr>
    <p:cSldViewPr snapToGrid="0">
      <p:cViewPr varScale="1">
        <p:scale>
          <a:sx n="114" d="100"/>
          <a:sy n="114" d="100"/>
        </p:scale>
        <p:origin x="222" y="-210"/>
      </p:cViewPr>
      <p:guideLst>
        <p:guide orient="horz" pos="2183"/>
        <p:guide pos="3840"/>
        <p:guide orient="horz" pos="1671"/>
        <p:guide pos="42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التعامل مع المشكلات الاجتماعية</a:t>
              </a:r>
              <a:endParaRPr lang="en-US" sz="32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6866022" y="2206785"/>
            <a:ext cx="4097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المشكلة  أثناء ارتدائك للزي المدرسي صباحاً قبل توجهك إلى المدرسة ، انفرط السحاب و لم تتمكني من إصلاحه 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34377" y="3266748"/>
            <a:ext cx="1960127" cy="658143"/>
            <a:chOff x="1447327" y="3508598"/>
            <a:chExt cx="1960127" cy="658143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761952" y="3481821"/>
            <a:ext cx="4254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ما القرار السليم الذي ينبغي أن تتخذيه في هذه الحالة ، مراعيةً الأمور الواجب مراعاتها عند اتخاذ القرار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827242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893252" y="1925352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B87844A-FEE7-4AB8-AD31-9A8E6A3E7D87}"/>
              </a:ext>
            </a:extLst>
          </p:cNvPr>
          <p:cNvGrpSpPr/>
          <p:nvPr/>
        </p:nvGrpSpPr>
        <p:grpSpPr>
          <a:xfrm flipH="1">
            <a:off x="4780487" y="3059962"/>
            <a:ext cx="1960127" cy="658143"/>
            <a:chOff x="1447327" y="3508598"/>
            <a:chExt cx="1960127" cy="6581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F631D08-44FF-4470-A449-BA1028D0A48C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86A4535-64BD-4C40-A008-92ED56CEFE35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14548" y="837918"/>
            <a:ext cx="2479956" cy="902768"/>
            <a:chOff x="1437352" y="1033672"/>
            <a:chExt cx="2479956" cy="90276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1033672"/>
              <a:ext cx="2479956" cy="84143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15196" y="1413220"/>
              <a:ext cx="16807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800" b="1" dirty="0">
                  <a:solidFill>
                    <a:schemeClr val="bg1"/>
                  </a:solidFill>
                </a:rPr>
                <a:t>نشاط ٣</a:t>
              </a:r>
              <a:endPara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773680" y="2206784"/>
            <a:ext cx="3221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>
                <a:solidFill>
                  <a:srgbClr val="FF0000"/>
                </a:solidFill>
              </a:rPr>
              <a:t>خطوات نحو الحل :</a:t>
            </a:r>
            <a:endParaRPr lang="ar-SY" sz="2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4EEA7B2-B769-441D-9104-24D5E1A3656C}"/>
              </a:ext>
            </a:extLst>
          </p:cNvPr>
          <p:cNvSpPr txBox="1"/>
          <p:nvPr/>
        </p:nvSpPr>
        <p:spPr>
          <a:xfrm>
            <a:off x="3518792" y="3347506"/>
            <a:ext cx="24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إيجاد بلوزة مناسبة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5497" y="3473670"/>
            <a:ext cx="1884145" cy="2143034"/>
            <a:chOff x="10075224" y="2825176"/>
            <a:chExt cx="1884145" cy="2143034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5224" y="2825176"/>
              <a:ext cx="1884145" cy="2143034"/>
              <a:chOff x="395817" y="4308237"/>
              <a:chExt cx="1884145" cy="214303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4298" y="4727722"/>
                <a:ext cx="1871561" cy="172354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6910" y="3812644"/>
              <a:ext cx="1589884" cy="1059922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6" name="Group 67">
            <a:extLst>
              <a:ext uri="{FF2B5EF4-FFF2-40B4-BE49-F238E27FC236}">
                <a16:creationId xmlns:a16="http://schemas.microsoft.com/office/drawing/2014/main" id="{3B87844A-FEE7-4AB8-AD31-9A8E6A3E7D87}"/>
              </a:ext>
            </a:extLst>
          </p:cNvPr>
          <p:cNvGrpSpPr/>
          <p:nvPr/>
        </p:nvGrpSpPr>
        <p:grpSpPr>
          <a:xfrm flipH="1">
            <a:off x="4767337" y="4056491"/>
            <a:ext cx="1960127" cy="658143"/>
            <a:chOff x="1447327" y="3508598"/>
            <a:chExt cx="1960127" cy="658143"/>
          </a:xfrm>
        </p:grpSpPr>
        <p:sp>
          <p:nvSpPr>
            <p:cNvPr id="57" name="Freeform: Shape 68">
              <a:extLst>
                <a:ext uri="{FF2B5EF4-FFF2-40B4-BE49-F238E27FC236}">
                  <a16:creationId xmlns:a16="http://schemas.microsoft.com/office/drawing/2014/main" id="{DF631D08-44FF-4470-A449-BA1028D0A48C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69">
              <a:extLst>
                <a:ext uri="{FF2B5EF4-FFF2-40B4-BE49-F238E27FC236}">
                  <a16:creationId xmlns:a16="http://schemas.microsoft.com/office/drawing/2014/main" id="{486A4535-64BD-4C40-A008-92ED56CEFE35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0" name="TextBox 74">
            <a:extLst>
              <a:ext uri="{FF2B5EF4-FFF2-40B4-BE49-F238E27FC236}">
                <a16:creationId xmlns:a16="http://schemas.microsoft.com/office/drawing/2014/main" id="{E4EEA7B2-B769-441D-9104-24D5E1A3656C}"/>
              </a:ext>
            </a:extLst>
          </p:cNvPr>
          <p:cNvSpPr txBox="1"/>
          <p:nvPr/>
        </p:nvSpPr>
        <p:spPr>
          <a:xfrm>
            <a:off x="2154454" y="4409798"/>
            <a:ext cx="3941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الحل</a:t>
            </a:r>
            <a:r>
              <a:rPr lang="ar-SA" sz="2000" b="1" dirty="0"/>
              <a:t> : لبس البلوزة فوق الزي المدرسي بحيث تغطي منطقة فتحة السحاب و غلق طرفي السحاب بدبوس آمن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8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55" grpId="0" animBg="1"/>
      <p:bldP spid="74" grpId="0"/>
      <p:bldP spid="75" grpId="0"/>
      <p:bldP spid="99" grpId="0" animBg="1"/>
      <p:bldP spid="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077467" y="837921"/>
            <a:ext cx="2617035" cy="841432"/>
            <a:chOff x="1437354" y="1033675"/>
            <a:chExt cx="2617035" cy="84143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1033675"/>
              <a:ext cx="2617035" cy="84143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408996"/>
              <a:ext cx="1805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chemeClr val="bg1"/>
                  </a:solidFill>
                </a:rPr>
                <a:t>دعاء الاستخارة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354851" y="2132102"/>
            <a:ext cx="770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/>
              <a:t>كان الرسول صلى الله عليه و سلم يستشير و يستخير قبل اتخاذ القرار هل تعلمين دعاء الاستخارة ؟ ذكّري به زميلاتك في الصف</a:t>
            </a:r>
            <a:r>
              <a:rPr lang="ar-SY" sz="2400" b="1" dirty="0"/>
              <a:t> .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54335" y="3473710"/>
            <a:ext cx="1884145" cy="2107950"/>
            <a:chOff x="10074062" y="2825216"/>
            <a:chExt cx="1884145" cy="210795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74062" y="2825216"/>
              <a:ext cx="1884145" cy="2107950"/>
              <a:chOff x="395817" y="4308237"/>
              <a:chExt cx="1884145" cy="210795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7653" y="466186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21614" y="3856197"/>
              <a:ext cx="1321374" cy="88091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1594" y="5047887"/>
            <a:ext cx="921188" cy="1593407"/>
          </a:xfrm>
          <a:prstGeom prst="rect">
            <a:avLst/>
          </a:prstGeom>
        </p:spPr>
      </p:pic>
      <p:sp>
        <p:nvSpPr>
          <p:cNvPr id="48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729171">
            <a:off x="8561304" y="5126434"/>
            <a:ext cx="755125" cy="294411"/>
          </a:xfrm>
          <a:custGeom>
            <a:avLst/>
            <a:gdLst>
              <a:gd name="connsiteX0" fmla="*/ 755125 w 755125"/>
              <a:gd name="connsiteY0" fmla="*/ 234033 h 294411"/>
              <a:gd name="connsiteX1" fmla="*/ 413866 w 755125"/>
              <a:gd name="connsiteY1" fmla="*/ 281050 h 294411"/>
              <a:gd name="connsiteX2" fmla="*/ 232346 w 755125"/>
              <a:gd name="connsiteY2" fmla="*/ 22454 h 294411"/>
              <a:gd name="connsiteX3" fmla="*/ 0 w 755125"/>
              <a:gd name="connsiteY3" fmla="*/ 30291 h 29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125" h="294411" extrusionOk="0">
                <a:moveTo>
                  <a:pt x="755125" y="234033"/>
                </a:moveTo>
                <a:cubicBezTo>
                  <a:pt x="625975" y="283982"/>
                  <a:pt x="527331" y="317706"/>
                  <a:pt x="413866" y="281050"/>
                </a:cubicBezTo>
                <a:cubicBezTo>
                  <a:pt x="310601" y="242909"/>
                  <a:pt x="317454" y="91798"/>
                  <a:pt x="232346" y="22454"/>
                </a:cubicBezTo>
                <a:cubicBezTo>
                  <a:pt x="134459" y="-48142"/>
                  <a:pt x="97444" y="27866"/>
                  <a:pt x="0" y="30291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9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449422" y="126444"/>
            <a:ext cx="5855394" cy="6180043"/>
            <a:chOff x="7794712" y="-1752649"/>
            <a:chExt cx="5248495" cy="6252662"/>
          </a:xfrm>
        </p:grpSpPr>
        <p:grpSp>
          <p:nvGrpSpPr>
            <p:cNvPr id="50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94712" y="-1752649"/>
              <a:ext cx="5248495" cy="6252662"/>
              <a:chOff x="2033546" y="-2898749"/>
              <a:chExt cx="8680612" cy="10341425"/>
            </a:xfrm>
          </p:grpSpPr>
          <p:sp>
            <p:nvSpPr>
              <p:cNvPr id="53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33546" y="2293619"/>
                <a:ext cx="8680612" cy="51490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4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56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55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1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6608" y="1631856"/>
              <a:ext cx="4502971" cy="2764813"/>
            </a:xfrm>
            <a:prstGeom prst="rect">
              <a:avLst/>
            </a:prstGeom>
          </p:spPr>
        </p:pic>
        <p:sp>
          <p:nvSpPr>
            <p:cNvPr id="52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8123455" y="1501612"/>
              <a:ext cx="4700908" cy="467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دعاء الاستخارة</a:t>
              </a:r>
              <a:endParaRPr lang="en-US" sz="2400" dirty="0">
                <a:solidFill>
                  <a:srgbClr val="00206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934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463941" y="554244"/>
            <a:ext cx="3304729" cy="682383"/>
            <a:chOff x="1437353" y="1240016"/>
            <a:chExt cx="3304729" cy="682383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3" y="1240016"/>
              <a:ext cx="231027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17662" y="1460734"/>
              <a:ext cx="26244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صغيرتي :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54335" y="3473710"/>
            <a:ext cx="1884145" cy="2107950"/>
            <a:chOff x="10074062" y="2825216"/>
            <a:chExt cx="1884145" cy="210795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74062" y="2825216"/>
              <a:ext cx="1884145" cy="2107950"/>
              <a:chOff x="395817" y="4308237"/>
              <a:chExt cx="1884145" cy="210795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7653" y="466186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07038" y="3807576"/>
              <a:ext cx="1398193" cy="93212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5441" y="3939110"/>
            <a:ext cx="1572935" cy="2720753"/>
          </a:xfrm>
          <a:prstGeom prst="rect">
            <a:avLst/>
          </a:prstGeom>
        </p:spPr>
      </p:pic>
      <p:sp>
        <p:nvSpPr>
          <p:cNvPr id="48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750175">
            <a:off x="7198036" y="3368472"/>
            <a:ext cx="1035944" cy="686877"/>
          </a:xfrm>
          <a:custGeom>
            <a:avLst/>
            <a:gdLst>
              <a:gd name="connsiteX0" fmla="*/ 1035944 w 1035944"/>
              <a:gd name="connsiteY0" fmla="*/ 546012 h 686877"/>
              <a:gd name="connsiteX1" fmla="*/ 567776 w 1035944"/>
              <a:gd name="connsiteY1" fmla="*/ 655707 h 686877"/>
              <a:gd name="connsiteX2" fmla="*/ 318751 w 1035944"/>
              <a:gd name="connsiteY2" fmla="*/ 52388 h 686877"/>
              <a:gd name="connsiteX3" fmla="*/ 0 w 1035944"/>
              <a:gd name="connsiteY3" fmla="*/ 70671 h 68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944" h="686877" extrusionOk="0">
                <a:moveTo>
                  <a:pt x="1035944" y="546012"/>
                </a:moveTo>
                <a:cubicBezTo>
                  <a:pt x="856821" y="664413"/>
                  <a:pt x="704206" y="739024"/>
                  <a:pt x="567776" y="655707"/>
                </a:cubicBezTo>
                <a:cubicBezTo>
                  <a:pt x="409882" y="564841"/>
                  <a:pt x="442092" y="209569"/>
                  <a:pt x="318751" y="52388"/>
                </a:cubicBezTo>
                <a:cubicBezTo>
                  <a:pt x="198143" y="-87671"/>
                  <a:pt x="137285" y="62753"/>
                  <a:pt x="0" y="70671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2935703" y="1057285"/>
            <a:ext cx="5013723" cy="28545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FFFF00"/>
                </a:solidFill>
              </a:rPr>
              <a:t>عندما يطرح علينا سؤال له إجابات عدّة نجد أنفسنا في موقف يتطلب الاختيار و اتخاذ القرار أما إذا كان السؤال له إجابة واحدة صحيحة فلا يحتاج الموقف إلى اتخاذ قرار .</a:t>
            </a:r>
            <a:br>
              <a:rPr lang="en-US" sz="2000" b="1" dirty="0">
                <a:solidFill>
                  <a:srgbClr val="FFFF00"/>
                </a:solidFill>
              </a:rPr>
            </a:br>
            <a:endParaRPr lang="ar-SY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24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28652" y="947838"/>
            <a:ext cx="2265852" cy="841993"/>
            <a:chOff x="1437352" y="1143592"/>
            <a:chExt cx="2265852" cy="841993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1143592"/>
              <a:ext cx="2265852" cy="7315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462365"/>
              <a:ext cx="16836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4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7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54335" y="3473710"/>
            <a:ext cx="1884145" cy="2107950"/>
            <a:chOff x="10074062" y="2825216"/>
            <a:chExt cx="1884145" cy="210795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74062" y="2825216"/>
              <a:ext cx="1884145" cy="2107950"/>
              <a:chOff x="395817" y="4308237"/>
              <a:chExt cx="1884145" cy="210795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7653" y="466186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39488" y="3829490"/>
              <a:ext cx="1341447" cy="89429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5441" y="3939110"/>
            <a:ext cx="1572935" cy="2720753"/>
          </a:xfrm>
          <a:prstGeom prst="rect">
            <a:avLst/>
          </a:prstGeom>
        </p:spPr>
      </p:pic>
      <p:sp>
        <p:nvSpPr>
          <p:cNvPr id="47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750175">
            <a:off x="7207431" y="3454180"/>
            <a:ext cx="1035944" cy="686877"/>
          </a:xfrm>
          <a:custGeom>
            <a:avLst/>
            <a:gdLst>
              <a:gd name="connsiteX0" fmla="*/ 1035944 w 1035944"/>
              <a:gd name="connsiteY0" fmla="*/ 546012 h 686877"/>
              <a:gd name="connsiteX1" fmla="*/ 567776 w 1035944"/>
              <a:gd name="connsiteY1" fmla="*/ 655707 h 686877"/>
              <a:gd name="connsiteX2" fmla="*/ 318751 w 1035944"/>
              <a:gd name="connsiteY2" fmla="*/ 52388 h 686877"/>
              <a:gd name="connsiteX3" fmla="*/ 0 w 1035944"/>
              <a:gd name="connsiteY3" fmla="*/ 70671 h 68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944" h="686877" extrusionOk="0">
                <a:moveTo>
                  <a:pt x="1035944" y="546012"/>
                </a:moveTo>
                <a:cubicBezTo>
                  <a:pt x="856821" y="664413"/>
                  <a:pt x="704206" y="739024"/>
                  <a:pt x="567776" y="655707"/>
                </a:cubicBezTo>
                <a:cubicBezTo>
                  <a:pt x="409882" y="564841"/>
                  <a:pt x="442092" y="209569"/>
                  <a:pt x="318751" y="52388"/>
                </a:cubicBezTo>
                <a:cubicBezTo>
                  <a:pt x="198143" y="-87671"/>
                  <a:pt x="137285" y="62753"/>
                  <a:pt x="0" y="70671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2268221" y="258062"/>
            <a:ext cx="6597195" cy="32191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اقترحي مع زميلاتك في المجموعة أمثلة على أسئلة كل منها له إجابة واحدة فقط و اعرضيها أمام باقي المجموعات في صفك</a:t>
            </a:r>
            <a:endParaRPr lang="ar-SY" sz="2000" b="1" dirty="0"/>
          </a:p>
          <a:p>
            <a:pPr algn="ctr"/>
            <a:r>
              <a:rPr lang="ar-SA" sz="2000" b="1" dirty="0"/>
              <a:t> </a:t>
            </a:r>
            <a:br>
              <a:rPr lang="en-US" sz="2000" b="1" dirty="0"/>
            </a:br>
            <a:r>
              <a:rPr lang="ar-SA" sz="2000" b="1" dirty="0">
                <a:solidFill>
                  <a:srgbClr val="FFFF00"/>
                </a:solidFill>
              </a:rPr>
              <a:t>ما اسمك</a:t>
            </a:r>
            <a:r>
              <a:rPr lang="ar-SY" sz="2000" b="1" dirty="0">
                <a:solidFill>
                  <a:srgbClr val="FFFF00"/>
                </a:solidFill>
              </a:rPr>
              <a:t> ؟</a:t>
            </a:r>
            <a:r>
              <a:rPr lang="ar-SA" sz="2000" b="1" dirty="0">
                <a:solidFill>
                  <a:srgbClr val="FFFF00"/>
                </a:solidFill>
              </a:rPr>
              <a:t>   كم عمرك</a:t>
            </a:r>
            <a:r>
              <a:rPr lang="ar-SY" sz="2000" b="1" dirty="0">
                <a:solidFill>
                  <a:srgbClr val="FFFF00"/>
                </a:solidFill>
              </a:rPr>
              <a:t> ؟</a:t>
            </a:r>
            <a:r>
              <a:rPr lang="ar-SA" sz="2000" b="1" dirty="0">
                <a:solidFill>
                  <a:srgbClr val="FFFF00"/>
                </a:solidFill>
              </a:rPr>
              <a:t> من أين أنت</a:t>
            </a:r>
            <a:r>
              <a:rPr lang="ar-SY" sz="2000" b="1" dirty="0">
                <a:solidFill>
                  <a:srgbClr val="FFFF00"/>
                </a:solidFill>
              </a:rPr>
              <a:t> ؟</a:t>
            </a:r>
            <a:r>
              <a:rPr lang="ar-SA" sz="2000" b="1" dirty="0">
                <a:solidFill>
                  <a:srgbClr val="FFFF00"/>
                </a:solidFill>
              </a:rPr>
              <a:t> كم طولك </a:t>
            </a:r>
            <a:r>
              <a:rPr lang="ar-SY" sz="2000" b="1" dirty="0">
                <a:solidFill>
                  <a:srgbClr val="FFFF00"/>
                </a:solidFill>
              </a:rPr>
              <a:t>؟</a:t>
            </a:r>
            <a:br>
              <a:rPr lang="en-US" sz="2000" b="1" dirty="0">
                <a:solidFill>
                  <a:srgbClr val="FFFF00"/>
                </a:solidFill>
              </a:rPr>
            </a:br>
            <a:r>
              <a:rPr lang="ar-SY" sz="2000" b="1" dirty="0">
                <a:solidFill>
                  <a:srgbClr val="FFFF00"/>
                </a:solidFill>
              </a:rPr>
              <a:t>أنت </a:t>
            </a:r>
            <a:r>
              <a:rPr lang="ar-SA" sz="2000" b="1" dirty="0">
                <a:solidFill>
                  <a:srgbClr val="FFFF00"/>
                </a:solidFill>
              </a:rPr>
              <a:t>في أي سنة دراسية ؟</a:t>
            </a:r>
            <a:endParaRPr lang="ar-SY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8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  <p:bldP spid="47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1586" y="2411020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3149923" y="2664570"/>
            <a:ext cx="7784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أذكري قراراً اتخذته في حياتك ما مدى صحة قرارك في ضوء المعلومات السابقة ؟</a:t>
            </a:r>
            <a:br>
              <a:rPr lang="en-US" sz="2000" b="1" dirty="0"/>
            </a:b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3660290"/>
            <a:ext cx="1960127" cy="658143"/>
            <a:chOff x="1447327" y="3508598"/>
            <a:chExt cx="1960127" cy="658143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2714745" y="3853777"/>
            <a:ext cx="8319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اتخذت قرار بأن أقابل الإساءة بالإحسان و أنا مقتنعة بصحة قراري لأنه يرضي الله عز و جل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592708" y="1044260"/>
            <a:ext cx="3101794" cy="973216"/>
            <a:chOff x="1437354" y="1240014"/>
            <a:chExt cx="3101794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1240014"/>
              <a:ext cx="2245702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6154" y="1764863"/>
              <a:ext cx="2542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5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7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3826" y="3473728"/>
            <a:ext cx="1884145" cy="2092562"/>
            <a:chOff x="10073553" y="2825234"/>
            <a:chExt cx="1884145" cy="2092562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3553" y="2825234"/>
              <a:ext cx="1884145" cy="2092562"/>
              <a:chOff x="395817" y="4308237"/>
              <a:chExt cx="1884145" cy="209256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3" y="4677250"/>
                <a:ext cx="1871561" cy="172354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6910" y="3749611"/>
              <a:ext cx="1589884" cy="1059922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429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629362" y="0"/>
            <a:ext cx="668550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أساليب غير فعالة في اتخاذ القرار :</a:t>
            </a:r>
            <a:endParaRPr lang="ar-SY" sz="2800" b="1" dirty="0">
              <a:solidFill>
                <a:srgbClr val="002060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1556" y="3461979"/>
            <a:ext cx="1887136" cy="2438730"/>
            <a:chOff x="392826" y="4292848"/>
            <a:chExt cx="1887136" cy="2438730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مجتمعي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92826" y="4792586"/>
              <a:ext cx="1871561" cy="193899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التعامل مع المشكلات الاجتماعية</a:t>
              </a: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en-US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9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30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140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41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197041" y="837941"/>
              <a:ext cx="23211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عدم تحديد المشكلة </a:t>
              </a:r>
              <a:endParaRPr lang="en-US" sz="2400" b="1" dirty="0"/>
            </a:p>
          </p:txBody>
        </p:sp>
      </p:grpSp>
      <p:grpSp>
        <p:nvGrpSpPr>
          <p:cNvPr id="143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144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154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55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793769" y="2122215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6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519551" y="2436981"/>
              <a:ext cx="2821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 اتخاذ القرار دون تفكير</a:t>
              </a:r>
              <a:endParaRPr lang="en-US" sz="2400" b="1" dirty="0"/>
            </a:p>
          </p:txBody>
        </p:sp>
      </p:grpSp>
      <p:grpSp>
        <p:nvGrpSpPr>
          <p:cNvPr id="157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3342381" y="4151478"/>
            <a:ext cx="6297235" cy="1587929"/>
            <a:chOff x="3165505" y="3405829"/>
            <a:chExt cx="6297235" cy="1587929"/>
          </a:xfrm>
        </p:grpSpPr>
        <p:sp>
          <p:nvSpPr>
            <p:cNvPr id="158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68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69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5576958" y="3609842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0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282165" y="3994182"/>
              <a:ext cx="2150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تأجيل اتخاذ القرار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7072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4673600" y="2331373"/>
            <a:ext cx="6289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كيف يمكن التعامل مع المشكلات التي لا حلّ لها من وجهة نظرك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34377" y="3266748"/>
            <a:ext cx="1960127" cy="658143"/>
            <a:chOff x="1447327" y="3508598"/>
            <a:chExt cx="1960127" cy="658143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5138056" y="3504975"/>
            <a:ext cx="5924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البحث عن أصل المشكلة و عدم تعقيدها فقد يكون الحل بسيطاً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592708" y="1044260"/>
            <a:ext cx="3101794" cy="973216"/>
            <a:chOff x="1437354" y="1240014"/>
            <a:chExt cx="3101794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1240014"/>
              <a:ext cx="2245702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6154" y="1764863"/>
              <a:ext cx="2542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6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7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3826" y="3473728"/>
            <a:ext cx="1884145" cy="2092562"/>
            <a:chOff x="10073553" y="2825234"/>
            <a:chExt cx="1884145" cy="2092562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3553" y="2825234"/>
              <a:ext cx="1884145" cy="2092562"/>
              <a:chOff x="395817" y="4308237"/>
              <a:chExt cx="1884145" cy="209256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2" y="4677250"/>
                <a:ext cx="1871561" cy="172354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6910" y="3735098"/>
              <a:ext cx="1589884" cy="1059922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115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046313" y="264515"/>
            <a:ext cx="775826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التعامل مع المشكلات الاجتماعية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8870242" y="1811810"/>
            <a:ext cx="2832023" cy="957330"/>
            <a:chOff x="1437357" y="1240016"/>
            <a:chExt cx="2685162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7" y="1240016"/>
              <a:ext cx="213278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2128603" y="1544273"/>
              <a:ext cx="1993916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الغضب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5836757" y="951512"/>
            <a:ext cx="5854052" cy="966530"/>
            <a:chOff x="1437354" y="1240017"/>
            <a:chExt cx="5726167" cy="64119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1240017"/>
              <a:ext cx="5726167" cy="64119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65218" y="1523520"/>
              <a:ext cx="5298303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التعامل مع مشاعر الغضب و الخجل :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63738" y="741361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45195" y="2270443"/>
            <a:ext cx="66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</a:t>
            </a:r>
            <a:endParaRPr lang="en-US" sz="2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55608" y="3431402"/>
            <a:ext cx="1884145" cy="2230955"/>
            <a:chOff x="395817" y="4262071"/>
            <a:chExt cx="1884145" cy="2230955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62071"/>
              <a:ext cx="188414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مجتمعي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402543" y="4738700"/>
              <a:ext cx="1871561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التعامل مع المشكلات الاجتماعية</a:t>
              </a: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مستطيل 1"/>
          <p:cNvSpPr/>
          <p:nvPr/>
        </p:nvSpPr>
        <p:spPr>
          <a:xfrm>
            <a:off x="4732581" y="2729258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Y" b="1" dirty="0">
                <a:solidFill>
                  <a:schemeClr val="bg1"/>
                </a:solidFill>
              </a:rPr>
              <a:t>التعامل مع مشاعر الغضب و الخجل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97256" y="2801775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3033669" y="3178007"/>
            <a:ext cx="8115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عندما تغضب تتسارع ضربات القلب و قد تفقد الشهية للطعام أو تسرف في تناوله ، و يبدو ذلك بوضوح في تعابير الوجه و لغة الجسد ،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0355" y="3693791"/>
            <a:ext cx="1834212" cy="635091"/>
            <a:chOff x="1431941" y="2643418"/>
            <a:chExt cx="1834212" cy="635091"/>
          </a:xfrm>
        </p:grpSpPr>
        <p:sp>
          <p:nvSpPr>
            <p:cNvPr id="3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2986768" y="4070023"/>
            <a:ext cx="8115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و كظم الغيظ من القيم السمحة في ديننا الإسلامي الذي يأمرنا نحن المسلمين بالتسامح و التعايش مع الآخرين برفق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0355" y="4585807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6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2939867" y="4962039"/>
            <a:ext cx="8115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لذا يجب أن نتعلم كيف نتعامل مع هذه المشاعر بالطريقة الصحيحة لنحافظ على صحتنا و نتجنب أموراً لا تحمد عقباها و نعيش سعداء في حياتنا .</a:t>
            </a:r>
            <a:br>
              <a:rPr lang="en-US" sz="2000" dirty="0"/>
            </a:br>
            <a:endParaRPr lang="ar-SY" sz="2000" dirty="0"/>
          </a:p>
        </p:txBody>
      </p:sp>
    </p:spTree>
    <p:extLst>
      <p:ext uri="{BB962C8B-B14F-4D97-AF65-F5344CB8AC3E}">
        <p14:creationId xmlns:p14="http://schemas.microsoft.com/office/powerpoint/2010/main" val="19798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89" grpId="0" animBg="1"/>
      <p:bldP spid="32" grpId="0"/>
      <p:bldP spid="41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675247" y="4114444"/>
            <a:ext cx="5297715" cy="1872343"/>
            <a:chOff x="3447142" y="1248229"/>
            <a:chExt cx="5297715" cy="187234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3639085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622219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8" y="1294915"/>
              <a:ext cx="3142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4386572" y="1618075"/>
              <a:ext cx="42218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/>
                <a:t>محاولة التفكير بشيء آخر ، مثل القراءة أو ممارسة هواية .</a:t>
              </a:r>
              <a:endParaRPr lang="en-US" sz="2000" b="1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0FAA672-A64A-48F0-A061-B9591F075E07}"/>
              </a:ext>
            </a:extLst>
          </p:cNvPr>
          <p:cNvGrpSpPr/>
          <p:nvPr/>
        </p:nvGrpSpPr>
        <p:grpSpPr>
          <a:xfrm>
            <a:off x="6212224" y="4114444"/>
            <a:ext cx="5297715" cy="1872343"/>
            <a:chOff x="3447142" y="1248229"/>
            <a:chExt cx="5297715" cy="1872343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134518F-E107-4BE1-BAC8-41D1DC904D01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1DBD8F6-1E3F-462A-B8CF-07E53A53AAD1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AC89658-9FDB-444E-B68E-367A8C6D2609}"/>
                </a:ext>
              </a:extLst>
            </p:cNvPr>
            <p:cNvSpPr/>
            <p:nvPr/>
          </p:nvSpPr>
          <p:spPr>
            <a:xfrm>
              <a:off x="3661474" y="1505943"/>
              <a:ext cx="747485" cy="747485"/>
            </a:xfrm>
            <a:prstGeom prst="ellipse">
              <a:avLst/>
            </a:prstGeom>
            <a:solidFill>
              <a:srgbClr val="9900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BC3025-A4C2-427A-93D5-24B5359F5B95}"/>
                </a:ext>
              </a:extLst>
            </p:cNvPr>
            <p:cNvSpPr txBox="1"/>
            <p:nvPr/>
          </p:nvSpPr>
          <p:spPr>
            <a:xfrm>
              <a:off x="3685290" y="1618075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B6B431-6877-4661-A2BF-0AF60446BBEC}"/>
                </a:ext>
              </a:extLst>
            </p:cNvPr>
            <p:cNvSpPr txBox="1"/>
            <p:nvPr/>
          </p:nvSpPr>
          <p:spPr>
            <a:xfrm>
              <a:off x="5333996" y="1248229"/>
              <a:ext cx="32712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9900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7F4149E-1311-4032-9D77-EC2E92133D12}"/>
                </a:ext>
              </a:extLst>
            </p:cNvPr>
            <p:cNvSpPr txBox="1"/>
            <p:nvPr/>
          </p:nvSpPr>
          <p:spPr>
            <a:xfrm>
              <a:off x="4548445" y="1648339"/>
              <a:ext cx="38479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مزاولة بعض التمارين الرياضية أو المشي</a:t>
              </a:r>
              <a:endParaRPr lang="ar-SY" sz="2000" b="1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75247" y="1596572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639087" y="1514358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639086" y="1626490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4803895" y="1552597"/>
              <a:ext cx="3804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/>
                <a:t>الاستعاذة بالله من الشيطان الرجيم</a:t>
              </a:r>
              <a:endParaRPr lang="en-US" sz="20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2224" y="1607454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278023" y="1508707"/>
              <a:ext cx="43120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/>
                <a:t>اتباع هدي الرسول محمد صلى الله عليه و سلم بتغيير وضع الجسم عند الغضب</a:t>
              </a:r>
              <a:endParaRPr lang="en-US" sz="20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1363278" y="216637"/>
            <a:ext cx="8683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/>
              <a:t>كيف نتخلص من الشعور بالغضب ؟</a:t>
            </a:r>
            <a:endParaRPr lang="en-US" sz="2800" b="1" dirty="0">
              <a:latin typeface="Oswald" panose="02000503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2CA6EE-CAE0-4A13-8A61-8D1BCDFEE846}"/>
              </a:ext>
            </a:extLst>
          </p:cNvPr>
          <p:cNvCxnSpPr/>
          <p:nvPr/>
        </p:nvCxnSpPr>
        <p:spPr>
          <a:xfrm>
            <a:off x="3934250" y="739857"/>
            <a:ext cx="371477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18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046313" y="264515"/>
            <a:ext cx="775826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التعامل مع المشكلات الاجتماعية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6801853" y="2534782"/>
            <a:ext cx="4883885" cy="957330"/>
            <a:chOff x="1437356" y="1240016"/>
            <a:chExt cx="4630620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6" y="1240016"/>
              <a:ext cx="426557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2128604" y="1544273"/>
              <a:ext cx="3939372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التعامل مع مشاعر الغضب و الخجل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7395411" y="1244142"/>
            <a:ext cx="4278870" cy="1001886"/>
            <a:chOff x="1437354" y="1240017"/>
            <a:chExt cx="4185395" cy="664650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1240017"/>
              <a:ext cx="3918638" cy="64119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65217" y="1557563"/>
              <a:ext cx="3757532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اتخاذ القرار</a:t>
              </a:r>
              <a:endPara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47210" y="1033991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67392" y="2362932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55608" y="3431402"/>
            <a:ext cx="1884145" cy="2230955"/>
            <a:chOff x="395817" y="4262071"/>
            <a:chExt cx="1884145" cy="2230955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62071"/>
              <a:ext cx="188414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مجتمعي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402543" y="4738700"/>
              <a:ext cx="1871561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التعامل مع المشكلات الاجتماعية</a:t>
              </a: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93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8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5810875" y="2334713"/>
            <a:ext cx="5243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ليلى فتاة سريعة الغضب لها زميلة كانت تنعتها ببعض الصفات الذميمة و ذات يوم لم تستطع تجاهل إساءة زميلتها المتكررة لها  فقامت بضربها حتى سقطت على الأرض </a:t>
            </a:r>
            <a:br>
              <a:rPr lang="en-US" sz="2000" b="1" dirty="0"/>
            </a:b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3739855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23096" y="4006377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هل</a:t>
            </a:r>
            <a:r>
              <a:rPr lang="ar-SA" sz="2000" b="1" dirty="0"/>
              <a:t> توافقين ليلى على تصرفها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3891500" y="-578656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57510" y="3734288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156498" y="890268"/>
            <a:ext cx="3538003" cy="973216"/>
            <a:chOff x="1437355" y="1240014"/>
            <a:chExt cx="3538003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5" y="1240014"/>
              <a:ext cx="3173169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705238" y="1630509"/>
              <a:ext cx="327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صغيرتي العزيزة   </a:t>
              </a:r>
              <a:r>
                <a:rPr lang="ar-SY" sz="2400" b="1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هل</a:t>
              </a:r>
              <a:r>
                <a:rPr lang="ar-SY" sz="2400" b="1" dirty="0">
                  <a:solidFill>
                    <a:srgbClr val="FFFF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ar-SY" sz="2400" b="1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3515360" y="4015720"/>
            <a:ext cx="1610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لا أوافقها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4336" y="3473710"/>
            <a:ext cx="1884145" cy="2107951"/>
            <a:chOff x="10074063" y="2825216"/>
            <a:chExt cx="1884145" cy="210795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4063" y="2825216"/>
              <a:ext cx="1884145" cy="2107951"/>
              <a:chOff x="395817" y="4308236"/>
              <a:chExt cx="1884145" cy="210795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6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4" y="466186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83650" y="3722284"/>
              <a:ext cx="1589884" cy="1059922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9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943" y="4574514"/>
            <a:ext cx="1960127" cy="658143"/>
            <a:chOff x="1447327" y="3508598"/>
            <a:chExt cx="1960127" cy="658143"/>
          </a:xfrm>
        </p:grpSpPr>
        <p:sp>
          <p:nvSpPr>
            <p:cNvPr id="60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2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5936343" y="4841036"/>
            <a:ext cx="5112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هل</a:t>
            </a:r>
            <a:r>
              <a:rPr lang="ar-SA" sz="2000" b="1" dirty="0"/>
              <a:t> ترين أن عليها نصح زميلتها بعدم الاستهزاء بخلق الله ؟ 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63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76663" y="4631376"/>
            <a:ext cx="1834212" cy="635091"/>
            <a:chOff x="1431941" y="2643418"/>
            <a:chExt cx="1834212" cy="635091"/>
          </a:xfrm>
        </p:grpSpPr>
        <p:sp>
          <p:nvSpPr>
            <p:cNvPr id="64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0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1865515" y="4912808"/>
            <a:ext cx="3279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نعم لأنه فعل مذموم و محرّم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5396639"/>
            <a:ext cx="1960127" cy="658143"/>
            <a:chOff x="1447327" y="3508598"/>
            <a:chExt cx="1960127" cy="658143"/>
          </a:xfrm>
        </p:grpSpPr>
        <p:sp>
          <p:nvSpPr>
            <p:cNvPr id="84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6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578752" y="5625483"/>
            <a:ext cx="4533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هل</a:t>
            </a:r>
            <a:r>
              <a:rPr lang="ar-SA" sz="2000" b="1" dirty="0"/>
              <a:t> كان ينبغي أن تتجاهلها و لا تعيرها اهتماماً ؟ </a:t>
            </a:r>
            <a:br>
              <a:rPr lang="en-US" sz="2000" b="1" dirty="0"/>
            </a:b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00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45737" y="5445061"/>
            <a:ext cx="1834212" cy="635091"/>
            <a:chOff x="1431941" y="2643418"/>
            <a:chExt cx="1834212" cy="635091"/>
          </a:xfrm>
        </p:grpSpPr>
        <p:sp>
          <p:nvSpPr>
            <p:cNvPr id="101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3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796942" y="5726493"/>
            <a:ext cx="4317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نعم كان عليها نصح زميلتها و تجاهل الإساءة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2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55" grpId="0" animBg="1"/>
      <p:bldP spid="74" grpId="0"/>
      <p:bldP spid="99" grpId="0" animBg="1"/>
      <p:bldP spid="62" grpId="0"/>
      <p:bldP spid="80" grpId="0"/>
      <p:bldP spid="86" grpId="0"/>
      <p:bldP spid="10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5810875" y="2335023"/>
            <a:ext cx="53014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عددي مخاطر الغضب بوصفه سلوكاً غير مرغوب فيه موضحاً آثاره السلبية عليك و على الآخرين،  مع ذكر دليل النهي عنه من السنّة النبويّة ؟</a:t>
            </a:r>
            <a:br>
              <a:rPr lang="en-US" sz="2000" b="1" dirty="0"/>
            </a:b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3151261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46167" y="3417783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ال</a:t>
            </a:r>
            <a:r>
              <a:rPr lang="ar-SA" sz="2000" b="1" dirty="0"/>
              <a:t>غضب سلوك سيء يؤثر على </a:t>
            </a:r>
            <a:r>
              <a:rPr lang="ar-SY" sz="2000" b="1" dirty="0">
                <a:solidFill>
                  <a:srgbClr val="FF0000"/>
                </a:solidFill>
              </a:rPr>
              <a:t>الفرد 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32429" y="687830"/>
            <a:ext cx="2320827" cy="973216"/>
            <a:chOff x="1406878" y="1240014"/>
            <a:chExt cx="2320827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06878" y="1240014"/>
              <a:ext cx="2145550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5464" y="1693774"/>
              <a:ext cx="1692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chemeClr val="bg1"/>
                  </a:solidFill>
                </a:rPr>
                <a:t>نشاط ٧ 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6377" y="3473643"/>
            <a:ext cx="1884145" cy="2169506"/>
            <a:chOff x="10076104" y="2825149"/>
            <a:chExt cx="1884145" cy="216950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6104" y="2825149"/>
              <a:ext cx="1884145" cy="2169506"/>
              <a:chOff x="395817" y="4308237"/>
              <a:chExt cx="1884145" cy="216950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3" y="4600306"/>
                <a:ext cx="1871561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الطب النبوي  و التداوي بالأعشاب </a:t>
                </a: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6910" y="3865725"/>
              <a:ext cx="1589884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4082797"/>
            <a:ext cx="1960127" cy="688921"/>
            <a:chOff x="1447327" y="3508598"/>
            <a:chExt cx="1960127" cy="688921"/>
          </a:xfrm>
        </p:grpSpPr>
        <p:sp>
          <p:nvSpPr>
            <p:cNvPr id="4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46167" y="4349319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فيفقده التفكير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4921795"/>
            <a:ext cx="1960127" cy="658143"/>
            <a:chOff x="1447327" y="3508598"/>
            <a:chExt cx="1960127" cy="658143"/>
          </a:xfrm>
        </p:grpSpPr>
        <p:sp>
          <p:nvSpPr>
            <p:cNvPr id="5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254750" y="5188317"/>
            <a:ext cx="4702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يرفع ضغط الدم و يسبب النوبات القلبية و غيرها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62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3891500" y="-578656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3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76662" y="3123211"/>
            <a:ext cx="1834212" cy="635091"/>
            <a:chOff x="1431941" y="2643418"/>
            <a:chExt cx="1834212" cy="635091"/>
          </a:xfrm>
        </p:grpSpPr>
        <p:sp>
          <p:nvSpPr>
            <p:cNvPr id="64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0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3534512" y="3404643"/>
            <a:ext cx="1610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و على </a:t>
            </a:r>
            <a:r>
              <a:rPr lang="ar-SA" sz="2000" b="1" dirty="0">
                <a:solidFill>
                  <a:srgbClr val="FF0000"/>
                </a:solidFill>
              </a:rPr>
              <a:t>المجتمع :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1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4336" y="3473710"/>
            <a:ext cx="1884145" cy="2107951"/>
            <a:chOff x="10074063" y="2825216"/>
            <a:chExt cx="1884145" cy="2107951"/>
          </a:xfrm>
        </p:grpSpPr>
        <p:grpSp>
          <p:nvGrpSpPr>
            <p:cNvPr id="84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4063" y="2825216"/>
              <a:ext cx="1884145" cy="2107951"/>
              <a:chOff x="395817" y="4308236"/>
              <a:chExt cx="1884145" cy="210795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6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6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4" y="466186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85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6910" y="3794511"/>
              <a:ext cx="1589884" cy="1059922"/>
            </a:xfrm>
            <a:prstGeom prst="rect">
              <a:avLst/>
            </a:prstGeom>
          </p:spPr>
        </p:pic>
      </p:grpSp>
      <p:grpSp>
        <p:nvGrpSpPr>
          <p:cNvPr id="101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76663" y="4057296"/>
            <a:ext cx="1834212" cy="635091"/>
            <a:chOff x="1431941" y="2643418"/>
            <a:chExt cx="1834212" cy="635091"/>
          </a:xfrm>
        </p:grpSpPr>
        <p:sp>
          <p:nvSpPr>
            <p:cNvPr id="102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1865515" y="4338728"/>
            <a:ext cx="3279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يثير الحقد و الكراهية بين الناس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0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45737" y="4849253"/>
            <a:ext cx="1834212" cy="635091"/>
            <a:chOff x="1431941" y="2643418"/>
            <a:chExt cx="1834212" cy="635091"/>
          </a:xfrm>
        </p:grpSpPr>
        <p:sp>
          <p:nvSpPr>
            <p:cNvPr id="10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8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1991003" y="5130685"/>
            <a:ext cx="3252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يسبّب الفرقة و الوقوع في الجرائم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09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614709" y="5732338"/>
            <a:ext cx="1960127" cy="658143"/>
            <a:chOff x="1447327" y="3508598"/>
            <a:chExt cx="1960127" cy="658143"/>
          </a:xfrm>
        </p:grpSpPr>
        <p:sp>
          <p:nvSpPr>
            <p:cNvPr id="110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2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2260473" y="5867261"/>
            <a:ext cx="8425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00B050"/>
                </a:solidFill>
              </a:rPr>
              <a:t>الدليل على النهي عن الغضب : جاء رجل إلى النبي محمد صلى الله عليه و سلم فقال له : أوصني ، قال صلى الله عليه وسلم : ( لا تغضب ، فردّد مراراً ، قال :  لا تغضب )</a:t>
            </a:r>
            <a:endParaRPr lang="ar-SY" sz="2000" b="1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3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57" grpId="0"/>
      <p:bldP spid="61" grpId="0"/>
      <p:bldP spid="62" grpId="0" animBg="1"/>
      <p:bldP spid="80" grpId="0"/>
      <p:bldP spid="104" grpId="0"/>
      <p:bldP spid="108" grpId="0"/>
      <p:bldP spid="1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046313" y="264515"/>
            <a:ext cx="775826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التعامل مع المشكلات الاجتماعية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8870242" y="1811810"/>
            <a:ext cx="2832023" cy="957330"/>
            <a:chOff x="1437357" y="1240016"/>
            <a:chExt cx="2685162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7" y="1240016"/>
              <a:ext cx="213278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2128603" y="1544273"/>
              <a:ext cx="1993916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الخجل 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5836757" y="951512"/>
            <a:ext cx="5854052" cy="966530"/>
            <a:chOff x="1437354" y="1240017"/>
            <a:chExt cx="5726167" cy="64119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1240017"/>
              <a:ext cx="5726167" cy="64119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65218" y="1523520"/>
              <a:ext cx="5298303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التعامل مع مشاعر الغضب و الخجل :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63738" y="741361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45195" y="2270443"/>
            <a:ext cx="66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</a:t>
            </a:r>
            <a:endParaRPr lang="en-US" sz="2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55608" y="3431402"/>
            <a:ext cx="1884145" cy="2230955"/>
            <a:chOff x="395817" y="4262071"/>
            <a:chExt cx="1884145" cy="2230955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62071"/>
              <a:ext cx="188414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مجتمعي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402543" y="4738700"/>
              <a:ext cx="1871561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التعامل مع المشكلات الاجتماعية</a:t>
              </a: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97256" y="3059844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3033669" y="3436076"/>
            <a:ext cx="8115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 الخجل : هو ما يعتري الإنسان من الإحساس بالحرج و النقص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0355" y="3951860"/>
            <a:ext cx="1834212" cy="635091"/>
            <a:chOff x="1431941" y="2643418"/>
            <a:chExt cx="1834212" cy="635091"/>
          </a:xfrm>
        </p:grpSpPr>
        <p:sp>
          <p:nvSpPr>
            <p:cNvPr id="3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2986768" y="4328092"/>
            <a:ext cx="8115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أو من شعور أليم صادر  عن الشعور بالذنب لخطأ ارتكبه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6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89" grpId="0" animBg="1"/>
      <p:bldP spid="32" grpId="0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8772926" y="2286209"/>
            <a:ext cx="2174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>
                <a:solidFill>
                  <a:srgbClr val="FF0000"/>
                </a:solidFill>
              </a:rPr>
              <a:t>سلوكية :</a:t>
            </a:r>
            <a:endParaRPr lang="ar-SY" sz="2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2817093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46167" y="3083615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 قلّة التحدث مع الآخرين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606142" y="1044260"/>
            <a:ext cx="3118836" cy="1284757"/>
            <a:chOff x="1406878" y="1240014"/>
            <a:chExt cx="3118836" cy="1284757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06878" y="1240014"/>
              <a:ext cx="3118836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5465" y="1693774"/>
              <a:ext cx="21588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chemeClr val="bg1"/>
                  </a:solidFill>
                </a:rPr>
                <a:t>أعراض الخجل : </a:t>
              </a:r>
              <a:br>
                <a:rPr lang="en-US" sz="2400" b="1" dirty="0">
                  <a:solidFill>
                    <a:schemeClr val="bg1"/>
                  </a:solidFill>
                </a:rPr>
              </a:b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7222" y="3473551"/>
            <a:ext cx="1886085" cy="2195065"/>
            <a:chOff x="10076949" y="2825057"/>
            <a:chExt cx="1886085" cy="2195065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6949" y="2825057"/>
              <a:ext cx="1886085" cy="2195065"/>
              <a:chOff x="395817" y="4308237"/>
              <a:chExt cx="1886085" cy="2195065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10341" y="4748976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6910" y="3865725"/>
              <a:ext cx="1589884" cy="1059922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3660290"/>
            <a:ext cx="1960127" cy="688921"/>
            <a:chOff x="1447327" y="3508598"/>
            <a:chExt cx="1960127" cy="688921"/>
          </a:xfrm>
        </p:grpSpPr>
        <p:sp>
          <p:nvSpPr>
            <p:cNvPr id="4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46167" y="3926812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عدم النظر إلى المتحدث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4498899"/>
            <a:ext cx="1960127" cy="658143"/>
            <a:chOff x="1447327" y="3508598"/>
            <a:chExt cx="1960127" cy="658143"/>
          </a:xfrm>
        </p:grpSpPr>
        <p:sp>
          <p:nvSpPr>
            <p:cNvPr id="5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8331200" y="4765421"/>
            <a:ext cx="2717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تجنب لقاء الغرباء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65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5364603"/>
            <a:ext cx="1960127" cy="658143"/>
            <a:chOff x="1447327" y="3508598"/>
            <a:chExt cx="1960127" cy="658143"/>
          </a:xfrm>
        </p:grpSpPr>
        <p:sp>
          <p:nvSpPr>
            <p:cNvPr id="66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8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128453" y="5631125"/>
            <a:ext cx="3852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الشعور بالإحراج عند البدء بالحديث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21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3891500" y="-578656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2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92814" y="1953274"/>
            <a:ext cx="1834212" cy="635091"/>
            <a:chOff x="1431941" y="2643418"/>
            <a:chExt cx="1834212" cy="635091"/>
          </a:xfrm>
        </p:grpSpPr>
        <p:sp>
          <p:nvSpPr>
            <p:cNvPr id="123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25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3550664" y="2234706"/>
            <a:ext cx="1610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>
                <a:solidFill>
                  <a:srgbClr val="FF0000"/>
                </a:solidFill>
              </a:rPr>
              <a:t>جسدية :</a:t>
            </a:r>
            <a:endParaRPr lang="ar-SY" sz="2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29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61889" y="2766069"/>
            <a:ext cx="1834212" cy="635091"/>
            <a:chOff x="1431941" y="2643418"/>
            <a:chExt cx="1834212" cy="635091"/>
          </a:xfrm>
        </p:grpSpPr>
        <p:sp>
          <p:nvSpPr>
            <p:cNvPr id="130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2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10030" y="3047501"/>
            <a:ext cx="2920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مشكلات و آلام في المعدة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33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64079" y="3554673"/>
            <a:ext cx="1834212" cy="635091"/>
            <a:chOff x="1431941" y="2643418"/>
            <a:chExt cx="1834212" cy="635091"/>
          </a:xfrm>
        </p:grpSpPr>
        <p:sp>
          <p:nvSpPr>
            <p:cNvPr id="134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6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12220" y="3836105"/>
            <a:ext cx="2920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رطوبة اليدين و تعرقهما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37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66269" y="4343277"/>
            <a:ext cx="1834212" cy="635091"/>
            <a:chOff x="1431941" y="2643418"/>
            <a:chExt cx="1834212" cy="635091"/>
          </a:xfrm>
        </p:grpSpPr>
        <p:sp>
          <p:nvSpPr>
            <p:cNvPr id="138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0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14410" y="4624709"/>
            <a:ext cx="2920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سرعة في دقات القلب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41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61889" y="5041319"/>
            <a:ext cx="1834212" cy="635091"/>
            <a:chOff x="1431941" y="2643418"/>
            <a:chExt cx="1834212" cy="635091"/>
          </a:xfrm>
        </p:grpSpPr>
        <p:sp>
          <p:nvSpPr>
            <p:cNvPr id="142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523452" y="5294209"/>
            <a:ext cx="2540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جفاف الفم و الحلق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4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3901151" y="5880953"/>
            <a:ext cx="1834212" cy="635091"/>
            <a:chOff x="1431941" y="2643418"/>
            <a:chExt cx="1834212" cy="635091"/>
          </a:xfrm>
        </p:grpSpPr>
        <p:sp>
          <p:nvSpPr>
            <p:cNvPr id="14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8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1265002" y="6078861"/>
            <a:ext cx="3644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حركات لا إرادية في الوجه أو اليدين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5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57" grpId="0"/>
      <p:bldP spid="61" grpId="0"/>
      <p:bldP spid="68" grpId="0"/>
      <p:bldP spid="121" grpId="0" animBg="1"/>
      <p:bldP spid="125" grpId="0"/>
      <p:bldP spid="132" grpId="0"/>
      <p:bldP spid="136" grpId="0"/>
      <p:bldP spid="140" grpId="0"/>
      <p:bldP spid="144" grpId="0"/>
      <p:bldP spid="1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839201" y="217712"/>
            <a:ext cx="2897526" cy="972613"/>
            <a:chOff x="1437352" y="902495"/>
            <a:chExt cx="3368008" cy="97261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902495"/>
              <a:ext cx="3368008" cy="97261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156890" y="1356614"/>
              <a:ext cx="2648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 9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3280229" y="1504009"/>
            <a:ext cx="8423186" cy="927697"/>
            <a:chOff x="1437370" y="947399"/>
            <a:chExt cx="15493679" cy="92769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70" y="947399"/>
              <a:ext cx="15493679" cy="92769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514741" y="1407053"/>
              <a:ext cx="14416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>
                  <a:solidFill>
                    <a:schemeClr val="bg1"/>
                  </a:solidFill>
                </a:rPr>
                <a:t>هل صادفك موقف شعرت فيه بالخجل ؟ كيف تدللين على أن ما مررت به يعتبر حالة خجل ؟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8744" y="3413111"/>
            <a:ext cx="1890574" cy="2659721"/>
            <a:chOff x="10085926" y="2824815"/>
            <a:chExt cx="1890574" cy="265972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5926" y="2824815"/>
              <a:ext cx="1890574" cy="2659721"/>
              <a:chOff x="389388" y="4308237"/>
              <a:chExt cx="1890574" cy="265972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89388" y="4659634"/>
                <a:ext cx="1871561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52028" y="3967480"/>
              <a:ext cx="1562704" cy="1041802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30417" cy="1940316"/>
            <a:chOff x="7624954" y="1603531"/>
            <a:chExt cx="2230417" cy="194031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30417" cy="1940316"/>
              <a:chOff x="2728686" y="1944914"/>
              <a:chExt cx="3036552" cy="26416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790120" y="2005510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7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9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10958212" y="2983854"/>
            <a:ext cx="736292" cy="635091"/>
            <a:chOff x="1431941" y="2643418"/>
            <a:chExt cx="736292" cy="635091"/>
          </a:xfrm>
        </p:grpSpPr>
        <p:sp>
          <p:nvSpPr>
            <p:cNvPr id="40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8" y="2671223"/>
              <a:ext cx="5529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3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4738998" y="3186996"/>
            <a:ext cx="6219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طلبت مني المعلمة المشاركة في الإذاعة فشعرت بالخجل الشديد</a:t>
            </a:r>
            <a:endParaRPr lang="ar-SY" sz="2000" b="1" dirty="0"/>
          </a:p>
        </p:txBody>
      </p:sp>
      <p:grpSp>
        <p:nvGrpSpPr>
          <p:cNvPr id="42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10927285" y="3846820"/>
            <a:ext cx="736292" cy="635091"/>
            <a:chOff x="1431941" y="2643418"/>
            <a:chExt cx="736292" cy="635091"/>
          </a:xfrm>
        </p:grpSpPr>
        <p:sp>
          <p:nvSpPr>
            <p:cNvPr id="52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8" y="2671223"/>
              <a:ext cx="5529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4708071" y="4049962"/>
            <a:ext cx="6219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و الدليل</a:t>
            </a:r>
            <a:r>
              <a:rPr lang="ar-SY" sz="2000" b="1" dirty="0">
                <a:solidFill>
                  <a:srgbClr val="FF0000"/>
                </a:solidFill>
              </a:rPr>
              <a:t> </a:t>
            </a:r>
            <a:r>
              <a:rPr lang="ar-SY" sz="2000" b="1" dirty="0"/>
              <a:t>:</a:t>
            </a:r>
            <a:r>
              <a:rPr lang="ar-SA" sz="2000" b="1" dirty="0"/>
              <a:t> شعوري بسرعة دقات قلبي و تعرق يديّ</a:t>
            </a:r>
            <a:endParaRPr lang="ar-SY" sz="2000" b="1" dirty="0"/>
          </a:p>
        </p:txBody>
      </p:sp>
    </p:spTree>
    <p:extLst>
      <p:ext uri="{BB962C8B-B14F-4D97-AF65-F5344CB8AC3E}">
        <p14:creationId xmlns:p14="http://schemas.microsoft.com/office/powerpoint/2010/main" val="72551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/>
      <p:bldP spid="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629362" y="0"/>
            <a:ext cx="668550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الخطوات التي تساعد في  التخفيف من الشعور بالخجل :</a:t>
            </a:r>
            <a:endParaRPr lang="ar-SY" sz="2800" b="1" dirty="0">
              <a:solidFill>
                <a:srgbClr val="002060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2576" y="3461945"/>
            <a:ext cx="1887136" cy="2469508"/>
            <a:chOff x="392826" y="4292848"/>
            <a:chExt cx="1887136" cy="2469508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مجتمعي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92826" y="4761808"/>
              <a:ext cx="1871561" cy="20005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التعامل مع المشكلات الاجتماعية</a:t>
              </a: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9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30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140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41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935441" y="756518"/>
              <a:ext cx="3168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المبادرة بالتحية و الحديث و الاستماع إلى المتحدث</a:t>
              </a:r>
              <a:br>
                <a:rPr lang="en-US" b="1" dirty="0"/>
              </a:br>
              <a:endParaRPr lang="en-US" b="1" dirty="0"/>
            </a:p>
          </p:txBody>
        </p:sp>
      </p:grpSp>
      <p:grpSp>
        <p:nvGrpSpPr>
          <p:cNvPr id="143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144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154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55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793769" y="2122215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6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3997941" y="2218687"/>
              <a:ext cx="32017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محاولة طرح أسئلة على المتكلم حول حديثه </a:t>
              </a:r>
              <a:r>
                <a:rPr lang="ar-SY" b="1" dirty="0"/>
                <a:t>,</a:t>
              </a:r>
              <a:r>
                <a:rPr lang="ar-SA" b="1" dirty="0"/>
                <a:t> لأنها طريقة جيدة للدخول في النقاش</a:t>
              </a:r>
              <a:endParaRPr lang="en-US" b="1" dirty="0"/>
            </a:p>
          </p:txBody>
        </p:sp>
      </p:grpSp>
      <p:grpSp>
        <p:nvGrpSpPr>
          <p:cNvPr id="157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3342381" y="4151478"/>
            <a:ext cx="6297235" cy="1587929"/>
            <a:chOff x="3165505" y="3405829"/>
            <a:chExt cx="6297235" cy="1587929"/>
          </a:xfrm>
        </p:grpSpPr>
        <p:sp>
          <p:nvSpPr>
            <p:cNvPr id="158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68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69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5576958" y="3609842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0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082583" y="3876627"/>
              <a:ext cx="32611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الاشتراك في الأنشطة المدرسية،  لاعتياد الحديث بطلاقة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577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780492" y="957879"/>
            <a:ext cx="2897526" cy="972613"/>
            <a:chOff x="1437352" y="902495"/>
            <a:chExt cx="3368008" cy="97261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902495"/>
              <a:ext cx="3368008" cy="97261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156890" y="1356614"/>
              <a:ext cx="2648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اتخاذ القرار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8744" y="3413111"/>
            <a:ext cx="1890574" cy="2659721"/>
            <a:chOff x="10085926" y="2824815"/>
            <a:chExt cx="1890574" cy="265972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5926" y="2824815"/>
              <a:ext cx="1890574" cy="2659721"/>
              <a:chOff x="389388" y="4308237"/>
              <a:chExt cx="1890574" cy="265972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89388" y="4659634"/>
                <a:ext cx="1871561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52028" y="3967480"/>
              <a:ext cx="1562704" cy="1041802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30417" cy="1940316"/>
            <a:chOff x="7624954" y="1603531"/>
            <a:chExt cx="2230417" cy="194031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30417" cy="1940316"/>
              <a:chOff x="2728686" y="1944914"/>
              <a:chExt cx="3036552" cy="26416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790120" y="2005510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7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9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10958212" y="2355663"/>
            <a:ext cx="736292" cy="635091"/>
            <a:chOff x="1431941" y="2643418"/>
            <a:chExt cx="736292" cy="635091"/>
          </a:xfrm>
        </p:grpSpPr>
        <p:sp>
          <p:nvSpPr>
            <p:cNvPr id="40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8" y="2671223"/>
              <a:ext cx="5529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3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3280228" y="2567021"/>
            <a:ext cx="7677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</a:rPr>
              <a:t>يتعرض </a:t>
            </a:r>
            <a:r>
              <a:rPr lang="ar-SY" sz="2000" b="1" dirty="0"/>
              <a:t>الأفراد في المجتمع لمواقف كثيرة و مختلفة في حياتهم , بعضها تؤثر فيهم و تسبب لهم انفعالات مختلفة .</a:t>
            </a:r>
          </a:p>
        </p:txBody>
      </p:sp>
      <p:grpSp>
        <p:nvGrpSpPr>
          <p:cNvPr id="42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10927285" y="3453495"/>
            <a:ext cx="736292" cy="635091"/>
            <a:chOff x="1431941" y="2643418"/>
            <a:chExt cx="736292" cy="635091"/>
          </a:xfrm>
        </p:grpSpPr>
        <p:sp>
          <p:nvSpPr>
            <p:cNvPr id="52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8" y="2671223"/>
              <a:ext cx="5529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4708071" y="3656637"/>
            <a:ext cx="6219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لذلك يحتاجون إلى تطبيق خطوات </a:t>
            </a:r>
            <a:r>
              <a:rPr lang="ar-SY" sz="2000" b="1" dirty="0">
                <a:solidFill>
                  <a:srgbClr val="FF0000"/>
                </a:solidFill>
              </a:rPr>
              <a:t>التفكير العلمي السليم لاتخاذ القرارات </a:t>
            </a:r>
            <a:r>
              <a:rPr lang="ar-SY" sz="2000" b="1" dirty="0"/>
              <a:t>المناسبة للوصول إلى وضع معين ,  ليسهموا </a:t>
            </a:r>
            <a:r>
              <a:rPr lang="ar-SY" sz="2000" b="1" dirty="0">
                <a:solidFill>
                  <a:srgbClr val="FF0000"/>
                </a:solidFill>
              </a:rPr>
              <a:t>في تحقيق مجتمع حيوي </a:t>
            </a:r>
          </a:p>
        </p:txBody>
      </p:sp>
    </p:spTree>
    <p:extLst>
      <p:ext uri="{BB962C8B-B14F-4D97-AF65-F5344CB8AC3E}">
        <p14:creationId xmlns:p14="http://schemas.microsoft.com/office/powerpoint/2010/main" val="9895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118442" y="2017478"/>
            <a:ext cx="1650886" cy="635091"/>
            <a:chOff x="1357117" y="2643418"/>
            <a:chExt cx="1650886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35711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127958" y="457196"/>
            <a:ext cx="2566546" cy="1120555"/>
            <a:chOff x="1437352" y="652950"/>
            <a:chExt cx="2566546" cy="11205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0"/>
              <a:ext cx="2328800" cy="104292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188730"/>
              <a:ext cx="16592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54400" y="2116393"/>
            <a:ext cx="7489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جنى فتاة هادئة تتردد كثيراً عند اتخاذ قراراتها ، أرادت أن تدعم ثقتها بنفسها و تحسن مهاراتها في اتخاذ القرارات...</a:t>
            </a:r>
            <a:r>
              <a:rPr lang="ar-SA" sz="2000" b="1" dirty="0">
                <a:solidFill>
                  <a:srgbClr val="FF0000"/>
                </a:solidFill>
              </a:rPr>
              <a:t>اقترحي حلولاً فعّالة لمعالجة هذه المشكلة لديها</a:t>
            </a:r>
            <a:r>
              <a:rPr lang="ar-SY" sz="2000" b="1" dirty="0">
                <a:solidFill>
                  <a:srgbClr val="FF0000"/>
                </a:solidFill>
              </a:rPr>
              <a:t> ؟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9710" y="3427043"/>
            <a:ext cx="1896169" cy="3026133"/>
            <a:chOff x="10089437" y="2778549"/>
            <a:chExt cx="1896169" cy="3026133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9437" y="2778549"/>
              <a:ext cx="1896169" cy="3026133"/>
              <a:chOff x="383793" y="4262072"/>
              <a:chExt cx="1896169" cy="302613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83793" y="4702882"/>
                <a:ext cx="1875550" cy="258532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103988"/>
              <a:ext cx="1323328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217911"/>
            <a:ext cx="1834212" cy="635091"/>
            <a:chOff x="1431941" y="2643418"/>
            <a:chExt cx="1834212" cy="635091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297693" y="3486642"/>
            <a:ext cx="7489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تستشير من تثق بهم و القرار في النهاية لها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3453" y="4005403"/>
            <a:ext cx="1834212" cy="635091"/>
            <a:chOff x="1431941" y="2643418"/>
            <a:chExt cx="1834212" cy="635091"/>
          </a:xfrm>
        </p:grpSpPr>
        <p:sp>
          <p:nvSpPr>
            <p:cNvPr id="4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1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13797" y="4243357"/>
            <a:ext cx="7489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المقارنة بين الإيجابيات و السلبيات قبل اتخاذ القرار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6614" y="4792895"/>
            <a:ext cx="1834212" cy="635091"/>
            <a:chOff x="1431941" y="2643418"/>
            <a:chExt cx="1834212" cy="635091"/>
          </a:xfrm>
        </p:grpSpPr>
        <p:sp>
          <p:nvSpPr>
            <p:cNvPr id="5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738567" y="5061627"/>
            <a:ext cx="4303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/>
              <a:t>التجربة و لو أخطأت فالإنسان يستفيد من الأخطاء</a:t>
            </a:r>
            <a:endParaRPr lang="ar-SY" sz="2000" b="1" dirty="0"/>
          </a:p>
        </p:txBody>
      </p:sp>
    </p:spTree>
    <p:extLst>
      <p:ext uri="{BB962C8B-B14F-4D97-AF65-F5344CB8AC3E}">
        <p14:creationId xmlns:p14="http://schemas.microsoft.com/office/powerpoint/2010/main" val="12813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7" grpId="0"/>
      <p:bldP spid="51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07157" y="-82086"/>
            <a:ext cx="2218084" cy="936037"/>
            <a:chOff x="1437354" y="939073"/>
            <a:chExt cx="4615885" cy="936037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939073"/>
              <a:ext cx="4247313" cy="9360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493738" y="1338429"/>
              <a:ext cx="3559501" cy="461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4255020" y="859192"/>
            <a:ext cx="7408718" cy="969490"/>
            <a:chOff x="1437364" y="905608"/>
            <a:chExt cx="13627660" cy="96949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905608"/>
              <a:ext cx="13373019" cy="96949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066924" y="1390353"/>
              <a:ext cx="12998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>
                  <a:solidFill>
                    <a:schemeClr val="bg1"/>
                  </a:solidFill>
                </a:rPr>
                <a:t>لخصي المعلومات الواردة في المخطط التنظيمي الآتي للتوصل إلى معنى كلمة قرار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5005" y="3413070"/>
            <a:ext cx="1889299" cy="2353261"/>
            <a:chOff x="10082187" y="2824774"/>
            <a:chExt cx="1889299" cy="235326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2187" y="2824774"/>
              <a:ext cx="1889299" cy="2353261"/>
              <a:chOff x="395817" y="4308237"/>
              <a:chExt cx="1889299" cy="235326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413555" y="4753283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96235" y="3999242"/>
              <a:ext cx="1314029" cy="87602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26280" y="1240514"/>
            <a:ext cx="2185292" cy="1956332"/>
            <a:chOff x="7590803" y="1603531"/>
            <a:chExt cx="2185292" cy="1956332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590803" y="1603531"/>
              <a:ext cx="2185292" cy="1956332"/>
              <a:chOff x="2682192" y="1944914"/>
              <a:chExt cx="2975118" cy="2663405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682192" y="2087910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7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2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6607862" y="2008784"/>
            <a:ext cx="5057164" cy="714045"/>
            <a:chOff x="1437362" y="1161052"/>
            <a:chExt cx="9302190" cy="714045"/>
          </a:xfrm>
        </p:grpSpPr>
        <p:sp>
          <p:nvSpPr>
            <p:cNvPr id="71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161052"/>
              <a:ext cx="9302190" cy="71404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37907" y="1471135"/>
              <a:ext cx="8401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>
                  <a:solidFill>
                    <a:schemeClr val="bg1"/>
                  </a:solidFill>
                </a:rPr>
                <a:t>اختيار أفضل ما ينبغي عمله ، كيف و أين و متى ؟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3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6607861" y="2902932"/>
            <a:ext cx="5058452" cy="739978"/>
            <a:chOff x="1437362" y="1161052"/>
            <a:chExt cx="9304559" cy="739978"/>
          </a:xfrm>
        </p:grpSpPr>
        <p:sp>
          <p:nvSpPr>
            <p:cNvPr id="74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161052"/>
              <a:ext cx="9304559" cy="739978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5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37901" y="1456581"/>
              <a:ext cx="84040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>
                  <a:solidFill>
                    <a:schemeClr val="bg1"/>
                  </a:solidFill>
                </a:rPr>
                <a:t>ما يصمم عليه الإنسان بعد التفكير في الرأي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4591903" y="3797079"/>
            <a:ext cx="7075697" cy="714045"/>
            <a:chOff x="1437362" y="1161051"/>
            <a:chExt cx="13015097" cy="714045"/>
          </a:xfrm>
        </p:grpSpPr>
        <p:sp>
          <p:nvSpPr>
            <p:cNvPr id="77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161051"/>
              <a:ext cx="13015095" cy="71404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37907" y="1456582"/>
              <a:ext cx="121145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>
                  <a:solidFill>
                    <a:schemeClr val="bg1"/>
                  </a:solidFill>
                </a:rPr>
                <a:t>الإرادة المحددة لصانع القرا</a:t>
              </a:r>
              <a:r>
                <a:rPr lang="ar-SY" sz="2000" b="1" dirty="0">
                  <a:solidFill>
                    <a:schemeClr val="bg1"/>
                  </a:solidFill>
                </a:rPr>
                <a:t>ر</a:t>
              </a:r>
              <a:r>
                <a:rPr lang="ar-SA" sz="2000" b="1" dirty="0">
                  <a:solidFill>
                    <a:schemeClr val="bg1"/>
                  </a:solidFill>
                </a:rPr>
                <a:t> بشأن ما يجب فعله للوصول</a:t>
              </a:r>
              <a:r>
                <a:rPr lang="ar-SY" sz="2000" b="1" dirty="0">
                  <a:solidFill>
                    <a:schemeClr val="bg1"/>
                  </a:solidFill>
                </a:rPr>
                <a:t> </a:t>
              </a:r>
              <a:r>
                <a:rPr lang="ar-SA" sz="2000" b="1" dirty="0">
                  <a:solidFill>
                    <a:schemeClr val="bg1"/>
                  </a:solidFill>
                </a:rPr>
                <a:t>وضع معين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79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7087" y="4763444"/>
            <a:ext cx="1107775" cy="1916152"/>
          </a:xfrm>
          <a:prstGeom prst="rect">
            <a:avLst/>
          </a:prstGeom>
        </p:spPr>
      </p:pic>
      <p:sp>
        <p:nvSpPr>
          <p:cNvPr id="80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429750">
            <a:off x="7946711" y="5123111"/>
            <a:ext cx="1175289" cy="315556"/>
          </a:xfrm>
          <a:custGeom>
            <a:avLst/>
            <a:gdLst>
              <a:gd name="connsiteX0" fmla="*/ 1175289 w 1175289"/>
              <a:gd name="connsiteY0" fmla="*/ 250841 h 315556"/>
              <a:gd name="connsiteX1" fmla="*/ 644148 w 1175289"/>
              <a:gd name="connsiteY1" fmla="*/ 301236 h 315556"/>
              <a:gd name="connsiteX2" fmla="*/ 361627 w 1175289"/>
              <a:gd name="connsiteY2" fmla="*/ 24067 h 315556"/>
              <a:gd name="connsiteX3" fmla="*/ 0 w 1175289"/>
              <a:gd name="connsiteY3" fmla="*/ 32467 h 31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5289" h="315556" extrusionOk="0">
                <a:moveTo>
                  <a:pt x="1175289" y="250841"/>
                </a:moveTo>
                <a:cubicBezTo>
                  <a:pt x="967012" y="337325"/>
                  <a:pt x="818847" y="341027"/>
                  <a:pt x="644148" y="301236"/>
                </a:cubicBezTo>
                <a:cubicBezTo>
                  <a:pt x="461072" y="256236"/>
                  <a:pt x="485146" y="91498"/>
                  <a:pt x="361627" y="24067"/>
                </a:cubicBezTo>
                <a:cubicBezTo>
                  <a:pt x="212945" y="-54090"/>
                  <a:pt x="151626" y="33369"/>
                  <a:pt x="0" y="3246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2750221" y="4528101"/>
            <a:ext cx="5278376" cy="215149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FFFF00"/>
                </a:solidFill>
              </a:rPr>
              <a:t>القرار هو ما يصمم عليه الإنسان بعد التفكير في الرأي باختيار أفضل ما ينبغي عمله ، كيف و أين و متى ؟ للوصول لوضع معين .</a:t>
            </a:r>
            <a:br>
              <a:rPr lang="en-US" sz="2000" b="1" dirty="0">
                <a:solidFill>
                  <a:srgbClr val="FFFF00"/>
                </a:solidFill>
              </a:rPr>
            </a:br>
            <a:endParaRPr lang="ar-SY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80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5175929" y="2125384"/>
            <a:ext cx="6478156" cy="666962"/>
            <a:chOff x="1437353" y="1240017"/>
            <a:chExt cx="6478156" cy="66696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3" y="1240017"/>
              <a:ext cx="647815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725824" y="1506869"/>
              <a:ext cx="61896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>
                  <a:solidFill>
                    <a:schemeClr val="bg1"/>
                  </a:solidFill>
                </a:rPr>
                <a:t>التفكير في الخيارات التي يمكن أن تستخدم في تحقيق الأهداف المطلوبة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100049" y="1769164"/>
            <a:ext cx="65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5936563" y="3199544"/>
            <a:ext cx="5739804" cy="676586"/>
            <a:chOff x="1437353" y="2358628"/>
            <a:chExt cx="5739804" cy="676586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3" y="2358628"/>
              <a:ext cx="554965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946300" y="2635104"/>
              <a:ext cx="5230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>
                  <a:solidFill>
                    <a:schemeClr val="bg1"/>
                  </a:solidFill>
                </a:rPr>
                <a:t>المقارنة بين مميزات الخيارات المعروضة و المفاضلة بينها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100049" y="2890330"/>
            <a:ext cx="65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6106372" y="4337293"/>
            <a:ext cx="5622248" cy="681483"/>
            <a:chOff x="737598" y="3443655"/>
            <a:chExt cx="5622248" cy="681483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37598" y="3443655"/>
              <a:ext cx="562224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082074" y="3725028"/>
              <a:ext cx="5101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b="1" dirty="0">
                  <a:solidFill>
                    <a:schemeClr val="bg1"/>
                  </a:solidFill>
                </a:rPr>
                <a:t>اتخاذ القرار المناسب بناء على المقارنة السابقة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129425" y="4075683"/>
            <a:ext cx="65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7020772" y="873699"/>
            <a:ext cx="4633313" cy="725856"/>
            <a:chOff x="1437352" y="1240019"/>
            <a:chExt cx="4633313" cy="725856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9"/>
              <a:ext cx="450497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5" y="1504210"/>
              <a:ext cx="42432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chemeClr val="bg1"/>
                  </a:solidFill>
                </a:rPr>
                <a:t>خطوات الاختيار و اتخاذ القرار السليم :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7641577" y="1880622"/>
              <a:ext cx="18077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59434" y="3473537"/>
            <a:ext cx="1884145" cy="2261807"/>
            <a:chOff x="10079161" y="2825043"/>
            <a:chExt cx="1884145" cy="2261807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79161" y="2825043"/>
              <a:ext cx="1884145" cy="2261807"/>
              <a:chOff x="395817" y="4308235"/>
              <a:chExt cx="1884145" cy="226180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5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مجتمعي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401518" y="4692605"/>
                <a:ext cx="1871561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التعامل مع المشكلات الاجتماعية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6910" y="3840321"/>
              <a:ext cx="1589884" cy="1059922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447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/>
      <p:bldP spid="44" grpId="0"/>
      <p:bldP spid="49" grpId="0"/>
      <p:bldP spid="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629362" y="0"/>
            <a:ext cx="668550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العوامل التي تساعد على اتخاذ القرار السليم :</a:t>
            </a:r>
            <a:endParaRPr lang="ar-SY" sz="2800" b="1" dirty="0">
              <a:solidFill>
                <a:srgbClr val="002060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7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2575" y="3461945"/>
            <a:ext cx="1887137" cy="2469507"/>
            <a:chOff x="392825" y="4292848"/>
            <a:chExt cx="1887137" cy="2469507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مجتمعي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92825" y="4761807"/>
              <a:ext cx="1871561" cy="20005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التعامل مع المشكلات الاجتماعية</a:t>
              </a: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9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30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140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41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3591967" y="854926"/>
              <a:ext cx="48084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القدرة على التخيل و التفكير و الاستنتاج</a:t>
              </a:r>
              <a:endParaRPr lang="en-US" sz="2400" b="1" dirty="0"/>
            </a:p>
          </p:txBody>
        </p:sp>
      </p:grpSp>
      <p:grpSp>
        <p:nvGrpSpPr>
          <p:cNvPr id="143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144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154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55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793769" y="2122215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6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77565" y="2436981"/>
              <a:ext cx="2821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معرفة الإمكانات المتوافرة</a:t>
              </a:r>
              <a:endParaRPr lang="en-US" sz="2400" b="1" dirty="0"/>
            </a:p>
          </p:txBody>
        </p:sp>
      </p:grpSp>
      <p:grpSp>
        <p:nvGrpSpPr>
          <p:cNvPr id="157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3342381" y="4151478"/>
            <a:ext cx="6297235" cy="1587929"/>
            <a:chOff x="3165505" y="3405829"/>
            <a:chExt cx="6297235" cy="1587929"/>
          </a:xfrm>
        </p:grpSpPr>
        <p:sp>
          <p:nvSpPr>
            <p:cNvPr id="158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68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69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5576958" y="3609842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0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4511219" y="4006222"/>
              <a:ext cx="32166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التأني و عدم التسرع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3441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675247" y="4114444"/>
            <a:ext cx="5297715" cy="1872343"/>
            <a:chOff x="3447142" y="1248229"/>
            <a:chExt cx="5297715" cy="187234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3639085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622219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8" y="1294915"/>
              <a:ext cx="3142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5202558" y="1717708"/>
              <a:ext cx="34058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أن يكون مقبولاً لدى الأبوين</a:t>
              </a:r>
              <a:endParaRPr lang="en-US" sz="2400" b="1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0FAA672-A64A-48F0-A061-B9591F075E07}"/>
              </a:ext>
            </a:extLst>
          </p:cNvPr>
          <p:cNvGrpSpPr/>
          <p:nvPr/>
        </p:nvGrpSpPr>
        <p:grpSpPr>
          <a:xfrm>
            <a:off x="6212224" y="4114444"/>
            <a:ext cx="5437201" cy="1872343"/>
            <a:chOff x="3447142" y="1248229"/>
            <a:chExt cx="5437201" cy="1872343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134518F-E107-4BE1-BAC8-41D1DC904D01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1DBD8F6-1E3F-462A-B8CF-07E53A53AAD1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AC89658-9FDB-444E-B68E-367A8C6D2609}"/>
                </a:ext>
              </a:extLst>
            </p:cNvPr>
            <p:cNvSpPr/>
            <p:nvPr/>
          </p:nvSpPr>
          <p:spPr>
            <a:xfrm>
              <a:off x="3661474" y="1505943"/>
              <a:ext cx="747485" cy="747485"/>
            </a:xfrm>
            <a:prstGeom prst="ellipse">
              <a:avLst/>
            </a:prstGeom>
            <a:solidFill>
              <a:srgbClr val="9900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BC3025-A4C2-427A-93D5-24B5359F5B95}"/>
                </a:ext>
              </a:extLst>
            </p:cNvPr>
            <p:cNvSpPr txBox="1"/>
            <p:nvPr/>
          </p:nvSpPr>
          <p:spPr>
            <a:xfrm>
              <a:off x="3685290" y="1618075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B6B431-6877-4661-A2BF-0AF60446BBEC}"/>
                </a:ext>
              </a:extLst>
            </p:cNvPr>
            <p:cNvSpPr txBox="1"/>
            <p:nvPr/>
          </p:nvSpPr>
          <p:spPr>
            <a:xfrm>
              <a:off x="5333996" y="1248229"/>
              <a:ext cx="32712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9900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7F4149E-1311-4032-9D77-EC2E92133D12}"/>
                </a:ext>
              </a:extLst>
            </p:cNvPr>
            <p:cNvSpPr txBox="1"/>
            <p:nvPr/>
          </p:nvSpPr>
          <p:spPr>
            <a:xfrm>
              <a:off x="4548445" y="1717708"/>
              <a:ext cx="43358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400" b="1" dirty="0"/>
                <a:t>ألا يتعارض مع احترام الذات و الآخرين</a:t>
              </a:r>
              <a:endParaRPr lang="ar-SY" sz="2400" b="1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75247" y="1596572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639087" y="1514358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639086" y="1626490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5507678" y="1552597"/>
              <a:ext cx="2582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أن يكون صحياً و آمناً</a:t>
              </a:r>
              <a:endParaRPr lang="en-US" sz="24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2224" y="1607454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3574081" y="1508707"/>
              <a:ext cx="5170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/>
                <a:t>أن يكون قانونياً و مسموحاً به في المدرسة</a:t>
              </a:r>
              <a:endParaRPr lang="en-US" sz="24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1363278" y="216637"/>
            <a:ext cx="8683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/>
              <a:t>ما تجب مراعاته عند اتخاذ القرار : </a:t>
            </a:r>
            <a:endParaRPr lang="en-US" sz="2800" b="1" dirty="0">
              <a:latin typeface="Oswald" panose="02000503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2CA6EE-CAE0-4A13-8A61-8D1BCDFEE846}"/>
              </a:ext>
            </a:extLst>
          </p:cNvPr>
          <p:cNvCxnSpPr/>
          <p:nvPr/>
        </p:nvCxnSpPr>
        <p:spPr>
          <a:xfrm>
            <a:off x="4994143" y="739857"/>
            <a:ext cx="22037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8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1226</Words>
  <Application>Microsoft Office PowerPoint</Application>
  <PresentationFormat>شاشة عريضة</PresentationFormat>
  <Paragraphs>340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1706</cp:revision>
  <dcterms:created xsi:type="dcterms:W3CDTF">2020-10-10T04:32:51Z</dcterms:created>
  <dcterms:modified xsi:type="dcterms:W3CDTF">2021-01-17T13:53:42Z</dcterms:modified>
</cp:coreProperties>
</file>