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32" r:id="rId3"/>
    <p:sldId id="444" r:id="rId4"/>
    <p:sldId id="446" r:id="rId5"/>
    <p:sldId id="436" r:id="rId6"/>
    <p:sldId id="335" r:id="rId7"/>
    <p:sldId id="437" r:id="rId8"/>
    <p:sldId id="447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16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65153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5403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الإيمان بالملائكة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بالملائكة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67822" y="54050"/>
            <a:ext cx="70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الإيمان بالملائكة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8490857" y="1471309"/>
            <a:ext cx="3708160" cy="1177157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8069942" y="1742564"/>
            <a:ext cx="373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معنى الإيمان بالملائكة :</a:t>
            </a:r>
            <a:endParaRPr lang="ar-SY" sz="2800" b="1" dirty="0">
              <a:solidFill>
                <a:schemeClr val="bg1"/>
              </a:solidFill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541486" y="3804658"/>
            <a:ext cx="8650513" cy="1320801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3867822" y="3988004"/>
            <a:ext cx="8402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</a:rPr>
              <a:t>التصديق و الإقرار بوجود الملائكة الكرام ,و بما علمنا من أسمائهم و صفاتهم و أفعالهم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2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بالملائكة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784182" y="324852"/>
            <a:ext cx="394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صفات الملائكة</a:t>
            </a:r>
            <a:endParaRPr lang="ar-SY" sz="3600" b="1" dirty="0">
              <a:solidFill>
                <a:srgbClr val="D60093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5784183" y="2456153"/>
            <a:ext cx="6407817" cy="1282776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5406812" y="2833026"/>
            <a:ext cx="6389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الملائكة مخلوقات من نور , عابدون لله وحده</a:t>
            </a:r>
            <a:endParaRPr lang="ar-SY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0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بالملائكة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173608"/>
            <a:ext cx="840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عدد الملائكة                         </a:t>
            </a:r>
            <a:r>
              <a:rPr lang="ar-SY" sz="2400" b="1" dirty="0">
                <a:latin typeface="Century Gothic" panose="020B0502020202020204" pitchFamily="34" charset="0"/>
              </a:rPr>
              <a:t>الملائكة كثيرون لا يحصيهم إلا الله و منهم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844509"/>
              <a:ext cx="256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جبريل عليه السلام</a:t>
              </a:r>
              <a:endParaRPr lang="en-US" sz="2400" b="1" dirty="0"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77565" y="2436981"/>
              <a:ext cx="28219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ميكائيل عليه السلام</a:t>
              </a:r>
              <a:endParaRPr lang="en-US" sz="2400" b="1" dirty="0"/>
            </a:p>
            <a:p>
              <a:pPr algn="r"/>
              <a:endParaRPr lang="ar-SY" sz="2400" b="1" dirty="0"/>
            </a:p>
          </p:txBody>
        </p:sp>
      </p:grpSp>
      <p:grpSp>
        <p:nvGrpSpPr>
          <p:cNvPr id="48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386903" y="4194371"/>
            <a:ext cx="6297235" cy="1587929"/>
            <a:chOff x="3165505" y="3405829"/>
            <a:chExt cx="6297235" cy="1587929"/>
          </a:xfrm>
        </p:grpSpPr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69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71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029522" y="4027972"/>
              <a:ext cx="32166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اسرافيل عليه السلام</a:t>
              </a:r>
              <a:endParaRPr lang="en-US" sz="2400" b="1" dirty="0"/>
            </a:p>
            <a:p>
              <a:pPr algn="r"/>
              <a:endParaRPr lang="ar-SY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68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42297" y="2068272"/>
              <a:ext cx="1432743" cy="711635"/>
              <a:chOff x="3553936" y="5526063"/>
              <a:chExt cx="1432743" cy="71163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53936" y="5868366"/>
                <a:ext cx="143274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بالملائكة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182166" y="0"/>
            <a:ext cx="809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أعمال الملائكة    </a:t>
            </a:r>
            <a:r>
              <a:rPr lang="ar-SY" sz="2800" b="1" dirty="0">
                <a:latin typeface="Century Gothic" panose="020B0502020202020204" pitchFamily="34" charset="0"/>
              </a:rPr>
              <a:t>ومن الأعمال العظيمة للملائكة الكرام :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3446477" y="854285"/>
            <a:ext cx="2172294" cy="5646976"/>
            <a:chOff x="1162948" y="497748"/>
            <a:chExt cx="2172294" cy="5646976"/>
          </a:xfrm>
        </p:grpSpPr>
        <p:sp>
          <p:nvSpPr>
            <p:cNvPr id="43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61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9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00E3A7"/>
                    </a:solidFill>
                    <a:latin typeface="Oswald" panose="02000503000000000000" pitchFamily="2" charset="0"/>
                  </a:rPr>
                  <a:t>النزول بالوحي</a:t>
                </a:r>
                <a:endParaRPr lang="en-US" sz="3200" b="1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47185" y="4936675"/>
              <a:ext cx="1951450" cy="751874"/>
              <a:chOff x="316866" y="4129904"/>
              <a:chExt cx="2256321" cy="869336"/>
            </a:xfrm>
          </p:grpSpPr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129904"/>
                <a:ext cx="2219895" cy="462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Oswald" panose="02000503000000000000" pitchFamily="2" charset="0"/>
                  </a:rPr>
                  <a:t>جبريل عليه السلام</a:t>
                </a:r>
              </a:p>
            </p:txBody>
          </p:sp>
          <p:sp>
            <p:nvSpPr>
              <p:cNvPr id="57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16866" y="4536623"/>
                <a:ext cx="2234198" cy="462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هو الموكل به</a:t>
                </a:r>
                <a:endParaRPr lang="en-US" sz="2000" b="1" dirty="0">
                  <a:latin typeface="+mj-lt"/>
                </a:endParaRPr>
              </a:p>
            </p:txBody>
          </p:sp>
        </p:grpSp>
        <p:sp>
          <p:nvSpPr>
            <p:cNvPr id="47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52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5366576" y="1484283"/>
            <a:ext cx="2172294" cy="5016978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إنزال المطر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906711"/>
              <a:ext cx="1994290" cy="830183"/>
              <a:chOff x="279481" y="4118417"/>
              <a:chExt cx="2305855" cy="959880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Oswald" panose="02000503000000000000" pitchFamily="2" charset="0"/>
                  </a:rPr>
                  <a:t>ميكائيل عليه السلام</a:t>
                </a:r>
                <a:endParaRPr lang="en-US" sz="2000" b="1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553414" y="4615678"/>
                <a:ext cx="1809750" cy="462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هو الموكل به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7420344" y="421168"/>
            <a:ext cx="2172294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النفخ في الصور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282038" y="4984799"/>
              <a:ext cx="1938852" cy="672967"/>
              <a:chOff x="370366" y="4197332"/>
              <a:chExt cx="2241755" cy="778104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370366" y="4197332"/>
                <a:ext cx="2241755" cy="462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Oswald" panose="02000503000000000000" pitchFamily="2" charset="0"/>
                  </a:rPr>
                  <a:t>اسرافيل عليه السلام</a:t>
                </a:r>
                <a:endParaRPr lang="en-US" sz="2000" b="1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606681" y="4512818"/>
                <a:ext cx="1809750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هو الموكل به</a:t>
                </a: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grpSp>
        <p:nvGrpSpPr>
          <p:cNvPr id="136" name="Group 128">
            <a:extLst>
              <a:ext uri="{FF2B5EF4-FFF2-40B4-BE49-F238E27FC236}">
                <a16:creationId xmlns:a16="http://schemas.microsoft.com/office/drawing/2014/main" id="{DB759E43-DDCC-42E8-9AAE-F9907987AF23}"/>
              </a:ext>
            </a:extLst>
          </p:cNvPr>
          <p:cNvGrpSpPr/>
          <p:nvPr/>
        </p:nvGrpSpPr>
        <p:grpSpPr>
          <a:xfrm>
            <a:off x="9444919" y="932373"/>
            <a:ext cx="2172294" cy="5568888"/>
            <a:chOff x="7161390" y="575836"/>
            <a:chExt cx="2172294" cy="5568888"/>
          </a:xfrm>
        </p:grpSpPr>
        <p:sp>
          <p:nvSpPr>
            <p:cNvPr id="137" name="Freeform: Shape 99">
              <a:extLst>
                <a:ext uri="{FF2B5EF4-FFF2-40B4-BE49-F238E27FC236}">
                  <a16:creationId xmlns:a16="http://schemas.microsoft.com/office/drawing/2014/main" id="{376A25EA-7A19-48F8-8BA1-47E9C1BA5ACE}"/>
                </a:ext>
              </a:extLst>
            </p:cNvPr>
            <p:cNvSpPr/>
            <p:nvPr/>
          </p:nvSpPr>
          <p:spPr>
            <a:xfrm flipH="1">
              <a:off x="8195262" y="2427098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27">
              <a:extLst>
                <a:ext uri="{FF2B5EF4-FFF2-40B4-BE49-F238E27FC236}">
                  <a16:creationId xmlns:a16="http://schemas.microsoft.com/office/drawing/2014/main" id="{1A68FEEC-07FB-4760-8683-DD8CCF6D2159}"/>
                </a:ext>
              </a:extLst>
            </p:cNvPr>
            <p:cNvGrpSpPr/>
            <p:nvPr/>
          </p:nvGrpSpPr>
          <p:grpSpPr>
            <a:xfrm>
              <a:off x="7361198" y="2516205"/>
              <a:ext cx="1727190" cy="3628519"/>
              <a:chOff x="5097487" y="2110153"/>
              <a:chExt cx="1997026" cy="4195397"/>
            </a:xfrm>
          </p:grpSpPr>
          <p:sp>
            <p:nvSpPr>
              <p:cNvPr id="150" name="Rectangle: Rounded Corners 28">
                <a:extLst>
                  <a:ext uri="{FF2B5EF4-FFF2-40B4-BE49-F238E27FC236}">
                    <a16:creationId xmlns:a16="http://schemas.microsoft.com/office/drawing/2014/main" id="{0E828B27-64E8-4924-B4F3-0F0490654DE5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FE892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: Shape 29">
                <a:extLst>
                  <a:ext uri="{FF2B5EF4-FFF2-40B4-BE49-F238E27FC236}">
                    <a16:creationId xmlns:a16="http://schemas.microsoft.com/office/drawing/2014/main" id="{55D4EB1E-361C-4766-9B81-D3118FB2498C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: Shape 30">
                <a:extLst>
                  <a:ext uri="{FF2B5EF4-FFF2-40B4-BE49-F238E27FC236}">
                    <a16:creationId xmlns:a16="http://schemas.microsoft.com/office/drawing/2014/main" id="{AF046AE7-BCA1-4925-8B20-B1C82CADA77E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TextBox 31">
                <a:extLst>
                  <a:ext uri="{FF2B5EF4-FFF2-40B4-BE49-F238E27FC236}">
                    <a16:creationId xmlns:a16="http://schemas.microsoft.com/office/drawing/2014/main" id="{09428D1C-7FA2-441C-A9A9-BAA16B17B780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54" name="TextBox 32">
                <a:extLst>
                  <a:ext uri="{FF2B5EF4-FFF2-40B4-BE49-F238E27FC236}">
                    <a16:creationId xmlns:a16="http://schemas.microsoft.com/office/drawing/2014/main" id="{E5BAB1FA-EDC4-466F-830F-BA78CFB71359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FE8929"/>
                    </a:solidFill>
                    <a:latin typeface="Oswald" panose="02000503000000000000" pitchFamily="2" charset="0"/>
                  </a:rPr>
                  <a:t>كفاية الأعمال</a:t>
                </a:r>
                <a:endParaRPr lang="en-US" sz="2400" b="1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39" name="Group 48">
              <a:extLst>
                <a:ext uri="{FF2B5EF4-FFF2-40B4-BE49-F238E27FC236}">
                  <a16:creationId xmlns:a16="http://schemas.microsoft.com/office/drawing/2014/main" id="{748C8F7B-CC04-4888-BC5A-F689D05ADD7E}"/>
                </a:ext>
              </a:extLst>
            </p:cNvPr>
            <p:cNvGrpSpPr/>
            <p:nvPr/>
          </p:nvGrpSpPr>
          <p:grpSpPr>
            <a:xfrm>
              <a:off x="7204565" y="4838448"/>
              <a:ext cx="2010326" cy="853310"/>
              <a:chOff x="287391" y="4016746"/>
              <a:chExt cx="2324395" cy="986624"/>
            </a:xfrm>
          </p:grpSpPr>
          <p:sp>
            <p:nvSpPr>
              <p:cNvPr id="148" name="TextBox 49">
                <a:extLst>
                  <a:ext uri="{FF2B5EF4-FFF2-40B4-BE49-F238E27FC236}">
                    <a16:creationId xmlns:a16="http://schemas.microsoft.com/office/drawing/2014/main" id="{73F3518B-1616-42F6-8138-4ED2CCCDEE6E}"/>
                  </a:ext>
                </a:extLst>
              </p:cNvPr>
              <p:cNvSpPr txBox="1"/>
              <p:nvPr/>
            </p:nvSpPr>
            <p:spPr>
              <a:xfrm>
                <a:off x="287391" y="4016746"/>
                <a:ext cx="2324395" cy="462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Oswald" panose="02000503000000000000" pitchFamily="2" charset="0"/>
                  </a:rPr>
                  <a:t>الحفظة عليهم السلام</a:t>
                </a:r>
                <a:endParaRPr lang="en-US" sz="2000" b="1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149" name="TextBox 50">
                <a:extLst>
                  <a:ext uri="{FF2B5EF4-FFF2-40B4-BE49-F238E27FC236}">
                    <a16:creationId xmlns:a16="http://schemas.microsoft.com/office/drawing/2014/main" id="{7EE8B689-C690-4053-9C36-52B625161093}"/>
                  </a:ext>
                </a:extLst>
              </p:cNvPr>
              <p:cNvSpPr txBox="1"/>
              <p:nvPr/>
            </p:nvSpPr>
            <p:spPr>
              <a:xfrm>
                <a:off x="639477" y="4540750"/>
                <a:ext cx="1809750" cy="462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هم الموكلون به</a:t>
                </a:r>
              </a:p>
            </p:txBody>
          </p:sp>
        </p:grpSp>
        <p:sp>
          <p:nvSpPr>
            <p:cNvPr id="140" name="Oval 61">
              <a:extLst>
                <a:ext uri="{FF2B5EF4-FFF2-40B4-BE49-F238E27FC236}">
                  <a16:creationId xmlns:a16="http://schemas.microsoft.com/office/drawing/2014/main" id="{B1361C6A-BCDD-446A-92DF-B62C92E751BF}"/>
                </a:ext>
              </a:extLst>
            </p:cNvPr>
            <p:cNvSpPr/>
            <p:nvPr/>
          </p:nvSpPr>
          <p:spPr>
            <a:xfrm>
              <a:off x="8137355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: Shape 95">
              <a:extLst>
                <a:ext uri="{FF2B5EF4-FFF2-40B4-BE49-F238E27FC236}">
                  <a16:creationId xmlns:a16="http://schemas.microsoft.com/office/drawing/2014/main" id="{3BF76FC1-0E4B-4F2E-A2E6-0AEDEF33F34E}"/>
                </a:ext>
              </a:extLst>
            </p:cNvPr>
            <p:cNvSpPr/>
            <p:nvPr/>
          </p:nvSpPr>
          <p:spPr>
            <a:xfrm>
              <a:off x="8224793" y="2438770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2" name="Group 113">
              <a:extLst>
                <a:ext uri="{FF2B5EF4-FFF2-40B4-BE49-F238E27FC236}">
                  <a16:creationId xmlns:a16="http://schemas.microsoft.com/office/drawing/2014/main" id="{FABA147A-6ADA-4BCE-AF5D-B912793FEA2B}"/>
                </a:ext>
              </a:extLst>
            </p:cNvPr>
            <p:cNvGrpSpPr/>
            <p:nvPr/>
          </p:nvGrpSpPr>
          <p:grpSpPr>
            <a:xfrm>
              <a:off x="8222871" y="1316334"/>
              <a:ext cx="116356" cy="1153407"/>
              <a:chOff x="2784014" y="1489097"/>
              <a:chExt cx="116356" cy="1153407"/>
            </a:xfrm>
          </p:grpSpPr>
          <p:cxnSp>
            <p:nvCxnSpPr>
              <p:cNvPr id="144" name="Straight Connector 114">
                <a:extLst>
                  <a:ext uri="{FF2B5EF4-FFF2-40B4-BE49-F238E27FC236}">
                    <a16:creationId xmlns:a16="http://schemas.microsoft.com/office/drawing/2014/main" id="{9E2623D4-3002-40D7-BBCF-FCB4360392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1489097"/>
                <a:ext cx="0" cy="1129356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15">
                <a:extLst>
                  <a:ext uri="{FF2B5EF4-FFF2-40B4-BE49-F238E27FC236}">
                    <a16:creationId xmlns:a16="http://schemas.microsoft.com/office/drawing/2014/main" id="{B39E57F8-864A-4C29-8A89-7FD0AA7E616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16">
                <a:extLst>
                  <a:ext uri="{FF2B5EF4-FFF2-40B4-BE49-F238E27FC236}">
                    <a16:creationId xmlns:a16="http://schemas.microsoft.com/office/drawing/2014/main" id="{F47447B0-E98F-40DF-9392-4745218588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Freeform: Shape 117">
                <a:extLst>
                  <a:ext uri="{FF2B5EF4-FFF2-40B4-BE49-F238E27FC236}">
                    <a16:creationId xmlns:a16="http://schemas.microsoft.com/office/drawing/2014/main" id="{9AA92BA5-1330-474F-84F2-FAF2543BDB12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43" name="Picture 66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14B96A41-E16C-4189-85A7-816777E275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61390" y="575836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5500127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3478297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7434036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83" dur="5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84" dur="5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93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94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03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04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0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1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0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1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607B9E0B-E6B0-4A9C-8C24-9F0EFDD65C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9CB0575D-5930-4CEF-A329-21130D06B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06E52618-1B77-4515-8DCE-61B8638C7FB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A0CD4DB7-F28E-4491-8197-3C22CECD61B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D07880D-EF5C-4320-92F6-6EAECEF00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78115"/>
              <a:chOff x="3563328" y="5466316"/>
              <a:chExt cx="1432743" cy="5781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48866"/>
                <a:ext cx="1432743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بالملائكة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512853" y="523219"/>
            <a:ext cx="656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الدليل على وجوب الإيمان بالملائكة عليهم السلام 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330498" y="3095587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308592" y="1521798"/>
              <a:ext cx="2567276" cy="528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قوله تعالى :&lt; آمَنَ الْرَّسُولُ بِما أُنزِلَ إِلَيهِ مِنْ رَبِّهِ وَ المُؤْمِنونَ كُلٌّ آمَنَ بِاللهِ وَ مَلائِكَتِهِ</a:t>
              </a:r>
              <a:endParaRPr lang="en-US" sz="20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298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وَ كُتُبِهِ وَ رُسُلِهِ لا نُفَرِّقُ بَيْنَ أَحَدٍ مِنْ رُسُلِهِ&gt;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712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الدليل على وجوب الإيمان بالملائكة عليهم السلام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78116"/>
              <a:chOff x="3563328" y="5466316"/>
              <a:chExt cx="1432743" cy="5781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48866"/>
                <a:ext cx="1432743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بالملائكة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512853" y="173608"/>
            <a:ext cx="656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الأسئلة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7813419" y="1378638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4746071" y="901887"/>
            <a:ext cx="3914383" cy="1226820"/>
            <a:chOff x="5413659" y="1364860"/>
            <a:chExt cx="3914383" cy="1226820"/>
          </a:xfrm>
        </p:grpSpPr>
        <p:grpSp>
          <p:nvGrpSpPr>
            <p:cNvPr id="32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36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921287" y="1421721"/>
              <a:ext cx="3010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التصديق بوجود الملائكة الكرام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544360" y="1755900"/>
              <a:ext cx="33311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 بما علمنا من أسمائهم و صفاتهم و أفعالهم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8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4373276" y="734541"/>
            <a:ext cx="4145323" cy="1589648"/>
            <a:chOff x="1543242" y="699188"/>
            <a:chExt cx="4145323" cy="1589648"/>
          </a:xfrm>
        </p:grpSpPr>
        <p:sp>
          <p:nvSpPr>
            <p:cNvPr id="39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41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معنى الإيمان بالملائكة ؟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45" name="Rectangle 63">
            <a:extLst>
              <a:ext uri="{FF2B5EF4-FFF2-40B4-BE49-F238E27FC236}">
                <a16:creationId xmlns:a16="http://schemas.microsoft.com/office/drawing/2014/main" id="{166CA381-B8E9-4260-9D4F-654D8D7073F3}"/>
              </a:ext>
            </a:extLst>
          </p:cNvPr>
          <p:cNvSpPr/>
          <p:nvPr/>
        </p:nvSpPr>
        <p:spPr>
          <a:xfrm rot="439804">
            <a:off x="7813419" y="3285023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64">
            <a:extLst>
              <a:ext uri="{FF2B5EF4-FFF2-40B4-BE49-F238E27FC236}">
                <a16:creationId xmlns:a16="http://schemas.microsoft.com/office/drawing/2014/main" id="{B4722E80-26B1-49A7-A77F-B1A779C192A3}"/>
              </a:ext>
            </a:extLst>
          </p:cNvPr>
          <p:cNvGrpSpPr/>
          <p:nvPr/>
        </p:nvGrpSpPr>
        <p:grpSpPr>
          <a:xfrm>
            <a:off x="4645712" y="2766182"/>
            <a:ext cx="3914383" cy="1272342"/>
            <a:chOff x="5413659" y="1319338"/>
            <a:chExt cx="3914383" cy="1272342"/>
          </a:xfrm>
        </p:grpSpPr>
        <p:grpSp>
          <p:nvGrpSpPr>
            <p:cNvPr id="47" name="Group 65">
              <a:extLst>
                <a:ext uri="{FF2B5EF4-FFF2-40B4-BE49-F238E27FC236}">
                  <a16:creationId xmlns:a16="http://schemas.microsoft.com/office/drawing/2014/main" id="{3361FB6E-41F6-46EC-95A6-2BA02F153227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54" name="Rectangle: Top Corners Rounded 69">
                <a:extLst>
                  <a:ext uri="{FF2B5EF4-FFF2-40B4-BE49-F238E27FC236}">
                    <a16:creationId xmlns:a16="http://schemas.microsoft.com/office/drawing/2014/main" id="{1CD8C1E3-BC7F-4186-82CA-C3C9C095A4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: Shape 70">
                <a:extLst>
                  <a:ext uri="{FF2B5EF4-FFF2-40B4-BE49-F238E27FC236}">
                    <a16:creationId xmlns:a16="http://schemas.microsoft.com/office/drawing/2014/main" id="{CA27B471-0242-4767-BD3A-CB39421E7FE6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66">
              <a:extLst>
                <a:ext uri="{FF2B5EF4-FFF2-40B4-BE49-F238E27FC236}">
                  <a16:creationId xmlns:a16="http://schemas.microsoft.com/office/drawing/2014/main" id="{ACFD994F-F7C6-4492-9FDB-2BCAC456E34E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52" name="TextBox 67">
              <a:extLst>
                <a:ext uri="{FF2B5EF4-FFF2-40B4-BE49-F238E27FC236}">
                  <a16:creationId xmlns:a16="http://schemas.microsoft.com/office/drawing/2014/main" id="{3157329B-CD0A-4E8B-918E-A71BB255D9EE}"/>
                </a:ext>
              </a:extLst>
            </p:cNvPr>
            <p:cNvSpPr txBox="1"/>
            <p:nvPr/>
          </p:nvSpPr>
          <p:spPr>
            <a:xfrm>
              <a:off x="5908343" y="1319338"/>
              <a:ext cx="301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جبريل عليه السلام</a:t>
              </a:r>
            </a:p>
          </p:txBody>
        </p:sp>
        <p:sp>
          <p:nvSpPr>
            <p:cNvPr id="53" name="TextBox 68">
              <a:extLst>
                <a:ext uri="{FF2B5EF4-FFF2-40B4-BE49-F238E27FC236}">
                  <a16:creationId xmlns:a16="http://schemas.microsoft.com/office/drawing/2014/main" id="{B1E484E2-4DF0-4768-8403-F3409737270D}"/>
                </a:ext>
              </a:extLst>
            </p:cNvPr>
            <p:cNvSpPr txBox="1"/>
            <p:nvPr/>
          </p:nvSpPr>
          <p:spPr>
            <a:xfrm>
              <a:off x="5866160" y="1718153"/>
              <a:ext cx="3010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إسرافيل عليه السلام</a:t>
              </a:r>
            </a:p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ميكائيل عليه السلام</a:t>
              </a:r>
            </a:p>
          </p:txBody>
        </p:sp>
      </p:grpSp>
      <p:grpSp>
        <p:nvGrpSpPr>
          <p:cNvPr id="56" name="Group 92">
            <a:extLst>
              <a:ext uri="{FF2B5EF4-FFF2-40B4-BE49-F238E27FC236}">
                <a16:creationId xmlns:a16="http://schemas.microsoft.com/office/drawing/2014/main" id="{CDEF8D35-7E1B-43A4-B2CA-1397FC63EDF8}"/>
              </a:ext>
            </a:extLst>
          </p:cNvPr>
          <p:cNvGrpSpPr/>
          <p:nvPr/>
        </p:nvGrpSpPr>
        <p:grpSpPr>
          <a:xfrm>
            <a:off x="4357805" y="2584652"/>
            <a:ext cx="4160794" cy="1634406"/>
            <a:chOff x="1527771" y="2633707"/>
            <a:chExt cx="4160794" cy="1634406"/>
          </a:xfrm>
        </p:grpSpPr>
        <p:sp>
          <p:nvSpPr>
            <p:cNvPr id="57" name="Freeform: Shape 71">
              <a:extLst>
                <a:ext uri="{FF2B5EF4-FFF2-40B4-BE49-F238E27FC236}">
                  <a16:creationId xmlns:a16="http://schemas.microsoft.com/office/drawing/2014/main" id="{7B3EAE41-2551-4588-850C-7D16A3944F61}"/>
                </a:ext>
              </a:extLst>
            </p:cNvPr>
            <p:cNvSpPr/>
            <p:nvPr/>
          </p:nvSpPr>
          <p:spPr>
            <a:xfrm rot="16200000">
              <a:off x="4522709" y="3029364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72">
              <a:extLst>
                <a:ext uri="{FF2B5EF4-FFF2-40B4-BE49-F238E27FC236}">
                  <a16:creationId xmlns:a16="http://schemas.microsoft.com/office/drawing/2014/main" id="{14FEB18D-2DA9-4579-A199-163B41060B92}"/>
                </a:ext>
              </a:extLst>
            </p:cNvPr>
            <p:cNvGrpSpPr/>
            <p:nvPr/>
          </p:nvGrpSpPr>
          <p:grpSpPr>
            <a:xfrm>
              <a:off x="1527771" y="2706599"/>
              <a:ext cx="3914382" cy="1561514"/>
              <a:chOff x="777702" y="1039430"/>
              <a:chExt cx="3914382" cy="1561514"/>
            </a:xfrm>
          </p:grpSpPr>
          <p:sp>
            <p:nvSpPr>
              <p:cNvPr id="63" name="Freeform: Shape 73">
                <a:extLst>
                  <a:ext uri="{FF2B5EF4-FFF2-40B4-BE49-F238E27FC236}">
                    <a16:creationId xmlns:a16="http://schemas.microsoft.com/office/drawing/2014/main" id="{03FB26B7-FE60-4082-9BAE-A98F8A0DE121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C00CC"/>
                  </a:gs>
                  <a:gs pos="100000">
                    <a:srgbClr val="993366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74">
                <a:extLst>
                  <a:ext uri="{FF2B5EF4-FFF2-40B4-BE49-F238E27FC236}">
                    <a16:creationId xmlns:a16="http://schemas.microsoft.com/office/drawing/2014/main" id="{279BCFAA-DF5B-4918-A3B0-071160549DAA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Left Bracket 12">
                <a:extLst>
                  <a:ext uri="{FF2B5EF4-FFF2-40B4-BE49-F238E27FC236}">
                    <a16:creationId xmlns:a16="http://schemas.microsoft.com/office/drawing/2014/main" id="{2C82CF0E-9D91-4A35-B4E7-AB34EA508F62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76">
                <a:extLst>
                  <a:ext uri="{FF2B5EF4-FFF2-40B4-BE49-F238E27FC236}">
                    <a16:creationId xmlns:a16="http://schemas.microsoft.com/office/drawing/2014/main" id="{D791129D-41F0-4553-AC72-93C09870C7F9}"/>
                  </a:ext>
                </a:extLst>
              </p:cNvPr>
              <p:cNvSpPr txBox="1"/>
              <p:nvPr/>
            </p:nvSpPr>
            <p:spPr>
              <a:xfrm>
                <a:off x="974102" y="1507186"/>
                <a:ext cx="33724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أعدّد ثلاثة من أسماء الملائكة ؟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71" name="Rectangle 77">
            <a:extLst>
              <a:ext uri="{FF2B5EF4-FFF2-40B4-BE49-F238E27FC236}">
                <a16:creationId xmlns:a16="http://schemas.microsoft.com/office/drawing/2014/main" id="{F7318AE7-9B6B-426D-8559-847D5C4065A1}"/>
              </a:ext>
            </a:extLst>
          </p:cNvPr>
          <p:cNvSpPr/>
          <p:nvPr/>
        </p:nvSpPr>
        <p:spPr>
          <a:xfrm rot="439804">
            <a:off x="7813419" y="5191408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8">
            <a:extLst>
              <a:ext uri="{FF2B5EF4-FFF2-40B4-BE49-F238E27FC236}">
                <a16:creationId xmlns:a16="http://schemas.microsoft.com/office/drawing/2014/main" id="{637FF8BE-A26E-4F5D-8B48-CDEADC51BDC7}"/>
              </a:ext>
            </a:extLst>
          </p:cNvPr>
          <p:cNvGrpSpPr/>
          <p:nvPr/>
        </p:nvGrpSpPr>
        <p:grpSpPr>
          <a:xfrm>
            <a:off x="4554205" y="4667323"/>
            <a:ext cx="4165493" cy="1272247"/>
            <a:chOff x="5162549" y="1319433"/>
            <a:chExt cx="4165493" cy="1272247"/>
          </a:xfrm>
        </p:grpSpPr>
        <p:grpSp>
          <p:nvGrpSpPr>
            <p:cNvPr id="73" name="Group 79">
              <a:extLst>
                <a:ext uri="{FF2B5EF4-FFF2-40B4-BE49-F238E27FC236}">
                  <a16:creationId xmlns:a16="http://schemas.microsoft.com/office/drawing/2014/main" id="{7602462C-0718-4C8B-AD8C-37935779043A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77" name="Rectangle: Top Corners Rounded 83">
                <a:extLst>
                  <a:ext uri="{FF2B5EF4-FFF2-40B4-BE49-F238E27FC236}">
                    <a16:creationId xmlns:a16="http://schemas.microsoft.com/office/drawing/2014/main" id="{921145F7-DD54-4B8E-B47A-C55E4EFF5D3B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84">
                <a:extLst>
                  <a:ext uri="{FF2B5EF4-FFF2-40B4-BE49-F238E27FC236}">
                    <a16:creationId xmlns:a16="http://schemas.microsoft.com/office/drawing/2014/main" id="{6B051CC9-FF3F-4128-922F-B844268E8483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80">
              <a:extLst>
                <a:ext uri="{FF2B5EF4-FFF2-40B4-BE49-F238E27FC236}">
                  <a16:creationId xmlns:a16="http://schemas.microsoft.com/office/drawing/2014/main" id="{46D10031-27B3-4C49-98B3-5B12E260223A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75" name="TextBox 81">
              <a:extLst>
                <a:ext uri="{FF2B5EF4-FFF2-40B4-BE49-F238E27FC236}">
                  <a16:creationId xmlns:a16="http://schemas.microsoft.com/office/drawing/2014/main" id="{BD126DD9-336E-4BE1-9D9D-62D5FE7CB40C}"/>
                </a:ext>
              </a:extLst>
            </p:cNvPr>
            <p:cNvSpPr txBox="1"/>
            <p:nvPr/>
          </p:nvSpPr>
          <p:spPr>
            <a:xfrm>
              <a:off x="5377708" y="1319433"/>
              <a:ext cx="3657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النزول بالوحي و هو عمل جبريل عليه السلام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82">
              <a:extLst>
                <a:ext uri="{FF2B5EF4-FFF2-40B4-BE49-F238E27FC236}">
                  <a16:creationId xmlns:a16="http://schemas.microsoft.com/office/drawing/2014/main" id="{41561AE9-FE7C-4656-93CC-826AA86047A4}"/>
                </a:ext>
              </a:extLst>
            </p:cNvPr>
            <p:cNvSpPr txBox="1"/>
            <p:nvPr/>
          </p:nvSpPr>
          <p:spPr>
            <a:xfrm>
              <a:off x="5162549" y="1668615"/>
              <a:ext cx="38725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النفخ في الصور وهو عمل إسرافيل عليه السلام  </a:t>
              </a:r>
            </a:p>
            <a:p>
              <a:pPr algn="r"/>
              <a:r>
                <a:rPr lang="ar-SY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كتابة الأعمال وهو عمل الحفظة عليهم السلام </a:t>
              </a:r>
              <a:endParaRPr lang="en-US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oup 93">
            <a:extLst>
              <a:ext uri="{FF2B5EF4-FFF2-40B4-BE49-F238E27FC236}">
                <a16:creationId xmlns:a16="http://schemas.microsoft.com/office/drawing/2014/main" id="{974773E3-D748-4AB0-84A0-3EE08D8EE1F8}"/>
              </a:ext>
            </a:extLst>
          </p:cNvPr>
          <p:cNvGrpSpPr/>
          <p:nvPr/>
        </p:nvGrpSpPr>
        <p:grpSpPr>
          <a:xfrm>
            <a:off x="4373276" y="4533243"/>
            <a:ext cx="4145323" cy="1589648"/>
            <a:chOff x="1543242" y="4511958"/>
            <a:chExt cx="4145323" cy="1589648"/>
          </a:xfrm>
        </p:grpSpPr>
        <p:sp>
          <p:nvSpPr>
            <p:cNvPr id="80" name="Freeform: Shape 85">
              <a:extLst>
                <a:ext uri="{FF2B5EF4-FFF2-40B4-BE49-F238E27FC236}">
                  <a16:creationId xmlns:a16="http://schemas.microsoft.com/office/drawing/2014/main" id="{C9071A32-CEB1-409E-B2F3-6B441E2F4682}"/>
                </a:ext>
              </a:extLst>
            </p:cNvPr>
            <p:cNvSpPr/>
            <p:nvPr/>
          </p:nvSpPr>
          <p:spPr>
            <a:xfrm rot="16200000">
              <a:off x="4522709" y="493574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1" name="Group 86">
              <a:extLst>
                <a:ext uri="{FF2B5EF4-FFF2-40B4-BE49-F238E27FC236}">
                  <a16:creationId xmlns:a16="http://schemas.microsoft.com/office/drawing/2014/main" id="{328CFC94-5550-4B65-ACAA-61905224DA8E}"/>
                </a:ext>
              </a:extLst>
            </p:cNvPr>
            <p:cNvGrpSpPr/>
            <p:nvPr/>
          </p:nvGrpSpPr>
          <p:grpSpPr>
            <a:xfrm>
              <a:off x="1543242" y="4511958"/>
              <a:ext cx="3914382" cy="1561514"/>
              <a:chOff x="777702" y="1039430"/>
              <a:chExt cx="3914382" cy="1561514"/>
            </a:xfrm>
          </p:grpSpPr>
          <p:sp>
            <p:nvSpPr>
              <p:cNvPr id="82" name="Freeform: Shape 87">
                <a:extLst>
                  <a:ext uri="{FF2B5EF4-FFF2-40B4-BE49-F238E27FC236}">
                    <a16:creationId xmlns:a16="http://schemas.microsoft.com/office/drawing/2014/main" id="{E9028026-B729-4171-A906-C0392AC497FF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: Shape 88">
                <a:extLst>
                  <a:ext uri="{FF2B5EF4-FFF2-40B4-BE49-F238E27FC236}">
                    <a16:creationId xmlns:a16="http://schemas.microsoft.com/office/drawing/2014/main" id="{961609A1-C364-4DF4-B50C-B74765F18C20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Left Bracket 12">
                <a:extLst>
                  <a:ext uri="{FF2B5EF4-FFF2-40B4-BE49-F238E27FC236}">
                    <a16:creationId xmlns:a16="http://schemas.microsoft.com/office/drawing/2014/main" id="{1BBC2BBE-49C9-48D1-B788-2CB665EB5738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0">
                <a:extLst>
                  <a:ext uri="{FF2B5EF4-FFF2-40B4-BE49-F238E27FC236}">
                    <a16:creationId xmlns:a16="http://schemas.microsoft.com/office/drawing/2014/main" id="{9F55519C-764E-4618-906D-9E72B48CC833}"/>
                  </a:ext>
                </a:extLst>
              </p:cNvPr>
              <p:cNvSpPr txBox="1"/>
              <p:nvPr/>
            </p:nvSpPr>
            <p:spPr>
              <a:xfrm>
                <a:off x="996167" y="1481798"/>
                <a:ext cx="33518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أعدّد ثلاثة من أعمال الملائكة ؟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975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85185E-6 L 0.28034 0.00232 " pathEditMode="relative" rAng="0" ptsTypes="AA" p14:bounceEnd="50000">
                                          <p:cBhvr>
                                            <p:cTn id="23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11111E-6 L 0.28034 0.00232 " pathEditMode="relative" rAng="0" ptsTypes="AA" p14:bounceEnd="50000">
                                          <p:cBhvr>
                                            <p:cTn id="30" dur="2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" grpId="0" animBg="1"/>
          <p:bldP spid="45" grpId="0" animBg="1"/>
          <p:bldP spid="7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85185E-6 L 0.28034 0.00232 " pathEditMode="relative" rAng="0" ptsTypes="AA">
                                          <p:cBhvr>
                                            <p:cTn id="23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11111E-6 L 0.28034 0.00232 " pathEditMode="relative" rAng="0" ptsTypes="AA">
                                          <p:cBhvr>
                                            <p:cTn id="30" dur="2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" grpId="0" animBg="1"/>
          <p:bldP spid="45" grpId="0" animBg="1"/>
          <p:bldP spid="71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248</Words>
  <Application>Microsoft Office PowerPoint</Application>
  <PresentationFormat>شاشة عريضة</PresentationFormat>
  <Paragraphs>71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1142</cp:revision>
  <dcterms:created xsi:type="dcterms:W3CDTF">2020-10-10T04:32:51Z</dcterms:created>
  <dcterms:modified xsi:type="dcterms:W3CDTF">2021-01-26T09:52:33Z</dcterms:modified>
</cp:coreProperties>
</file>