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95" r:id="rId3"/>
    <p:sldId id="375" r:id="rId4"/>
    <p:sldId id="376" r:id="rId5"/>
    <p:sldId id="335" r:id="rId6"/>
    <p:sldId id="377" r:id="rId7"/>
    <p:sldId id="378" r:id="rId8"/>
    <p:sldId id="379" r:id="rId9"/>
    <p:sldId id="380" r:id="rId10"/>
    <p:sldId id="381" r:id="rId11"/>
    <p:sldId id="383" r:id="rId12"/>
    <p:sldId id="269" r:id="rId13"/>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showGuides="1">
      <p:cViewPr varScale="1">
        <p:scale>
          <a:sx n="57" d="100"/>
          <a:sy n="57" d="100"/>
        </p:scale>
        <p:origin x="84" y="1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7.svg"/><Relationship Id="rId7" Type="http://schemas.openxmlformats.org/officeDocument/2006/relationships/image" Target="../media/image3.sv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التنمية الصحية </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10362840" cy="1128960"/>
            <a:chOff x="338813" y="22303"/>
            <a:chExt cx="10362840" cy="1128960"/>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en-US" sz="2400" b="1" dirty="0">
                    <a:latin typeface="Century Gothic" panose="020B0502020202020204" pitchFamily="34" charset="0"/>
                  </a:rPr>
                  <a:t>9</a:t>
                </a:r>
              </a:p>
            </p:txBody>
          </p:sp>
        </p:grpSp>
        <p:grpSp>
          <p:nvGrpSpPr>
            <p:cNvPr id="46" name="مجموعة 45"/>
            <p:cNvGrpSpPr/>
            <p:nvPr/>
          </p:nvGrpSpPr>
          <p:grpSpPr>
            <a:xfrm>
              <a:off x="2350490" y="22304"/>
              <a:ext cx="8351163" cy="1128959"/>
              <a:chOff x="2350490" y="22304"/>
              <a:chExt cx="8351163"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5961592" y="-3588798"/>
                <a:ext cx="1128959" cy="8351163"/>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09" y="137765"/>
                <a:ext cx="7321443" cy="939877"/>
                <a:chOff x="5162560" y="1457185"/>
                <a:chExt cx="7321443" cy="939877"/>
              </a:xfrm>
            </p:grpSpPr>
            <p:sp>
              <p:nvSpPr>
                <p:cNvPr id="54" name="TextBox 53">
                  <a:extLst>
                    <a:ext uri="{FF2B5EF4-FFF2-40B4-BE49-F238E27FC236}">
                      <a16:creationId xmlns:a16="http://schemas.microsoft.com/office/drawing/2014/main" id="{701AC4C7-0CAE-4E74-837A-DAAF1873AD88}"/>
                    </a:ext>
                  </a:extLst>
                </p:cNvPr>
                <p:cNvSpPr txBox="1"/>
                <p:nvPr/>
              </p:nvSpPr>
              <p:spPr>
                <a:xfrm>
                  <a:off x="9632248" y="1457185"/>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0" y="1812287"/>
                  <a:ext cx="7321443"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 - أبرز مجالات الخدمات الصحية</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15">
            <a:extLst>
              <a:ext uri="{FF2B5EF4-FFF2-40B4-BE49-F238E27FC236}">
                <a16:creationId xmlns:a16="http://schemas.microsoft.com/office/drawing/2014/main" id="{038193CD-7F78-4D2B-980B-9AAF1599F6BD}"/>
              </a:ext>
            </a:extLst>
          </p:cNvPr>
          <p:cNvGrpSpPr/>
          <p:nvPr/>
        </p:nvGrpSpPr>
        <p:grpSpPr>
          <a:xfrm>
            <a:off x="537687" y="1231489"/>
            <a:ext cx="2848605" cy="5437895"/>
            <a:chOff x="537687" y="1"/>
            <a:chExt cx="2848605" cy="5437895"/>
          </a:xfrm>
        </p:grpSpPr>
        <p:grpSp>
          <p:nvGrpSpPr>
            <p:cNvPr id="33" name="Group 9">
              <a:extLst>
                <a:ext uri="{FF2B5EF4-FFF2-40B4-BE49-F238E27FC236}">
                  <a16:creationId xmlns:a16="http://schemas.microsoft.com/office/drawing/2014/main" id="{DDF640F5-6F2C-4A9F-B26B-259079AF48B7}"/>
                </a:ext>
              </a:extLst>
            </p:cNvPr>
            <p:cNvGrpSpPr/>
            <p:nvPr/>
          </p:nvGrpSpPr>
          <p:grpSpPr>
            <a:xfrm>
              <a:off x="537687" y="1534285"/>
              <a:ext cx="2848605" cy="3880840"/>
              <a:chOff x="537687" y="1534285"/>
              <a:chExt cx="2848605" cy="3880840"/>
            </a:xfrm>
          </p:grpSpPr>
          <p:sp>
            <p:nvSpPr>
              <p:cNvPr id="38" name="Freeform: Shape 24">
                <a:extLst>
                  <a:ext uri="{FF2B5EF4-FFF2-40B4-BE49-F238E27FC236}">
                    <a16:creationId xmlns:a16="http://schemas.microsoft.com/office/drawing/2014/main" id="{80B721A3-25EE-4360-82B8-DB964F495FE0}"/>
                  </a:ext>
                </a:extLst>
              </p:cNvPr>
              <p:cNvSpPr/>
              <p:nvPr/>
            </p:nvSpPr>
            <p:spPr>
              <a:xfrm rot="10800000">
                <a:off x="560985" y="2119923"/>
                <a:ext cx="2825307" cy="3295202"/>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3000">
                    <a:schemeClr val="bg1">
                      <a:alpha val="0"/>
                    </a:schemeClr>
                  </a:gs>
                  <a:gs pos="17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17">
                <a:extLst>
                  <a:ext uri="{FF2B5EF4-FFF2-40B4-BE49-F238E27FC236}">
                    <a16:creationId xmlns:a16="http://schemas.microsoft.com/office/drawing/2014/main" id="{CB392882-997F-4B60-8F54-BD9E2DDFD3F8}"/>
                  </a:ext>
                </a:extLst>
              </p:cNvPr>
              <p:cNvSpPr/>
              <p:nvPr/>
            </p:nvSpPr>
            <p:spPr>
              <a:xfrm rot="10800000">
                <a:off x="1377805" y="1931258"/>
                <a:ext cx="1144958" cy="142007"/>
              </a:xfrm>
              <a:custGeom>
                <a:avLst/>
                <a:gdLst>
                  <a:gd name="connsiteX0" fmla="*/ 0 w 1311217"/>
                  <a:gd name="connsiteY0" fmla="*/ 0 h 154745"/>
                  <a:gd name="connsiteX1" fmla="*/ 1311217 w 1311217"/>
                  <a:gd name="connsiteY1" fmla="*/ 0 h 154745"/>
                  <a:gd name="connsiteX2" fmla="*/ 1306824 w 1311217"/>
                  <a:gd name="connsiteY2" fmla="*/ 19596 h 154745"/>
                  <a:gd name="connsiteX3" fmla="*/ 1288798 w 1311217"/>
                  <a:gd name="connsiteY3" fmla="*/ 154745 h 154745"/>
                  <a:gd name="connsiteX4" fmla="*/ 21896 w 1311217"/>
                  <a:gd name="connsiteY4" fmla="*/ 154745 h 154745"/>
                  <a:gd name="connsiteX5" fmla="*/ 21180 w 1311217"/>
                  <a:gd name="connsiteY5" fmla="*/ 140562 h 154745"/>
                  <a:gd name="connsiteX6" fmla="*/ 4264 w 1311217"/>
                  <a:gd name="connsiteY6" fmla="*/ 19596 h 154745"/>
                  <a:gd name="connsiteX7" fmla="*/ 0 w 1311217"/>
                  <a:gd name="connsiteY7" fmla="*/ 0 h 15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217" h="154745">
                    <a:moveTo>
                      <a:pt x="0" y="0"/>
                    </a:moveTo>
                    <a:lnTo>
                      <a:pt x="1311217" y="0"/>
                    </a:lnTo>
                    <a:lnTo>
                      <a:pt x="1306824" y="19596"/>
                    </a:lnTo>
                    <a:lnTo>
                      <a:pt x="1288798" y="154745"/>
                    </a:lnTo>
                    <a:lnTo>
                      <a:pt x="21896" y="154745"/>
                    </a:lnTo>
                    <a:lnTo>
                      <a:pt x="21180" y="140562"/>
                    </a:lnTo>
                    <a:cubicBezTo>
                      <a:pt x="17038" y="99773"/>
                      <a:pt x="11380" y="59432"/>
                      <a:pt x="4264" y="19596"/>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8">
                <a:extLst>
                  <a:ext uri="{FF2B5EF4-FFF2-40B4-BE49-F238E27FC236}">
                    <a16:creationId xmlns:a16="http://schemas.microsoft.com/office/drawing/2014/main" id="{200432E4-E66E-4E9D-9A0A-673ED6A36F59}"/>
                  </a:ext>
                </a:extLst>
              </p:cNvPr>
              <p:cNvSpPr/>
              <p:nvPr/>
            </p:nvSpPr>
            <p:spPr>
              <a:xfrm rot="10800000">
                <a:off x="537687" y="2115221"/>
                <a:ext cx="2825307" cy="3295202"/>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4000">
                    <a:srgbClr val="FFFFFF">
                      <a:alpha val="52000"/>
                    </a:srgbClr>
                  </a:gs>
                  <a:gs pos="90000">
                    <a:schemeClr val="bg1">
                      <a:alpha val="12000"/>
                    </a:schemeClr>
                  </a:gs>
                  <a:gs pos="8000">
                    <a:schemeClr val="bg1">
                      <a:alpha val="8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9">
                <a:extLst>
                  <a:ext uri="{FF2B5EF4-FFF2-40B4-BE49-F238E27FC236}">
                    <a16:creationId xmlns:a16="http://schemas.microsoft.com/office/drawing/2014/main" id="{EB5010B5-3580-4BE5-962B-F46A096B9E8A}"/>
                  </a:ext>
                </a:extLst>
              </p:cNvPr>
              <p:cNvSpPr/>
              <p:nvPr/>
            </p:nvSpPr>
            <p:spPr>
              <a:xfrm rot="10800000">
                <a:off x="1399633" y="1721477"/>
                <a:ext cx="1101994" cy="167826"/>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20">
                <a:extLst>
                  <a:ext uri="{FF2B5EF4-FFF2-40B4-BE49-F238E27FC236}">
                    <a16:creationId xmlns:a16="http://schemas.microsoft.com/office/drawing/2014/main" id="{1F25D0C6-D154-49DC-BB1D-0C95B5C35248}"/>
                  </a:ext>
                </a:extLst>
              </p:cNvPr>
              <p:cNvSpPr/>
              <p:nvPr/>
            </p:nvSpPr>
            <p:spPr>
              <a:xfrm rot="10800000">
                <a:off x="1404738" y="1534285"/>
                <a:ext cx="1091204" cy="145236"/>
              </a:xfrm>
              <a:custGeom>
                <a:avLst/>
                <a:gdLst>
                  <a:gd name="connsiteX0" fmla="*/ 0 w 1249658"/>
                  <a:gd name="connsiteY0" fmla="*/ 0 h 158263"/>
                  <a:gd name="connsiteX1" fmla="*/ 1249658 w 1249658"/>
                  <a:gd name="connsiteY1" fmla="*/ 0 h 158263"/>
                  <a:gd name="connsiteX2" fmla="*/ 1237943 w 1249658"/>
                  <a:gd name="connsiteY2" fmla="*/ 58023 h 158263"/>
                  <a:gd name="connsiteX3" fmla="*/ 1086716 w 1249658"/>
                  <a:gd name="connsiteY3" fmla="*/ 158263 h 158263"/>
                  <a:gd name="connsiteX4" fmla="*/ 162941 w 1249658"/>
                  <a:gd name="connsiteY4" fmla="*/ 158263 h 158263"/>
                  <a:gd name="connsiteX5" fmla="*/ 11714 w 1249658"/>
                  <a:gd name="connsiteY5" fmla="*/ 58023 h 158263"/>
                  <a:gd name="connsiteX6" fmla="*/ 0 w 1249658"/>
                  <a:gd name="connsiteY6" fmla="*/ 0 h 1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658" h="158263">
                    <a:moveTo>
                      <a:pt x="0" y="0"/>
                    </a:moveTo>
                    <a:lnTo>
                      <a:pt x="1249658" y="0"/>
                    </a:lnTo>
                    <a:lnTo>
                      <a:pt x="1237943" y="58023"/>
                    </a:lnTo>
                    <a:cubicBezTo>
                      <a:pt x="1213028" y="116930"/>
                      <a:pt x="1154699" y="158263"/>
                      <a:pt x="1086716" y="158263"/>
                    </a:cubicBezTo>
                    <a:lnTo>
                      <a:pt x="162941" y="158263"/>
                    </a:lnTo>
                    <a:cubicBezTo>
                      <a:pt x="94958" y="158263"/>
                      <a:pt x="36629" y="116930"/>
                      <a:pt x="11714" y="58023"/>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21">
                <a:extLst>
                  <a:ext uri="{FF2B5EF4-FFF2-40B4-BE49-F238E27FC236}">
                    <a16:creationId xmlns:a16="http://schemas.microsoft.com/office/drawing/2014/main" id="{93C35FAC-5D0F-4F2C-BF9B-C52FD465BB4F}"/>
                  </a:ext>
                </a:extLst>
              </p:cNvPr>
              <p:cNvSpPr/>
              <p:nvPr/>
            </p:nvSpPr>
            <p:spPr>
              <a:xfrm rot="10800000">
                <a:off x="544729" y="4072370"/>
                <a:ext cx="2802008" cy="1338052"/>
              </a:xfrm>
              <a:custGeom>
                <a:avLst/>
                <a:gdLst>
                  <a:gd name="connsiteX0" fmla="*/ 3208888 w 3208888"/>
                  <a:gd name="connsiteY0" fmla="*/ 1686316 h 1686316"/>
                  <a:gd name="connsiteX1" fmla="*/ 3084690 w 3208888"/>
                  <a:gd name="connsiteY1" fmla="*/ 1614968 h 1686316"/>
                  <a:gd name="connsiteX2" fmla="*/ 1526595 w 3208888"/>
                  <a:gd name="connsiteY2" fmla="*/ 1249343 h 1686316"/>
                  <a:gd name="connsiteX3" fmla="*/ 198268 w 3208888"/>
                  <a:gd name="connsiteY3" fmla="*/ 1507733 h 1686316"/>
                  <a:gd name="connsiteX4" fmla="*/ 0 w 3208888"/>
                  <a:gd name="connsiteY4" fmla="*/ 1600267 h 1686316"/>
                  <a:gd name="connsiteX5" fmla="*/ 12259 w 3208888"/>
                  <a:gd name="connsiteY5" fmla="*/ 1505382 h 1686316"/>
                  <a:gd name="connsiteX6" fmla="*/ 1599167 w 3208888"/>
                  <a:gd name="connsiteY6" fmla="*/ 0 h 1686316"/>
                  <a:gd name="connsiteX7" fmla="*/ 3208600 w 3208888"/>
                  <a:gd name="connsiteY7" fmla="*/ 1679726 h 16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888" h="1686316">
                    <a:moveTo>
                      <a:pt x="3208888" y="1686316"/>
                    </a:moveTo>
                    <a:lnTo>
                      <a:pt x="3084690" y="1614968"/>
                    </a:lnTo>
                    <a:cubicBezTo>
                      <a:pt x="2639923" y="1384132"/>
                      <a:pt x="2103749" y="1249343"/>
                      <a:pt x="1526595" y="1249343"/>
                    </a:cubicBezTo>
                    <a:cubicBezTo>
                      <a:pt x="1045634" y="1249343"/>
                      <a:pt x="593131" y="1342946"/>
                      <a:pt x="198268" y="1507733"/>
                    </a:cubicBezTo>
                    <a:lnTo>
                      <a:pt x="0" y="1600267"/>
                    </a:lnTo>
                    <a:lnTo>
                      <a:pt x="12259" y="1505382"/>
                    </a:lnTo>
                    <a:cubicBezTo>
                      <a:pt x="159281" y="647094"/>
                      <a:pt x="813884" y="0"/>
                      <a:pt x="1599167" y="0"/>
                    </a:cubicBezTo>
                    <a:cubicBezTo>
                      <a:pt x="2436803" y="0"/>
                      <a:pt x="3125753" y="736249"/>
                      <a:pt x="3208600" y="1679726"/>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22">
                <a:extLst>
                  <a:ext uri="{FF2B5EF4-FFF2-40B4-BE49-F238E27FC236}">
                    <a16:creationId xmlns:a16="http://schemas.microsoft.com/office/drawing/2014/main" id="{CD9780AD-CECC-42A7-AD79-D049F6AD0226}"/>
                  </a:ext>
                </a:extLst>
              </p:cNvPr>
              <p:cNvSpPr/>
              <p:nvPr/>
            </p:nvSpPr>
            <p:spPr>
              <a:xfrm>
                <a:off x="550937" y="3864460"/>
                <a:ext cx="2802009" cy="5510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52">
                <a:extLst>
                  <a:ext uri="{FF2B5EF4-FFF2-40B4-BE49-F238E27FC236}">
                    <a16:creationId xmlns:a16="http://schemas.microsoft.com/office/drawing/2014/main" id="{97B81C2E-28EB-44D1-AB14-9D9237CF1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657" y="3216947"/>
                <a:ext cx="1102192" cy="1102192"/>
              </a:xfrm>
              <a:prstGeom prst="rect">
                <a:avLst/>
              </a:prstGeom>
              <a:effectLst>
                <a:outerShdw blurRad="76200" dist="88900" dir="13500000" sy="23000" kx="1200000" algn="br" rotWithShape="0">
                  <a:prstClr val="black">
                    <a:alpha val="20000"/>
                  </a:prstClr>
                </a:outerShdw>
              </a:effectLst>
            </p:spPr>
          </p:pic>
        </p:grpSp>
        <p:sp>
          <p:nvSpPr>
            <p:cNvPr id="34" name="Freeform: Shape 55">
              <a:extLst>
                <a:ext uri="{FF2B5EF4-FFF2-40B4-BE49-F238E27FC236}">
                  <a16:creationId xmlns:a16="http://schemas.microsoft.com/office/drawing/2014/main" id="{339C4442-2CE9-4B88-8857-205007F8847B}"/>
                </a:ext>
              </a:extLst>
            </p:cNvPr>
            <p:cNvSpPr/>
            <p:nvPr/>
          </p:nvSpPr>
          <p:spPr>
            <a:xfrm rot="5400000">
              <a:off x="1174820" y="677106"/>
              <a:ext cx="1534284" cy="180073"/>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3">
              <a:extLst>
                <a:ext uri="{FF2B5EF4-FFF2-40B4-BE49-F238E27FC236}">
                  <a16:creationId xmlns:a16="http://schemas.microsoft.com/office/drawing/2014/main" id="{299F4E0A-EBE6-4AD8-B40C-940393619F8A}"/>
                </a:ext>
              </a:extLst>
            </p:cNvPr>
            <p:cNvSpPr txBox="1"/>
            <p:nvPr/>
          </p:nvSpPr>
          <p:spPr>
            <a:xfrm>
              <a:off x="847728" y="4422233"/>
              <a:ext cx="2294631" cy="1015663"/>
            </a:xfrm>
            <a:prstGeom prst="rect">
              <a:avLst/>
            </a:prstGeom>
            <a:noFill/>
          </p:spPr>
          <p:txBody>
            <a:bodyPr wrap="square" rtlCol="0">
              <a:spAutoFit/>
            </a:bodyPr>
            <a:lstStyle/>
            <a:p>
              <a:pPr algn="ctr"/>
              <a:r>
                <a:rPr lang="ar-SY" sz="2000" b="1" dirty="0">
                  <a:latin typeface="Century Gothic" panose="020B0502020202020204" pitchFamily="34" charset="0"/>
                </a:rPr>
                <a:t>الخدمات الوقائية</a:t>
              </a:r>
            </a:p>
            <a:p>
              <a:pPr algn="ctr"/>
              <a:r>
                <a:rPr lang="ar-SY" sz="2000" b="1" dirty="0">
                  <a:latin typeface="Century Gothic" panose="020B0502020202020204" pitchFamily="34" charset="0"/>
                </a:rPr>
                <a:t>(نشر الوعي - التحصينات)</a:t>
              </a:r>
              <a:endParaRPr lang="en-US" sz="2000" b="1" dirty="0">
                <a:latin typeface="Century Gothic" panose="020B0502020202020204" pitchFamily="34" charset="0"/>
              </a:endParaRPr>
            </a:p>
          </p:txBody>
        </p:sp>
      </p:grpSp>
      <p:grpSp>
        <p:nvGrpSpPr>
          <p:cNvPr id="62" name="Group 71">
            <a:extLst>
              <a:ext uri="{FF2B5EF4-FFF2-40B4-BE49-F238E27FC236}">
                <a16:creationId xmlns:a16="http://schemas.microsoft.com/office/drawing/2014/main" id="{4E2171D8-AAA7-44FB-B295-009E26C62A95}"/>
              </a:ext>
            </a:extLst>
          </p:cNvPr>
          <p:cNvGrpSpPr/>
          <p:nvPr/>
        </p:nvGrpSpPr>
        <p:grpSpPr>
          <a:xfrm>
            <a:off x="3674601" y="1194682"/>
            <a:ext cx="2118244" cy="3817361"/>
            <a:chOff x="3674601" y="-36806"/>
            <a:chExt cx="2118244" cy="3817361"/>
          </a:xfrm>
        </p:grpSpPr>
        <p:sp>
          <p:nvSpPr>
            <p:cNvPr id="63" name="Freeform: Shape 57">
              <a:extLst>
                <a:ext uri="{FF2B5EF4-FFF2-40B4-BE49-F238E27FC236}">
                  <a16:creationId xmlns:a16="http://schemas.microsoft.com/office/drawing/2014/main" id="{A5881644-A688-4727-B9D2-B853C2267F72}"/>
                </a:ext>
              </a:extLst>
            </p:cNvPr>
            <p:cNvSpPr/>
            <p:nvPr/>
          </p:nvSpPr>
          <p:spPr>
            <a:xfrm rot="5400000">
              <a:off x="4181409" y="376077"/>
              <a:ext cx="1005840" cy="180073"/>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8">
              <a:extLst>
                <a:ext uri="{FF2B5EF4-FFF2-40B4-BE49-F238E27FC236}">
                  <a16:creationId xmlns:a16="http://schemas.microsoft.com/office/drawing/2014/main" id="{E710A5C0-B192-4A65-85C6-D6718616F575}"/>
                </a:ext>
              </a:extLst>
            </p:cNvPr>
            <p:cNvGrpSpPr/>
            <p:nvPr/>
          </p:nvGrpSpPr>
          <p:grpSpPr>
            <a:xfrm>
              <a:off x="3674601" y="923056"/>
              <a:ext cx="2118244" cy="2857499"/>
              <a:chOff x="3571356" y="585306"/>
              <a:chExt cx="2118244" cy="2857499"/>
            </a:xfrm>
          </p:grpSpPr>
          <p:sp>
            <p:nvSpPr>
              <p:cNvPr id="68" name="Freeform: Shape 36">
                <a:extLst>
                  <a:ext uri="{FF2B5EF4-FFF2-40B4-BE49-F238E27FC236}">
                    <a16:creationId xmlns:a16="http://schemas.microsoft.com/office/drawing/2014/main" id="{4FABCE0D-8339-4E70-9C1C-1FD7BC7ACEEB}"/>
                  </a:ext>
                </a:extLst>
              </p:cNvPr>
              <p:cNvSpPr/>
              <p:nvPr/>
            </p:nvSpPr>
            <p:spPr>
              <a:xfrm rot="10800000">
                <a:off x="3588681" y="1016517"/>
                <a:ext cx="2100919" cy="2426288"/>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3000">
                    <a:schemeClr val="bg1">
                      <a:alpha val="0"/>
                    </a:schemeClr>
                  </a:gs>
                  <a:gs pos="17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26">
                <a:extLst>
                  <a:ext uri="{FF2B5EF4-FFF2-40B4-BE49-F238E27FC236}">
                    <a16:creationId xmlns:a16="http://schemas.microsoft.com/office/drawing/2014/main" id="{4F9A495C-8768-49D9-A671-064C40B59C58}"/>
                  </a:ext>
                </a:extLst>
              </p:cNvPr>
              <p:cNvSpPr/>
              <p:nvPr/>
            </p:nvSpPr>
            <p:spPr>
              <a:xfrm rot="10800000">
                <a:off x="4196074" y="877601"/>
                <a:ext cx="851399" cy="104561"/>
              </a:xfrm>
              <a:custGeom>
                <a:avLst/>
                <a:gdLst>
                  <a:gd name="connsiteX0" fmla="*/ 0 w 1311217"/>
                  <a:gd name="connsiteY0" fmla="*/ 0 h 154745"/>
                  <a:gd name="connsiteX1" fmla="*/ 1311217 w 1311217"/>
                  <a:gd name="connsiteY1" fmla="*/ 0 h 154745"/>
                  <a:gd name="connsiteX2" fmla="*/ 1306824 w 1311217"/>
                  <a:gd name="connsiteY2" fmla="*/ 19596 h 154745"/>
                  <a:gd name="connsiteX3" fmla="*/ 1288798 w 1311217"/>
                  <a:gd name="connsiteY3" fmla="*/ 154745 h 154745"/>
                  <a:gd name="connsiteX4" fmla="*/ 21896 w 1311217"/>
                  <a:gd name="connsiteY4" fmla="*/ 154745 h 154745"/>
                  <a:gd name="connsiteX5" fmla="*/ 21180 w 1311217"/>
                  <a:gd name="connsiteY5" fmla="*/ 140562 h 154745"/>
                  <a:gd name="connsiteX6" fmla="*/ 4264 w 1311217"/>
                  <a:gd name="connsiteY6" fmla="*/ 19596 h 154745"/>
                  <a:gd name="connsiteX7" fmla="*/ 0 w 1311217"/>
                  <a:gd name="connsiteY7" fmla="*/ 0 h 15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217" h="154745">
                    <a:moveTo>
                      <a:pt x="0" y="0"/>
                    </a:moveTo>
                    <a:lnTo>
                      <a:pt x="1311217" y="0"/>
                    </a:lnTo>
                    <a:lnTo>
                      <a:pt x="1306824" y="19596"/>
                    </a:lnTo>
                    <a:lnTo>
                      <a:pt x="1288798" y="154745"/>
                    </a:lnTo>
                    <a:lnTo>
                      <a:pt x="21896" y="154745"/>
                    </a:lnTo>
                    <a:lnTo>
                      <a:pt x="21180" y="140562"/>
                    </a:lnTo>
                    <a:cubicBezTo>
                      <a:pt x="17038" y="99773"/>
                      <a:pt x="11380" y="59432"/>
                      <a:pt x="4264" y="19596"/>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27">
                <a:extLst>
                  <a:ext uri="{FF2B5EF4-FFF2-40B4-BE49-F238E27FC236}">
                    <a16:creationId xmlns:a16="http://schemas.microsoft.com/office/drawing/2014/main" id="{BE5A2EB3-1C73-4945-9E2B-69AD89AE83FB}"/>
                  </a:ext>
                </a:extLst>
              </p:cNvPr>
              <p:cNvSpPr/>
              <p:nvPr/>
            </p:nvSpPr>
            <p:spPr>
              <a:xfrm rot="10800000">
                <a:off x="3571356" y="1013055"/>
                <a:ext cx="2100919" cy="2426288"/>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4000">
                    <a:srgbClr val="FFFFFF">
                      <a:alpha val="52000"/>
                    </a:srgbClr>
                  </a:gs>
                  <a:gs pos="90000">
                    <a:schemeClr val="bg1">
                      <a:alpha val="12000"/>
                    </a:schemeClr>
                  </a:gs>
                  <a:gs pos="8000">
                    <a:schemeClr val="bg1">
                      <a:alpha val="8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28">
                <a:extLst>
                  <a:ext uri="{FF2B5EF4-FFF2-40B4-BE49-F238E27FC236}">
                    <a16:creationId xmlns:a16="http://schemas.microsoft.com/office/drawing/2014/main" id="{69FC0C48-BD62-45F9-9BA0-3E6EE2D50A5B}"/>
                  </a:ext>
                </a:extLst>
              </p:cNvPr>
              <p:cNvSpPr/>
              <p:nvPr/>
            </p:nvSpPr>
            <p:spPr>
              <a:xfrm rot="10800000">
                <a:off x="4212305" y="723137"/>
                <a:ext cx="819451" cy="123572"/>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30">
                <a:extLst>
                  <a:ext uri="{FF2B5EF4-FFF2-40B4-BE49-F238E27FC236}">
                    <a16:creationId xmlns:a16="http://schemas.microsoft.com/office/drawing/2014/main" id="{0889DE2E-85AB-4856-B10F-9EC12CAAA426}"/>
                  </a:ext>
                </a:extLst>
              </p:cNvPr>
              <p:cNvSpPr/>
              <p:nvPr/>
            </p:nvSpPr>
            <p:spPr>
              <a:xfrm rot="10800000">
                <a:off x="4216102" y="585306"/>
                <a:ext cx="811428" cy="106938"/>
              </a:xfrm>
              <a:custGeom>
                <a:avLst/>
                <a:gdLst>
                  <a:gd name="connsiteX0" fmla="*/ 0 w 1249658"/>
                  <a:gd name="connsiteY0" fmla="*/ 0 h 158263"/>
                  <a:gd name="connsiteX1" fmla="*/ 1249658 w 1249658"/>
                  <a:gd name="connsiteY1" fmla="*/ 0 h 158263"/>
                  <a:gd name="connsiteX2" fmla="*/ 1237943 w 1249658"/>
                  <a:gd name="connsiteY2" fmla="*/ 58023 h 158263"/>
                  <a:gd name="connsiteX3" fmla="*/ 1086716 w 1249658"/>
                  <a:gd name="connsiteY3" fmla="*/ 158263 h 158263"/>
                  <a:gd name="connsiteX4" fmla="*/ 162941 w 1249658"/>
                  <a:gd name="connsiteY4" fmla="*/ 158263 h 158263"/>
                  <a:gd name="connsiteX5" fmla="*/ 11714 w 1249658"/>
                  <a:gd name="connsiteY5" fmla="*/ 58023 h 158263"/>
                  <a:gd name="connsiteX6" fmla="*/ 0 w 1249658"/>
                  <a:gd name="connsiteY6" fmla="*/ 0 h 1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658" h="158263">
                    <a:moveTo>
                      <a:pt x="0" y="0"/>
                    </a:moveTo>
                    <a:lnTo>
                      <a:pt x="1249658" y="0"/>
                    </a:lnTo>
                    <a:lnTo>
                      <a:pt x="1237943" y="58023"/>
                    </a:lnTo>
                    <a:cubicBezTo>
                      <a:pt x="1213028" y="116930"/>
                      <a:pt x="1154699" y="158263"/>
                      <a:pt x="1086716" y="158263"/>
                    </a:cubicBezTo>
                    <a:lnTo>
                      <a:pt x="162941" y="158263"/>
                    </a:lnTo>
                    <a:cubicBezTo>
                      <a:pt x="94958" y="158263"/>
                      <a:pt x="36629" y="116930"/>
                      <a:pt x="11714" y="58023"/>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31">
                <a:extLst>
                  <a:ext uri="{FF2B5EF4-FFF2-40B4-BE49-F238E27FC236}">
                    <a16:creationId xmlns:a16="http://schemas.microsoft.com/office/drawing/2014/main" id="{9F8B58CF-80F5-4546-AB44-99C6A63BF4FC}"/>
                  </a:ext>
                </a:extLst>
              </p:cNvPr>
              <p:cNvSpPr/>
              <p:nvPr/>
            </p:nvSpPr>
            <p:spPr>
              <a:xfrm rot="10800000">
                <a:off x="3576593" y="2454122"/>
                <a:ext cx="2083594" cy="985220"/>
              </a:xfrm>
              <a:custGeom>
                <a:avLst/>
                <a:gdLst>
                  <a:gd name="connsiteX0" fmla="*/ 3208888 w 3208888"/>
                  <a:gd name="connsiteY0" fmla="*/ 1686316 h 1686316"/>
                  <a:gd name="connsiteX1" fmla="*/ 3084690 w 3208888"/>
                  <a:gd name="connsiteY1" fmla="*/ 1614968 h 1686316"/>
                  <a:gd name="connsiteX2" fmla="*/ 1526595 w 3208888"/>
                  <a:gd name="connsiteY2" fmla="*/ 1249343 h 1686316"/>
                  <a:gd name="connsiteX3" fmla="*/ 198268 w 3208888"/>
                  <a:gd name="connsiteY3" fmla="*/ 1507733 h 1686316"/>
                  <a:gd name="connsiteX4" fmla="*/ 0 w 3208888"/>
                  <a:gd name="connsiteY4" fmla="*/ 1600267 h 1686316"/>
                  <a:gd name="connsiteX5" fmla="*/ 12259 w 3208888"/>
                  <a:gd name="connsiteY5" fmla="*/ 1505382 h 1686316"/>
                  <a:gd name="connsiteX6" fmla="*/ 1599167 w 3208888"/>
                  <a:gd name="connsiteY6" fmla="*/ 0 h 1686316"/>
                  <a:gd name="connsiteX7" fmla="*/ 3208600 w 3208888"/>
                  <a:gd name="connsiteY7" fmla="*/ 1679726 h 16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888" h="1686316">
                    <a:moveTo>
                      <a:pt x="3208888" y="1686316"/>
                    </a:moveTo>
                    <a:lnTo>
                      <a:pt x="3084690" y="1614968"/>
                    </a:lnTo>
                    <a:cubicBezTo>
                      <a:pt x="2639923" y="1384132"/>
                      <a:pt x="2103749" y="1249343"/>
                      <a:pt x="1526595" y="1249343"/>
                    </a:cubicBezTo>
                    <a:cubicBezTo>
                      <a:pt x="1045634" y="1249343"/>
                      <a:pt x="593131" y="1342946"/>
                      <a:pt x="198268" y="1507733"/>
                    </a:cubicBezTo>
                    <a:lnTo>
                      <a:pt x="0" y="1600267"/>
                    </a:lnTo>
                    <a:lnTo>
                      <a:pt x="12259" y="1505382"/>
                    </a:lnTo>
                    <a:cubicBezTo>
                      <a:pt x="159281" y="647094"/>
                      <a:pt x="813884" y="0"/>
                      <a:pt x="1599167" y="0"/>
                    </a:cubicBezTo>
                    <a:cubicBezTo>
                      <a:pt x="2436803" y="0"/>
                      <a:pt x="3125753" y="736249"/>
                      <a:pt x="3208600" y="1679726"/>
                    </a:cubicBez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3">
                <a:extLst>
                  <a:ext uri="{FF2B5EF4-FFF2-40B4-BE49-F238E27FC236}">
                    <a16:creationId xmlns:a16="http://schemas.microsoft.com/office/drawing/2014/main" id="{B2C63937-CFDA-4009-90A9-2DE85F0D9C56}"/>
                  </a:ext>
                </a:extLst>
              </p:cNvPr>
              <p:cNvSpPr/>
              <p:nvPr/>
            </p:nvSpPr>
            <p:spPr>
              <a:xfrm>
                <a:off x="3588681" y="2304736"/>
                <a:ext cx="2083595" cy="40576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54">
                <a:extLst>
                  <a:ext uri="{FF2B5EF4-FFF2-40B4-BE49-F238E27FC236}">
                    <a16:creationId xmlns:a16="http://schemas.microsoft.com/office/drawing/2014/main" id="{C4F4F625-08F0-4246-9E1C-5FABECCB1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994" y="1888569"/>
                <a:ext cx="739562" cy="739562"/>
              </a:xfrm>
              <a:prstGeom prst="rect">
                <a:avLst/>
              </a:prstGeom>
              <a:effectLst>
                <a:outerShdw blurRad="76200" dist="88900" dir="13500000" sy="23000" kx="1200000" algn="br" rotWithShape="0">
                  <a:prstClr val="black">
                    <a:alpha val="20000"/>
                  </a:prstClr>
                </a:outerShdw>
              </a:effectLst>
            </p:spPr>
          </p:pic>
        </p:grpSp>
        <p:sp>
          <p:nvSpPr>
            <p:cNvPr id="66" name="TextBox 63">
              <a:extLst>
                <a:ext uri="{FF2B5EF4-FFF2-40B4-BE49-F238E27FC236}">
                  <a16:creationId xmlns:a16="http://schemas.microsoft.com/office/drawing/2014/main" id="{B14ED69C-2BDB-4040-A7BB-CBAC3D9E45BC}"/>
                </a:ext>
              </a:extLst>
            </p:cNvPr>
            <p:cNvSpPr txBox="1"/>
            <p:nvPr/>
          </p:nvSpPr>
          <p:spPr>
            <a:xfrm>
              <a:off x="3691927" y="2843307"/>
              <a:ext cx="2100918" cy="923330"/>
            </a:xfrm>
            <a:prstGeom prst="rect">
              <a:avLst/>
            </a:prstGeom>
            <a:noFill/>
          </p:spPr>
          <p:txBody>
            <a:bodyPr wrap="square" rtlCol="0">
              <a:spAutoFit/>
            </a:bodyPr>
            <a:lstStyle/>
            <a:p>
              <a:pPr algn="ctr"/>
              <a:r>
                <a:rPr lang="ar-SY" b="1" dirty="0">
                  <a:latin typeface="Century Gothic" panose="020B0502020202020204" pitchFamily="34" charset="0"/>
                </a:rPr>
                <a:t>الخدمات العلاجية</a:t>
              </a:r>
            </a:p>
            <a:p>
              <a:pPr algn="ctr"/>
              <a:r>
                <a:rPr lang="ar-SY" b="1" dirty="0">
                  <a:latin typeface="Century Gothic" panose="020B0502020202020204" pitchFamily="34" charset="0"/>
                </a:rPr>
                <a:t>(مراكز الرعاية الأولية والمستشفيات)</a:t>
              </a:r>
              <a:endParaRPr lang="en-US" b="1" dirty="0">
                <a:latin typeface="Century Gothic" panose="020B0502020202020204" pitchFamily="34" charset="0"/>
              </a:endParaRPr>
            </a:p>
          </p:txBody>
        </p:sp>
      </p:grpSp>
      <p:grpSp>
        <p:nvGrpSpPr>
          <p:cNvPr id="76" name="Group 72">
            <a:extLst>
              <a:ext uri="{FF2B5EF4-FFF2-40B4-BE49-F238E27FC236}">
                <a16:creationId xmlns:a16="http://schemas.microsoft.com/office/drawing/2014/main" id="{55A85FBE-A97E-4C6B-A7ED-0B73754EF923}"/>
              </a:ext>
            </a:extLst>
          </p:cNvPr>
          <p:cNvGrpSpPr/>
          <p:nvPr/>
        </p:nvGrpSpPr>
        <p:grpSpPr>
          <a:xfrm>
            <a:off x="5689600" y="1196933"/>
            <a:ext cx="2877118" cy="5563220"/>
            <a:chOff x="5689600" y="969035"/>
            <a:chExt cx="2877118" cy="5563220"/>
          </a:xfrm>
        </p:grpSpPr>
        <p:sp>
          <p:nvSpPr>
            <p:cNvPr id="77" name="Freeform: Shape 56">
              <a:extLst>
                <a:ext uri="{FF2B5EF4-FFF2-40B4-BE49-F238E27FC236}">
                  <a16:creationId xmlns:a16="http://schemas.microsoft.com/office/drawing/2014/main" id="{DACD6FE0-8960-4432-90B8-D2C0A5C6DD0B}"/>
                </a:ext>
              </a:extLst>
            </p:cNvPr>
            <p:cNvSpPr/>
            <p:nvPr/>
          </p:nvSpPr>
          <p:spPr>
            <a:xfrm rot="5400000">
              <a:off x="6261992" y="1678848"/>
              <a:ext cx="1673543" cy="253917"/>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6">
              <a:extLst>
                <a:ext uri="{FF2B5EF4-FFF2-40B4-BE49-F238E27FC236}">
                  <a16:creationId xmlns:a16="http://schemas.microsoft.com/office/drawing/2014/main" id="{18E7F7AB-2134-4FF9-BD92-61E2A565B99F}"/>
                </a:ext>
              </a:extLst>
            </p:cNvPr>
            <p:cNvGrpSpPr/>
            <p:nvPr/>
          </p:nvGrpSpPr>
          <p:grpSpPr>
            <a:xfrm>
              <a:off x="5689600" y="2619413"/>
              <a:ext cx="2877118" cy="3912842"/>
              <a:chOff x="5382402" y="2583762"/>
              <a:chExt cx="2877118" cy="3912842"/>
            </a:xfrm>
          </p:grpSpPr>
          <p:sp>
            <p:nvSpPr>
              <p:cNvPr id="82" name="Freeform: Shape 12">
                <a:extLst>
                  <a:ext uri="{FF2B5EF4-FFF2-40B4-BE49-F238E27FC236}">
                    <a16:creationId xmlns:a16="http://schemas.microsoft.com/office/drawing/2014/main" id="{8A970D9B-59C5-4709-8F91-1554203708A0}"/>
                  </a:ext>
                </a:extLst>
              </p:cNvPr>
              <p:cNvSpPr/>
              <p:nvPr/>
            </p:nvSpPr>
            <p:spPr>
              <a:xfrm rot="10800000">
                <a:off x="5405933" y="3174229"/>
                <a:ext cx="2853587" cy="3322375"/>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3000">
                    <a:schemeClr val="bg1">
                      <a:alpha val="0"/>
                    </a:schemeClr>
                  </a:gs>
                  <a:gs pos="17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35">
                <a:extLst>
                  <a:ext uri="{FF2B5EF4-FFF2-40B4-BE49-F238E27FC236}">
                    <a16:creationId xmlns:a16="http://schemas.microsoft.com/office/drawing/2014/main" id="{AFE391CE-67B5-462C-9703-8CBAE58552C5}"/>
                  </a:ext>
                </a:extLst>
              </p:cNvPr>
              <p:cNvSpPr/>
              <p:nvPr/>
            </p:nvSpPr>
            <p:spPr>
              <a:xfrm rot="10800000">
                <a:off x="6230930" y="2984009"/>
                <a:ext cx="1156418" cy="143178"/>
              </a:xfrm>
              <a:custGeom>
                <a:avLst/>
                <a:gdLst>
                  <a:gd name="connsiteX0" fmla="*/ 0 w 1311217"/>
                  <a:gd name="connsiteY0" fmla="*/ 0 h 154745"/>
                  <a:gd name="connsiteX1" fmla="*/ 1311217 w 1311217"/>
                  <a:gd name="connsiteY1" fmla="*/ 0 h 154745"/>
                  <a:gd name="connsiteX2" fmla="*/ 1306824 w 1311217"/>
                  <a:gd name="connsiteY2" fmla="*/ 19596 h 154745"/>
                  <a:gd name="connsiteX3" fmla="*/ 1288798 w 1311217"/>
                  <a:gd name="connsiteY3" fmla="*/ 154745 h 154745"/>
                  <a:gd name="connsiteX4" fmla="*/ 21896 w 1311217"/>
                  <a:gd name="connsiteY4" fmla="*/ 154745 h 154745"/>
                  <a:gd name="connsiteX5" fmla="*/ 21180 w 1311217"/>
                  <a:gd name="connsiteY5" fmla="*/ 140562 h 154745"/>
                  <a:gd name="connsiteX6" fmla="*/ 4264 w 1311217"/>
                  <a:gd name="connsiteY6" fmla="*/ 19596 h 154745"/>
                  <a:gd name="connsiteX7" fmla="*/ 0 w 1311217"/>
                  <a:gd name="connsiteY7" fmla="*/ 0 h 15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217" h="154745">
                    <a:moveTo>
                      <a:pt x="0" y="0"/>
                    </a:moveTo>
                    <a:lnTo>
                      <a:pt x="1311217" y="0"/>
                    </a:lnTo>
                    <a:lnTo>
                      <a:pt x="1306824" y="19596"/>
                    </a:lnTo>
                    <a:lnTo>
                      <a:pt x="1288798" y="154745"/>
                    </a:lnTo>
                    <a:lnTo>
                      <a:pt x="21896" y="154745"/>
                    </a:lnTo>
                    <a:lnTo>
                      <a:pt x="21180" y="140562"/>
                    </a:lnTo>
                    <a:cubicBezTo>
                      <a:pt x="17038" y="99773"/>
                      <a:pt x="11380" y="59432"/>
                      <a:pt x="4264" y="19596"/>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38">
                <a:extLst>
                  <a:ext uri="{FF2B5EF4-FFF2-40B4-BE49-F238E27FC236}">
                    <a16:creationId xmlns:a16="http://schemas.microsoft.com/office/drawing/2014/main" id="{054F41F1-E5D3-4F1A-A777-40D4BD92C326}"/>
                  </a:ext>
                </a:extLst>
              </p:cNvPr>
              <p:cNvSpPr/>
              <p:nvPr/>
            </p:nvSpPr>
            <p:spPr>
              <a:xfrm rot="10800000">
                <a:off x="5382402" y="3169488"/>
                <a:ext cx="2853587" cy="3322375"/>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4000">
                    <a:srgbClr val="FFFFFF">
                      <a:alpha val="52000"/>
                    </a:srgbClr>
                  </a:gs>
                  <a:gs pos="90000">
                    <a:schemeClr val="bg1">
                      <a:alpha val="12000"/>
                    </a:schemeClr>
                  </a:gs>
                  <a:gs pos="8000">
                    <a:schemeClr val="bg1">
                      <a:alpha val="8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32">
                <a:extLst>
                  <a:ext uri="{FF2B5EF4-FFF2-40B4-BE49-F238E27FC236}">
                    <a16:creationId xmlns:a16="http://schemas.microsoft.com/office/drawing/2014/main" id="{98AA0297-6ACD-4592-8CFB-0FD82D140E1D}"/>
                  </a:ext>
                </a:extLst>
              </p:cNvPr>
              <p:cNvSpPr/>
              <p:nvPr/>
            </p:nvSpPr>
            <p:spPr>
              <a:xfrm rot="10800000">
                <a:off x="6252975" y="2772498"/>
                <a:ext cx="1113025" cy="169210"/>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29">
                <a:extLst>
                  <a:ext uri="{FF2B5EF4-FFF2-40B4-BE49-F238E27FC236}">
                    <a16:creationId xmlns:a16="http://schemas.microsoft.com/office/drawing/2014/main" id="{7CBA1916-6A5D-4D6E-ACA1-8321CC4591B3}"/>
                  </a:ext>
                </a:extLst>
              </p:cNvPr>
              <p:cNvSpPr/>
              <p:nvPr/>
            </p:nvSpPr>
            <p:spPr>
              <a:xfrm rot="10800000">
                <a:off x="6258132" y="2583762"/>
                <a:ext cx="1102127" cy="146433"/>
              </a:xfrm>
              <a:custGeom>
                <a:avLst/>
                <a:gdLst>
                  <a:gd name="connsiteX0" fmla="*/ 0 w 1249658"/>
                  <a:gd name="connsiteY0" fmla="*/ 0 h 158263"/>
                  <a:gd name="connsiteX1" fmla="*/ 1249658 w 1249658"/>
                  <a:gd name="connsiteY1" fmla="*/ 0 h 158263"/>
                  <a:gd name="connsiteX2" fmla="*/ 1237943 w 1249658"/>
                  <a:gd name="connsiteY2" fmla="*/ 58023 h 158263"/>
                  <a:gd name="connsiteX3" fmla="*/ 1086716 w 1249658"/>
                  <a:gd name="connsiteY3" fmla="*/ 158263 h 158263"/>
                  <a:gd name="connsiteX4" fmla="*/ 162941 w 1249658"/>
                  <a:gd name="connsiteY4" fmla="*/ 158263 h 158263"/>
                  <a:gd name="connsiteX5" fmla="*/ 11714 w 1249658"/>
                  <a:gd name="connsiteY5" fmla="*/ 58023 h 158263"/>
                  <a:gd name="connsiteX6" fmla="*/ 0 w 1249658"/>
                  <a:gd name="connsiteY6" fmla="*/ 0 h 1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658" h="158263">
                    <a:moveTo>
                      <a:pt x="0" y="0"/>
                    </a:moveTo>
                    <a:lnTo>
                      <a:pt x="1249658" y="0"/>
                    </a:lnTo>
                    <a:lnTo>
                      <a:pt x="1237943" y="58023"/>
                    </a:lnTo>
                    <a:cubicBezTo>
                      <a:pt x="1213028" y="116930"/>
                      <a:pt x="1154699" y="158263"/>
                      <a:pt x="1086716" y="158263"/>
                    </a:cubicBezTo>
                    <a:lnTo>
                      <a:pt x="162941" y="158263"/>
                    </a:lnTo>
                    <a:cubicBezTo>
                      <a:pt x="94958" y="158263"/>
                      <a:pt x="36629" y="116930"/>
                      <a:pt x="11714" y="58023"/>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43">
                <a:extLst>
                  <a:ext uri="{FF2B5EF4-FFF2-40B4-BE49-F238E27FC236}">
                    <a16:creationId xmlns:a16="http://schemas.microsoft.com/office/drawing/2014/main" id="{68B6EF6A-788A-453E-932A-2783E82231C0}"/>
                  </a:ext>
                </a:extLst>
              </p:cNvPr>
              <p:cNvSpPr/>
              <p:nvPr/>
            </p:nvSpPr>
            <p:spPr>
              <a:xfrm rot="10800000">
                <a:off x="5389515" y="5142777"/>
                <a:ext cx="2830055" cy="1349086"/>
              </a:xfrm>
              <a:custGeom>
                <a:avLst/>
                <a:gdLst>
                  <a:gd name="connsiteX0" fmla="*/ 3208888 w 3208888"/>
                  <a:gd name="connsiteY0" fmla="*/ 1686316 h 1686316"/>
                  <a:gd name="connsiteX1" fmla="*/ 3084690 w 3208888"/>
                  <a:gd name="connsiteY1" fmla="*/ 1614968 h 1686316"/>
                  <a:gd name="connsiteX2" fmla="*/ 1526595 w 3208888"/>
                  <a:gd name="connsiteY2" fmla="*/ 1249343 h 1686316"/>
                  <a:gd name="connsiteX3" fmla="*/ 198268 w 3208888"/>
                  <a:gd name="connsiteY3" fmla="*/ 1507733 h 1686316"/>
                  <a:gd name="connsiteX4" fmla="*/ 0 w 3208888"/>
                  <a:gd name="connsiteY4" fmla="*/ 1600267 h 1686316"/>
                  <a:gd name="connsiteX5" fmla="*/ 12259 w 3208888"/>
                  <a:gd name="connsiteY5" fmla="*/ 1505382 h 1686316"/>
                  <a:gd name="connsiteX6" fmla="*/ 1599167 w 3208888"/>
                  <a:gd name="connsiteY6" fmla="*/ 0 h 1686316"/>
                  <a:gd name="connsiteX7" fmla="*/ 3208600 w 3208888"/>
                  <a:gd name="connsiteY7" fmla="*/ 1679726 h 16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888" h="1686316">
                    <a:moveTo>
                      <a:pt x="3208888" y="1686316"/>
                    </a:moveTo>
                    <a:lnTo>
                      <a:pt x="3084690" y="1614968"/>
                    </a:lnTo>
                    <a:cubicBezTo>
                      <a:pt x="2639923" y="1384132"/>
                      <a:pt x="2103749" y="1249343"/>
                      <a:pt x="1526595" y="1249343"/>
                    </a:cubicBezTo>
                    <a:cubicBezTo>
                      <a:pt x="1045634" y="1249343"/>
                      <a:pt x="593131" y="1342946"/>
                      <a:pt x="198268" y="1507733"/>
                    </a:cubicBezTo>
                    <a:lnTo>
                      <a:pt x="0" y="1600267"/>
                    </a:lnTo>
                    <a:lnTo>
                      <a:pt x="12259" y="1505382"/>
                    </a:lnTo>
                    <a:cubicBezTo>
                      <a:pt x="159281" y="647094"/>
                      <a:pt x="813884" y="0"/>
                      <a:pt x="1599167" y="0"/>
                    </a:cubicBezTo>
                    <a:cubicBezTo>
                      <a:pt x="2436803" y="0"/>
                      <a:pt x="3125753" y="736249"/>
                      <a:pt x="3208600" y="1679726"/>
                    </a:cubicBezTo>
                    <a:close/>
                  </a:path>
                </a:pathLst>
              </a:custGeom>
              <a:solidFill>
                <a:srgbClr val="B0D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5">
                <a:extLst>
                  <a:ext uri="{FF2B5EF4-FFF2-40B4-BE49-F238E27FC236}">
                    <a16:creationId xmlns:a16="http://schemas.microsoft.com/office/drawing/2014/main" id="{D71619C1-2CDB-4BE3-8206-8A25B9C6C480}"/>
                  </a:ext>
                </a:extLst>
              </p:cNvPr>
              <p:cNvSpPr/>
              <p:nvPr/>
            </p:nvSpPr>
            <p:spPr>
              <a:xfrm>
                <a:off x="5391419" y="4938219"/>
                <a:ext cx="2830056" cy="5556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47">
                <a:extLst>
                  <a:ext uri="{FF2B5EF4-FFF2-40B4-BE49-F238E27FC236}">
                    <a16:creationId xmlns:a16="http://schemas.microsoft.com/office/drawing/2014/main" id="{B1F607C2-95F5-47FB-8D08-2DD439F00E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7475" y="4567895"/>
                <a:ext cx="939242" cy="851997"/>
              </a:xfrm>
              <a:prstGeom prst="rect">
                <a:avLst/>
              </a:prstGeom>
              <a:effectLst>
                <a:outerShdw blurRad="76200" dist="88900" dir="13500000" sy="23000" kx="1200000" algn="br" rotWithShape="0">
                  <a:prstClr val="black">
                    <a:alpha val="20000"/>
                  </a:prstClr>
                </a:outerShdw>
              </a:effectLst>
            </p:spPr>
          </p:pic>
        </p:grpSp>
        <p:sp>
          <p:nvSpPr>
            <p:cNvPr id="80" name="TextBox 66">
              <a:extLst>
                <a:ext uri="{FF2B5EF4-FFF2-40B4-BE49-F238E27FC236}">
                  <a16:creationId xmlns:a16="http://schemas.microsoft.com/office/drawing/2014/main" id="{45B00D03-2E3F-48BF-BD28-41FB62ECE979}"/>
                </a:ext>
              </a:extLst>
            </p:cNvPr>
            <p:cNvSpPr txBox="1"/>
            <p:nvPr/>
          </p:nvSpPr>
          <p:spPr>
            <a:xfrm>
              <a:off x="6227256" y="5699652"/>
              <a:ext cx="1747196" cy="707886"/>
            </a:xfrm>
            <a:prstGeom prst="rect">
              <a:avLst/>
            </a:prstGeom>
            <a:noFill/>
          </p:spPr>
          <p:txBody>
            <a:bodyPr wrap="square" rtlCol="0">
              <a:spAutoFit/>
            </a:bodyPr>
            <a:lstStyle/>
            <a:p>
              <a:pPr algn="ctr"/>
              <a:r>
                <a:rPr lang="ar-SY" sz="2000" b="1" dirty="0">
                  <a:latin typeface="Century Gothic" panose="020B0502020202020204" pitchFamily="34" charset="0"/>
                </a:rPr>
                <a:t>الخدمات التأهيلية</a:t>
              </a:r>
            </a:p>
            <a:p>
              <a:pPr algn="ctr"/>
              <a:r>
                <a:rPr lang="en-US" sz="2000" b="1" dirty="0">
                  <a:latin typeface="Century Gothic" panose="020B0502020202020204" pitchFamily="34" charset="0"/>
                </a:rPr>
                <a:t>(</a:t>
              </a:r>
              <a:r>
                <a:rPr lang="ar-SY" sz="2000" b="1" dirty="0">
                  <a:latin typeface="Century Gothic" panose="020B0502020202020204" pitchFamily="34" charset="0"/>
                </a:rPr>
                <a:t>المستشفيات </a:t>
              </a:r>
              <a:r>
                <a:rPr lang="en-US" sz="2000" b="1" dirty="0">
                  <a:latin typeface="Century Gothic" panose="020B0502020202020204" pitchFamily="34" charset="0"/>
                </a:rPr>
                <a:t>)</a:t>
              </a:r>
            </a:p>
          </p:txBody>
        </p:sp>
      </p:grpSp>
      <p:grpSp>
        <p:nvGrpSpPr>
          <p:cNvPr id="90" name="Group 73">
            <a:extLst>
              <a:ext uri="{FF2B5EF4-FFF2-40B4-BE49-F238E27FC236}">
                <a16:creationId xmlns:a16="http://schemas.microsoft.com/office/drawing/2014/main" id="{56B81F82-EF5B-4AA4-9E21-9F5861E1D555}"/>
              </a:ext>
            </a:extLst>
          </p:cNvPr>
          <p:cNvGrpSpPr/>
          <p:nvPr/>
        </p:nvGrpSpPr>
        <p:grpSpPr>
          <a:xfrm>
            <a:off x="8980625" y="1194679"/>
            <a:ext cx="2651998" cy="4742456"/>
            <a:chOff x="9002315" y="-22455"/>
            <a:chExt cx="2651998" cy="4742456"/>
          </a:xfrm>
        </p:grpSpPr>
        <p:sp>
          <p:nvSpPr>
            <p:cNvPr id="91" name="Freeform: Shape 58">
              <a:extLst>
                <a:ext uri="{FF2B5EF4-FFF2-40B4-BE49-F238E27FC236}">
                  <a16:creationId xmlns:a16="http://schemas.microsoft.com/office/drawing/2014/main" id="{930F5404-34BF-442A-9F9B-888DED7B0B47}"/>
                </a:ext>
              </a:extLst>
            </p:cNvPr>
            <p:cNvSpPr/>
            <p:nvPr/>
          </p:nvSpPr>
          <p:spPr>
            <a:xfrm rot="5400000">
              <a:off x="9673099" y="527588"/>
              <a:ext cx="1280160" cy="180073"/>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7">
              <a:extLst>
                <a:ext uri="{FF2B5EF4-FFF2-40B4-BE49-F238E27FC236}">
                  <a16:creationId xmlns:a16="http://schemas.microsoft.com/office/drawing/2014/main" id="{9E011AE1-F4EB-4A2F-8C48-C33561314B22}"/>
                </a:ext>
              </a:extLst>
            </p:cNvPr>
            <p:cNvGrpSpPr/>
            <p:nvPr/>
          </p:nvGrpSpPr>
          <p:grpSpPr>
            <a:xfrm>
              <a:off x="9002315" y="1163414"/>
              <a:ext cx="2651998" cy="3556587"/>
              <a:chOff x="9002315" y="1163414"/>
              <a:chExt cx="2651998" cy="3556587"/>
            </a:xfrm>
          </p:grpSpPr>
          <p:sp>
            <p:nvSpPr>
              <p:cNvPr id="96" name="Freeform: Shape 48">
                <a:extLst>
                  <a:ext uri="{FF2B5EF4-FFF2-40B4-BE49-F238E27FC236}">
                    <a16:creationId xmlns:a16="http://schemas.microsoft.com/office/drawing/2014/main" id="{585C5E22-5B68-4851-98AB-065B118702DC}"/>
                  </a:ext>
                </a:extLst>
              </p:cNvPr>
              <p:cNvSpPr/>
              <p:nvPr/>
            </p:nvSpPr>
            <p:spPr>
              <a:xfrm rot="10800000">
                <a:off x="9024005" y="1700121"/>
                <a:ext cx="2630308" cy="3019880"/>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3000">
                    <a:schemeClr val="bg1">
                      <a:alpha val="0"/>
                    </a:schemeClr>
                  </a:gs>
                  <a:gs pos="17000">
                    <a:schemeClr val="bg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39">
                <a:extLst>
                  <a:ext uri="{FF2B5EF4-FFF2-40B4-BE49-F238E27FC236}">
                    <a16:creationId xmlns:a16="http://schemas.microsoft.com/office/drawing/2014/main" id="{6A225CA3-25FE-4333-84F2-3E8FC2A5E5F9}"/>
                  </a:ext>
                </a:extLst>
              </p:cNvPr>
              <p:cNvSpPr/>
              <p:nvPr/>
            </p:nvSpPr>
            <p:spPr>
              <a:xfrm rot="10800000">
                <a:off x="9784450" y="1527219"/>
                <a:ext cx="1065934" cy="130142"/>
              </a:xfrm>
              <a:custGeom>
                <a:avLst/>
                <a:gdLst>
                  <a:gd name="connsiteX0" fmla="*/ 0 w 1311217"/>
                  <a:gd name="connsiteY0" fmla="*/ 0 h 154745"/>
                  <a:gd name="connsiteX1" fmla="*/ 1311217 w 1311217"/>
                  <a:gd name="connsiteY1" fmla="*/ 0 h 154745"/>
                  <a:gd name="connsiteX2" fmla="*/ 1306824 w 1311217"/>
                  <a:gd name="connsiteY2" fmla="*/ 19596 h 154745"/>
                  <a:gd name="connsiteX3" fmla="*/ 1288798 w 1311217"/>
                  <a:gd name="connsiteY3" fmla="*/ 154745 h 154745"/>
                  <a:gd name="connsiteX4" fmla="*/ 21896 w 1311217"/>
                  <a:gd name="connsiteY4" fmla="*/ 154745 h 154745"/>
                  <a:gd name="connsiteX5" fmla="*/ 21180 w 1311217"/>
                  <a:gd name="connsiteY5" fmla="*/ 140562 h 154745"/>
                  <a:gd name="connsiteX6" fmla="*/ 4264 w 1311217"/>
                  <a:gd name="connsiteY6" fmla="*/ 19596 h 154745"/>
                  <a:gd name="connsiteX7" fmla="*/ 0 w 1311217"/>
                  <a:gd name="connsiteY7" fmla="*/ 0 h 15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217" h="154745">
                    <a:moveTo>
                      <a:pt x="0" y="0"/>
                    </a:moveTo>
                    <a:lnTo>
                      <a:pt x="1311217" y="0"/>
                    </a:lnTo>
                    <a:lnTo>
                      <a:pt x="1306824" y="19596"/>
                    </a:lnTo>
                    <a:lnTo>
                      <a:pt x="1288798" y="154745"/>
                    </a:lnTo>
                    <a:lnTo>
                      <a:pt x="21896" y="154745"/>
                    </a:lnTo>
                    <a:lnTo>
                      <a:pt x="21180" y="140562"/>
                    </a:lnTo>
                    <a:cubicBezTo>
                      <a:pt x="17038" y="99773"/>
                      <a:pt x="11380" y="59432"/>
                      <a:pt x="4264" y="19596"/>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40">
                <a:extLst>
                  <a:ext uri="{FF2B5EF4-FFF2-40B4-BE49-F238E27FC236}">
                    <a16:creationId xmlns:a16="http://schemas.microsoft.com/office/drawing/2014/main" id="{2FB3BAB6-C454-41E5-A774-3FBA4E13CE68}"/>
                  </a:ext>
                </a:extLst>
              </p:cNvPr>
              <p:cNvSpPr/>
              <p:nvPr/>
            </p:nvSpPr>
            <p:spPr>
              <a:xfrm rot="10800000">
                <a:off x="9002315" y="1695811"/>
                <a:ext cx="2630308" cy="3019880"/>
              </a:xfrm>
              <a:custGeom>
                <a:avLst/>
                <a:gdLst>
                  <a:gd name="connsiteX0" fmla="*/ 1617785 w 3235570"/>
                  <a:gd name="connsiteY0" fmla="*/ 0 h 3590779"/>
                  <a:gd name="connsiteX1" fmla="*/ 3227218 w 3235570"/>
                  <a:gd name="connsiteY1" fmla="*/ 1452376 h 3590779"/>
                  <a:gd name="connsiteX2" fmla="*/ 3235570 w 3235570"/>
                  <a:gd name="connsiteY2" fmla="*/ 1617784 h 3590779"/>
                  <a:gd name="connsiteX3" fmla="*/ 3235570 w 3235570"/>
                  <a:gd name="connsiteY3" fmla="*/ 1617785 h 3590779"/>
                  <a:gd name="connsiteX4" fmla="*/ 2866147 w 3235570"/>
                  <a:gd name="connsiteY4" fmla="*/ 2646846 h 3590779"/>
                  <a:gd name="connsiteX5" fmla="*/ 2778913 w 3235570"/>
                  <a:gd name="connsiteY5" fmla="*/ 2742829 h 3590779"/>
                  <a:gd name="connsiteX6" fmla="*/ 2761732 w 3235570"/>
                  <a:gd name="connsiteY6" fmla="*/ 2761732 h 3590779"/>
                  <a:gd name="connsiteX7" fmla="*/ 2700454 w 3235570"/>
                  <a:gd name="connsiteY7" fmla="*/ 2817426 h 3590779"/>
                  <a:gd name="connsiteX8" fmla="*/ 2613219 w 3235570"/>
                  <a:gd name="connsiteY8" fmla="*/ 2913408 h 3590779"/>
                  <a:gd name="connsiteX9" fmla="*/ 2299832 w 3235570"/>
                  <a:gd name="connsiteY9" fmla="*/ 3518823 h 3590779"/>
                  <a:gd name="connsiteX10" fmla="*/ 2283704 w 3235570"/>
                  <a:gd name="connsiteY10" fmla="*/ 3590779 h 3590779"/>
                  <a:gd name="connsiteX11" fmla="*/ 952291 w 3235570"/>
                  <a:gd name="connsiteY11" fmla="*/ 3590779 h 3590779"/>
                  <a:gd name="connsiteX12" fmla="*/ 940840 w 3235570"/>
                  <a:gd name="connsiteY12" fmla="*/ 3538160 h 3590779"/>
                  <a:gd name="connsiteX13" fmla="*/ 622349 w 3235570"/>
                  <a:gd name="connsiteY13" fmla="*/ 2913408 h 3590779"/>
                  <a:gd name="connsiteX14" fmla="*/ 535105 w 3235570"/>
                  <a:gd name="connsiteY14" fmla="*/ 2817415 h 3590779"/>
                  <a:gd name="connsiteX15" fmla="*/ 473838 w 3235570"/>
                  <a:gd name="connsiteY15" fmla="*/ 2761732 h 3590779"/>
                  <a:gd name="connsiteX16" fmla="*/ 456667 w 3235570"/>
                  <a:gd name="connsiteY16" fmla="*/ 2742839 h 3590779"/>
                  <a:gd name="connsiteX17" fmla="*/ 369423 w 3235570"/>
                  <a:gd name="connsiteY17" fmla="*/ 2646846 h 3590779"/>
                  <a:gd name="connsiteX18" fmla="*/ 0 w 3235570"/>
                  <a:gd name="connsiteY18" fmla="*/ 1617785 h 3590779"/>
                  <a:gd name="connsiteX19" fmla="*/ 0 w 3235570"/>
                  <a:gd name="connsiteY19" fmla="*/ 1617784 h 3590779"/>
                  <a:gd name="connsiteX20" fmla="*/ 8352 w 3235570"/>
                  <a:gd name="connsiteY20" fmla="*/ 1452376 h 3590779"/>
                  <a:gd name="connsiteX21" fmla="*/ 1617785 w 3235570"/>
                  <a:gd name="connsiteY21" fmla="*/ 0 h 359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35570" h="3590779">
                    <a:moveTo>
                      <a:pt x="1617785" y="0"/>
                    </a:moveTo>
                    <a:cubicBezTo>
                      <a:pt x="2455421" y="0"/>
                      <a:pt x="3144371" y="636598"/>
                      <a:pt x="3227218" y="1452376"/>
                    </a:cubicBezTo>
                    <a:lnTo>
                      <a:pt x="3235570" y="1617784"/>
                    </a:lnTo>
                    <a:lnTo>
                      <a:pt x="3235570" y="1617785"/>
                    </a:lnTo>
                    <a:cubicBezTo>
                      <a:pt x="3235570" y="2008682"/>
                      <a:pt x="3096933" y="2367198"/>
                      <a:pt x="2866147" y="2646846"/>
                    </a:cubicBezTo>
                    <a:lnTo>
                      <a:pt x="2778913" y="2742829"/>
                    </a:lnTo>
                    <a:lnTo>
                      <a:pt x="2761732" y="2761732"/>
                    </a:lnTo>
                    <a:lnTo>
                      <a:pt x="2700454" y="2817426"/>
                    </a:lnTo>
                    <a:lnTo>
                      <a:pt x="2613219" y="2913408"/>
                    </a:lnTo>
                    <a:cubicBezTo>
                      <a:pt x="2468978" y="3088188"/>
                      <a:pt x="2360732" y="3293776"/>
                      <a:pt x="2299832" y="3518823"/>
                    </a:cubicBezTo>
                    <a:lnTo>
                      <a:pt x="2283704" y="3590779"/>
                    </a:lnTo>
                    <a:lnTo>
                      <a:pt x="952291" y="3590779"/>
                    </a:lnTo>
                    <a:lnTo>
                      <a:pt x="940840" y="3538160"/>
                    </a:lnTo>
                    <a:cubicBezTo>
                      <a:pt x="880992" y="3305549"/>
                      <a:pt x="770712" y="3093182"/>
                      <a:pt x="622349" y="2913408"/>
                    </a:cubicBezTo>
                    <a:lnTo>
                      <a:pt x="535105" y="2817415"/>
                    </a:lnTo>
                    <a:lnTo>
                      <a:pt x="473838" y="2761732"/>
                    </a:lnTo>
                    <a:lnTo>
                      <a:pt x="456667" y="2742839"/>
                    </a:lnTo>
                    <a:lnTo>
                      <a:pt x="369423" y="2646846"/>
                    </a:lnTo>
                    <a:cubicBezTo>
                      <a:pt x="138637" y="2367198"/>
                      <a:pt x="0" y="2008682"/>
                      <a:pt x="0" y="1617785"/>
                    </a:cubicBezTo>
                    <a:lnTo>
                      <a:pt x="0" y="1617784"/>
                    </a:lnTo>
                    <a:lnTo>
                      <a:pt x="8352" y="1452376"/>
                    </a:lnTo>
                    <a:cubicBezTo>
                      <a:pt x="91199" y="636598"/>
                      <a:pt x="780150" y="0"/>
                      <a:pt x="1617785" y="0"/>
                    </a:cubicBezTo>
                    <a:close/>
                  </a:path>
                </a:pathLst>
              </a:custGeom>
              <a:gradFill flip="none" rotWithShape="1">
                <a:gsLst>
                  <a:gs pos="24000">
                    <a:srgbClr val="FFFFFF">
                      <a:alpha val="52000"/>
                    </a:srgbClr>
                  </a:gs>
                  <a:gs pos="90000">
                    <a:schemeClr val="bg1">
                      <a:alpha val="12000"/>
                    </a:schemeClr>
                  </a:gs>
                  <a:gs pos="8000">
                    <a:schemeClr val="bg1">
                      <a:alpha val="8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41">
                <a:extLst>
                  <a:ext uri="{FF2B5EF4-FFF2-40B4-BE49-F238E27FC236}">
                    <a16:creationId xmlns:a16="http://schemas.microsoft.com/office/drawing/2014/main" id="{B43BAA29-006C-4011-98A3-F29443C55228}"/>
                  </a:ext>
                </a:extLst>
              </p:cNvPr>
              <p:cNvSpPr/>
              <p:nvPr/>
            </p:nvSpPr>
            <p:spPr>
              <a:xfrm rot="10800000">
                <a:off x="9804770" y="1334966"/>
                <a:ext cx="1025936" cy="153804"/>
              </a:xfrm>
              <a:custGeom>
                <a:avLst/>
                <a:gdLst>
                  <a:gd name="connsiteX0" fmla="*/ 0 w 1262015"/>
                  <a:gd name="connsiteY0" fmla="*/ 0 h 182880"/>
                  <a:gd name="connsiteX1" fmla="*/ 1262015 w 1262015"/>
                  <a:gd name="connsiteY1" fmla="*/ 0 h 182880"/>
                  <a:gd name="connsiteX2" fmla="*/ 1257351 w 1262015"/>
                  <a:gd name="connsiteY2" fmla="*/ 105507 h 182880"/>
                  <a:gd name="connsiteX3" fmla="*/ 1260903 w 1262015"/>
                  <a:gd name="connsiteY3" fmla="*/ 175847 h 182880"/>
                  <a:gd name="connsiteX4" fmla="*/ 1257351 w 1262015"/>
                  <a:gd name="connsiteY4" fmla="*/ 175847 h 182880"/>
                  <a:gd name="connsiteX5" fmla="*/ 1257351 w 1262015"/>
                  <a:gd name="connsiteY5" fmla="*/ 182880 h 182880"/>
                  <a:gd name="connsiteX6" fmla="*/ 5326 w 1262015"/>
                  <a:gd name="connsiteY6" fmla="*/ 182880 h 182880"/>
                  <a:gd name="connsiteX7" fmla="*/ 5326 w 1262015"/>
                  <a:gd name="connsiteY7" fmla="*/ 175847 h 182880"/>
                  <a:gd name="connsiteX8" fmla="*/ 1776 w 1262015"/>
                  <a:gd name="connsiteY8" fmla="*/ 175847 h 182880"/>
                  <a:gd name="connsiteX9" fmla="*/ 5326 w 1262015"/>
                  <a:gd name="connsiteY9" fmla="*/ 105527 h 182880"/>
                  <a:gd name="connsiteX10" fmla="*/ 5327 w 1262015"/>
                  <a:gd name="connsiteY10" fmla="*/ 105507 h 182880"/>
                  <a:gd name="connsiteX11" fmla="*/ 5326 w 1262015"/>
                  <a:gd name="connsiteY11" fmla="*/ 105487 h 182880"/>
                  <a:gd name="connsiteX12" fmla="*/ 0 w 1262015"/>
                  <a:gd name="connsiteY12"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015" h="182880">
                    <a:moveTo>
                      <a:pt x="0" y="0"/>
                    </a:moveTo>
                    <a:lnTo>
                      <a:pt x="1262015" y="0"/>
                    </a:lnTo>
                    <a:lnTo>
                      <a:pt x="1257351" y="105507"/>
                    </a:lnTo>
                    <a:lnTo>
                      <a:pt x="1260903" y="175847"/>
                    </a:lnTo>
                    <a:lnTo>
                      <a:pt x="1257351" y="175847"/>
                    </a:lnTo>
                    <a:lnTo>
                      <a:pt x="1257351" y="182880"/>
                    </a:lnTo>
                    <a:lnTo>
                      <a:pt x="5326" y="182880"/>
                    </a:lnTo>
                    <a:lnTo>
                      <a:pt x="5326" y="175847"/>
                    </a:lnTo>
                    <a:lnTo>
                      <a:pt x="1776" y="175847"/>
                    </a:lnTo>
                    <a:lnTo>
                      <a:pt x="5326" y="105527"/>
                    </a:lnTo>
                    <a:lnTo>
                      <a:pt x="5327" y="105507"/>
                    </a:lnTo>
                    <a:lnTo>
                      <a:pt x="5326" y="105487"/>
                    </a:ln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42">
                <a:extLst>
                  <a:ext uri="{FF2B5EF4-FFF2-40B4-BE49-F238E27FC236}">
                    <a16:creationId xmlns:a16="http://schemas.microsoft.com/office/drawing/2014/main" id="{1010B6AB-D4E8-4794-8BB3-32D32D4FF0CC}"/>
                  </a:ext>
                </a:extLst>
              </p:cNvPr>
              <p:cNvSpPr/>
              <p:nvPr/>
            </p:nvSpPr>
            <p:spPr>
              <a:xfrm rot="10800000">
                <a:off x="9809524" y="1163414"/>
                <a:ext cx="1015891" cy="133101"/>
              </a:xfrm>
              <a:custGeom>
                <a:avLst/>
                <a:gdLst>
                  <a:gd name="connsiteX0" fmla="*/ 0 w 1249658"/>
                  <a:gd name="connsiteY0" fmla="*/ 0 h 158263"/>
                  <a:gd name="connsiteX1" fmla="*/ 1249658 w 1249658"/>
                  <a:gd name="connsiteY1" fmla="*/ 0 h 158263"/>
                  <a:gd name="connsiteX2" fmla="*/ 1237943 w 1249658"/>
                  <a:gd name="connsiteY2" fmla="*/ 58023 h 158263"/>
                  <a:gd name="connsiteX3" fmla="*/ 1086716 w 1249658"/>
                  <a:gd name="connsiteY3" fmla="*/ 158263 h 158263"/>
                  <a:gd name="connsiteX4" fmla="*/ 162941 w 1249658"/>
                  <a:gd name="connsiteY4" fmla="*/ 158263 h 158263"/>
                  <a:gd name="connsiteX5" fmla="*/ 11714 w 1249658"/>
                  <a:gd name="connsiteY5" fmla="*/ 58023 h 158263"/>
                  <a:gd name="connsiteX6" fmla="*/ 0 w 1249658"/>
                  <a:gd name="connsiteY6" fmla="*/ 0 h 1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658" h="158263">
                    <a:moveTo>
                      <a:pt x="0" y="0"/>
                    </a:moveTo>
                    <a:lnTo>
                      <a:pt x="1249658" y="0"/>
                    </a:lnTo>
                    <a:lnTo>
                      <a:pt x="1237943" y="58023"/>
                    </a:lnTo>
                    <a:cubicBezTo>
                      <a:pt x="1213028" y="116930"/>
                      <a:pt x="1154699" y="158263"/>
                      <a:pt x="1086716" y="158263"/>
                    </a:cubicBezTo>
                    <a:lnTo>
                      <a:pt x="162941" y="158263"/>
                    </a:lnTo>
                    <a:cubicBezTo>
                      <a:pt x="94958" y="158263"/>
                      <a:pt x="36629" y="116930"/>
                      <a:pt x="11714" y="58023"/>
                    </a:cubicBezTo>
                    <a:lnTo>
                      <a:pt x="0" y="0"/>
                    </a:lnTo>
                    <a:close/>
                  </a:path>
                </a:pathLst>
              </a:custGeom>
              <a:gradFill flip="none" rotWithShape="1">
                <a:gsLst>
                  <a:gs pos="95575">
                    <a:schemeClr val="bg1">
                      <a:lumMod val="75000"/>
                    </a:schemeClr>
                  </a:gs>
                  <a:gs pos="2000">
                    <a:schemeClr val="bg1">
                      <a:lumMod val="75000"/>
                    </a:schemeClr>
                  </a:gs>
                  <a:gs pos="52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44">
                <a:extLst>
                  <a:ext uri="{FF2B5EF4-FFF2-40B4-BE49-F238E27FC236}">
                    <a16:creationId xmlns:a16="http://schemas.microsoft.com/office/drawing/2014/main" id="{E92804AF-CDE7-4A9F-90C6-6A4E01023961}"/>
                  </a:ext>
                </a:extLst>
              </p:cNvPr>
              <p:cNvSpPr/>
              <p:nvPr/>
            </p:nvSpPr>
            <p:spPr>
              <a:xfrm rot="10800000">
                <a:off x="9008871" y="3489436"/>
                <a:ext cx="2608617" cy="1226255"/>
              </a:xfrm>
              <a:custGeom>
                <a:avLst/>
                <a:gdLst>
                  <a:gd name="connsiteX0" fmla="*/ 3208888 w 3208888"/>
                  <a:gd name="connsiteY0" fmla="*/ 1686316 h 1686316"/>
                  <a:gd name="connsiteX1" fmla="*/ 3084690 w 3208888"/>
                  <a:gd name="connsiteY1" fmla="*/ 1614968 h 1686316"/>
                  <a:gd name="connsiteX2" fmla="*/ 1526595 w 3208888"/>
                  <a:gd name="connsiteY2" fmla="*/ 1249343 h 1686316"/>
                  <a:gd name="connsiteX3" fmla="*/ 198268 w 3208888"/>
                  <a:gd name="connsiteY3" fmla="*/ 1507733 h 1686316"/>
                  <a:gd name="connsiteX4" fmla="*/ 0 w 3208888"/>
                  <a:gd name="connsiteY4" fmla="*/ 1600267 h 1686316"/>
                  <a:gd name="connsiteX5" fmla="*/ 12259 w 3208888"/>
                  <a:gd name="connsiteY5" fmla="*/ 1505382 h 1686316"/>
                  <a:gd name="connsiteX6" fmla="*/ 1599167 w 3208888"/>
                  <a:gd name="connsiteY6" fmla="*/ 0 h 1686316"/>
                  <a:gd name="connsiteX7" fmla="*/ 3208600 w 3208888"/>
                  <a:gd name="connsiteY7" fmla="*/ 1679726 h 168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8888" h="1686316">
                    <a:moveTo>
                      <a:pt x="3208888" y="1686316"/>
                    </a:moveTo>
                    <a:lnTo>
                      <a:pt x="3084690" y="1614968"/>
                    </a:lnTo>
                    <a:cubicBezTo>
                      <a:pt x="2639923" y="1384132"/>
                      <a:pt x="2103749" y="1249343"/>
                      <a:pt x="1526595" y="1249343"/>
                    </a:cubicBezTo>
                    <a:cubicBezTo>
                      <a:pt x="1045634" y="1249343"/>
                      <a:pt x="593131" y="1342946"/>
                      <a:pt x="198268" y="1507733"/>
                    </a:cubicBezTo>
                    <a:lnTo>
                      <a:pt x="0" y="1600267"/>
                    </a:lnTo>
                    <a:lnTo>
                      <a:pt x="12259" y="1505382"/>
                    </a:lnTo>
                    <a:cubicBezTo>
                      <a:pt x="159281" y="647094"/>
                      <a:pt x="813884" y="0"/>
                      <a:pt x="1599167" y="0"/>
                    </a:cubicBezTo>
                    <a:cubicBezTo>
                      <a:pt x="2436803" y="0"/>
                      <a:pt x="3125753" y="736249"/>
                      <a:pt x="3208600" y="1679726"/>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45">
                <a:extLst>
                  <a:ext uri="{FF2B5EF4-FFF2-40B4-BE49-F238E27FC236}">
                    <a16:creationId xmlns:a16="http://schemas.microsoft.com/office/drawing/2014/main" id="{8699C536-CC3B-441A-A996-EC36B3265FA9}"/>
                  </a:ext>
                </a:extLst>
              </p:cNvPr>
              <p:cNvSpPr/>
              <p:nvPr/>
            </p:nvSpPr>
            <p:spPr>
              <a:xfrm>
                <a:off x="9009491" y="3303503"/>
                <a:ext cx="2608618" cy="50503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50">
                <a:extLst>
                  <a:ext uri="{FF2B5EF4-FFF2-40B4-BE49-F238E27FC236}">
                    <a16:creationId xmlns:a16="http://schemas.microsoft.com/office/drawing/2014/main" id="{C3896E2F-6A21-4C8E-B70C-A63E8914C6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2489" y="2878948"/>
                <a:ext cx="870854" cy="870854"/>
              </a:xfrm>
              <a:prstGeom prst="rect">
                <a:avLst/>
              </a:prstGeom>
              <a:effectLst>
                <a:outerShdw blurRad="76200" dist="88900" dir="13500000" sy="23000" kx="1200000" algn="br" rotWithShape="0">
                  <a:prstClr val="black">
                    <a:alpha val="20000"/>
                  </a:prstClr>
                </a:outerShdw>
              </a:effectLst>
            </p:spPr>
          </p:pic>
        </p:grpSp>
        <p:sp>
          <p:nvSpPr>
            <p:cNvPr id="94" name="TextBox 69">
              <a:extLst>
                <a:ext uri="{FF2B5EF4-FFF2-40B4-BE49-F238E27FC236}">
                  <a16:creationId xmlns:a16="http://schemas.microsoft.com/office/drawing/2014/main" id="{ED2C9D01-4151-4634-BB46-A37A1D4C5BA2}"/>
                </a:ext>
              </a:extLst>
            </p:cNvPr>
            <p:cNvSpPr txBox="1"/>
            <p:nvPr/>
          </p:nvSpPr>
          <p:spPr>
            <a:xfrm>
              <a:off x="9403432" y="3890981"/>
              <a:ext cx="1747196" cy="646331"/>
            </a:xfrm>
            <a:prstGeom prst="rect">
              <a:avLst/>
            </a:prstGeom>
            <a:noFill/>
          </p:spPr>
          <p:txBody>
            <a:bodyPr wrap="square" rtlCol="0">
              <a:spAutoFit/>
            </a:bodyPr>
            <a:lstStyle/>
            <a:p>
              <a:pPr algn="ctr"/>
              <a:r>
                <a:rPr lang="ar-SY" b="1" dirty="0">
                  <a:latin typeface="Century Gothic" panose="020B0502020202020204" pitchFamily="34" charset="0"/>
                </a:rPr>
                <a:t>الخدمات التطويرية</a:t>
              </a:r>
            </a:p>
            <a:p>
              <a:pPr algn="ctr"/>
              <a:r>
                <a:rPr lang="ar-SY" b="1" dirty="0">
                  <a:latin typeface="Century Gothic" panose="020B0502020202020204" pitchFamily="34" charset="0"/>
                </a:rPr>
                <a:t>(البحوث والتجارب)</a:t>
              </a:r>
              <a:endParaRPr lang="en-US" b="1" dirty="0">
                <a:latin typeface="Century Gothic" panose="020B0502020202020204" pitchFamily="34" charset="0"/>
              </a:endParaRPr>
            </a:p>
          </p:txBody>
        </p:sp>
      </p:grpSp>
    </p:spTree>
    <p:extLst>
      <p:ext uri="{BB962C8B-B14F-4D97-AF65-F5344CB8AC3E}">
        <p14:creationId xmlns:p14="http://schemas.microsoft.com/office/powerpoint/2010/main" val="32572852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26000" fill="hold" nodeType="clickEffect" p14:presetBounceEnd="52000">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14:bounceEnd="52000">
                                          <p:cBhvr additive="base">
                                            <p:cTn id="13" dur="1000" fill="hold"/>
                                            <p:tgtEl>
                                              <p:spTgt spid="32"/>
                                            </p:tgtEl>
                                            <p:attrNameLst>
                                              <p:attrName>ppt_x</p:attrName>
                                            </p:attrNameLst>
                                          </p:cBhvr>
                                          <p:tavLst>
                                            <p:tav tm="0">
                                              <p:val>
                                                <p:strVal val="#ppt_x"/>
                                              </p:val>
                                            </p:tav>
                                            <p:tav tm="100000">
                                              <p:val>
                                                <p:strVal val="#ppt_x"/>
                                              </p:val>
                                            </p:tav>
                                          </p:tavLst>
                                        </p:anim>
                                        <p:anim calcmode="lin" valueType="num" p14:bounceEnd="52000">
                                          <p:cBhvr additive="base">
                                            <p:cTn id="14"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26000" fill="hold" nodeType="clickEffect" p14:presetBounceEnd="52000">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14:bounceEnd="52000">
                                          <p:cBhvr additive="base">
                                            <p:cTn id="19" dur="10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26000" fill="hold" nodeType="clickEffect" p14:presetBounceEnd="52000">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14:bounceEnd="52000">
                                          <p:cBhvr additive="base">
                                            <p:cTn id="25" dur="1000" fill="hold"/>
                                            <p:tgtEl>
                                              <p:spTgt spid="76"/>
                                            </p:tgtEl>
                                            <p:attrNameLst>
                                              <p:attrName>ppt_x</p:attrName>
                                            </p:attrNameLst>
                                          </p:cBhvr>
                                          <p:tavLst>
                                            <p:tav tm="0">
                                              <p:val>
                                                <p:strVal val="#ppt_x"/>
                                              </p:val>
                                            </p:tav>
                                            <p:tav tm="100000">
                                              <p:val>
                                                <p:strVal val="#ppt_x"/>
                                              </p:val>
                                            </p:tav>
                                          </p:tavLst>
                                        </p:anim>
                                        <p:anim calcmode="lin" valueType="num" p14:bounceEnd="52000">
                                          <p:cBhvr additive="base">
                                            <p:cTn id="26" dur="10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accel="26000" fill="hold" nodeType="clickEffect" p14:presetBounceEnd="52000">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14:bounceEnd="52000">
                                          <p:cBhvr additive="base">
                                            <p:cTn id="31" dur="1000" fill="hold"/>
                                            <p:tgtEl>
                                              <p:spTgt spid="90"/>
                                            </p:tgtEl>
                                            <p:attrNameLst>
                                              <p:attrName>ppt_x</p:attrName>
                                            </p:attrNameLst>
                                          </p:cBhvr>
                                          <p:tavLst>
                                            <p:tav tm="0">
                                              <p:val>
                                                <p:strVal val="#ppt_x"/>
                                              </p:val>
                                            </p:tav>
                                            <p:tav tm="100000">
                                              <p:val>
                                                <p:strVal val="#ppt_x"/>
                                              </p:val>
                                            </p:tav>
                                          </p:tavLst>
                                        </p:anim>
                                        <p:anim calcmode="lin" valueType="num" p14:bounceEnd="52000">
                                          <p:cBhvr additive="base">
                                            <p:cTn id="32" dur="1000" fill="hold"/>
                                            <p:tgtEl>
                                              <p:spTgt spid="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2600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ppt_x"/>
                                              </p:val>
                                            </p:tav>
                                            <p:tav tm="100000">
                                              <p:val>
                                                <p:strVal val="#ppt_x"/>
                                              </p:val>
                                            </p:tav>
                                          </p:tavLst>
                                        </p:anim>
                                        <p:anim calcmode="lin" valueType="num">
                                          <p:cBhvr additive="base">
                                            <p:cTn id="14"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2600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1000" fill="hold"/>
                                            <p:tgtEl>
                                              <p:spTgt spid="62"/>
                                            </p:tgtEl>
                                            <p:attrNameLst>
                                              <p:attrName>ppt_x</p:attrName>
                                            </p:attrNameLst>
                                          </p:cBhvr>
                                          <p:tavLst>
                                            <p:tav tm="0">
                                              <p:val>
                                                <p:strVal val="#ppt_x"/>
                                              </p:val>
                                            </p:tav>
                                            <p:tav tm="100000">
                                              <p:val>
                                                <p:strVal val="#ppt_x"/>
                                              </p:val>
                                            </p:tav>
                                          </p:tavLst>
                                        </p:anim>
                                        <p:anim calcmode="lin" valueType="num">
                                          <p:cBhvr additive="base">
                                            <p:cTn id="20" dur="1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26000"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1000" fill="hold"/>
                                            <p:tgtEl>
                                              <p:spTgt spid="76"/>
                                            </p:tgtEl>
                                            <p:attrNameLst>
                                              <p:attrName>ppt_x</p:attrName>
                                            </p:attrNameLst>
                                          </p:cBhvr>
                                          <p:tavLst>
                                            <p:tav tm="0">
                                              <p:val>
                                                <p:strVal val="#ppt_x"/>
                                              </p:val>
                                            </p:tav>
                                            <p:tav tm="100000">
                                              <p:val>
                                                <p:strVal val="#ppt_x"/>
                                              </p:val>
                                            </p:tav>
                                          </p:tavLst>
                                        </p:anim>
                                        <p:anim calcmode="lin" valueType="num">
                                          <p:cBhvr additive="base">
                                            <p:cTn id="26" dur="10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accel="2600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1000" fill="hold"/>
                                            <p:tgtEl>
                                              <p:spTgt spid="90"/>
                                            </p:tgtEl>
                                            <p:attrNameLst>
                                              <p:attrName>ppt_x</p:attrName>
                                            </p:attrNameLst>
                                          </p:cBhvr>
                                          <p:tavLst>
                                            <p:tav tm="0">
                                              <p:val>
                                                <p:strVal val="#ppt_x"/>
                                              </p:val>
                                            </p:tav>
                                            <p:tav tm="100000">
                                              <p:val>
                                                <p:strVal val="#ppt_x"/>
                                              </p:val>
                                            </p:tav>
                                          </p:tavLst>
                                        </p:anim>
                                        <p:anim calcmode="lin" valueType="num">
                                          <p:cBhvr additive="base">
                                            <p:cTn id="32" dur="1000" fill="hold"/>
                                            <p:tgtEl>
                                              <p:spTgt spid="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919785" y="2921429"/>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خدمة (موعد )لحجز المواعيد , خدمات التراخيص الصحية , خدمة الاستعلام عن طلبات العلاج بالخارج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919785" y="5761858"/>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المراكز الصحية أصغر حجما و اقل امكانيات من المستشفيات و المراكز الطبية كبيرة الحجم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يزور الطلبة موقع وزارة الصحة الإلكتروني، ثم يستكشفون دليل الخدمات المقدمة، ويسجلون ثلاث خدمات رئيسة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en-US" sz="2400" b="1" dirty="0">
                    <a:latin typeface="Century Gothic" panose="020B0502020202020204" pitchFamily="34" charset="0"/>
                  </a:rPr>
                  <a:t>9</a:t>
                </a: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ما الفرق بين مراكز الرعاية الصحية والمستشفيات؟</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66324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1+#ppt_w/2"/>
                                              </p:val>
                                            </p:tav>
                                            <p:tav tm="100000">
                                              <p:val>
                                                <p:strVal val="#ppt_x"/>
                                              </p:val>
                                            </p:tav>
                                          </p:tavLst>
                                        </p:anim>
                                        <p:anim calcmode="lin" valueType="num">
                                          <p:cBhvr additive="base">
                                            <p:cTn id="3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stCondLst>
                                        <p:cond delay="0"/>
                                      </p:stCondLst>
                                      <p:childTnLst>
                                        <p:animMotion origin="layout" path="M -2.08333E-6 2.96296E-6 L -0.47344 2.96296E-6 " pathEditMode="relative" rAng="0" ptsTypes="AA">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1+#ppt_w/2"/>
                                              </p:val>
                                            </p:tav>
                                            <p:tav tm="100000">
                                              <p:val>
                                                <p:strVal val="#ppt_x"/>
                                              </p:val>
                                            </p:tav>
                                          </p:tavLst>
                                        </p:anim>
                                        <p:anim calcmode="lin" valueType="num">
                                          <p:cBhvr additive="base">
                                            <p:cTn id="3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التنمية: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216780" y="1946398"/>
            <a:ext cx="5709223" cy="1323439"/>
          </a:xfrm>
          <a:prstGeom prst="rect">
            <a:avLst/>
          </a:prstGeom>
          <a:noFill/>
        </p:spPr>
        <p:txBody>
          <a:bodyPr wrap="square" rtlCol="0">
            <a:spAutoFit/>
          </a:bodyPr>
          <a:lstStyle/>
          <a:p>
            <a:pPr algn="r"/>
            <a:r>
              <a:rPr lang="ar-SY" sz="2000" dirty="0">
                <a:latin typeface="Century Gothic" panose="020B0502020202020204" pitchFamily="34" charset="0"/>
              </a:rPr>
              <a:t>من محاور التنمية المستدامة العناية بصحة أفراد المجتمع، ولأهمية ذلك تُقدِّم حكومة وطني المملكة العربية السعودية الخدمةَ الصحية الفائقة من خلال مجموعة من البرامج والمشروعات والمبادرات التي تنفّذها وزارة الصحة، وعدد من الجهات الأخرى.</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91045" y="2285437"/>
            <a:ext cx="1965623"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1776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مجموعة 90"/>
          <p:cNvGrpSpPr/>
          <p:nvPr/>
        </p:nvGrpSpPr>
        <p:grpSpPr>
          <a:xfrm>
            <a:off x="6116901" y="1379603"/>
            <a:ext cx="5787983" cy="1193406"/>
            <a:chOff x="6230247" y="3294128"/>
            <a:chExt cx="5787983" cy="1193406"/>
          </a:xfrm>
        </p:grpSpPr>
        <p:sp>
          <p:nvSpPr>
            <p:cNvPr id="9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Rounded 16">
              <a:extLst>
                <a:ext uri="{FF2B5EF4-FFF2-40B4-BE49-F238E27FC236}">
                  <a16:creationId xmlns:a16="http://schemas.microsoft.com/office/drawing/2014/main" id="{863C240A-B417-46DD-B05E-E0B3A922C38A}"/>
                </a:ext>
              </a:extLst>
            </p:cNvPr>
            <p:cNvSpPr/>
            <p:nvPr/>
          </p:nvSpPr>
          <p:spPr>
            <a:xfrm rot="5400000">
              <a:off x="7557439" y="2038423"/>
              <a:ext cx="1193403" cy="370482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36">
              <a:extLst>
                <a:ext uri="{FF2B5EF4-FFF2-40B4-BE49-F238E27FC236}">
                  <a16:creationId xmlns:a16="http://schemas.microsoft.com/office/drawing/2014/main" id="{93E7D62B-1455-4AFF-B195-F9AA155326E3}"/>
                </a:ext>
              </a:extLst>
            </p:cNvPr>
            <p:cNvSpPr txBox="1"/>
            <p:nvPr/>
          </p:nvSpPr>
          <p:spPr>
            <a:xfrm>
              <a:off x="10804718" y="3376557"/>
              <a:ext cx="839724" cy="707886"/>
            </a:xfrm>
            <a:prstGeom prst="rect">
              <a:avLst/>
            </a:prstGeom>
            <a:noFill/>
          </p:spPr>
          <p:txBody>
            <a:bodyPr wrap="square" rtlCol="0">
              <a:spAutoFit/>
            </a:bodyPr>
            <a:lstStyle/>
            <a:p>
              <a:r>
                <a:rPr lang="ar-SY" sz="4000" b="1" dirty="0">
                  <a:latin typeface="Century Gothic" panose="020B0502020202020204" pitchFamily="34" charset="0"/>
                </a:rPr>
                <a:t>علل</a:t>
              </a:r>
              <a:endParaRPr lang="en-US" sz="4000" b="1" dirty="0">
                <a:latin typeface="Century Gothic" panose="020B0502020202020204" pitchFamily="34" charset="0"/>
              </a:endParaRPr>
            </a:p>
          </p:txBody>
        </p:sp>
        <p:pic>
          <p:nvPicPr>
            <p:cNvPr id="9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96" name="TextBox 47">
              <a:extLst>
                <a:ext uri="{FF2B5EF4-FFF2-40B4-BE49-F238E27FC236}">
                  <a16:creationId xmlns:a16="http://schemas.microsoft.com/office/drawing/2014/main" id="{ED665529-B0D7-41B7-B7D6-AC371B427BAB}"/>
                </a:ext>
              </a:extLst>
            </p:cNvPr>
            <p:cNvSpPr txBox="1"/>
            <p:nvPr/>
          </p:nvSpPr>
          <p:spPr>
            <a:xfrm>
              <a:off x="6230247" y="3591627"/>
              <a:ext cx="2819166" cy="400110"/>
            </a:xfrm>
            <a:prstGeom prst="rect">
              <a:avLst/>
            </a:prstGeom>
            <a:noFill/>
          </p:spPr>
          <p:txBody>
            <a:bodyPr wrap="square" rtlCol="0">
              <a:spAutoFit/>
            </a:bodyPr>
            <a:lstStyle/>
            <a:p>
              <a:pPr algn="r"/>
              <a:r>
                <a:rPr lang="ar-SY" sz="2000" dirty="0">
                  <a:latin typeface="Century Gothic" panose="020B0502020202020204" pitchFamily="34" charset="0"/>
                </a:rPr>
                <a:t>وسائل تحقيق التنمية الصحية:</a:t>
              </a:r>
              <a:endParaRPr lang="en-US" sz="2000" dirty="0">
                <a:latin typeface="Century Gothic" panose="020B0502020202020204" pitchFamily="34" charset="0"/>
              </a:endParaRPr>
            </a:p>
          </p:txBody>
        </p:sp>
        <p:grpSp>
          <p:nvGrpSpPr>
            <p:cNvPr id="9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9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43">
            <a:extLst>
              <a:ext uri="{FF2B5EF4-FFF2-40B4-BE49-F238E27FC236}">
                <a16:creationId xmlns:a16="http://schemas.microsoft.com/office/drawing/2014/main" id="{5AA5AFE2-545A-4C7C-A0A7-C1716FEFFC97}"/>
              </a:ext>
            </a:extLst>
          </p:cNvPr>
          <p:cNvGrpSpPr/>
          <p:nvPr/>
        </p:nvGrpSpPr>
        <p:grpSpPr>
          <a:xfrm>
            <a:off x="284264" y="2589338"/>
            <a:ext cx="1349827" cy="2091875"/>
            <a:chOff x="673500" y="1740804"/>
            <a:chExt cx="1349827" cy="2091875"/>
          </a:xfrm>
        </p:grpSpPr>
        <p:sp>
          <p:nvSpPr>
            <p:cNvPr id="27" name="Rectangle: Rounded Corners 7">
              <a:extLst>
                <a:ext uri="{FF2B5EF4-FFF2-40B4-BE49-F238E27FC236}">
                  <a16:creationId xmlns:a16="http://schemas.microsoft.com/office/drawing/2014/main" id="{915589CC-AC0A-4688-9DC1-691613216F59}"/>
                </a:ext>
              </a:extLst>
            </p:cNvPr>
            <p:cNvSpPr/>
            <p:nvPr/>
          </p:nvSpPr>
          <p:spPr>
            <a:xfrm>
              <a:off x="673500" y="1740804"/>
              <a:ext cx="1349827" cy="2091875"/>
            </a:xfrm>
            <a:prstGeom prst="roundRect">
              <a:avLst>
                <a:gd name="adj" fmla="val 50000"/>
              </a:avLst>
            </a:prstGeom>
            <a:gradFill flip="none" rotWithShape="1">
              <a:gsLst>
                <a:gs pos="51000">
                  <a:srgbClr val="CC3300"/>
                </a:gs>
                <a:gs pos="100000">
                  <a:srgbClr val="FF99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8">
              <a:extLst>
                <a:ext uri="{FF2B5EF4-FFF2-40B4-BE49-F238E27FC236}">
                  <a16:creationId xmlns:a16="http://schemas.microsoft.com/office/drawing/2014/main" id="{6CD40279-21B7-4B22-9E92-01D428DBF946}"/>
                </a:ext>
              </a:extLst>
            </p:cNvPr>
            <p:cNvSpPr txBox="1"/>
            <p:nvPr/>
          </p:nvSpPr>
          <p:spPr>
            <a:xfrm>
              <a:off x="776573"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29" name="Freeform: Shape 6">
            <a:extLst>
              <a:ext uri="{FF2B5EF4-FFF2-40B4-BE49-F238E27FC236}">
                <a16:creationId xmlns:a16="http://schemas.microsoft.com/office/drawing/2014/main" id="{5A9001C2-5BA0-46D1-A468-CF95AE8BAD70}"/>
              </a:ext>
            </a:extLst>
          </p:cNvPr>
          <p:cNvSpPr/>
          <p:nvPr/>
        </p:nvSpPr>
        <p:spPr>
          <a:xfrm>
            <a:off x="117350"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9">
            <a:extLst>
              <a:ext uri="{FF2B5EF4-FFF2-40B4-BE49-F238E27FC236}">
                <a16:creationId xmlns:a16="http://schemas.microsoft.com/office/drawing/2014/main" id="{EE5F8F42-327D-4AF1-BEC1-8435B9BD4115}"/>
              </a:ext>
            </a:extLst>
          </p:cNvPr>
          <p:cNvSpPr txBox="1"/>
          <p:nvPr/>
        </p:nvSpPr>
        <p:spPr>
          <a:xfrm>
            <a:off x="712430" y="5159274"/>
            <a:ext cx="478971" cy="1323439"/>
          </a:xfrm>
          <a:prstGeom prst="rect">
            <a:avLst/>
          </a:prstGeom>
          <a:noFill/>
        </p:spPr>
        <p:txBody>
          <a:bodyPr wrap="square" rtlCol="0">
            <a:spAutoFit/>
          </a:bodyPr>
          <a:lstStyle/>
          <a:p>
            <a:pPr algn="ctr"/>
            <a:r>
              <a:rPr lang="en-US" sz="8000" dirty="0">
                <a:gradFill flip="none" rotWithShape="1">
                  <a:gsLst>
                    <a:gs pos="0">
                      <a:srgbClr val="FF9900"/>
                    </a:gs>
                    <a:gs pos="68000">
                      <a:srgbClr val="CC3300"/>
                    </a:gs>
                  </a:gsLst>
                  <a:lin ang="5400000" scaled="1"/>
                  <a:tileRect/>
                </a:gradFill>
                <a:effectLst>
                  <a:innerShdw blurRad="63500" dist="50800" dir="18900000">
                    <a:prstClr val="black">
                      <a:alpha val="50000"/>
                    </a:prstClr>
                  </a:innerShdw>
                </a:effectLst>
                <a:latin typeface="Oswald" panose="02000503000000000000" pitchFamily="2" charset="0"/>
              </a:rPr>
              <a:t>1</a:t>
            </a:r>
          </a:p>
        </p:txBody>
      </p:sp>
      <p:pic>
        <p:nvPicPr>
          <p:cNvPr id="31" name="Graphic 11" descr="Bullseye">
            <a:extLst>
              <a:ext uri="{FF2B5EF4-FFF2-40B4-BE49-F238E27FC236}">
                <a16:creationId xmlns:a16="http://schemas.microsoft.com/office/drawing/2014/main" id="{51037562-57DB-411D-AE37-6525158F88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9690" y="3931919"/>
            <a:ext cx="478971" cy="478971"/>
          </a:xfrm>
          <a:prstGeom prst="rect">
            <a:avLst/>
          </a:prstGeom>
        </p:spPr>
      </p:pic>
      <p:sp>
        <p:nvSpPr>
          <p:cNvPr id="32" name="TextBox 12">
            <a:extLst>
              <a:ext uri="{FF2B5EF4-FFF2-40B4-BE49-F238E27FC236}">
                <a16:creationId xmlns:a16="http://schemas.microsoft.com/office/drawing/2014/main" id="{E0BECEF6-96B6-471A-8D35-AF75977B27CA}"/>
              </a:ext>
            </a:extLst>
          </p:cNvPr>
          <p:cNvSpPr txBox="1"/>
          <p:nvPr/>
        </p:nvSpPr>
        <p:spPr>
          <a:xfrm>
            <a:off x="117350" y="4459804"/>
            <a:ext cx="1683657" cy="707886"/>
          </a:xfrm>
          <a:prstGeom prst="rect">
            <a:avLst/>
          </a:prstGeom>
          <a:noFill/>
        </p:spPr>
        <p:txBody>
          <a:bodyPr wrap="square" rtlCol="0">
            <a:spAutoFit/>
          </a:bodyPr>
          <a:lstStyle/>
          <a:p>
            <a:pPr algn="ctr"/>
            <a:r>
              <a:rPr lang="ar-SY" sz="2000" dirty="0"/>
              <a:t>المستشفيات والمدن الطبية</a:t>
            </a:r>
            <a:endParaRPr lang="en-US" sz="2000" dirty="0"/>
          </a:p>
        </p:txBody>
      </p:sp>
      <p:grpSp>
        <p:nvGrpSpPr>
          <p:cNvPr id="33" name="Group 44">
            <a:extLst>
              <a:ext uri="{FF2B5EF4-FFF2-40B4-BE49-F238E27FC236}">
                <a16:creationId xmlns:a16="http://schemas.microsoft.com/office/drawing/2014/main" id="{78375AD4-012F-453A-9555-72FD0E8186C8}"/>
              </a:ext>
            </a:extLst>
          </p:cNvPr>
          <p:cNvGrpSpPr/>
          <p:nvPr/>
        </p:nvGrpSpPr>
        <p:grpSpPr>
          <a:xfrm>
            <a:off x="2028189" y="2589338"/>
            <a:ext cx="1349827" cy="2091875"/>
            <a:chOff x="3078475" y="1740804"/>
            <a:chExt cx="1349827" cy="2091875"/>
          </a:xfrm>
        </p:grpSpPr>
        <p:sp>
          <p:nvSpPr>
            <p:cNvPr id="34" name="Rectangle: Rounded Corners 15">
              <a:extLst>
                <a:ext uri="{FF2B5EF4-FFF2-40B4-BE49-F238E27FC236}">
                  <a16:creationId xmlns:a16="http://schemas.microsoft.com/office/drawing/2014/main" id="{71650F66-50ED-4A97-A090-C56D0970CCE0}"/>
                </a:ext>
              </a:extLst>
            </p:cNvPr>
            <p:cNvSpPr/>
            <p:nvPr/>
          </p:nvSpPr>
          <p:spPr>
            <a:xfrm>
              <a:off x="3078475" y="1740804"/>
              <a:ext cx="1349827" cy="2091875"/>
            </a:xfrm>
            <a:prstGeom prst="roundRect">
              <a:avLst>
                <a:gd name="adj" fmla="val 50000"/>
              </a:avLst>
            </a:prstGeom>
            <a:gradFill flip="none" rotWithShape="1">
              <a:gsLst>
                <a:gs pos="51000">
                  <a:srgbClr val="FF0066"/>
                </a:gs>
                <a:gs pos="100000">
                  <a:srgbClr val="CC00CC"/>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7">
              <a:extLst>
                <a:ext uri="{FF2B5EF4-FFF2-40B4-BE49-F238E27FC236}">
                  <a16:creationId xmlns:a16="http://schemas.microsoft.com/office/drawing/2014/main" id="{847B8F15-9B0E-4494-A392-779F95C3957E}"/>
                </a:ext>
              </a:extLst>
            </p:cNvPr>
            <p:cNvSpPr txBox="1"/>
            <p:nvPr/>
          </p:nvSpPr>
          <p:spPr>
            <a:xfrm>
              <a:off x="3181548" y="1993198"/>
              <a:ext cx="1143679" cy="523220"/>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a:p>
              <a:pPr algn="ctr"/>
              <a:endParaRPr lang="en-US" sz="1400" dirty="0">
                <a:solidFill>
                  <a:schemeClr val="bg1"/>
                </a:solidFill>
                <a:latin typeface="Oswald" panose="02000503000000000000" pitchFamily="2" charset="0"/>
              </a:endParaRPr>
            </a:p>
          </p:txBody>
        </p:sp>
      </p:grpSp>
      <p:sp>
        <p:nvSpPr>
          <p:cNvPr id="36" name="Freeform: Shape 16">
            <a:extLst>
              <a:ext uri="{FF2B5EF4-FFF2-40B4-BE49-F238E27FC236}">
                <a16:creationId xmlns:a16="http://schemas.microsoft.com/office/drawing/2014/main" id="{6EAABEFB-F56D-4877-834E-B3295D64FE78}"/>
              </a:ext>
            </a:extLst>
          </p:cNvPr>
          <p:cNvSpPr/>
          <p:nvPr/>
        </p:nvSpPr>
        <p:spPr>
          <a:xfrm>
            <a:off x="1861275"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8">
            <a:extLst>
              <a:ext uri="{FF2B5EF4-FFF2-40B4-BE49-F238E27FC236}">
                <a16:creationId xmlns:a16="http://schemas.microsoft.com/office/drawing/2014/main" id="{6834140B-B33D-49CD-855D-873B5DB5BF2F}"/>
              </a:ext>
            </a:extLst>
          </p:cNvPr>
          <p:cNvSpPr txBox="1"/>
          <p:nvPr/>
        </p:nvSpPr>
        <p:spPr>
          <a:xfrm>
            <a:off x="2456355" y="5159274"/>
            <a:ext cx="478971" cy="1323439"/>
          </a:xfrm>
          <a:prstGeom prst="rect">
            <a:avLst/>
          </a:prstGeom>
          <a:noFill/>
        </p:spPr>
        <p:txBody>
          <a:bodyPr wrap="square" rtlCol="0">
            <a:spAutoFit/>
          </a:bodyPr>
          <a:lstStyle/>
          <a:p>
            <a:pPr algn="ctr"/>
            <a:r>
              <a:rPr lang="en-US" sz="8000" dirty="0">
                <a:gradFill flip="none" rotWithShape="1">
                  <a:gsLst>
                    <a:gs pos="0">
                      <a:srgbClr val="CC00CC"/>
                    </a:gs>
                    <a:gs pos="68000">
                      <a:srgbClr val="FF0066"/>
                    </a:gs>
                  </a:gsLst>
                  <a:lin ang="5400000" scaled="1"/>
                  <a:tileRect/>
                </a:gradFill>
                <a:effectLst>
                  <a:innerShdw blurRad="63500" dist="50800" dir="18900000">
                    <a:prstClr val="black">
                      <a:alpha val="50000"/>
                    </a:prstClr>
                  </a:innerShdw>
                </a:effectLst>
                <a:latin typeface="Oswald" panose="02000503000000000000" pitchFamily="2" charset="0"/>
              </a:rPr>
              <a:t>2</a:t>
            </a:r>
          </a:p>
        </p:txBody>
      </p:sp>
      <p:pic>
        <p:nvPicPr>
          <p:cNvPr id="38" name="Graphic 19" descr="Presentation with bar chart">
            <a:extLst>
              <a:ext uri="{FF2B5EF4-FFF2-40B4-BE49-F238E27FC236}">
                <a16:creationId xmlns:a16="http://schemas.microsoft.com/office/drawing/2014/main" id="{56496E00-8FBF-4FC2-848D-B807DAF5384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463615" y="3931919"/>
            <a:ext cx="478971" cy="478971"/>
          </a:xfrm>
          <a:prstGeom prst="rect">
            <a:avLst/>
          </a:prstGeom>
        </p:spPr>
      </p:pic>
      <p:sp>
        <p:nvSpPr>
          <p:cNvPr id="39" name="TextBox 20">
            <a:extLst>
              <a:ext uri="{FF2B5EF4-FFF2-40B4-BE49-F238E27FC236}">
                <a16:creationId xmlns:a16="http://schemas.microsoft.com/office/drawing/2014/main" id="{E2F3681D-BEEB-4604-85D5-BD7F30F28C1E}"/>
              </a:ext>
            </a:extLst>
          </p:cNvPr>
          <p:cNvSpPr txBox="1"/>
          <p:nvPr/>
        </p:nvSpPr>
        <p:spPr>
          <a:xfrm>
            <a:off x="1861275" y="4459804"/>
            <a:ext cx="1683657" cy="1015663"/>
          </a:xfrm>
          <a:prstGeom prst="rect">
            <a:avLst/>
          </a:prstGeom>
          <a:noFill/>
        </p:spPr>
        <p:txBody>
          <a:bodyPr wrap="square" rtlCol="0">
            <a:spAutoFit/>
          </a:bodyPr>
          <a:lstStyle/>
          <a:p>
            <a:pPr algn="ctr"/>
            <a:r>
              <a:rPr lang="ar-SY" sz="2000" dirty="0"/>
              <a:t>الخدمات الصحية العلاجية والوقائية</a:t>
            </a:r>
          </a:p>
          <a:p>
            <a:pPr algn="ctr"/>
            <a:r>
              <a:rPr lang="ar-SY" sz="2000" dirty="0"/>
              <a:t>للحجاج</a:t>
            </a:r>
            <a:endParaRPr lang="en-US" sz="2000" dirty="0"/>
          </a:p>
        </p:txBody>
      </p:sp>
      <p:grpSp>
        <p:nvGrpSpPr>
          <p:cNvPr id="40" name="Group 45">
            <a:extLst>
              <a:ext uri="{FF2B5EF4-FFF2-40B4-BE49-F238E27FC236}">
                <a16:creationId xmlns:a16="http://schemas.microsoft.com/office/drawing/2014/main" id="{9E2C72BB-A694-4060-AF23-DD36BCCBFB12}"/>
              </a:ext>
            </a:extLst>
          </p:cNvPr>
          <p:cNvGrpSpPr/>
          <p:nvPr/>
        </p:nvGrpSpPr>
        <p:grpSpPr>
          <a:xfrm>
            <a:off x="3772456" y="2589338"/>
            <a:ext cx="1349827" cy="2091875"/>
            <a:chOff x="5483450" y="1740804"/>
            <a:chExt cx="1349827" cy="2091875"/>
          </a:xfrm>
        </p:grpSpPr>
        <p:sp>
          <p:nvSpPr>
            <p:cNvPr id="41" name="Rectangle: Rounded Corners 22">
              <a:extLst>
                <a:ext uri="{FF2B5EF4-FFF2-40B4-BE49-F238E27FC236}">
                  <a16:creationId xmlns:a16="http://schemas.microsoft.com/office/drawing/2014/main" id="{DE01D5C7-1BDA-42C6-986F-10B28FE2FB00}"/>
                </a:ext>
              </a:extLst>
            </p:cNvPr>
            <p:cNvSpPr/>
            <p:nvPr/>
          </p:nvSpPr>
          <p:spPr>
            <a:xfrm>
              <a:off x="5483450" y="1740804"/>
              <a:ext cx="1349827" cy="2091875"/>
            </a:xfrm>
            <a:prstGeom prst="roundRect">
              <a:avLst>
                <a:gd name="adj" fmla="val 50000"/>
              </a:avLst>
            </a:prstGeom>
            <a:gradFill flip="none" rotWithShape="1">
              <a:gsLst>
                <a:gs pos="51000">
                  <a:srgbClr val="0000CC"/>
                </a:gs>
                <a:gs pos="100000">
                  <a:srgbClr val="00CCFF"/>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24">
              <a:extLst>
                <a:ext uri="{FF2B5EF4-FFF2-40B4-BE49-F238E27FC236}">
                  <a16:creationId xmlns:a16="http://schemas.microsoft.com/office/drawing/2014/main" id="{B0FA7330-9359-4E00-B16D-34805995A21F}"/>
                </a:ext>
              </a:extLst>
            </p:cNvPr>
            <p:cNvSpPr txBox="1"/>
            <p:nvPr/>
          </p:nvSpPr>
          <p:spPr>
            <a:xfrm>
              <a:off x="5586523"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59" name="Freeform: Shape 23">
            <a:extLst>
              <a:ext uri="{FF2B5EF4-FFF2-40B4-BE49-F238E27FC236}">
                <a16:creationId xmlns:a16="http://schemas.microsoft.com/office/drawing/2014/main" id="{6317176E-CF13-450B-88B5-01F2710AC969}"/>
              </a:ext>
            </a:extLst>
          </p:cNvPr>
          <p:cNvSpPr/>
          <p:nvPr/>
        </p:nvSpPr>
        <p:spPr>
          <a:xfrm>
            <a:off x="3605542"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25">
            <a:extLst>
              <a:ext uri="{FF2B5EF4-FFF2-40B4-BE49-F238E27FC236}">
                <a16:creationId xmlns:a16="http://schemas.microsoft.com/office/drawing/2014/main" id="{1313A825-5BD2-4B11-A866-E1A440475789}"/>
              </a:ext>
            </a:extLst>
          </p:cNvPr>
          <p:cNvSpPr txBox="1"/>
          <p:nvPr/>
        </p:nvSpPr>
        <p:spPr>
          <a:xfrm>
            <a:off x="4200622" y="5159274"/>
            <a:ext cx="478971" cy="1323439"/>
          </a:xfrm>
          <a:prstGeom prst="rect">
            <a:avLst/>
          </a:prstGeom>
          <a:noFill/>
        </p:spPr>
        <p:txBody>
          <a:bodyPr wrap="square" rtlCol="0">
            <a:spAutoFit/>
          </a:bodyPr>
          <a:lstStyle/>
          <a:p>
            <a:pPr algn="ctr"/>
            <a:r>
              <a:rPr lang="en-US" sz="80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3</a:t>
            </a:r>
          </a:p>
        </p:txBody>
      </p:sp>
      <p:pic>
        <p:nvPicPr>
          <p:cNvPr id="61" name="Graphic 26" descr="Sign Language">
            <a:extLst>
              <a:ext uri="{FF2B5EF4-FFF2-40B4-BE49-F238E27FC236}">
                <a16:creationId xmlns:a16="http://schemas.microsoft.com/office/drawing/2014/main" id="{9E87B766-0197-42B9-80A0-824AA529FFB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207882" y="3931919"/>
            <a:ext cx="478971" cy="478971"/>
          </a:xfrm>
          <a:prstGeom prst="rect">
            <a:avLst/>
          </a:prstGeom>
        </p:spPr>
      </p:pic>
      <p:sp>
        <p:nvSpPr>
          <p:cNvPr id="62" name="TextBox 27">
            <a:extLst>
              <a:ext uri="{FF2B5EF4-FFF2-40B4-BE49-F238E27FC236}">
                <a16:creationId xmlns:a16="http://schemas.microsoft.com/office/drawing/2014/main" id="{AC1078E0-C21B-4F84-A172-EC69285D55B7}"/>
              </a:ext>
            </a:extLst>
          </p:cNvPr>
          <p:cNvSpPr txBox="1"/>
          <p:nvPr/>
        </p:nvSpPr>
        <p:spPr>
          <a:xfrm>
            <a:off x="3605542" y="4459804"/>
            <a:ext cx="1683657" cy="707886"/>
          </a:xfrm>
          <a:prstGeom prst="rect">
            <a:avLst/>
          </a:prstGeom>
          <a:noFill/>
        </p:spPr>
        <p:txBody>
          <a:bodyPr wrap="square" rtlCol="0">
            <a:spAutoFit/>
          </a:bodyPr>
          <a:lstStyle/>
          <a:p>
            <a:pPr algn="ctr"/>
            <a:r>
              <a:rPr lang="ar-SY" sz="2000" dirty="0"/>
              <a:t>مراكز الرعاية</a:t>
            </a:r>
          </a:p>
          <a:p>
            <a:pPr algn="ctr"/>
            <a:r>
              <a:rPr lang="ar-SY" sz="2000" dirty="0"/>
              <a:t>الصحية الأولية</a:t>
            </a:r>
            <a:endParaRPr lang="en-US" sz="2000" dirty="0"/>
          </a:p>
        </p:txBody>
      </p:sp>
      <p:grpSp>
        <p:nvGrpSpPr>
          <p:cNvPr id="63" name="Group 46">
            <a:extLst>
              <a:ext uri="{FF2B5EF4-FFF2-40B4-BE49-F238E27FC236}">
                <a16:creationId xmlns:a16="http://schemas.microsoft.com/office/drawing/2014/main" id="{1802364F-1119-496E-B494-47F1B1B03125}"/>
              </a:ext>
            </a:extLst>
          </p:cNvPr>
          <p:cNvGrpSpPr/>
          <p:nvPr/>
        </p:nvGrpSpPr>
        <p:grpSpPr>
          <a:xfrm>
            <a:off x="5513471" y="2589338"/>
            <a:ext cx="1349827" cy="2091875"/>
            <a:chOff x="7888425" y="1740804"/>
            <a:chExt cx="1349827" cy="2091875"/>
          </a:xfrm>
        </p:grpSpPr>
        <p:sp>
          <p:nvSpPr>
            <p:cNvPr id="64" name="Rectangle: Rounded Corners 29">
              <a:extLst>
                <a:ext uri="{FF2B5EF4-FFF2-40B4-BE49-F238E27FC236}">
                  <a16:creationId xmlns:a16="http://schemas.microsoft.com/office/drawing/2014/main" id="{50E84C66-BE65-4C99-8167-78979A6F79C9}"/>
                </a:ext>
              </a:extLst>
            </p:cNvPr>
            <p:cNvSpPr/>
            <p:nvPr/>
          </p:nvSpPr>
          <p:spPr>
            <a:xfrm>
              <a:off x="7888425" y="1740804"/>
              <a:ext cx="1349827" cy="2091875"/>
            </a:xfrm>
            <a:prstGeom prst="roundRect">
              <a:avLst>
                <a:gd name="adj" fmla="val 50000"/>
              </a:avLst>
            </a:prstGeom>
            <a:gradFill flip="none" rotWithShape="1">
              <a:gsLst>
                <a:gs pos="51000">
                  <a:srgbClr val="006666"/>
                </a:gs>
                <a:gs pos="100000">
                  <a:srgbClr val="00CC99"/>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1">
              <a:extLst>
                <a:ext uri="{FF2B5EF4-FFF2-40B4-BE49-F238E27FC236}">
                  <a16:creationId xmlns:a16="http://schemas.microsoft.com/office/drawing/2014/main" id="{59C77BA0-5D99-436B-BFAD-051A142FAA33}"/>
                </a:ext>
              </a:extLst>
            </p:cNvPr>
            <p:cNvSpPr txBox="1"/>
            <p:nvPr/>
          </p:nvSpPr>
          <p:spPr>
            <a:xfrm>
              <a:off x="7991498"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66" name="Freeform: Shape 30">
            <a:extLst>
              <a:ext uri="{FF2B5EF4-FFF2-40B4-BE49-F238E27FC236}">
                <a16:creationId xmlns:a16="http://schemas.microsoft.com/office/drawing/2014/main" id="{1292E6D2-D719-4B64-9A4B-CB7BAC1D8232}"/>
              </a:ext>
            </a:extLst>
          </p:cNvPr>
          <p:cNvSpPr/>
          <p:nvPr/>
        </p:nvSpPr>
        <p:spPr>
          <a:xfrm>
            <a:off x="5346557"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32">
            <a:extLst>
              <a:ext uri="{FF2B5EF4-FFF2-40B4-BE49-F238E27FC236}">
                <a16:creationId xmlns:a16="http://schemas.microsoft.com/office/drawing/2014/main" id="{4AD3243F-4EFA-49FD-8006-37379AC9D6D5}"/>
              </a:ext>
            </a:extLst>
          </p:cNvPr>
          <p:cNvSpPr txBox="1"/>
          <p:nvPr/>
        </p:nvSpPr>
        <p:spPr>
          <a:xfrm>
            <a:off x="5941637" y="5159274"/>
            <a:ext cx="478971" cy="1323439"/>
          </a:xfrm>
          <a:prstGeom prst="rect">
            <a:avLst/>
          </a:prstGeom>
          <a:noFill/>
        </p:spPr>
        <p:txBody>
          <a:bodyPr wrap="square" rtlCol="0">
            <a:spAutoFit/>
          </a:bodyPr>
          <a:lstStyle/>
          <a:p>
            <a:pPr algn="ctr"/>
            <a:r>
              <a:rPr lang="en-US" sz="8000" dirty="0">
                <a:gradFill flip="none" rotWithShape="1">
                  <a:gsLst>
                    <a:gs pos="0">
                      <a:srgbClr val="00CC99"/>
                    </a:gs>
                    <a:gs pos="68000">
                      <a:srgbClr val="006666"/>
                    </a:gs>
                  </a:gsLst>
                  <a:lin ang="5400000" scaled="1"/>
                  <a:tileRect/>
                </a:gradFill>
                <a:effectLst>
                  <a:innerShdw blurRad="63500" dist="50800" dir="18900000">
                    <a:prstClr val="black">
                      <a:alpha val="50000"/>
                    </a:prstClr>
                  </a:innerShdw>
                </a:effectLst>
                <a:latin typeface="Oswald" panose="02000503000000000000" pitchFamily="2" charset="0"/>
              </a:rPr>
              <a:t>4</a:t>
            </a:r>
          </a:p>
        </p:txBody>
      </p:sp>
      <p:grpSp>
        <p:nvGrpSpPr>
          <p:cNvPr id="68" name="Group 47">
            <a:extLst>
              <a:ext uri="{FF2B5EF4-FFF2-40B4-BE49-F238E27FC236}">
                <a16:creationId xmlns:a16="http://schemas.microsoft.com/office/drawing/2014/main" id="{E36F9E53-4F5C-4391-B93B-9B1E961EE2FE}"/>
              </a:ext>
            </a:extLst>
          </p:cNvPr>
          <p:cNvGrpSpPr/>
          <p:nvPr/>
        </p:nvGrpSpPr>
        <p:grpSpPr>
          <a:xfrm>
            <a:off x="7238687" y="2589338"/>
            <a:ext cx="1349827" cy="2091875"/>
            <a:chOff x="10293399" y="1740804"/>
            <a:chExt cx="1349827" cy="2091875"/>
          </a:xfrm>
        </p:grpSpPr>
        <p:sp>
          <p:nvSpPr>
            <p:cNvPr id="69" name="Rectangle: Rounded Corners 36">
              <a:extLst>
                <a:ext uri="{FF2B5EF4-FFF2-40B4-BE49-F238E27FC236}">
                  <a16:creationId xmlns:a16="http://schemas.microsoft.com/office/drawing/2014/main" id="{09F2180D-27B9-447A-AE99-844DDF1F7618}"/>
                </a:ext>
              </a:extLst>
            </p:cNvPr>
            <p:cNvSpPr/>
            <p:nvPr/>
          </p:nvSpPr>
          <p:spPr>
            <a:xfrm>
              <a:off x="10293399" y="1740804"/>
              <a:ext cx="1349827" cy="2091875"/>
            </a:xfrm>
            <a:prstGeom prst="roundRect">
              <a:avLst>
                <a:gd name="adj" fmla="val 50000"/>
              </a:avLst>
            </a:prstGeom>
            <a:gradFill flip="none" rotWithShape="1">
              <a:gsLst>
                <a:gs pos="51000">
                  <a:srgbClr val="FF0000"/>
                </a:gs>
                <a:gs pos="100000">
                  <a:srgbClr val="FF66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38">
              <a:extLst>
                <a:ext uri="{FF2B5EF4-FFF2-40B4-BE49-F238E27FC236}">
                  <a16:creationId xmlns:a16="http://schemas.microsoft.com/office/drawing/2014/main" id="{1847A9E7-992D-41C8-8E2F-025F80EA8A79}"/>
                </a:ext>
              </a:extLst>
            </p:cNvPr>
            <p:cNvSpPr txBox="1"/>
            <p:nvPr/>
          </p:nvSpPr>
          <p:spPr>
            <a:xfrm>
              <a:off x="10396472"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pic>
        <p:nvPicPr>
          <p:cNvPr id="71" name="Graphic 33" descr="Head with gears">
            <a:extLst>
              <a:ext uri="{FF2B5EF4-FFF2-40B4-BE49-F238E27FC236}">
                <a16:creationId xmlns:a16="http://schemas.microsoft.com/office/drawing/2014/main" id="{CC9531B5-BC69-47B7-9A56-0CF3DED9C85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48897" y="3931919"/>
            <a:ext cx="478971" cy="478971"/>
          </a:xfrm>
          <a:prstGeom prst="rect">
            <a:avLst/>
          </a:prstGeom>
        </p:spPr>
      </p:pic>
      <p:sp>
        <p:nvSpPr>
          <p:cNvPr id="72" name="TextBox 34">
            <a:extLst>
              <a:ext uri="{FF2B5EF4-FFF2-40B4-BE49-F238E27FC236}">
                <a16:creationId xmlns:a16="http://schemas.microsoft.com/office/drawing/2014/main" id="{4D53248F-CBB5-4F66-BCB4-CA355B1C2A83}"/>
              </a:ext>
            </a:extLst>
          </p:cNvPr>
          <p:cNvSpPr txBox="1"/>
          <p:nvPr/>
        </p:nvSpPr>
        <p:spPr>
          <a:xfrm>
            <a:off x="5346557" y="4459804"/>
            <a:ext cx="1683657" cy="1015663"/>
          </a:xfrm>
          <a:prstGeom prst="rect">
            <a:avLst/>
          </a:prstGeom>
          <a:noFill/>
        </p:spPr>
        <p:txBody>
          <a:bodyPr wrap="square" rtlCol="0">
            <a:spAutoFit/>
          </a:bodyPr>
          <a:lstStyle/>
          <a:p>
            <a:pPr algn="ctr"/>
            <a:r>
              <a:rPr lang="ar-SY" sz="2000" dirty="0"/>
              <a:t>التحصينات اللازمة ضد</a:t>
            </a:r>
          </a:p>
          <a:p>
            <a:pPr algn="ctr"/>
            <a:r>
              <a:rPr lang="ar-SY" sz="2000" dirty="0"/>
              <a:t>الأمراض المُعْدِيَة</a:t>
            </a:r>
            <a:endParaRPr lang="en-US" sz="2000" dirty="0"/>
          </a:p>
        </p:txBody>
      </p:sp>
      <p:sp>
        <p:nvSpPr>
          <p:cNvPr id="73" name="Freeform: Shape 37">
            <a:extLst>
              <a:ext uri="{FF2B5EF4-FFF2-40B4-BE49-F238E27FC236}">
                <a16:creationId xmlns:a16="http://schemas.microsoft.com/office/drawing/2014/main" id="{7FB35CAB-1254-4560-9DEF-859A52F67730}"/>
              </a:ext>
            </a:extLst>
          </p:cNvPr>
          <p:cNvSpPr/>
          <p:nvPr/>
        </p:nvSpPr>
        <p:spPr>
          <a:xfrm>
            <a:off x="7071773"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9">
            <a:extLst>
              <a:ext uri="{FF2B5EF4-FFF2-40B4-BE49-F238E27FC236}">
                <a16:creationId xmlns:a16="http://schemas.microsoft.com/office/drawing/2014/main" id="{9DC4DBBF-02AF-412B-B09F-3580DC635BC9}"/>
              </a:ext>
            </a:extLst>
          </p:cNvPr>
          <p:cNvSpPr txBox="1"/>
          <p:nvPr/>
        </p:nvSpPr>
        <p:spPr>
          <a:xfrm>
            <a:off x="7666853" y="5159274"/>
            <a:ext cx="478971" cy="1323439"/>
          </a:xfrm>
          <a:prstGeom prst="rect">
            <a:avLst/>
          </a:prstGeom>
          <a:noFill/>
        </p:spPr>
        <p:txBody>
          <a:bodyPr wrap="square" rtlCol="0">
            <a:spAutoFit/>
          </a:bodyPr>
          <a:lstStyle/>
          <a:p>
            <a:pPr algn="ctr"/>
            <a:r>
              <a:rPr lang="en-US" sz="8000" dirty="0">
                <a:gradFill flip="none" rotWithShape="1">
                  <a:gsLst>
                    <a:gs pos="0">
                      <a:srgbClr val="FF6600"/>
                    </a:gs>
                    <a:gs pos="68000">
                      <a:srgbClr val="FF0000"/>
                    </a:gs>
                  </a:gsLst>
                  <a:lin ang="5400000" scaled="1"/>
                  <a:tileRect/>
                </a:gradFill>
                <a:effectLst>
                  <a:innerShdw blurRad="63500" dist="50800" dir="18900000">
                    <a:prstClr val="black">
                      <a:alpha val="50000"/>
                    </a:prstClr>
                  </a:innerShdw>
                </a:effectLst>
                <a:latin typeface="Oswald" panose="02000503000000000000" pitchFamily="2" charset="0"/>
              </a:rPr>
              <a:t>5</a:t>
            </a:r>
          </a:p>
        </p:txBody>
      </p:sp>
      <p:pic>
        <p:nvPicPr>
          <p:cNvPr id="75" name="Graphic 40" descr="Watch">
            <a:extLst>
              <a:ext uri="{FF2B5EF4-FFF2-40B4-BE49-F238E27FC236}">
                <a16:creationId xmlns:a16="http://schemas.microsoft.com/office/drawing/2014/main" id="{B0D87B60-2C85-4D4A-9637-9DA0E1F51C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674113" y="3931919"/>
            <a:ext cx="478971" cy="478971"/>
          </a:xfrm>
          <a:prstGeom prst="rect">
            <a:avLst/>
          </a:prstGeom>
        </p:spPr>
      </p:pic>
      <p:sp>
        <p:nvSpPr>
          <p:cNvPr id="76" name="TextBox 41">
            <a:extLst>
              <a:ext uri="{FF2B5EF4-FFF2-40B4-BE49-F238E27FC236}">
                <a16:creationId xmlns:a16="http://schemas.microsoft.com/office/drawing/2014/main" id="{E000C3D9-946C-47B8-A04B-D5649E9C9576}"/>
              </a:ext>
            </a:extLst>
          </p:cNvPr>
          <p:cNvSpPr txBox="1"/>
          <p:nvPr/>
        </p:nvSpPr>
        <p:spPr>
          <a:xfrm>
            <a:off x="7071773" y="4459804"/>
            <a:ext cx="1683657" cy="707886"/>
          </a:xfrm>
          <a:prstGeom prst="rect">
            <a:avLst/>
          </a:prstGeom>
          <a:noFill/>
        </p:spPr>
        <p:txBody>
          <a:bodyPr wrap="square" rtlCol="0">
            <a:spAutoFit/>
          </a:bodyPr>
          <a:lstStyle/>
          <a:p>
            <a:pPr algn="ctr"/>
            <a:r>
              <a:rPr lang="ar-SY" sz="2000" dirty="0"/>
              <a:t>زراعة الأعضاء والتنقية الدموية</a:t>
            </a:r>
            <a:endParaRPr lang="en-US" sz="2000" dirty="0"/>
          </a:p>
        </p:txBody>
      </p:sp>
      <p:grpSp>
        <p:nvGrpSpPr>
          <p:cNvPr id="77" name="Group 47">
            <a:extLst>
              <a:ext uri="{FF2B5EF4-FFF2-40B4-BE49-F238E27FC236}">
                <a16:creationId xmlns:a16="http://schemas.microsoft.com/office/drawing/2014/main" id="{E36F9E53-4F5C-4391-B93B-9B1E961EE2FE}"/>
              </a:ext>
            </a:extLst>
          </p:cNvPr>
          <p:cNvGrpSpPr/>
          <p:nvPr/>
        </p:nvGrpSpPr>
        <p:grpSpPr>
          <a:xfrm>
            <a:off x="9000581" y="2608388"/>
            <a:ext cx="1349827" cy="2091875"/>
            <a:chOff x="10293399" y="1740804"/>
            <a:chExt cx="1349827" cy="2091875"/>
          </a:xfrm>
        </p:grpSpPr>
        <p:sp>
          <p:nvSpPr>
            <p:cNvPr id="78" name="Rectangle: Rounded Corners 36">
              <a:extLst>
                <a:ext uri="{FF2B5EF4-FFF2-40B4-BE49-F238E27FC236}">
                  <a16:creationId xmlns:a16="http://schemas.microsoft.com/office/drawing/2014/main" id="{09F2180D-27B9-447A-AE99-844DDF1F7618}"/>
                </a:ext>
              </a:extLst>
            </p:cNvPr>
            <p:cNvSpPr/>
            <p:nvPr/>
          </p:nvSpPr>
          <p:spPr>
            <a:xfrm>
              <a:off x="10293399" y="1740804"/>
              <a:ext cx="1349827" cy="2091875"/>
            </a:xfrm>
            <a:prstGeom prst="roundRect">
              <a:avLst>
                <a:gd name="adj" fmla="val 50000"/>
              </a:avLst>
            </a:prstGeom>
            <a:gradFill flip="none" rotWithShape="1">
              <a:gsLst>
                <a:gs pos="51000">
                  <a:srgbClr val="FF0000"/>
                </a:gs>
                <a:gs pos="100000">
                  <a:srgbClr val="FF66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38">
              <a:extLst>
                <a:ext uri="{FF2B5EF4-FFF2-40B4-BE49-F238E27FC236}">
                  <a16:creationId xmlns:a16="http://schemas.microsoft.com/office/drawing/2014/main" id="{1847A9E7-992D-41C8-8E2F-025F80EA8A79}"/>
                </a:ext>
              </a:extLst>
            </p:cNvPr>
            <p:cNvSpPr txBox="1"/>
            <p:nvPr/>
          </p:nvSpPr>
          <p:spPr>
            <a:xfrm>
              <a:off x="10396472"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80" name="Freeform: Shape 37">
            <a:extLst>
              <a:ext uri="{FF2B5EF4-FFF2-40B4-BE49-F238E27FC236}">
                <a16:creationId xmlns:a16="http://schemas.microsoft.com/office/drawing/2014/main" id="{7FB35CAB-1254-4560-9DEF-859A52F67730}"/>
              </a:ext>
            </a:extLst>
          </p:cNvPr>
          <p:cNvSpPr/>
          <p:nvPr/>
        </p:nvSpPr>
        <p:spPr>
          <a:xfrm>
            <a:off x="8833667" y="365432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39">
            <a:extLst>
              <a:ext uri="{FF2B5EF4-FFF2-40B4-BE49-F238E27FC236}">
                <a16:creationId xmlns:a16="http://schemas.microsoft.com/office/drawing/2014/main" id="{9DC4DBBF-02AF-412B-B09F-3580DC635BC9}"/>
              </a:ext>
            </a:extLst>
          </p:cNvPr>
          <p:cNvSpPr txBox="1"/>
          <p:nvPr/>
        </p:nvSpPr>
        <p:spPr>
          <a:xfrm>
            <a:off x="9428747" y="5178324"/>
            <a:ext cx="478971" cy="1323439"/>
          </a:xfrm>
          <a:prstGeom prst="rect">
            <a:avLst/>
          </a:prstGeom>
          <a:noFill/>
        </p:spPr>
        <p:txBody>
          <a:bodyPr wrap="square" rtlCol="0">
            <a:spAutoFit/>
          </a:bodyPr>
          <a:lstStyle/>
          <a:p>
            <a:pPr algn="ctr"/>
            <a:r>
              <a:rPr lang="en-US" sz="8000" dirty="0">
                <a:gradFill flip="none" rotWithShape="1">
                  <a:gsLst>
                    <a:gs pos="0">
                      <a:srgbClr val="FF6600"/>
                    </a:gs>
                    <a:gs pos="68000">
                      <a:srgbClr val="FF0000"/>
                    </a:gs>
                  </a:gsLst>
                  <a:lin ang="5400000" scaled="1"/>
                  <a:tileRect/>
                </a:gradFill>
                <a:effectLst>
                  <a:innerShdw blurRad="63500" dist="50800" dir="18900000">
                    <a:prstClr val="black">
                      <a:alpha val="50000"/>
                    </a:prstClr>
                  </a:innerShdw>
                </a:effectLst>
                <a:latin typeface="Oswald" panose="02000503000000000000" pitchFamily="2" charset="0"/>
              </a:rPr>
              <a:t>6</a:t>
            </a:r>
          </a:p>
        </p:txBody>
      </p:sp>
      <p:pic>
        <p:nvPicPr>
          <p:cNvPr id="82" name="Graphic 40" descr="Watch">
            <a:extLst>
              <a:ext uri="{FF2B5EF4-FFF2-40B4-BE49-F238E27FC236}">
                <a16:creationId xmlns:a16="http://schemas.microsoft.com/office/drawing/2014/main" id="{B0D87B60-2C85-4D4A-9637-9DA0E1F51C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436007" y="3950969"/>
            <a:ext cx="478971" cy="478971"/>
          </a:xfrm>
          <a:prstGeom prst="rect">
            <a:avLst/>
          </a:prstGeom>
        </p:spPr>
      </p:pic>
      <p:sp>
        <p:nvSpPr>
          <p:cNvPr id="83" name="TextBox 41">
            <a:extLst>
              <a:ext uri="{FF2B5EF4-FFF2-40B4-BE49-F238E27FC236}">
                <a16:creationId xmlns:a16="http://schemas.microsoft.com/office/drawing/2014/main" id="{E000C3D9-946C-47B8-A04B-D5649E9C9576}"/>
              </a:ext>
            </a:extLst>
          </p:cNvPr>
          <p:cNvSpPr txBox="1"/>
          <p:nvPr/>
        </p:nvSpPr>
        <p:spPr>
          <a:xfrm>
            <a:off x="8833667" y="4478854"/>
            <a:ext cx="1683657" cy="707886"/>
          </a:xfrm>
          <a:prstGeom prst="rect">
            <a:avLst/>
          </a:prstGeom>
          <a:noFill/>
        </p:spPr>
        <p:txBody>
          <a:bodyPr wrap="square" rtlCol="0">
            <a:spAutoFit/>
          </a:bodyPr>
          <a:lstStyle/>
          <a:p>
            <a:pPr algn="ctr"/>
            <a:r>
              <a:rPr lang="ar-SY" sz="2000" dirty="0"/>
              <a:t>الخدمات الإسعافية والطوارئ</a:t>
            </a:r>
            <a:endParaRPr lang="en-US" sz="2000" dirty="0"/>
          </a:p>
        </p:txBody>
      </p:sp>
      <p:grpSp>
        <p:nvGrpSpPr>
          <p:cNvPr id="84" name="Group 47">
            <a:extLst>
              <a:ext uri="{FF2B5EF4-FFF2-40B4-BE49-F238E27FC236}">
                <a16:creationId xmlns:a16="http://schemas.microsoft.com/office/drawing/2014/main" id="{E36F9E53-4F5C-4391-B93B-9B1E961EE2FE}"/>
              </a:ext>
            </a:extLst>
          </p:cNvPr>
          <p:cNvGrpSpPr/>
          <p:nvPr/>
        </p:nvGrpSpPr>
        <p:grpSpPr>
          <a:xfrm>
            <a:off x="10647215" y="2649278"/>
            <a:ext cx="1349827" cy="2091875"/>
            <a:chOff x="10293399" y="1740804"/>
            <a:chExt cx="1349827" cy="2091875"/>
          </a:xfrm>
        </p:grpSpPr>
        <p:sp>
          <p:nvSpPr>
            <p:cNvPr id="85" name="Rectangle: Rounded Corners 36">
              <a:extLst>
                <a:ext uri="{FF2B5EF4-FFF2-40B4-BE49-F238E27FC236}">
                  <a16:creationId xmlns:a16="http://schemas.microsoft.com/office/drawing/2014/main" id="{09F2180D-27B9-447A-AE99-844DDF1F7618}"/>
                </a:ext>
              </a:extLst>
            </p:cNvPr>
            <p:cNvSpPr/>
            <p:nvPr/>
          </p:nvSpPr>
          <p:spPr>
            <a:xfrm>
              <a:off x="10293399" y="1740804"/>
              <a:ext cx="1349827" cy="2091875"/>
            </a:xfrm>
            <a:prstGeom prst="roundRect">
              <a:avLst>
                <a:gd name="adj" fmla="val 50000"/>
              </a:avLst>
            </a:prstGeom>
            <a:gradFill flip="none" rotWithShape="1">
              <a:gsLst>
                <a:gs pos="51000">
                  <a:srgbClr val="FF0000"/>
                </a:gs>
                <a:gs pos="100000">
                  <a:srgbClr val="FF66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38">
              <a:extLst>
                <a:ext uri="{FF2B5EF4-FFF2-40B4-BE49-F238E27FC236}">
                  <a16:creationId xmlns:a16="http://schemas.microsoft.com/office/drawing/2014/main" id="{1847A9E7-992D-41C8-8E2F-025F80EA8A79}"/>
                </a:ext>
              </a:extLst>
            </p:cNvPr>
            <p:cNvSpPr txBox="1"/>
            <p:nvPr/>
          </p:nvSpPr>
          <p:spPr>
            <a:xfrm>
              <a:off x="10396472"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87" name="Freeform: Shape 37">
            <a:extLst>
              <a:ext uri="{FF2B5EF4-FFF2-40B4-BE49-F238E27FC236}">
                <a16:creationId xmlns:a16="http://schemas.microsoft.com/office/drawing/2014/main" id="{7FB35CAB-1254-4560-9DEF-859A52F67730}"/>
              </a:ext>
            </a:extLst>
          </p:cNvPr>
          <p:cNvSpPr/>
          <p:nvPr/>
        </p:nvSpPr>
        <p:spPr>
          <a:xfrm>
            <a:off x="10480301" y="369521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39">
            <a:extLst>
              <a:ext uri="{FF2B5EF4-FFF2-40B4-BE49-F238E27FC236}">
                <a16:creationId xmlns:a16="http://schemas.microsoft.com/office/drawing/2014/main" id="{9DC4DBBF-02AF-412B-B09F-3580DC635BC9}"/>
              </a:ext>
            </a:extLst>
          </p:cNvPr>
          <p:cNvSpPr txBox="1"/>
          <p:nvPr/>
        </p:nvSpPr>
        <p:spPr>
          <a:xfrm>
            <a:off x="11075381" y="5219214"/>
            <a:ext cx="478971" cy="1323439"/>
          </a:xfrm>
          <a:prstGeom prst="rect">
            <a:avLst/>
          </a:prstGeom>
          <a:noFill/>
        </p:spPr>
        <p:txBody>
          <a:bodyPr wrap="square" rtlCol="0">
            <a:spAutoFit/>
          </a:bodyPr>
          <a:lstStyle/>
          <a:p>
            <a:pPr algn="ctr"/>
            <a:r>
              <a:rPr lang="en-US" sz="8000" dirty="0">
                <a:gradFill flip="none" rotWithShape="1">
                  <a:gsLst>
                    <a:gs pos="0">
                      <a:srgbClr val="FF6600"/>
                    </a:gs>
                    <a:gs pos="68000">
                      <a:srgbClr val="FF0000"/>
                    </a:gs>
                  </a:gsLst>
                  <a:lin ang="5400000" scaled="1"/>
                  <a:tileRect/>
                </a:gradFill>
                <a:effectLst>
                  <a:innerShdw blurRad="63500" dist="50800" dir="18900000">
                    <a:prstClr val="black">
                      <a:alpha val="50000"/>
                    </a:prstClr>
                  </a:innerShdw>
                </a:effectLst>
                <a:latin typeface="Oswald" panose="02000503000000000000" pitchFamily="2" charset="0"/>
              </a:rPr>
              <a:t>7</a:t>
            </a:r>
          </a:p>
        </p:txBody>
      </p:sp>
      <p:pic>
        <p:nvPicPr>
          <p:cNvPr id="89" name="Graphic 40" descr="Watch">
            <a:extLst>
              <a:ext uri="{FF2B5EF4-FFF2-40B4-BE49-F238E27FC236}">
                <a16:creationId xmlns:a16="http://schemas.microsoft.com/office/drawing/2014/main" id="{B0D87B60-2C85-4D4A-9637-9DA0E1F51C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082641" y="3991859"/>
            <a:ext cx="478971" cy="478971"/>
          </a:xfrm>
          <a:prstGeom prst="rect">
            <a:avLst/>
          </a:prstGeom>
        </p:spPr>
      </p:pic>
      <p:sp>
        <p:nvSpPr>
          <p:cNvPr id="90" name="TextBox 41">
            <a:extLst>
              <a:ext uri="{FF2B5EF4-FFF2-40B4-BE49-F238E27FC236}">
                <a16:creationId xmlns:a16="http://schemas.microsoft.com/office/drawing/2014/main" id="{E000C3D9-946C-47B8-A04B-D5649E9C9576}"/>
              </a:ext>
            </a:extLst>
          </p:cNvPr>
          <p:cNvSpPr txBox="1"/>
          <p:nvPr/>
        </p:nvSpPr>
        <p:spPr>
          <a:xfrm>
            <a:off x="10480301" y="4519744"/>
            <a:ext cx="1683657" cy="707886"/>
          </a:xfrm>
          <a:prstGeom prst="rect">
            <a:avLst/>
          </a:prstGeom>
          <a:noFill/>
        </p:spPr>
        <p:txBody>
          <a:bodyPr wrap="square" rtlCol="0">
            <a:spAutoFit/>
          </a:bodyPr>
          <a:lstStyle/>
          <a:p>
            <a:pPr algn="ctr"/>
            <a:r>
              <a:rPr lang="ar-SY" sz="2000" dirty="0"/>
              <a:t>الصحة الإلكترونية وخدمة الاتصال</a:t>
            </a:r>
            <a:endParaRPr lang="en-US" sz="2000" dirty="0"/>
          </a:p>
        </p:txBody>
      </p:sp>
    </p:spTree>
    <p:extLst>
      <p:ext uri="{BB962C8B-B14F-4D97-AF65-F5344CB8AC3E}">
        <p14:creationId xmlns:p14="http://schemas.microsoft.com/office/powerpoint/2010/main" val="34880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300"/>
                                        <p:tgtEl>
                                          <p:spTgt spid="26"/>
                                        </p:tgtEl>
                                      </p:cBhvr>
                                    </p:animEffect>
                                    <p:anim calcmode="lin" valueType="num">
                                      <p:cBhvr>
                                        <p:cTn id="14" dur="300" fill="hold"/>
                                        <p:tgtEl>
                                          <p:spTgt spid="26"/>
                                        </p:tgtEl>
                                        <p:attrNameLst>
                                          <p:attrName>ppt_x</p:attrName>
                                        </p:attrNameLst>
                                      </p:cBhvr>
                                      <p:tavLst>
                                        <p:tav tm="0">
                                          <p:val>
                                            <p:strVal val="#ppt_x"/>
                                          </p:val>
                                        </p:tav>
                                        <p:tav tm="100000">
                                          <p:val>
                                            <p:strVal val="#ppt_x"/>
                                          </p:val>
                                        </p:tav>
                                      </p:tavLst>
                                    </p:anim>
                                    <p:anim calcmode="lin" valueType="num">
                                      <p:cBhvr>
                                        <p:cTn id="15" dur="300" fill="hold"/>
                                        <p:tgtEl>
                                          <p:spTgt spid="2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300"/>
                                        <p:tgtEl>
                                          <p:spTgt spid="31"/>
                                        </p:tgtEl>
                                      </p:cBhvr>
                                    </p:animEffect>
                                    <p:anim calcmode="lin" valueType="num">
                                      <p:cBhvr>
                                        <p:cTn id="19" dur="300" fill="hold"/>
                                        <p:tgtEl>
                                          <p:spTgt spid="31"/>
                                        </p:tgtEl>
                                        <p:attrNameLst>
                                          <p:attrName>ppt_x</p:attrName>
                                        </p:attrNameLst>
                                      </p:cBhvr>
                                      <p:tavLst>
                                        <p:tav tm="0">
                                          <p:val>
                                            <p:strVal val="#ppt_x"/>
                                          </p:val>
                                        </p:tav>
                                        <p:tav tm="100000">
                                          <p:val>
                                            <p:strVal val="#ppt_x"/>
                                          </p:val>
                                        </p:tav>
                                      </p:tavLst>
                                    </p:anim>
                                    <p:anim calcmode="lin" valueType="num">
                                      <p:cBhvr>
                                        <p:cTn id="20" dur="300" fill="hold"/>
                                        <p:tgtEl>
                                          <p:spTgt spid="3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300"/>
                                        <p:tgtEl>
                                          <p:spTgt spid="32"/>
                                        </p:tgtEl>
                                      </p:cBhvr>
                                    </p:animEffect>
                                    <p:anim calcmode="lin" valueType="num">
                                      <p:cBhvr>
                                        <p:cTn id="24" dur="300" fill="hold"/>
                                        <p:tgtEl>
                                          <p:spTgt spid="32"/>
                                        </p:tgtEl>
                                        <p:attrNameLst>
                                          <p:attrName>ppt_x</p:attrName>
                                        </p:attrNameLst>
                                      </p:cBhvr>
                                      <p:tavLst>
                                        <p:tav tm="0">
                                          <p:val>
                                            <p:strVal val="#ppt_x"/>
                                          </p:val>
                                        </p:tav>
                                        <p:tav tm="100000">
                                          <p:val>
                                            <p:strVal val="#ppt_x"/>
                                          </p:val>
                                        </p:tav>
                                      </p:tavLst>
                                    </p:anim>
                                    <p:anim calcmode="lin" valueType="num">
                                      <p:cBhvr>
                                        <p:cTn id="25" dur="300" fill="hold"/>
                                        <p:tgtEl>
                                          <p:spTgt spid="32"/>
                                        </p:tgtEl>
                                        <p:attrNameLst>
                                          <p:attrName>ppt_y</p:attrName>
                                        </p:attrNameLst>
                                      </p:cBhvr>
                                      <p:tavLst>
                                        <p:tav tm="0">
                                          <p:val>
                                            <p:strVal val="#ppt_y-.1"/>
                                          </p:val>
                                        </p:tav>
                                        <p:tav tm="100000">
                                          <p:val>
                                            <p:strVal val="#ppt_y"/>
                                          </p:val>
                                        </p:tav>
                                      </p:tavLst>
                                    </p:anim>
                                  </p:childTnLst>
                                </p:cTn>
                              </p:par>
                              <p:par>
                                <p:cTn id="26" presetID="17" presetClass="entr" presetSubtype="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ppt_h/2"/>
                                          </p:val>
                                        </p:tav>
                                        <p:tav tm="100000">
                                          <p:val>
                                            <p:strVal val="#ppt_y"/>
                                          </p:val>
                                        </p:tav>
                                      </p:tavLst>
                                    </p:anim>
                                    <p:anim calcmode="lin" valueType="num">
                                      <p:cBhvr>
                                        <p:cTn id="30" dur="500" fill="hold"/>
                                        <p:tgtEl>
                                          <p:spTgt spid="30"/>
                                        </p:tgtEl>
                                        <p:attrNameLst>
                                          <p:attrName>ppt_w</p:attrName>
                                        </p:attrNameLst>
                                      </p:cBhvr>
                                      <p:tavLst>
                                        <p:tav tm="0">
                                          <p:val>
                                            <p:strVal val="#ppt_w"/>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300"/>
                                        <p:tgtEl>
                                          <p:spTgt spid="33"/>
                                        </p:tgtEl>
                                      </p:cBhvr>
                                    </p:animEffect>
                                    <p:anim calcmode="lin" valueType="num">
                                      <p:cBhvr>
                                        <p:cTn id="37" dur="300" fill="hold"/>
                                        <p:tgtEl>
                                          <p:spTgt spid="33"/>
                                        </p:tgtEl>
                                        <p:attrNameLst>
                                          <p:attrName>ppt_x</p:attrName>
                                        </p:attrNameLst>
                                      </p:cBhvr>
                                      <p:tavLst>
                                        <p:tav tm="0">
                                          <p:val>
                                            <p:strVal val="#ppt_x"/>
                                          </p:val>
                                        </p:tav>
                                        <p:tav tm="100000">
                                          <p:val>
                                            <p:strVal val="#ppt_x"/>
                                          </p:val>
                                        </p:tav>
                                      </p:tavLst>
                                    </p:anim>
                                    <p:anim calcmode="lin" valueType="num">
                                      <p:cBhvr>
                                        <p:cTn id="38" dur="300" fill="hold"/>
                                        <p:tgtEl>
                                          <p:spTgt spid="3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300"/>
                                        <p:tgtEl>
                                          <p:spTgt spid="38"/>
                                        </p:tgtEl>
                                      </p:cBhvr>
                                    </p:animEffect>
                                    <p:anim calcmode="lin" valueType="num">
                                      <p:cBhvr>
                                        <p:cTn id="42" dur="300" fill="hold"/>
                                        <p:tgtEl>
                                          <p:spTgt spid="38"/>
                                        </p:tgtEl>
                                        <p:attrNameLst>
                                          <p:attrName>ppt_x</p:attrName>
                                        </p:attrNameLst>
                                      </p:cBhvr>
                                      <p:tavLst>
                                        <p:tav tm="0">
                                          <p:val>
                                            <p:strVal val="#ppt_x"/>
                                          </p:val>
                                        </p:tav>
                                        <p:tav tm="100000">
                                          <p:val>
                                            <p:strVal val="#ppt_x"/>
                                          </p:val>
                                        </p:tav>
                                      </p:tavLst>
                                    </p:anim>
                                    <p:anim calcmode="lin" valueType="num">
                                      <p:cBhvr>
                                        <p:cTn id="43" dur="300" fill="hold"/>
                                        <p:tgtEl>
                                          <p:spTgt spid="3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300"/>
                                        <p:tgtEl>
                                          <p:spTgt spid="39"/>
                                        </p:tgtEl>
                                      </p:cBhvr>
                                    </p:animEffect>
                                    <p:anim calcmode="lin" valueType="num">
                                      <p:cBhvr>
                                        <p:cTn id="47" dur="300" fill="hold"/>
                                        <p:tgtEl>
                                          <p:spTgt spid="39"/>
                                        </p:tgtEl>
                                        <p:attrNameLst>
                                          <p:attrName>ppt_x</p:attrName>
                                        </p:attrNameLst>
                                      </p:cBhvr>
                                      <p:tavLst>
                                        <p:tav tm="0">
                                          <p:val>
                                            <p:strVal val="#ppt_x"/>
                                          </p:val>
                                        </p:tav>
                                        <p:tav tm="100000">
                                          <p:val>
                                            <p:strVal val="#ppt_x"/>
                                          </p:val>
                                        </p:tav>
                                      </p:tavLst>
                                    </p:anim>
                                    <p:anim calcmode="lin" valueType="num">
                                      <p:cBhvr>
                                        <p:cTn id="48" dur="300" fill="hold"/>
                                        <p:tgtEl>
                                          <p:spTgt spid="39"/>
                                        </p:tgtEl>
                                        <p:attrNameLst>
                                          <p:attrName>ppt_y</p:attrName>
                                        </p:attrNameLst>
                                      </p:cBhvr>
                                      <p:tavLst>
                                        <p:tav tm="0">
                                          <p:val>
                                            <p:strVal val="#ppt_y-.1"/>
                                          </p:val>
                                        </p:tav>
                                        <p:tav tm="100000">
                                          <p:val>
                                            <p:strVal val="#ppt_y"/>
                                          </p:val>
                                        </p:tav>
                                      </p:tavLst>
                                    </p:anim>
                                  </p:childTnLst>
                                </p:cTn>
                              </p:par>
                              <p:par>
                                <p:cTn id="49" presetID="17" presetClass="entr" presetSubtype="1"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ppt_x</p:attrName>
                                        </p:attrNameLst>
                                      </p:cBhvr>
                                      <p:tavLst>
                                        <p:tav tm="0">
                                          <p:val>
                                            <p:strVal val="#ppt_x"/>
                                          </p:val>
                                        </p:tav>
                                        <p:tav tm="100000">
                                          <p:val>
                                            <p:strVal val="#ppt_x"/>
                                          </p:val>
                                        </p:tav>
                                      </p:tavLst>
                                    </p:anim>
                                    <p:anim calcmode="lin" valueType="num">
                                      <p:cBhvr>
                                        <p:cTn id="52" dur="500" fill="hold"/>
                                        <p:tgtEl>
                                          <p:spTgt spid="37"/>
                                        </p:tgtEl>
                                        <p:attrNameLst>
                                          <p:attrName>ppt_y</p:attrName>
                                        </p:attrNameLst>
                                      </p:cBhvr>
                                      <p:tavLst>
                                        <p:tav tm="0">
                                          <p:val>
                                            <p:strVal val="#ppt_y-#ppt_h/2"/>
                                          </p:val>
                                        </p:tav>
                                        <p:tav tm="100000">
                                          <p:val>
                                            <p:strVal val="#ppt_y"/>
                                          </p:val>
                                        </p:tav>
                                      </p:tavLst>
                                    </p:anim>
                                    <p:anim calcmode="lin" valueType="num">
                                      <p:cBhvr>
                                        <p:cTn id="53" dur="500" fill="hold"/>
                                        <p:tgtEl>
                                          <p:spTgt spid="37"/>
                                        </p:tgtEl>
                                        <p:attrNameLst>
                                          <p:attrName>ppt_w</p:attrName>
                                        </p:attrNameLst>
                                      </p:cBhvr>
                                      <p:tavLst>
                                        <p:tav tm="0">
                                          <p:val>
                                            <p:strVal val="#ppt_w"/>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300"/>
                                        <p:tgtEl>
                                          <p:spTgt spid="40"/>
                                        </p:tgtEl>
                                      </p:cBhvr>
                                    </p:animEffect>
                                    <p:anim calcmode="lin" valueType="num">
                                      <p:cBhvr>
                                        <p:cTn id="60" dur="300" fill="hold"/>
                                        <p:tgtEl>
                                          <p:spTgt spid="40"/>
                                        </p:tgtEl>
                                        <p:attrNameLst>
                                          <p:attrName>ppt_x</p:attrName>
                                        </p:attrNameLst>
                                      </p:cBhvr>
                                      <p:tavLst>
                                        <p:tav tm="0">
                                          <p:val>
                                            <p:strVal val="#ppt_x"/>
                                          </p:val>
                                        </p:tav>
                                        <p:tav tm="100000">
                                          <p:val>
                                            <p:strVal val="#ppt_x"/>
                                          </p:val>
                                        </p:tav>
                                      </p:tavLst>
                                    </p:anim>
                                    <p:anim calcmode="lin" valueType="num">
                                      <p:cBhvr>
                                        <p:cTn id="61" dur="300" fill="hold"/>
                                        <p:tgtEl>
                                          <p:spTgt spid="4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300"/>
                                        <p:tgtEl>
                                          <p:spTgt spid="61"/>
                                        </p:tgtEl>
                                      </p:cBhvr>
                                    </p:animEffect>
                                    <p:anim calcmode="lin" valueType="num">
                                      <p:cBhvr>
                                        <p:cTn id="65" dur="300" fill="hold"/>
                                        <p:tgtEl>
                                          <p:spTgt spid="61"/>
                                        </p:tgtEl>
                                        <p:attrNameLst>
                                          <p:attrName>ppt_x</p:attrName>
                                        </p:attrNameLst>
                                      </p:cBhvr>
                                      <p:tavLst>
                                        <p:tav tm="0">
                                          <p:val>
                                            <p:strVal val="#ppt_x"/>
                                          </p:val>
                                        </p:tav>
                                        <p:tav tm="100000">
                                          <p:val>
                                            <p:strVal val="#ppt_x"/>
                                          </p:val>
                                        </p:tav>
                                      </p:tavLst>
                                    </p:anim>
                                    <p:anim calcmode="lin" valueType="num">
                                      <p:cBhvr>
                                        <p:cTn id="66" dur="300" fill="hold"/>
                                        <p:tgtEl>
                                          <p:spTgt spid="61"/>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300"/>
                                        <p:tgtEl>
                                          <p:spTgt spid="62"/>
                                        </p:tgtEl>
                                      </p:cBhvr>
                                    </p:animEffect>
                                    <p:anim calcmode="lin" valueType="num">
                                      <p:cBhvr>
                                        <p:cTn id="70" dur="300" fill="hold"/>
                                        <p:tgtEl>
                                          <p:spTgt spid="62"/>
                                        </p:tgtEl>
                                        <p:attrNameLst>
                                          <p:attrName>ppt_x</p:attrName>
                                        </p:attrNameLst>
                                      </p:cBhvr>
                                      <p:tavLst>
                                        <p:tav tm="0">
                                          <p:val>
                                            <p:strVal val="#ppt_x"/>
                                          </p:val>
                                        </p:tav>
                                        <p:tav tm="100000">
                                          <p:val>
                                            <p:strVal val="#ppt_x"/>
                                          </p:val>
                                        </p:tav>
                                      </p:tavLst>
                                    </p:anim>
                                    <p:anim calcmode="lin" valueType="num">
                                      <p:cBhvr>
                                        <p:cTn id="71" dur="300" fill="hold"/>
                                        <p:tgtEl>
                                          <p:spTgt spid="62"/>
                                        </p:tgtEl>
                                        <p:attrNameLst>
                                          <p:attrName>ppt_y</p:attrName>
                                        </p:attrNameLst>
                                      </p:cBhvr>
                                      <p:tavLst>
                                        <p:tav tm="0">
                                          <p:val>
                                            <p:strVal val="#ppt_y-.1"/>
                                          </p:val>
                                        </p:tav>
                                        <p:tav tm="100000">
                                          <p:val>
                                            <p:strVal val="#ppt_y"/>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p:cTn id="74" dur="500" fill="hold"/>
                                        <p:tgtEl>
                                          <p:spTgt spid="60"/>
                                        </p:tgtEl>
                                        <p:attrNameLst>
                                          <p:attrName>ppt_x</p:attrName>
                                        </p:attrNameLst>
                                      </p:cBhvr>
                                      <p:tavLst>
                                        <p:tav tm="0">
                                          <p:val>
                                            <p:strVal val="#ppt_x"/>
                                          </p:val>
                                        </p:tav>
                                        <p:tav tm="100000">
                                          <p:val>
                                            <p:strVal val="#ppt_x"/>
                                          </p:val>
                                        </p:tav>
                                      </p:tavLst>
                                    </p:anim>
                                    <p:anim calcmode="lin" valueType="num">
                                      <p:cBhvr>
                                        <p:cTn id="75" dur="500" fill="hold"/>
                                        <p:tgtEl>
                                          <p:spTgt spid="60"/>
                                        </p:tgtEl>
                                        <p:attrNameLst>
                                          <p:attrName>ppt_y</p:attrName>
                                        </p:attrNameLst>
                                      </p:cBhvr>
                                      <p:tavLst>
                                        <p:tav tm="0">
                                          <p:val>
                                            <p:strVal val="#ppt_y-#ppt_h/2"/>
                                          </p:val>
                                        </p:tav>
                                        <p:tav tm="100000">
                                          <p:val>
                                            <p:strVal val="#ppt_y"/>
                                          </p:val>
                                        </p:tav>
                                      </p:tavLst>
                                    </p:anim>
                                    <p:anim calcmode="lin" valueType="num">
                                      <p:cBhvr>
                                        <p:cTn id="76" dur="500" fill="hold"/>
                                        <p:tgtEl>
                                          <p:spTgt spid="60"/>
                                        </p:tgtEl>
                                        <p:attrNameLst>
                                          <p:attrName>ppt_w</p:attrName>
                                        </p:attrNameLst>
                                      </p:cBhvr>
                                      <p:tavLst>
                                        <p:tav tm="0">
                                          <p:val>
                                            <p:strVal val="#ppt_w"/>
                                          </p:val>
                                        </p:tav>
                                        <p:tav tm="100000">
                                          <p:val>
                                            <p:strVal val="#ppt_w"/>
                                          </p:val>
                                        </p:tav>
                                      </p:tavLst>
                                    </p:anim>
                                    <p:anim calcmode="lin" valueType="num">
                                      <p:cBhvr>
                                        <p:cTn id="77"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300"/>
                                        <p:tgtEl>
                                          <p:spTgt spid="63"/>
                                        </p:tgtEl>
                                      </p:cBhvr>
                                    </p:animEffect>
                                    <p:anim calcmode="lin" valueType="num">
                                      <p:cBhvr>
                                        <p:cTn id="83" dur="300" fill="hold"/>
                                        <p:tgtEl>
                                          <p:spTgt spid="63"/>
                                        </p:tgtEl>
                                        <p:attrNameLst>
                                          <p:attrName>ppt_x</p:attrName>
                                        </p:attrNameLst>
                                      </p:cBhvr>
                                      <p:tavLst>
                                        <p:tav tm="0">
                                          <p:val>
                                            <p:strVal val="#ppt_x"/>
                                          </p:val>
                                        </p:tav>
                                        <p:tav tm="100000">
                                          <p:val>
                                            <p:strVal val="#ppt_x"/>
                                          </p:val>
                                        </p:tav>
                                      </p:tavLst>
                                    </p:anim>
                                    <p:anim calcmode="lin" valueType="num">
                                      <p:cBhvr>
                                        <p:cTn id="84" dur="300" fill="hold"/>
                                        <p:tgtEl>
                                          <p:spTgt spid="6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300"/>
                                        <p:tgtEl>
                                          <p:spTgt spid="71"/>
                                        </p:tgtEl>
                                      </p:cBhvr>
                                    </p:animEffect>
                                    <p:anim calcmode="lin" valueType="num">
                                      <p:cBhvr>
                                        <p:cTn id="88" dur="300" fill="hold"/>
                                        <p:tgtEl>
                                          <p:spTgt spid="71"/>
                                        </p:tgtEl>
                                        <p:attrNameLst>
                                          <p:attrName>ppt_x</p:attrName>
                                        </p:attrNameLst>
                                      </p:cBhvr>
                                      <p:tavLst>
                                        <p:tav tm="0">
                                          <p:val>
                                            <p:strVal val="#ppt_x"/>
                                          </p:val>
                                        </p:tav>
                                        <p:tav tm="100000">
                                          <p:val>
                                            <p:strVal val="#ppt_x"/>
                                          </p:val>
                                        </p:tav>
                                      </p:tavLst>
                                    </p:anim>
                                    <p:anim calcmode="lin" valueType="num">
                                      <p:cBhvr>
                                        <p:cTn id="89" dur="300" fill="hold"/>
                                        <p:tgtEl>
                                          <p:spTgt spid="71"/>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300"/>
                                        <p:tgtEl>
                                          <p:spTgt spid="72"/>
                                        </p:tgtEl>
                                      </p:cBhvr>
                                    </p:animEffect>
                                    <p:anim calcmode="lin" valueType="num">
                                      <p:cBhvr>
                                        <p:cTn id="93" dur="300" fill="hold"/>
                                        <p:tgtEl>
                                          <p:spTgt spid="72"/>
                                        </p:tgtEl>
                                        <p:attrNameLst>
                                          <p:attrName>ppt_x</p:attrName>
                                        </p:attrNameLst>
                                      </p:cBhvr>
                                      <p:tavLst>
                                        <p:tav tm="0">
                                          <p:val>
                                            <p:strVal val="#ppt_x"/>
                                          </p:val>
                                        </p:tav>
                                        <p:tav tm="100000">
                                          <p:val>
                                            <p:strVal val="#ppt_x"/>
                                          </p:val>
                                        </p:tav>
                                      </p:tavLst>
                                    </p:anim>
                                    <p:anim calcmode="lin" valueType="num">
                                      <p:cBhvr>
                                        <p:cTn id="94" dur="300" fill="hold"/>
                                        <p:tgtEl>
                                          <p:spTgt spid="72"/>
                                        </p:tgtEl>
                                        <p:attrNameLst>
                                          <p:attrName>ppt_y</p:attrName>
                                        </p:attrNameLst>
                                      </p:cBhvr>
                                      <p:tavLst>
                                        <p:tav tm="0">
                                          <p:val>
                                            <p:strVal val="#ppt_y-.1"/>
                                          </p:val>
                                        </p:tav>
                                        <p:tav tm="100000">
                                          <p:val>
                                            <p:strVal val="#ppt_y"/>
                                          </p:val>
                                        </p:tav>
                                      </p:tavLst>
                                    </p:anim>
                                  </p:childTnLst>
                                </p:cTn>
                              </p:par>
                              <p:par>
                                <p:cTn id="95" presetID="17" presetClass="entr" presetSubtype="1"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p:cTn id="97" dur="500" fill="hold"/>
                                        <p:tgtEl>
                                          <p:spTgt spid="67"/>
                                        </p:tgtEl>
                                        <p:attrNameLst>
                                          <p:attrName>ppt_x</p:attrName>
                                        </p:attrNameLst>
                                      </p:cBhvr>
                                      <p:tavLst>
                                        <p:tav tm="0">
                                          <p:val>
                                            <p:strVal val="#ppt_x"/>
                                          </p:val>
                                        </p:tav>
                                        <p:tav tm="100000">
                                          <p:val>
                                            <p:strVal val="#ppt_x"/>
                                          </p:val>
                                        </p:tav>
                                      </p:tavLst>
                                    </p:anim>
                                    <p:anim calcmode="lin" valueType="num">
                                      <p:cBhvr>
                                        <p:cTn id="98" dur="500" fill="hold"/>
                                        <p:tgtEl>
                                          <p:spTgt spid="67"/>
                                        </p:tgtEl>
                                        <p:attrNameLst>
                                          <p:attrName>ppt_y</p:attrName>
                                        </p:attrNameLst>
                                      </p:cBhvr>
                                      <p:tavLst>
                                        <p:tav tm="0">
                                          <p:val>
                                            <p:strVal val="#ppt_y-#ppt_h/2"/>
                                          </p:val>
                                        </p:tav>
                                        <p:tav tm="100000">
                                          <p:val>
                                            <p:strVal val="#ppt_y"/>
                                          </p:val>
                                        </p:tav>
                                      </p:tavLst>
                                    </p:anim>
                                    <p:anim calcmode="lin" valueType="num">
                                      <p:cBhvr>
                                        <p:cTn id="99" dur="500" fill="hold"/>
                                        <p:tgtEl>
                                          <p:spTgt spid="67"/>
                                        </p:tgtEl>
                                        <p:attrNameLst>
                                          <p:attrName>ppt_w</p:attrName>
                                        </p:attrNameLst>
                                      </p:cBhvr>
                                      <p:tavLst>
                                        <p:tav tm="0">
                                          <p:val>
                                            <p:strVal val="#ppt_w"/>
                                          </p:val>
                                        </p:tav>
                                        <p:tav tm="100000">
                                          <p:val>
                                            <p:strVal val="#ppt_w"/>
                                          </p:val>
                                        </p:tav>
                                      </p:tavLst>
                                    </p:anim>
                                    <p:anim calcmode="lin" valueType="num">
                                      <p:cBhvr>
                                        <p:cTn id="100" dur="500" fill="hold"/>
                                        <p:tgtEl>
                                          <p:spTgt spid="67"/>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300"/>
                                        <p:tgtEl>
                                          <p:spTgt spid="68"/>
                                        </p:tgtEl>
                                      </p:cBhvr>
                                    </p:animEffect>
                                    <p:anim calcmode="lin" valueType="num">
                                      <p:cBhvr>
                                        <p:cTn id="106" dur="300" fill="hold"/>
                                        <p:tgtEl>
                                          <p:spTgt spid="68"/>
                                        </p:tgtEl>
                                        <p:attrNameLst>
                                          <p:attrName>ppt_x</p:attrName>
                                        </p:attrNameLst>
                                      </p:cBhvr>
                                      <p:tavLst>
                                        <p:tav tm="0">
                                          <p:val>
                                            <p:strVal val="#ppt_x"/>
                                          </p:val>
                                        </p:tav>
                                        <p:tav tm="100000">
                                          <p:val>
                                            <p:strVal val="#ppt_x"/>
                                          </p:val>
                                        </p:tav>
                                      </p:tavLst>
                                    </p:anim>
                                    <p:anim calcmode="lin" valueType="num">
                                      <p:cBhvr>
                                        <p:cTn id="107" dur="3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300"/>
                                        <p:tgtEl>
                                          <p:spTgt spid="75"/>
                                        </p:tgtEl>
                                      </p:cBhvr>
                                    </p:animEffect>
                                    <p:anim calcmode="lin" valueType="num">
                                      <p:cBhvr>
                                        <p:cTn id="111" dur="300" fill="hold"/>
                                        <p:tgtEl>
                                          <p:spTgt spid="75"/>
                                        </p:tgtEl>
                                        <p:attrNameLst>
                                          <p:attrName>ppt_x</p:attrName>
                                        </p:attrNameLst>
                                      </p:cBhvr>
                                      <p:tavLst>
                                        <p:tav tm="0">
                                          <p:val>
                                            <p:strVal val="#ppt_x"/>
                                          </p:val>
                                        </p:tav>
                                        <p:tav tm="100000">
                                          <p:val>
                                            <p:strVal val="#ppt_x"/>
                                          </p:val>
                                        </p:tav>
                                      </p:tavLst>
                                    </p:anim>
                                    <p:anim calcmode="lin" valueType="num">
                                      <p:cBhvr>
                                        <p:cTn id="112" dur="300" fill="hold"/>
                                        <p:tgtEl>
                                          <p:spTgt spid="75"/>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300"/>
                                        <p:tgtEl>
                                          <p:spTgt spid="76"/>
                                        </p:tgtEl>
                                      </p:cBhvr>
                                    </p:animEffect>
                                    <p:anim calcmode="lin" valueType="num">
                                      <p:cBhvr>
                                        <p:cTn id="116" dur="300" fill="hold"/>
                                        <p:tgtEl>
                                          <p:spTgt spid="76"/>
                                        </p:tgtEl>
                                        <p:attrNameLst>
                                          <p:attrName>ppt_x</p:attrName>
                                        </p:attrNameLst>
                                      </p:cBhvr>
                                      <p:tavLst>
                                        <p:tav tm="0">
                                          <p:val>
                                            <p:strVal val="#ppt_x"/>
                                          </p:val>
                                        </p:tav>
                                        <p:tav tm="100000">
                                          <p:val>
                                            <p:strVal val="#ppt_x"/>
                                          </p:val>
                                        </p:tav>
                                      </p:tavLst>
                                    </p:anim>
                                    <p:anim calcmode="lin" valueType="num">
                                      <p:cBhvr>
                                        <p:cTn id="117" dur="300" fill="hold"/>
                                        <p:tgtEl>
                                          <p:spTgt spid="76"/>
                                        </p:tgtEl>
                                        <p:attrNameLst>
                                          <p:attrName>ppt_y</p:attrName>
                                        </p:attrNameLst>
                                      </p:cBhvr>
                                      <p:tavLst>
                                        <p:tav tm="0">
                                          <p:val>
                                            <p:strVal val="#ppt_y-.1"/>
                                          </p:val>
                                        </p:tav>
                                        <p:tav tm="100000">
                                          <p:val>
                                            <p:strVal val="#ppt_y"/>
                                          </p:val>
                                        </p:tav>
                                      </p:tavLst>
                                    </p:anim>
                                  </p:childTnLst>
                                </p:cTn>
                              </p:par>
                              <p:par>
                                <p:cTn id="118" presetID="17" presetClass="entr" presetSubtype="1"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p:cTn id="120" dur="500" fill="hold"/>
                                        <p:tgtEl>
                                          <p:spTgt spid="74"/>
                                        </p:tgtEl>
                                        <p:attrNameLst>
                                          <p:attrName>ppt_x</p:attrName>
                                        </p:attrNameLst>
                                      </p:cBhvr>
                                      <p:tavLst>
                                        <p:tav tm="0">
                                          <p:val>
                                            <p:strVal val="#ppt_x"/>
                                          </p:val>
                                        </p:tav>
                                        <p:tav tm="100000">
                                          <p:val>
                                            <p:strVal val="#ppt_x"/>
                                          </p:val>
                                        </p:tav>
                                      </p:tavLst>
                                    </p:anim>
                                    <p:anim calcmode="lin" valueType="num">
                                      <p:cBhvr>
                                        <p:cTn id="121" dur="500" fill="hold"/>
                                        <p:tgtEl>
                                          <p:spTgt spid="74"/>
                                        </p:tgtEl>
                                        <p:attrNameLst>
                                          <p:attrName>ppt_y</p:attrName>
                                        </p:attrNameLst>
                                      </p:cBhvr>
                                      <p:tavLst>
                                        <p:tav tm="0">
                                          <p:val>
                                            <p:strVal val="#ppt_y-#ppt_h/2"/>
                                          </p:val>
                                        </p:tav>
                                        <p:tav tm="100000">
                                          <p:val>
                                            <p:strVal val="#ppt_y"/>
                                          </p:val>
                                        </p:tav>
                                      </p:tavLst>
                                    </p:anim>
                                    <p:anim calcmode="lin" valueType="num">
                                      <p:cBhvr>
                                        <p:cTn id="122" dur="500" fill="hold"/>
                                        <p:tgtEl>
                                          <p:spTgt spid="74"/>
                                        </p:tgtEl>
                                        <p:attrNameLst>
                                          <p:attrName>ppt_w</p:attrName>
                                        </p:attrNameLst>
                                      </p:cBhvr>
                                      <p:tavLst>
                                        <p:tav tm="0">
                                          <p:val>
                                            <p:strVal val="#ppt_w"/>
                                          </p:val>
                                        </p:tav>
                                        <p:tav tm="100000">
                                          <p:val>
                                            <p:strVal val="#ppt_w"/>
                                          </p:val>
                                        </p:tav>
                                      </p:tavLst>
                                    </p:anim>
                                    <p:anim calcmode="lin" valueType="num">
                                      <p:cBhvr>
                                        <p:cTn id="123" dur="500" fill="hold"/>
                                        <p:tgtEl>
                                          <p:spTgt spid="74"/>
                                        </p:tgtEl>
                                        <p:attrNameLst>
                                          <p:attrName>ppt_h</p:attrName>
                                        </p:attrNameLst>
                                      </p:cBhvr>
                                      <p:tavLst>
                                        <p:tav tm="0">
                                          <p:val>
                                            <p:fltVal val="0"/>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fade">
                                      <p:cBhvr>
                                        <p:cTn id="128" dur="300"/>
                                        <p:tgtEl>
                                          <p:spTgt spid="77"/>
                                        </p:tgtEl>
                                      </p:cBhvr>
                                    </p:animEffect>
                                    <p:anim calcmode="lin" valueType="num">
                                      <p:cBhvr>
                                        <p:cTn id="129" dur="300" fill="hold"/>
                                        <p:tgtEl>
                                          <p:spTgt spid="77"/>
                                        </p:tgtEl>
                                        <p:attrNameLst>
                                          <p:attrName>ppt_x</p:attrName>
                                        </p:attrNameLst>
                                      </p:cBhvr>
                                      <p:tavLst>
                                        <p:tav tm="0">
                                          <p:val>
                                            <p:strVal val="#ppt_x"/>
                                          </p:val>
                                        </p:tav>
                                        <p:tav tm="100000">
                                          <p:val>
                                            <p:strVal val="#ppt_x"/>
                                          </p:val>
                                        </p:tav>
                                      </p:tavLst>
                                    </p:anim>
                                    <p:anim calcmode="lin" valueType="num">
                                      <p:cBhvr>
                                        <p:cTn id="130" dur="300" fill="hold"/>
                                        <p:tgtEl>
                                          <p:spTgt spid="77"/>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300"/>
                                        <p:tgtEl>
                                          <p:spTgt spid="82"/>
                                        </p:tgtEl>
                                      </p:cBhvr>
                                    </p:animEffect>
                                    <p:anim calcmode="lin" valueType="num">
                                      <p:cBhvr>
                                        <p:cTn id="134" dur="300" fill="hold"/>
                                        <p:tgtEl>
                                          <p:spTgt spid="82"/>
                                        </p:tgtEl>
                                        <p:attrNameLst>
                                          <p:attrName>ppt_x</p:attrName>
                                        </p:attrNameLst>
                                      </p:cBhvr>
                                      <p:tavLst>
                                        <p:tav tm="0">
                                          <p:val>
                                            <p:strVal val="#ppt_x"/>
                                          </p:val>
                                        </p:tav>
                                        <p:tav tm="100000">
                                          <p:val>
                                            <p:strVal val="#ppt_x"/>
                                          </p:val>
                                        </p:tav>
                                      </p:tavLst>
                                    </p:anim>
                                    <p:anim calcmode="lin" valueType="num">
                                      <p:cBhvr>
                                        <p:cTn id="135" dur="300" fill="hold"/>
                                        <p:tgtEl>
                                          <p:spTgt spid="82"/>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83"/>
                                        </p:tgtEl>
                                        <p:attrNameLst>
                                          <p:attrName>style.visibility</p:attrName>
                                        </p:attrNameLst>
                                      </p:cBhvr>
                                      <p:to>
                                        <p:strVal val="visible"/>
                                      </p:to>
                                    </p:set>
                                    <p:animEffect transition="in" filter="fade">
                                      <p:cBhvr>
                                        <p:cTn id="138" dur="300"/>
                                        <p:tgtEl>
                                          <p:spTgt spid="83"/>
                                        </p:tgtEl>
                                      </p:cBhvr>
                                    </p:animEffect>
                                    <p:anim calcmode="lin" valueType="num">
                                      <p:cBhvr>
                                        <p:cTn id="139" dur="300" fill="hold"/>
                                        <p:tgtEl>
                                          <p:spTgt spid="83"/>
                                        </p:tgtEl>
                                        <p:attrNameLst>
                                          <p:attrName>ppt_x</p:attrName>
                                        </p:attrNameLst>
                                      </p:cBhvr>
                                      <p:tavLst>
                                        <p:tav tm="0">
                                          <p:val>
                                            <p:strVal val="#ppt_x"/>
                                          </p:val>
                                        </p:tav>
                                        <p:tav tm="100000">
                                          <p:val>
                                            <p:strVal val="#ppt_x"/>
                                          </p:val>
                                        </p:tav>
                                      </p:tavLst>
                                    </p:anim>
                                    <p:anim calcmode="lin" valueType="num">
                                      <p:cBhvr>
                                        <p:cTn id="140" dur="300" fill="hold"/>
                                        <p:tgtEl>
                                          <p:spTgt spid="83"/>
                                        </p:tgtEl>
                                        <p:attrNameLst>
                                          <p:attrName>ppt_y</p:attrName>
                                        </p:attrNameLst>
                                      </p:cBhvr>
                                      <p:tavLst>
                                        <p:tav tm="0">
                                          <p:val>
                                            <p:strVal val="#ppt_y-.1"/>
                                          </p:val>
                                        </p:tav>
                                        <p:tav tm="100000">
                                          <p:val>
                                            <p:strVal val="#ppt_y"/>
                                          </p:val>
                                        </p:tav>
                                      </p:tavLst>
                                    </p:anim>
                                  </p:childTnLst>
                                </p:cTn>
                              </p:par>
                              <p:par>
                                <p:cTn id="141" presetID="17" presetClass="entr" presetSubtype="1"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p:cTn id="143" dur="500" fill="hold"/>
                                        <p:tgtEl>
                                          <p:spTgt spid="81"/>
                                        </p:tgtEl>
                                        <p:attrNameLst>
                                          <p:attrName>ppt_x</p:attrName>
                                        </p:attrNameLst>
                                      </p:cBhvr>
                                      <p:tavLst>
                                        <p:tav tm="0">
                                          <p:val>
                                            <p:strVal val="#ppt_x"/>
                                          </p:val>
                                        </p:tav>
                                        <p:tav tm="100000">
                                          <p:val>
                                            <p:strVal val="#ppt_x"/>
                                          </p:val>
                                        </p:tav>
                                      </p:tavLst>
                                    </p:anim>
                                    <p:anim calcmode="lin" valueType="num">
                                      <p:cBhvr>
                                        <p:cTn id="144" dur="500" fill="hold"/>
                                        <p:tgtEl>
                                          <p:spTgt spid="81"/>
                                        </p:tgtEl>
                                        <p:attrNameLst>
                                          <p:attrName>ppt_y</p:attrName>
                                        </p:attrNameLst>
                                      </p:cBhvr>
                                      <p:tavLst>
                                        <p:tav tm="0">
                                          <p:val>
                                            <p:strVal val="#ppt_y-#ppt_h/2"/>
                                          </p:val>
                                        </p:tav>
                                        <p:tav tm="100000">
                                          <p:val>
                                            <p:strVal val="#ppt_y"/>
                                          </p:val>
                                        </p:tav>
                                      </p:tavLst>
                                    </p:anim>
                                    <p:anim calcmode="lin" valueType="num">
                                      <p:cBhvr>
                                        <p:cTn id="145" dur="500" fill="hold"/>
                                        <p:tgtEl>
                                          <p:spTgt spid="81"/>
                                        </p:tgtEl>
                                        <p:attrNameLst>
                                          <p:attrName>ppt_w</p:attrName>
                                        </p:attrNameLst>
                                      </p:cBhvr>
                                      <p:tavLst>
                                        <p:tav tm="0">
                                          <p:val>
                                            <p:strVal val="#ppt_w"/>
                                          </p:val>
                                        </p:tav>
                                        <p:tav tm="100000">
                                          <p:val>
                                            <p:strVal val="#ppt_w"/>
                                          </p:val>
                                        </p:tav>
                                      </p:tavLst>
                                    </p:anim>
                                    <p:anim calcmode="lin" valueType="num">
                                      <p:cBhvr>
                                        <p:cTn id="146"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84"/>
                                        </p:tgtEl>
                                        <p:attrNameLst>
                                          <p:attrName>style.visibility</p:attrName>
                                        </p:attrNameLst>
                                      </p:cBhvr>
                                      <p:to>
                                        <p:strVal val="visible"/>
                                      </p:to>
                                    </p:set>
                                    <p:animEffect transition="in" filter="fade">
                                      <p:cBhvr>
                                        <p:cTn id="151" dur="300"/>
                                        <p:tgtEl>
                                          <p:spTgt spid="84"/>
                                        </p:tgtEl>
                                      </p:cBhvr>
                                    </p:animEffect>
                                    <p:anim calcmode="lin" valueType="num">
                                      <p:cBhvr>
                                        <p:cTn id="152" dur="300" fill="hold"/>
                                        <p:tgtEl>
                                          <p:spTgt spid="84"/>
                                        </p:tgtEl>
                                        <p:attrNameLst>
                                          <p:attrName>ppt_x</p:attrName>
                                        </p:attrNameLst>
                                      </p:cBhvr>
                                      <p:tavLst>
                                        <p:tav tm="0">
                                          <p:val>
                                            <p:strVal val="#ppt_x"/>
                                          </p:val>
                                        </p:tav>
                                        <p:tav tm="100000">
                                          <p:val>
                                            <p:strVal val="#ppt_x"/>
                                          </p:val>
                                        </p:tav>
                                      </p:tavLst>
                                    </p:anim>
                                    <p:anim calcmode="lin" valueType="num">
                                      <p:cBhvr>
                                        <p:cTn id="153" dur="300" fill="hold"/>
                                        <p:tgtEl>
                                          <p:spTgt spid="84"/>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89"/>
                                        </p:tgtEl>
                                        <p:attrNameLst>
                                          <p:attrName>style.visibility</p:attrName>
                                        </p:attrNameLst>
                                      </p:cBhvr>
                                      <p:to>
                                        <p:strVal val="visible"/>
                                      </p:to>
                                    </p:set>
                                    <p:animEffect transition="in" filter="fade">
                                      <p:cBhvr>
                                        <p:cTn id="156" dur="300"/>
                                        <p:tgtEl>
                                          <p:spTgt spid="89"/>
                                        </p:tgtEl>
                                      </p:cBhvr>
                                    </p:animEffect>
                                    <p:anim calcmode="lin" valueType="num">
                                      <p:cBhvr>
                                        <p:cTn id="157" dur="300" fill="hold"/>
                                        <p:tgtEl>
                                          <p:spTgt spid="89"/>
                                        </p:tgtEl>
                                        <p:attrNameLst>
                                          <p:attrName>ppt_x</p:attrName>
                                        </p:attrNameLst>
                                      </p:cBhvr>
                                      <p:tavLst>
                                        <p:tav tm="0">
                                          <p:val>
                                            <p:strVal val="#ppt_x"/>
                                          </p:val>
                                        </p:tav>
                                        <p:tav tm="100000">
                                          <p:val>
                                            <p:strVal val="#ppt_x"/>
                                          </p:val>
                                        </p:tav>
                                      </p:tavLst>
                                    </p:anim>
                                    <p:anim calcmode="lin" valueType="num">
                                      <p:cBhvr>
                                        <p:cTn id="158" dur="300" fill="hold"/>
                                        <p:tgtEl>
                                          <p:spTgt spid="89"/>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300"/>
                                        <p:tgtEl>
                                          <p:spTgt spid="90"/>
                                        </p:tgtEl>
                                      </p:cBhvr>
                                    </p:animEffect>
                                    <p:anim calcmode="lin" valueType="num">
                                      <p:cBhvr>
                                        <p:cTn id="162" dur="300" fill="hold"/>
                                        <p:tgtEl>
                                          <p:spTgt spid="90"/>
                                        </p:tgtEl>
                                        <p:attrNameLst>
                                          <p:attrName>ppt_x</p:attrName>
                                        </p:attrNameLst>
                                      </p:cBhvr>
                                      <p:tavLst>
                                        <p:tav tm="0">
                                          <p:val>
                                            <p:strVal val="#ppt_x"/>
                                          </p:val>
                                        </p:tav>
                                        <p:tav tm="100000">
                                          <p:val>
                                            <p:strVal val="#ppt_x"/>
                                          </p:val>
                                        </p:tav>
                                      </p:tavLst>
                                    </p:anim>
                                    <p:anim calcmode="lin" valueType="num">
                                      <p:cBhvr>
                                        <p:cTn id="163" dur="300" fill="hold"/>
                                        <p:tgtEl>
                                          <p:spTgt spid="90"/>
                                        </p:tgtEl>
                                        <p:attrNameLst>
                                          <p:attrName>ppt_y</p:attrName>
                                        </p:attrNameLst>
                                      </p:cBhvr>
                                      <p:tavLst>
                                        <p:tav tm="0">
                                          <p:val>
                                            <p:strVal val="#ppt_y-.1"/>
                                          </p:val>
                                        </p:tav>
                                        <p:tav tm="100000">
                                          <p:val>
                                            <p:strVal val="#ppt_y"/>
                                          </p:val>
                                        </p:tav>
                                      </p:tavLst>
                                    </p:anim>
                                  </p:childTnLst>
                                </p:cTn>
                              </p:par>
                              <p:par>
                                <p:cTn id="164" presetID="17" presetClass="entr" presetSubtype="1" fill="hold" grpId="0" nodeType="with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p:cTn id="166" dur="500" fill="hold"/>
                                        <p:tgtEl>
                                          <p:spTgt spid="88"/>
                                        </p:tgtEl>
                                        <p:attrNameLst>
                                          <p:attrName>ppt_x</p:attrName>
                                        </p:attrNameLst>
                                      </p:cBhvr>
                                      <p:tavLst>
                                        <p:tav tm="0">
                                          <p:val>
                                            <p:strVal val="#ppt_x"/>
                                          </p:val>
                                        </p:tav>
                                        <p:tav tm="100000">
                                          <p:val>
                                            <p:strVal val="#ppt_x"/>
                                          </p:val>
                                        </p:tav>
                                      </p:tavLst>
                                    </p:anim>
                                    <p:anim calcmode="lin" valueType="num">
                                      <p:cBhvr>
                                        <p:cTn id="167" dur="500" fill="hold"/>
                                        <p:tgtEl>
                                          <p:spTgt spid="88"/>
                                        </p:tgtEl>
                                        <p:attrNameLst>
                                          <p:attrName>ppt_y</p:attrName>
                                        </p:attrNameLst>
                                      </p:cBhvr>
                                      <p:tavLst>
                                        <p:tav tm="0">
                                          <p:val>
                                            <p:strVal val="#ppt_y-#ppt_h/2"/>
                                          </p:val>
                                        </p:tav>
                                        <p:tav tm="100000">
                                          <p:val>
                                            <p:strVal val="#ppt_y"/>
                                          </p:val>
                                        </p:tav>
                                      </p:tavLst>
                                    </p:anim>
                                    <p:anim calcmode="lin" valueType="num">
                                      <p:cBhvr>
                                        <p:cTn id="168" dur="500" fill="hold"/>
                                        <p:tgtEl>
                                          <p:spTgt spid="88"/>
                                        </p:tgtEl>
                                        <p:attrNameLst>
                                          <p:attrName>ppt_w</p:attrName>
                                        </p:attrNameLst>
                                      </p:cBhvr>
                                      <p:tavLst>
                                        <p:tav tm="0">
                                          <p:val>
                                            <p:strVal val="#ppt_w"/>
                                          </p:val>
                                        </p:tav>
                                        <p:tav tm="100000">
                                          <p:val>
                                            <p:strVal val="#ppt_w"/>
                                          </p:val>
                                        </p:tav>
                                      </p:tavLst>
                                    </p:anim>
                                    <p:anim calcmode="lin" valueType="num">
                                      <p:cBhvr>
                                        <p:cTn id="169"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2" fill="hold" nodeType="clickEffect">
                                  <p:stCondLst>
                                    <p:cond delay="0"/>
                                  </p:stCondLst>
                                  <p:childTnLst>
                                    <p:set>
                                      <p:cBhvr>
                                        <p:cTn id="173" dur="1" fill="hold">
                                          <p:stCondLst>
                                            <p:cond delay="0"/>
                                          </p:stCondLst>
                                        </p:cTn>
                                        <p:tgtEl>
                                          <p:spTgt spid="91"/>
                                        </p:tgtEl>
                                        <p:attrNameLst>
                                          <p:attrName>style.visibility</p:attrName>
                                        </p:attrNameLst>
                                      </p:cBhvr>
                                      <p:to>
                                        <p:strVal val="visible"/>
                                      </p:to>
                                    </p:set>
                                    <p:anim calcmode="lin" valueType="num">
                                      <p:cBhvr additive="base">
                                        <p:cTn id="174" dur="500" fill="hold"/>
                                        <p:tgtEl>
                                          <p:spTgt spid="91"/>
                                        </p:tgtEl>
                                        <p:attrNameLst>
                                          <p:attrName>ppt_x</p:attrName>
                                        </p:attrNameLst>
                                      </p:cBhvr>
                                      <p:tavLst>
                                        <p:tav tm="0">
                                          <p:val>
                                            <p:strVal val="1+#ppt_w/2"/>
                                          </p:val>
                                        </p:tav>
                                        <p:tav tm="100000">
                                          <p:val>
                                            <p:strVal val="#ppt_x"/>
                                          </p:val>
                                        </p:tav>
                                      </p:tavLst>
                                    </p:anim>
                                    <p:anim calcmode="lin" valueType="num">
                                      <p:cBhvr additive="base">
                                        <p:cTn id="175"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7" grpId="0"/>
      <p:bldP spid="39" grpId="0"/>
      <p:bldP spid="60" grpId="0"/>
      <p:bldP spid="62" grpId="0"/>
      <p:bldP spid="67" grpId="0"/>
      <p:bldP spid="72" grpId="0"/>
      <p:bldP spid="74" grpId="0"/>
      <p:bldP spid="76" grpId="0"/>
      <p:bldP spid="81" grpId="0"/>
      <p:bldP spid="83" grpId="0"/>
      <p:bldP spid="88" grpId="0"/>
      <p:bldP spid="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644641" y="1785006"/>
            <a:ext cx="3162164"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المستشفيات والمدن الطبية: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ويتمثل هذا في بناء المدن الطبية والمستشفيات المركزية والجامعية</a:t>
            </a:r>
          </a:p>
          <a:p>
            <a:pPr algn="r"/>
            <a:r>
              <a:rPr lang="ar-SY" dirty="0">
                <a:latin typeface="Century Gothic" panose="020B0502020202020204" pitchFamily="34" charset="0"/>
              </a:rPr>
              <a:t>والعسكرية؛ للعناية بصحة المواطنين</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341138"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المستشفيات والمدن الطبية:</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995044" y="3504028"/>
            <a:ext cx="4499429" cy="2031325"/>
          </a:xfrm>
          <a:prstGeom prst="rect">
            <a:avLst/>
          </a:prstGeom>
          <a:noFill/>
        </p:spPr>
        <p:txBody>
          <a:bodyPr wrap="square" rtlCol="0">
            <a:spAutoFit/>
          </a:bodyPr>
          <a:lstStyle/>
          <a:p>
            <a:pPr algn="r"/>
            <a:r>
              <a:rPr lang="ar-SY" dirty="0">
                <a:latin typeface="Century Gothic" panose="020B0502020202020204" pitchFamily="34" charset="0"/>
              </a:rPr>
              <a:t>مثل: مدينة الملك فهد الطبية</a:t>
            </a:r>
          </a:p>
          <a:p>
            <a:pPr algn="r"/>
            <a:r>
              <a:rPr lang="ar-SY" dirty="0">
                <a:latin typeface="Century Gothic" panose="020B0502020202020204" pitchFamily="34" charset="0"/>
              </a:rPr>
              <a:t>مستشفى الملك فيصل التخصصي</a:t>
            </a:r>
          </a:p>
          <a:p>
            <a:pPr algn="r"/>
            <a:r>
              <a:rPr lang="ar-SY" dirty="0">
                <a:latin typeface="Century Gothic" panose="020B0502020202020204" pitchFamily="34" charset="0"/>
              </a:rPr>
              <a:t>مستشفى النور التخصصي</a:t>
            </a:r>
          </a:p>
          <a:p>
            <a:pPr algn="r"/>
            <a:r>
              <a:rPr lang="ar-SY" dirty="0">
                <a:latin typeface="Century Gothic" panose="020B0502020202020204" pitchFamily="34" charset="0"/>
              </a:rPr>
              <a:t> مستشفى قوى الأمن</a:t>
            </a:r>
          </a:p>
          <a:p>
            <a:pPr algn="r"/>
            <a:r>
              <a:rPr lang="ar-SY" dirty="0">
                <a:latin typeface="Century Gothic" panose="020B0502020202020204" pitchFamily="34" charset="0"/>
              </a:rPr>
              <a:t> مستشفى القوات المسلحة</a:t>
            </a:r>
          </a:p>
          <a:p>
            <a:pPr algn="r"/>
            <a:r>
              <a:rPr lang="ar-SY" dirty="0">
                <a:latin typeface="Century Gothic" panose="020B0502020202020204" pitchFamily="34" charset="0"/>
              </a:rPr>
              <a:t>المستشفيات العامة بمناطق المملكة العربية</a:t>
            </a:r>
          </a:p>
          <a:p>
            <a:pPr algn="r"/>
            <a:r>
              <a:rPr lang="ar-SY" dirty="0">
                <a:latin typeface="Century Gothic" panose="020B0502020202020204" pitchFamily="34" charset="0"/>
              </a:rPr>
              <a:t> السعودية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en-US" sz="2400" b="1" dirty="0">
                    <a:latin typeface="Century Gothic" panose="020B0502020202020204" pitchFamily="34" charset="0"/>
                  </a:rPr>
                  <a:t>9</a:t>
                </a: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598807" y="3547151"/>
            <a:ext cx="2273856" cy="3032352"/>
            <a:chOff x="7749851" y="1424779"/>
            <a:chExt cx="2446743" cy="2905820"/>
          </a:xfrm>
        </p:grpSpPr>
        <p:grpSp>
          <p:nvGrpSpPr>
            <p:cNvPr id="40"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59"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12">
              <a:extLst>
                <a:ext uri="{FF2B5EF4-FFF2-40B4-BE49-F238E27FC236}">
                  <a16:creationId xmlns:a16="http://schemas.microsoft.com/office/drawing/2014/main" id="{039FBA9A-A698-4B3C-979A-FA7C649AA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1338" y="2889052"/>
              <a:ext cx="1756081" cy="1122447"/>
            </a:xfrm>
            <a:prstGeom prst="rect">
              <a:avLst/>
            </a:prstGeom>
          </p:spPr>
        </p:pic>
        <p:sp>
          <p:nvSpPr>
            <p:cNvPr id="42" name="TextBox 21">
              <a:extLst>
                <a:ext uri="{FF2B5EF4-FFF2-40B4-BE49-F238E27FC236}">
                  <a16:creationId xmlns:a16="http://schemas.microsoft.com/office/drawing/2014/main" id="{3FFEC7E5-9AAA-420D-9D59-9AD5230E6B3C}"/>
                </a:ext>
              </a:extLst>
            </p:cNvPr>
            <p:cNvSpPr txBox="1"/>
            <p:nvPr/>
          </p:nvSpPr>
          <p:spPr>
            <a:xfrm>
              <a:off x="7793486" y="1556512"/>
              <a:ext cx="2403108" cy="560374"/>
            </a:xfrm>
            <a:prstGeom prst="rect">
              <a:avLst/>
            </a:prstGeom>
            <a:noFill/>
          </p:spPr>
          <p:txBody>
            <a:bodyPr wrap="none" rtlCol="0">
              <a:spAutoFit/>
            </a:bodyPr>
            <a:lstStyle/>
            <a:p>
              <a:pPr algn="ctr"/>
              <a:r>
                <a:rPr lang="ar-SY" sz="1600" b="1" dirty="0">
                  <a:solidFill>
                    <a:schemeClr val="bg1"/>
                  </a:solidFill>
                  <a:latin typeface="Helvetica" panose="020B0604020202020204" pitchFamily="34" charset="0"/>
                </a:rPr>
                <a:t>مستشفى الملك خالد التخصصي</a:t>
              </a:r>
            </a:p>
            <a:p>
              <a:pPr algn="ctr"/>
              <a:r>
                <a:rPr lang="ar-SY" sz="1600" b="1" dirty="0">
                  <a:solidFill>
                    <a:schemeClr val="bg1"/>
                  </a:solidFill>
                  <a:latin typeface="Helvetica" panose="020B0604020202020204" pitchFamily="34" charset="0"/>
                </a:rPr>
                <a:t> للعيون بالرياض</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5802069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14:bounceEnd="53000">
                                          <p:cBhvr additive="base">
                                            <p:cTn id="63"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1000" fill="hold"/>
                                            <p:tgtEl>
                                              <p:spTgt spid="39"/>
                                            </p:tgtEl>
                                            <p:attrNameLst>
                                              <p:attrName>ppt_x</p:attrName>
                                            </p:attrNameLst>
                                          </p:cBhvr>
                                          <p:tavLst>
                                            <p:tav tm="0">
                                              <p:val>
                                                <p:strVal val="#ppt_x"/>
                                              </p:val>
                                            </p:tav>
                                            <p:tav tm="100000">
                                              <p:val>
                                                <p:strVal val="#ppt_x"/>
                                              </p:val>
                                            </p:tav>
                                          </p:tavLst>
                                        </p:anim>
                                        <p:anim calcmode="lin" valueType="num">
                                          <p:cBhvr additive="base">
                                            <p:cTn id="64"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C4658BB8-903D-4091-BB49-E0A7BC631F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7C34DFD6-0CC0-422E-9D3F-99E43EEB3160}"/>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6C4EEB60-DCE8-4D34-BAB8-97F708A8E9E7}"/>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87465315-A0CB-44E4-BB71-E39CDDC014F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AE6DCB4D-8673-41DB-818D-B51A84705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972050" y="1785006"/>
            <a:ext cx="3834755"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الخدمات الصحية العلاجية والوقائية للحجاج:</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343261" y="1705597"/>
            <a:ext cx="5709223" cy="646331"/>
          </a:xfrm>
          <a:prstGeom prst="rect">
            <a:avLst/>
          </a:prstGeom>
          <a:noFill/>
        </p:spPr>
        <p:txBody>
          <a:bodyPr wrap="square" rtlCol="0">
            <a:spAutoFit/>
          </a:bodyPr>
          <a:lstStyle/>
          <a:p>
            <a:pPr algn="r"/>
            <a:r>
              <a:rPr lang="ar-SY" dirty="0">
                <a:latin typeface="Century Gothic" panose="020B0502020202020204" pitchFamily="34" charset="0"/>
              </a:rPr>
              <a:t>تُقدَّم للحجاج خدمات متكاملة في أثناء موسم الحج، وتوفر لهم</a:t>
            </a:r>
          </a:p>
          <a:p>
            <a:pPr algn="r"/>
            <a:r>
              <a:rPr lang="ar-SY" dirty="0">
                <a:latin typeface="Century Gothic" panose="020B0502020202020204" pitchFamily="34" charset="0"/>
              </a:rPr>
              <a:t> المستشفيات والأطباء والخدمات العلاجية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4686300" y="3547150"/>
            <a:ext cx="4101526"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الخدمات الصحية العلاجية والوقائية للحجاج:</a:t>
            </a:r>
          </a:p>
        </p:txBody>
      </p:sp>
      <p:sp>
        <p:nvSpPr>
          <p:cNvPr id="21" name="TextBox 20">
            <a:extLst>
              <a:ext uri="{FF2B5EF4-FFF2-40B4-BE49-F238E27FC236}">
                <a16:creationId xmlns:a16="http://schemas.microsoft.com/office/drawing/2014/main" id="{C45B251C-D149-4081-842A-8B8570BBE91C}"/>
              </a:ext>
            </a:extLst>
          </p:cNvPr>
          <p:cNvSpPr txBox="1"/>
          <p:nvPr/>
        </p:nvSpPr>
        <p:spPr>
          <a:xfrm>
            <a:off x="945955" y="3534067"/>
            <a:ext cx="4499429" cy="2031325"/>
          </a:xfrm>
          <a:prstGeom prst="rect">
            <a:avLst/>
          </a:prstGeom>
          <a:noFill/>
        </p:spPr>
        <p:txBody>
          <a:bodyPr wrap="square" rtlCol="0">
            <a:spAutoFit/>
          </a:bodyPr>
          <a:lstStyle/>
          <a:p>
            <a:pPr algn="r"/>
            <a:r>
              <a:rPr lang="ar-SY" dirty="0">
                <a:latin typeface="Century Gothic" panose="020B0502020202020204" pitchFamily="34" charset="0"/>
              </a:rPr>
              <a:t>مثل: مدينة الملك فهد الطبية</a:t>
            </a:r>
          </a:p>
          <a:p>
            <a:pPr algn="r"/>
            <a:r>
              <a:rPr lang="ar-SY" dirty="0">
                <a:latin typeface="Century Gothic" panose="020B0502020202020204" pitchFamily="34" charset="0"/>
              </a:rPr>
              <a:t>مستشفى الملك فيصل التخصصي</a:t>
            </a:r>
          </a:p>
          <a:p>
            <a:pPr algn="r"/>
            <a:r>
              <a:rPr lang="ar-SY" dirty="0">
                <a:latin typeface="Century Gothic" panose="020B0502020202020204" pitchFamily="34" charset="0"/>
              </a:rPr>
              <a:t>مستشفى النور التخصصي</a:t>
            </a:r>
          </a:p>
          <a:p>
            <a:pPr algn="r"/>
            <a:r>
              <a:rPr lang="ar-SY" dirty="0">
                <a:latin typeface="Century Gothic" panose="020B0502020202020204" pitchFamily="34" charset="0"/>
              </a:rPr>
              <a:t> مستشفى قوى الأمن</a:t>
            </a:r>
          </a:p>
          <a:p>
            <a:pPr algn="r"/>
            <a:r>
              <a:rPr lang="ar-SY" dirty="0">
                <a:latin typeface="Century Gothic" panose="020B0502020202020204" pitchFamily="34" charset="0"/>
              </a:rPr>
              <a:t> مستشفى القوات المسلحة</a:t>
            </a:r>
          </a:p>
          <a:p>
            <a:pPr algn="r"/>
            <a:r>
              <a:rPr lang="ar-SY" dirty="0">
                <a:latin typeface="Century Gothic" panose="020B0502020202020204" pitchFamily="34" charset="0"/>
              </a:rPr>
              <a:t>المستشفيات العامة بمناطق المملكة </a:t>
            </a:r>
          </a:p>
          <a:p>
            <a:pPr algn="r"/>
            <a:r>
              <a:rPr lang="ar-SY" dirty="0">
                <a:latin typeface="Century Gothic" panose="020B0502020202020204" pitchFamily="34" charset="0"/>
              </a:rPr>
              <a:t>العربية السعودية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598806" y="3547151"/>
            <a:ext cx="2209734" cy="3032352"/>
            <a:chOff x="7749851" y="1424779"/>
            <a:chExt cx="2377746" cy="2905820"/>
          </a:xfrm>
        </p:grpSpPr>
        <p:grpSp>
          <p:nvGrpSpPr>
            <p:cNvPr id="40"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59"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12">
              <a:extLst>
                <a:ext uri="{FF2B5EF4-FFF2-40B4-BE49-F238E27FC236}">
                  <a16:creationId xmlns:a16="http://schemas.microsoft.com/office/drawing/2014/main" id="{039FBA9A-A698-4B3C-979A-FA7C649AA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0944" y="2889052"/>
              <a:ext cx="1736867" cy="1122447"/>
            </a:xfrm>
            <a:prstGeom prst="rect">
              <a:avLst/>
            </a:prstGeom>
          </p:spPr>
        </p:pic>
        <p:sp>
          <p:nvSpPr>
            <p:cNvPr id="42" name="TextBox 21">
              <a:extLst>
                <a:ext uri="{FF2B5EF4-FFF2-40B4-BE49-F238E27FC236}">
                  <a16:creationId xmlns:a16="http://schemas.microsoft.com/office/drawing/2014/main" id="{3FFEC7E5-9AAA-420D-9D59-9AD5230E6B3C}"/>
                </a:ext>
              </a:extLst>
            </p:cNvPr>
            <p:cNvSpPr txBox="1"/>
            <p:nvPr/>
          </p:nvSpPr>
          <p:spPr>
            <a:xfrm>
              <a:off x="7862481" y="1556512"/>
              <a:ext cx="2265116" cy="324427"/>
            </a:xfrm>
            <a:prstGeom prst="rect">
              <a:avLst/>
            </a:prstGeom>
            <a:noFill/>
          </p:spPr>
          <p:txBody>
            <a:bodyPr wrap="none" rtlCol="0">
              <a:spAutoFit/>
            </a:bodyPr>
            <a:lstStyle/>
            <a:p>
              <a:pPr algn="ctr"/>
              <a:r>
                <a:rPr lang="ar-SY" sz="1600" b="1" dirty="0">
                  <a:solidFill>
                    <a:schemeClr val="bg1"/>
                  </a:solidFill>
                  <a:latin typeface="Helvetica" panose="020B0604020202020204" pitchFamily="34" charset="0"/>
                </a:rPr>
                <a:t>جهود وزارة الصحة في الحج</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8806691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14:bounceEnd="53000">
                                          <p:cBhvr additive="base">
                                            <p:cTn id="63"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1000" fill="hold"/>
                                            <p:tgtEl>
                                              <p:spTgt spid="39"/>
                                            </p:tgtEl>
                                            <p:attrNameLst>
                                              <p:attrName>ppt_x</p:attrName>
                                            </p:attrNameLst>
                                          </p:cBhvr>
                                          <p:tavLst>
                                            <p:tav tm="0">
                                              <p:val>
                                                <p:strVal val="#ppt_x"/>
                                              </p:val>
                                            </p:tav>
                                            <p:tav tm="100000">
                                              <p:val>
                                                <p:strVal val="#ppt_x"/>
                                              </p:val>
                                            </p:tav>
                                          </p:tavLst>
                                        </p:anim>
                                        <p:anim calcmode="lin" valueType="num">
                                          <p:cBhvr additive="base">
                                            <p:cTn id="64"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972050" y="1785006"/>
            <a:ext cx="3834755"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مراكز الرعاية الصحية الأولية: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245923" y="1770820"/>
            <a:ext cx="5709223" cy="646331"/>
          </a:xfrm>
          <a:prstGeom prst="rect">
            <a:avLst/>
          </a:prstGeom>
          <a:noFill/>
        </p:spPr>
        <p:txBody>
          <a:bodyPr wrap="square" rtlCol="0">
            <a:spAutoFit/>
          </a:bodyPr>
          <a:lstStyle/>
          <a:p>
            <a:pPr algn="r"/>
            <a:r>
              <a:rPr lang="ar-SY" dirty="0">
                <a:latin typeface="Century Gothic" panose="020B0502020202020204" pitchFamily="34" charset="0"/>
              </a:rPr>
              <a:t>أنشأت وزارة الصحة عدداً من مراكز الرعاية الصحية الأولية لتقديم خدمات الرعاية الصحية الوقائية والعلاجية والتأهيلية بالمستوى الأول،</a:t>
            </a:r>
          </a:p>
        </p:txBody>
      </p:sp>
      <p:sp>
        <p:nvSpPr>
          <p:cNvPr id="20" name="TextBox 19">
            <a:extLst>
              <a:ext uri="{FF2B5EF4-FFF2-40B4-BE49-F238E27FC236}">
                <a16:creationId xmlns:a16="http://schemas.microsoft.com/office/drawing/2014/main" id="{C72BD120-1237-412F-B5C8-FD3E5C55624C}"/>
              </a:ext>
            </a:extLst>
          </p:cNvPr>
          <p:cNvSpPr txBox="1"/>
          <p:nvPr/>
        </p:nvSpPr>
        <p:spPr>
          <a:xfrm>
            <a:off x="4686300" y="3547150"/>
            <a:ext cx="4101526"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مراكز الرعاية الصحية الأولية:</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455717" y="3587496"/>
            <a:ext cx="4499429" cy="1200329"/>
          </a:xfrm>
          <a:prstGeom prst="rect">
            <a:avLst/>
          </a:prstGeom>
          <a:noFill/>
        </p:spPr>
        <p:txBody>
          <a:bodyPr wrap="square" rtlCol="0">
            <a:spAutoFit/>
          </a:bodyPr>
          <a:lstStyle/>
          <a:p>
            <a:pPr algn="r"/>
            <a:r>
              <a:rPr lang="ar-SY" dirty="0">
                <a:latin typeface="Century Gothic" panose="020B0502020202020204" pitchFamily="34" charset="0"/>
              </a:rPr>
              <a:t>وتشمل: رعاية الأمومة والطفولة، </a:t>
            </a:r>
          </a:p>
          <a:p>
            <a:pPr algn="r"/>
            <a:r>
              <a:rPr lang="ar-SY" dirty="0">
                <a:latin typeface="Century Gothic" panose="020B0502020202020204" pitchFamily="34" charset="0"/>
              </a:rPr>
              <a:t>وتشخيص الربو وعلاجه، ومكافحة </a:t>
            </a:r>
          </a:p>
          <a:p>
            <a:pPr algn="r"/>
            <a:r>
              <a:rPr lang="ar-SY" dirty="0">
                <a:latin typeface="Century Gothic" panose="020B0502020202020204" pitchFamily="34" charset="0"/>
              </a:rPr>
              <a:t>الأمراض التنفسية، ورعاية مرضى </a:t>
            </a:r>
          </a:p>
          <a:p>
            <a:pPr algn="r"/>
            <a:r>
              <a:rPr lang="ar-SY" dirty="0">
                <a:latin typeface="Century Gothic" panose="020B0502020202020204" pitchFamily="34" charset="0"/>
              </a:rPr>
              <a:t>الأمراض المزمنة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0460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972050" y="1785006"/>
            <a:ext cx="3834755"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التحصينات اللازمة ضد الأمراض المُعْدِيَة: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55499" y="1749571"/>
            <a:ext cx="5709223" cy="369332"/>
          </a:xfrm>
          <a:prstGeom prst="rect">
            <a:avLst/>
          </a:prstGeom>
          <a:noFill/>
        </p:spPr>
        <p:txBody>
          <a:bodyPr wrap="square" rtlCol="0">
            <a:spAutoFit/>
          </a:bodyPr>
          <a:lstStyle/>
          <a:p>
            <a:pPr algn="r"/>
            <a:r>
              <a:rPr lang="ar-SY" dirty="0">
                <a:latin typeface="Century Gothic" panose="020B0502020202020204" pitchFamily="34" charset="0"/>
              </a:rPr>
              <a:t>وذلك للحماية من انتشار الأوبئة وغيرها.</a:t>
            </a:r>
          </a:p>
        </p:txBody>
      </p:sp>
      <p:sp>
        <p:nvSpPr>
          <p:cNvPr id="20" name="TextBox 19">
            <a:extLst>
              <a:ext uri="{FF2B5EF4-FFF2-40B4-BE49-F238E27FC236}">
                <a16:creationId xmlns:a16="http://schemas.microsoft.com/office/drawing/2014/main" id="{C72BD120-1237-412F-B5C8-FD3E5C55624C}"/>
              </a:ext>
            </a:extLst>
          </p:cNvPr>
          <p:cNvSpPr txBox="1"/>
          <p:nvPr/>
        </p:nvSpPr>
        <p:spPr>
          <a:xfrm>
            <a:off x="4686300" y="3547150"/>
            <a:ext cx="4101526"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زراعة الأعضاء والتنقية الدموية:</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738518" y="3443068"/>
            <a:ext cx="4499429" cy="2031325"/>
          </a:xfrm>
          <a:prstGeom prst="rect">
            <a:avLst/>
          </a:prstGeom>
          <a:noFill/>
        </p:spPr>
        <p:txBody>
          <a:bodyPr wrap="square" rtlCol="0">
            <a:spAutoFit/>
          </a:bodyPr>
          <a:lstStyle/>
          <a:p>
            <a:pPr algn="r"/>
            <a:r>
              <a:rPr lang="ar-SY" dirty="0">
                <a:latin typeface="Century Gothic" panose="020B0502020202020204" pitchFamily="34" charset="0"/>
              </a:rPr>
              <a:t>تقدم وزارة الصحة من خال المركز السعودي</a:t>
            </a:r>
          </a:p>
          <a:p>
            <a:pPr algn="r"/>
            <a:r>
              <a:rPr lang="ar-SY" dirty="0">
                <a:latin typeface="Century Gothic" panose="020B0502020202020204" pitchFamily="34" charset="0"/>
              </a:rPr>
              <a:t>لزراعة الأعضاء الخدمات الصحية للمحتاجين</a:t>
            </a:r>
          </a:p>
          <a:p>
            <a:pPr algn="r"/>
            <a:r>
              <a:rPr lang="ar-SY" dirty="0">
                <a:latin typeface="Century Gothic" panose="020B0502020202020204" pitchFamily="34" charset="0"/>
              </a:rPr>
              <a:t>إلى زراعة الأعضاء، مثل: القلب والكبد </a:t>
            </a:r>
          </a:p>
          <a:p>
            <a:pPr algn="r"/>
            <a:r>
              <a:rPr lang="ar-SY" dirty="0">
                <a:latin typeface="Century Gothic" panose="020B0502020202020204" pitchFamily="34" charset="0"/>
              </a:rPr>
              <a:t>والبنكرياس والقَرَنِيَّة والأمعاء، وكذلك</a:t>
            </a:r>
          </a:p>
          <a:p>
            <a:pPr algn="r"/>
            <a:r>
              <a:rPr lang="ar-SY" dirty="0">
                <a:latin typeface="Century Gothic" panose="020B0502020202020204" pitchFamily="34" charset="0"/>
              </a:rPr>
              <a:t>مركز الملك سلمان لأورام الكلى، إضافة إلى</a:t>
            </a:r>
          </a:p>
          <a:p>
            <a:pPr algn="r"/>
            <a:r>
              <a:rPr lang="ar-SY" dirty="0">
                <a:latin typeface="Century Gothic" panose="020B0502020202020204" pitchFamily="34" charset="0"/>
              </a:rPr>
              <a:t>تقديم خدمة التنقية الدموية في كثير من الجهات</a:t>
            </a:r>
          </a:p>
          <a:p>
            <a:pPr algn="r"/>
            <a:r>
              <a:rPr lang="ar-SY" dirty="0">
                <a:latin typeface="Century Gothic" panose="020B0502020202020204" pitchFamily="34" charset="0"/>
              </a:rPr>
              <a:t>الصحية .</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26">
            <a:extLst>
              <a:ext uri="{FF2B5EF4-FFF2-40B4-BE49-F238E27FC236}">
                <a16:creationId xmlns:a16="http://schemas.microsoft.com/office/drawing/2014/main" id="{2AC1D5D3-5F91-471B-8D64-41C3AFEB8EA0}"/>
              </a:ext>
            </a:extLst>
          </p:cNvPr>
          <p:cNvGrpSpPr/>
          <p:nvPr/>
        </p:nvGrpSpPr>
        <p:grpSpPr>
          <a:xfrm>
            <a:off x="598810" y="3547151"/>
            <a:ext cx="2192285" cy="3032352"/>
            <a:chOff x="7749851" y="1424779"/>
            <a:chExt cx="2358969" cy="2905820"/>
          </a:xfrm>
        </p:grpSpPr>
        <p:grpSp>
          <p:nvGrpSpPr>
            <p:cNvPr id="34"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37"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12">
              <a:extLst>
                <a:ext uri="{FF2B5EF4-FFF2-40B4-BE49-F238E27FC236}">
                  <a16:creationId xmlns:a16="http://schemas.microsoft.com/office/drawing/2014/main" id="{039FBA9A-A698-4B3C-979A-FA7C649AA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5830" y="2739901"/>
              <a:ext cx="2207293" cy="1448064"/>
            </a:xfrm>
            <a:prstGeom prst="rect">
              <a:avLst/>
            </a:prstGeom>
          </p:spPr>
        </p:pic>
        <p:sp>
          <p:nvSpPr>
            <p:cNvPr id="36" name="TextBox 21">
              <a:extLst>
                <a:ext uri="{FF2B5EF4-FFF2-40B4-BE49-F238E27FC236}">
                  <a16:creationId xmlns:a16="http://schemas.microsoft.com/office/drawing/2014/main" id="{3FFEC7E5-9AAA-420D-9D59-9AD5230E6B3C}"/>
                </a:ext>
              </a:extLst>
            </p:cNvPr>
            <p:cNvSpPr txBox="1"/>
            <p:nvPr/>
          </p:nvSpPr>
          <p:spPr>
            <a:xfrm>
              <a:off x="8895651" y="1556512"/>
              <a:ext cx="198775" cy="324427"/>
            </a:xfrm>
            <a:prstGeom prst="rect">
              <a:avLst/>
            </a:prstGeom>
            <a:noFill/>
          </p:spPr>
          <p:txBody>
            <a:bodyPr wrap="none" rtlCol="0">
              <a:spAutoFit/>
            </a:bodyPr>
            <a:lstStyle/>
            <a:p>
              <a:pPr algn="ct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010902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14:presetBounceEnd="53000">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14:bounceEnd="53000">
                                          <p:cBhvr additive="base">
                                            <p:cTn id="63" dur="1000" fill="hold"/>
                                            <p:tgtEl>
                                              <p:spTgt spid="33"/>
                                            </p:tgtEl>
                                            <p:attrNameLst>
                                              <p:attrName>ppt_x</p:attrName>
                                            </p:attrNameLst>
                                          </p:cBhvr>
                                          <p:tavLst>
                                            <p:tav tm="0">
                                              <p:val>
                                                <p:strVal val="#ppt_x"/>
                                              </p:val>
                                            </p:tav>
                                            <p:tav tm="100000">
                                              <p:val>
                                                <p:strVal val="#ppt_x"/>
                                              </p:val>
                                            </p:tav>
                                          </p:tavLst>
                                        </p:anim>
                                        <p:anim calcmode="lin" valueType="num" p14:bounceEnd="53000">
                                          <p:cBhvr additive="base">
                                            <p:cTn id="6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accel="3800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1000" fill="hold"/>
                                            <p:tgtEl>
                                              <p:spTgt spid="33"/>
                                            </p:tgtEl>
                                            <p:attrNameLst>
                                              <p:attrName>ppt_x</p:attrName>
                                            </p:attrNameLst>
                                          </p:cBhvr>
                                          <p:tavLst>
                                            <p:tav tm="0">
                                              <p:val>
                                                <p:strVal val="#ppt_x"/>
                                              </p:val>
                                            </p:tav>
                                            <p:tav tm="100000">
                                              <p:val>
                                                <p:strVal val="#ppt_x"/>
                                              </p:val>
                                            </p:tav>
                                          </p:tavLst>
                                        </p:anim>
                                        <p:anim calcmode="lin" valueType="num">
                                          <p:cBhvr additive="base">
                                            <p:cTn id="6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972050" y="1785006"/>
            <a:ext cx="3834755"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الخدمات </a:t>
            </a:r>
            <a:r>
              <a:rPr lang="ar-SY" b="1" dirty="0" err="1">
                <a:solidFill>
                  <a:srgbClr val="FF9900"/>
                </a:solidFill>
                <a:latin typeface="Century Gothic" panose="020B0502020202020204" pitchFamily="34" charset="0"/>
              </a:rPr>
              <a:t>الإسعافية</a:t>
            </a:r>
            <a:r>
              <a:rPr lang="ar-SY" b="1" dirty="0">
                <a:solidFill>
                  <a:srgbClr val="FF9900"/>
                </a:solidFill>
                <a:latin typeface="Century Gothic" panose="020B0502020202020204" pitchFamily="34" charset="0"/>
              </a:rPr>
              <a:t> والطوارئ:</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55499" y="1749571"/>
            <a:ext cx="5709223" cy="369332"/>
          </a:xfrm>
          <a:prstGeom prst="rect">
            <a:avLst/>
          </a:prstGeom>
          <a:noFill/>
        </p:spPr>
        <p:txBody>
          <a:bodyPr wrap="square" rtlCol="0">
            <a:spAutoFit/>
          </a:bodyPr>
          <a:lstStyle/>
          <a:p>
            <a:pPr algn="r"/>
            <a:r>
              <a:rPr lang="ar-SY" dirty="0">
                <a:latin typeface="Century Gothic" panose="020B0502020202020204" pitchFamily="34" charset="0"/>
              </a:rPr>
              <a:t>وذلك للحماية من انتشار الأوبئة وغيرها.</a:t>
            </a:r>
          </a:p>
        </p:txBody>
      </p:sp>
      <p:sp>
        <p:nvSpPr>
          <p:cNvPr id="20" name="TextBox 19">
            <a:extLst>
              <a:ext uri="{FF2B5EF4-FFF2-40B4-BE49-F238E27FC236}">
                <a16:creationId xmlns:a16="http://schemas.microsoft.com/office/drawing/2014/main" id="{C72BD120-1237-412F-B5C8-FD3E5C55624C}"/>
              </a:ext>
            </a:extLst>
          </p:cNvPr>
          <p:cNvSpPr txBox="1"/>
          <p:nvPr/>
        </p:nvSpPr>
        <p:spPr>
          <a:xfrm>
            <a:off x="4686300" y="3547150"/>
            <a:ext cx="4101526"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الصحة الإلكترونية وخدمة الاتصال:</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455717" y="3428999"/>
            <a:ext cx="4499429" cy="1200329"/>
          </a:xfrm>
          <a:prstGeom prst="rect">
            <a:avLst/>
          </a:prstGeom>
          <a:noFill/>
        </p:spPr>
        <p:txBody>
          <a:bodyPr wrap="square" rtlCol="0">
            <a:spAutoFit/>
          </a:bodyPr>
          <a:lstStyle/>
          <a:p>
            <a:pPr algn="r"/>
            <a:r>
              <a:rPr lang="ar-SY" dirty="0">
                <a:latin typeface="Century Gothic" panose="020B0502020202020204" pitchFamily="34" charset="0"/>
              </a:rPr>
              <a:t>الصحة الإلكترونية وخدمة الاتصال:</a:t>
            </a:r>
          </a:p>
          <a:p>
            <a:pPr algn="r"/>
            <a:r>
              <a:rPr lang="ar-SY" dirty="0">
                <a:latin typeface="Century Gothic" panose="020B0502020202020204" pitchFamily="34" charset="0"/>
              </a:rPr>
              <a:t>توفر وزارة الصحة خدمات تسجيل المواعيد عبر تطبيق (موعد)، وتوفر خدمة اتصال عبر الهاتف رقم (٩٣٧ ) على مدار الساعة للحصول على الاستشارة الطبية العاجلة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عشر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التنمية الصحية</a:t>
                  </a:r>
                  <a:endParaRPr lang="en-US" sz="3200" dirty="0">
                    <a:latin typeface="Century Gothic" panose="020B0502020202020204" pitchFamily="34" charset="0"/>
                  </a:endParaRP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11542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518</Words>
  <Application>Microsoft Office PowerPoint</Application>
  <PresentationFormat>شاشة عريضة</PresentationFormat>
  <Paragraphs>123</Paragraphs>
  <Slides>12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12</vt:i4>
      </vt:variant>
    </vt:vector>
  </HeadingPairs>
  <TitlesOfParts>
    <vt:vector size="21" baseType="lpstr">
      <vt:lpstr>Arial</vt:lpstr>
      <vt:lpstr>Calibri</vt:lpstr>
      <vt:lpstr>Calibri Light</vt:lpstr>
      <vt:lpstr>Century Gothic</vt:lpstr>
      <vt:lpstr>Cooper Black</vt:lpstr>
      <vt:lpstr>Helvetica</vt:lpstr>
      <vt:lpstr>Open Sans</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541</cp:revision>
  <dcterms:created xsi:type="dcterms:W3CDTF">2020-11-11T11:02:52Z</dcterms:created>
  <dcterms:modified xsi:type="dcterms:W3CDTF">2021-01-24T23:19:27Z</dcterms:modified>
</cp:coreProperties>
</file>